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6" r:id="rId1"/>
  </p:sldMasterIdLst>
  <p:sldIdLst>
    <p:sldId id="300" r:id="rId2"/>
    <p:sldId id="302" r:id="rId3"/>
    <p:sldId id="299" r:id="rId4"/>
    <p:sldId id="258" r:id="rId5"/>
    <p:sldId id="264" r:id="rId6"/>
    <p:sldId id="268" r:id="rId7"/>
    <p:sldId id="269" r:id="rId8"/>
    <p:sldId id="271" r:id="rId9"/>
    <p:sldId id="291" r:id="rId10"/>
    <p:sldId id="272" r:id="rId11"/>
    <p:sldId id="275" r:id="rId12"/>
    <p:sldId id="273" r:id="rId13"/>
    <p:sldId id="276" r:id="rId14"/>
    <p:sldId id="303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92" r:id="rId25"/>
    <p:sldId id="295" r:id="rId26"/>
    <p:sldId id="293" r:id="rId27"/>
    <p:sldId id="288" r:id="rId28"/>
    <p:sldId id="297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B55EBAD6-8FC5-46C2-A03F-09DDC94CD706}">
          <p14:sldIdLst>
            <p14:sldId id="300"/>
            <p14:sldId id="302"/>
            <p14:sldId id="299"/>
            <p14:sldId id="258"/>
            <p14:sldId id="264"/>
            <p14:sldId id="268"/>
            <p14:sldId id="269"/>
            <p14:sldId id="271"/>
            <p14:sldId id="291"/>
            <p14:sldId id="272"/>
            <p14:sldId id="275"/>
          </p14:sldIdLst>
        </p14:section>
        <p14:section name="Раздел без заголовка" id="{82BF5069-0600-4460-9056-35B56B623292}">
          <p14:sldIdLst>
            <p14:sldId id="273"/>
            <p14:sldId id="276"/>
            <p14:sldId id="303"/>
            <p14:sldId id="279"/>
            <p14:sldId id="280"/>
            <p14:sldId id="281"/>
            <p14:sldId id="282"/>
            <p14:sldId id="283"/>
            <p14:sldId id="284"/>
            <p14:sldId id="285"/>
            <p14:sldId id="286"/>
            <p14:sldId id="287"/>
            <p14:sldId id="292"/>
            <p14:sldId id="295"/>
            <p14:sldId id="293"/>
            <p14:sldId id="288"/>
            <p14:sldId id="297"/>
          </p14:sldIdLst>
        </p14:section>
        <p14:section name="Раздел без заголовка" id="{D1C80EED-0C0D-46AE-9945-DE9999F228A9}">
          <p14:sldIdLst/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2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7" autoAdjust="0"/>
    <p:restoredTop sz="94660"/>
  </p:normalViewPr>
  <p:slideViewPr>
    <p:cSldViewPr snapToGrid="0">
      <p:cViewPr varScale="1">
        <p:scale>
          <a:sx n="61" d="100"/>
          <a:sy n="61" d="100"/>
        </p:scale>
        <p:origin x="-96" y="-3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0510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5/23/2023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4734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5406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5/23/2023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715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5655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9673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440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5/23/2023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3873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1672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984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5774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92874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4229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953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0371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5/23/2023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5195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5/23/2023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5678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1431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625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21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7528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  <p:sldLayoutId id="2147483703" r:id="rId17"/>
    <p:sldLayoutId id="2147483704" r:id="rId18"/>
    <p:sldLayoutId id="2147483705" r:id="rId19"/>
  </p:sldLayoutIdLst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5.png"/><Relationship Id="rId4" Type="http://schemas.openxmlformats.org/officeDocument/2006/relationships/image" Target="../media/image14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8.jp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g"/><Relationship Id="rId3" Type="http://schemas.openxmlformats.org/officeDocument/2006/relationships/image" Target="../media/image40.png"/><Relationship Id="rId7" Type="http://schemas.openxmlformats.org/officeDocument/2006/relationships/image" Target="../media/image44.jp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3.jpg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7654C84-64F3-4BC9-B8C7-89B11DE02E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2363" y="-110356"/>
            <a:ext cx="12192000" cy="6968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249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DB2B201-AA36-467B-9F74-A90ED798E9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7163" y="258617"/>
            <a:ext cx="5828146" cy="1708729"/>
          </a:xfrm>
        </p:spPr>
        <p:txBody>
          <a:bodyPr>
            <a:normAutofit/>
          </a:bodyPr>
          <a:lstStyle/>
          <a:p>
            <a:pPr marL="0" indent="0"/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Династия Осиповых</a:t>
            </a:r>
            <a:r>
              <a:rPr lang="ru-RU" sz="4400" dirty="0">
                <a:solidFill>
                  <a:srgbClr val="002060"/>
                </a:solidFill>
              </a:rPr>
              <a:t/>
            </a:r>
            <a:br>
              <a:rPr lang="ru-RU" sz="4400" dirty="0">
                <a:solidFill>
                  <a:srgbClr val="002060"/>
                </a:solidFill>
              </a:rPr>
            </a:br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563210A6-AD18-439A-AA6C-EB0CC2B684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4330" y="1838037"/>
            <a:ext cx="10316251" cy="4203326"/>
          </a:xfrm>
        </p:spPr>
        <p:txBody>
          <a:bodyPr>
            <a:normAutofit fontScale="25000" lnSpcReduction="20000"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5000" b="1" i="0" u="none" strike="noStrike" kern="1200" normalizeH="0" baseline="0" noProof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Tahoma" panose="020B0604030504040204" pitchFamily="34" charset="0"/>
              </a:rPr>
              <a:t> </a:t>
            </a:r>
            <a:r>
              <a:rPr kumimoji="0" lang="ru-RU" altLang="ru-RU" sz="12800" b="1" i="0" u="none" strike="noStrike" kern="1200" normalizeH="0" baseline="0" noProof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Tahoma" panose="020B0604030504040204" pitchFamily="34" charset="0"/>
                <a:ea typeface="SimSun" panose="02010600030101010101" pitchFamily="2" charset="-122"/>
              </a:rPr>
              <a:t>« Учительство-это искусство, труд не менее творческий. Чем труд писателя или композитора, но более тяжёлый и ответственный. Учитель обращается к душе человеческой не через музыку , как композитор, не с помощью красок. А впрямую. Воспитывает личностью своей, своими знаниями и любовью, своим отношением к миру…»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9600" b="1" i="0" u="none" strike="noStrike" kern="1200" normalizeH="0" baseline="0" noProof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Tahoma" panose="020B060403050404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600" b="1" i="0" u="none" strike="noStrike" kern="1200" normalizeH="0" baseline="0" noProof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Tahoma" panose="020B0604030504040204" pitchFamily="34" charset="0"/>
              </a:rPr>
              <a:t>                                                       Дмитрий Лихачёв.</a:t>
            </a:r>
          </a:p>
          <a:p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71829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2D17EF4-9AC5-438A-949B-C212DA4C9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667" y="2937933"/>
            <a:ext cx="10033000" cy="1828799"/>
          </a:xfrm>
        </p:spPr>
        <p:txBody>
          <a:bodyPr>
            <a:noAutofit/>
          </a:bodyPr>
          <a:lstStyle/>
          <a:p>
            <a:r>
              <a:rPr lang="ru-RU" sz="6600" dirty="0"/>
              <a:t>Педагогический стаж</a:t>
            </a:r>
            <a:r>
              <a:rPr lang="ru-RU" sz="7200" dirty="0"/>
              <a:t/>
            </a:r>
            <a:br>
              <a:rPr lang="ru-RU" sz="7200" dirty="0"/>
            </a:br>
            <a:r>
              <a:rPr lang="ru-RU" sz="7200" dirty="0"/>
              <a:t> </a:t>
            </a:r>
            <a:r>
              <a:rPr lang="ru-RU" sz="7200" dirty="0">
                <a:solidFill>
                  <a:srgbClr val="002060"/>
                </a:solidFill>
              </a:rPr>
              <a:t/>
            </a:r>
            <a:br>
              <a:rPr lang="ru-RU" sz="7200" dirty="0">
                <a:solidFill>
                  <a:srgbClr val="002060"/>
                </a:solidFill>
              </a:rPr>
            </a:br>
            <a:r>
              <a:rPr lang="ru-RU" sz="6000" dirty="0"/>
              <a:t>династии Осиповых</a:t>
            </a:r>
            <a:r>
              <a:rPr lang="ru-RU" sz="7200" dirty="0">
                <a:solidFill>
                  <a:srgbClr val="002060"/>
                </a:solidFill>
              </a:rPr>
              <a:t/>
            </a:r>
            <a:br>
              <a:rPr lang="ru-RU" sz="7200" dirty="0">
                <a:solidFill>
                  <a:srgbClr val="002060"/>
                </a:solidFill>
              </a:rPr>
            </a:br>
            <a:r>
              <a:rPr lang="ru-RU" sz="7200" dirty="0">
                <a:solidFill>
                  <a:srgbClr val="002060"/>
                </a:solidFill>
              </a:rPr>
              <a:t>           </a:t>
            </a:r>
            <a:br>
              <a:rPr lang="ru-RU" sz="7200" dirty="0">
                <a:solidFill>
                  <a:srgbClr val="002060"/>
                </a:solidFill>
              </a:rPr>
            </a:br>
            <a:r>
              <a:rPr lang="ru-RU" sz="7200" dirty="0">
                <a:solidFill>
                  <a:srgbClr val="FFE285"/>
                </a:solidFill>
              </a:rPr>
              <a:t>       </a:t>
            </a:r>
            <a:r>
              <a:rPr lang="ru-RU" sz="9600" dirty="0">
                <a:solidFill>
                  <a:srgbClr val="FFE285"/>
                </a:solidFill>
              </a:rPr>
              <a:t>579 лет</a:t>
            </a:r>
            <a:br>
              <a:rPr lang="ru-RU" sz="9600" dirty="0">
                <a:solidFill>
                  <a:srgbClr val="FFE285"/>
                </a:solidFill>
              </a:rPr>
            </a:br>
            <a:endParaRPr lang="ru-RU" sz="4000" dirty="0">
              <a:solidFill>
                <a:srgbClr val="FFE28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219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AA492FB-E54A-4723-B4F5-7356B6074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916" y="639622"/>
            <a:ext cx="3854528" cy="1278466"/>
          </a:xfrm>
        </p:spPr>
        <p:txBody>
          <a:bodyPr>
            <a:noAutofit/>
          </a:bodyPr>
          <a:lstStyle/>
          <a:p>
            <a:r>
              <a:rPr lang="ru-RU" sz="5400" dirty="0"/>
              <a:t>Семья Осиповых</a:t>
            </a:r>
          </a:p>
        </p:txBody>
      </p:sp>
      <p:pic>
        <p:nvPicPr>
          <p:cNvPr id="5" name="Picture 38">
            <a:extLst>
              <a:ext uri="{FF2B5EF4-FFF2-40B4-BE49-F238E27FC236}">
                <a16:creationId xmlns:a16="http://schemas.microsoft.com/office/drawing/2014/main" xmlns="" id="{B1075999-45D8-4B7A-9DA3-DD55DD092478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66315" y="2336800"/>
            <a:ext cx="5448607" cy="3598863"/>
          </a:xfrm>
          <a:prstGeom prst="rect">
            <a:avLst/>
          </a:prstGeo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CE2AF500-D064-4C18-9359-35A886CA86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388" y="2139760"/>
            <a:ext cx="3836056" cy="3473640"/>
          </a:xfrm>
        </p:spPr>
        <p:txBody>
          <a:bodyPr>
            <a:noAutofit/>
          </a:bodyPr>
          <a:lstStyle/>
          <a:p>
            <a:r>
              <a:rPr lang="ru-RU" sz="1800" b="1" i="1" dirty="0"/>
              <a:t>Осипов Иван Иосифович ( 1861-1934 ) рано овдовел. Он был государственным служащим в городе Устюжна Новгородской губернии и имел льготу на обучение своих детей. Из 8 детей он 6-м дал педагогическое образование. Они закончили </a:t>
            </a:r>
            <a:r>
              <a:rPr lang="ru-RU" sz="1800" b="1" i="1" dirty="0" err="1"/>
              <a:t>Устюжинское</a:t>
            </a:r>
            <a:r>
              <a:rPr lang="ru-RU" sz="1800" b="1" i="1" dirty="0"/>
              <a:t> высшее начальное училище Новгородской губернии и получили звание начального учителя. </a:t>
            </a:r>
          </a:p>
        </p:txBody>
      </p:sp>
    </p:spTree>
    <p:extLst>
      <p:ext uri="{BB962C8B-B14F-4D97-AF65-F5344CB8AC3E}">
        <p14:creationId xmlns:p14="http://schemas.microsoft.com/office/powerpoint/2010/main" val="970911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3DDF41C-A831-413B-AAA0-C3584BD4B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Первое поколение династии Осиповых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16862FD-3D2E-4A38-922D-FDB01A41B7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7382" y="2218267"/>
            <a:ext cx="8516620" cy="4302606"/>
          </a:xfrm>
        </p:spPr>
        <p:txBody>
          <a:bodyPr>
            <a:normAutofit fontScale="85000" lnSpcReduction="20000"/>
          </a:bodyPr>
          <a:lstStyle/>
          <a:p>
            <a:r>
              <a:rPr lang="ru-RU" sz="2600" b="1" dirty="0"/>
              <a:t>Лебедева (Осипова) Александра Ивановна ( 1895-1988г.г)- учитель биологии, директор школы №1 г. Петрозаводска</a:t>
            </a:r>
          </a:p>
          <a:p>
            <a:r>
              <a:rPr lang="ru-RU" sz="2600" b="1" dirty="0"/>
              <a:t>Осипов Василий Иванович (1989-1968гг)- директор детского дома г. Кемь, директор детского дома п. Ладва , директор </a:t>
            </a:r>
            <a:r>
              <a:rPr lang="ru-RU" sz="2600" b="1" dirty="0" err="1"/>
              <a:t>Куркийокского</a:t>
            </a:r>
            <a:r>
              <a:rPr lang="ru-RU" sz="2600" b="1" dirty="0"/>
              <a:t> детского дома, директор школы №19 г. Петрозаводска</a:t>
            </a:r>
          </a:p>
          <a:p>
            <a:r>
              <a:rPr lang="ru-RU" sz="2600" b="1" dirty="0"/>
              <a:t>Ларионова (Осипова) Мария Ивановна (1907-1981гг) –учитель истории г. Ленинград</a:t>
            </a:r>
          </a:p>
          <a:p>
            <a:r>
              <a:rPr lang="ru-RU" sz="2600" b="1" dirty="0"/>
              <a:t>Осипова Елена Ивановна (1914-1993 )- учитель начальных классов, школа №10 , г. Петрозаводск</a:t>
            </a:r>
          </a:p>
          <a:p>
            <a:r>
              <a:rPr lang="ru-RU" sz="2600" b="1" dirty="0" err="1"/>
              <a:t>Давидсон</a:t>
            </a:r>
            <a:r>
              <a:rPr lang="ru-RU" sz="2600" b="1" dirty="0"/>
              <a:t>( Осипова )Екатерина Ивановна- учитель начальных классов, школа №26, г. Ленинград</a:t>
            </a:r>
          </a:p>
          <a:p>
            <a:r>
              <a:rPr lang="ru-RU" sz="2600" b="1" dirty="0"/>
              <a:t>Васильева Марфа Ивановна ( жена В. И. Осипова)- учитель начальных классов , школа №19, г. Петрозаводск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8247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5C2F43A-B6C6-4859-B9CF-6695198DC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Второе поколение династии Осиповых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699E7EC-C9FE-4525-8925-DCD78E9AC6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654" y="2265218"/>
            <a:ext cx="10215419" cy="5070764"/>
          </a:xfrm>
        </p:spPr>
        <p:txBody>
          <a:bodyPr>
            <a:normAutofit/>
          </a:bodyPr>
          <a:lstStyle/>
          <a:p>
            <a:r>
              <a:rPr lang="ru-RU" sz="2000" b="1" dirty="0"/>
              <a:t>Алимпиева Елена Васильевна- учитель начальных классов школы №19 г. Петрозаводск</a:t>
            </a:r>
          </a:p>
          <a:p>
            <a:r>
              <a:rPr lang="ru-RU" sz="2000" b="1" dirty="0"/>
              <a:t>Матросова Екатерина Васильевна – учитель математики, средняя школа п. Шуя Прионежского района РК</a:t>
            </a:r>
          </a:p>
          <a:p>
            <a:r>
              <a:rPr lang="ru-RU" sz="2000" b="1" dirty="0"/>
              <a:t>Зинина Надежда Васильевна – учитель начальных классов, школа №96 Дзержинского района г. Волгоград</a:t>
            </a:r>
          </a:p>
          <a:p>
            <a:r>
              <a:rPr lang="ru-RU" sz="2000" b="1" dirty="0" err="1"/>
              <a:t>Давидсон</a:t>
            </a:r>
            <a:r>
              <a:rPr lang="ru-RU" sz="2000" b="1" dirty="0"/>
              <a:t> Евгений Иосифович - академик, доктор сельскохозяйственных наук, профессор Ленинградской Сельскохозяйственной Академии</a:t>
            </a:r>
          </a:p>
          <a:p>
            <a:r>
              <a:rPr lang="ru-RU" sz="2000" b="1" dirty="0"/>
              <a:t>Белова Евгения Александровна – преподаватель  химии и биологии, Педагогический колледж №1 г. Петрозаводск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1969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22A086A-3D2B-4D39-8C5E-8EB8B08C65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Третье поколение династии Осиповых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01FC939-A26B-4B19-9FA5-D91E1CFB1C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b="1" dirty="0"/>
              <a:t>Матросова Елена Юрьевна-учитель математики, школа №899 ,             г. Москва </a:t>
            </a:r>
          </a:p>
          <a:p>
            <a:r>
              <a:rPr lang="ru-RU" sz="2000" b="1" dirty="0"/>
              <a:t>Терез Надежда Юрьевна – учитель начальных классов, педагог-психолог, МОУ «Основная школа №19» , г. Петрозаводск</a:t>
            </a:r>
          </a:p>
          <a:p>
            <a:r>
              <a:rPr lang="ru-RU" sz="2000" b="1" dirty="0"/>
              <a:t>Зинина Варвара Павловна – учитель начальных классов, педагог-психолог, МОУ СШ №96 Дзержинского района,  г. Волгоград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574314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8D8C6C8-0E86-40E6-BD25-B5A2E998A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092200"/>
            <a:ext cx="3854528" cy="973667"/>
          </a:xfrm>
        </p:spPr>
        <p:txBody>
          <a:bodyPr>
            <a:normAutofit/>
          </a:bodyPr>
          <a:lstStyle/>
          <a:p>
            <a:r>
              <a:rPr lang="ru-RU" sz="2800" dirty="0"/>
              <a:t>Четвёртое поколение династии  Осиповых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D98F9AB4-9A47-46C1-BBFA-D26645F062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66952" y="2336871"/>
            <a:ext cx="2711847" cy="3488196"/>
          </a:xfrm>
          <a:prstGeom prst="rect">
            <a:avLst/>
          </a:prstGeo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CA0930A0-5556-4916-915A-76A2DA625BCC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2400" dirty="0" err="1"/>
              <a:t>Макаршева</a:t>
            </a:r>
            <a:r>
              <a:rPr lang="ru-RU" sz="2400" dirty="0"/>
              <a:t> (Иванова)Екатерина Викторовна</a:t>
            </a:r>
          </a:p>
          <a:p>
            <a:r>
              <a:rPr lang="ru-RU" sz="2400" dirty="0"/>
              <a:t>Педагог-психолог детского сада №1 7</a:t>
            </a:r>
          </a:p>
          <a:p>
            <a:r>
              <a:rPr lang="ru-RU" sz="2400" dirty="0"/>
              <a:t> г. Балашиха Московской области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9520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2DB6300-D45A-4ADE-8B02-1B6E80C77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5" y="609601"/>
            <a:ext cx="8596668" cy="2641600"/>
          </a:xfrm>
        </p:spPr>
        <p:txBody>
          <a:bodyPr/>
          <a:lstStyle/>
          <a:p>
            <a:pPr algn="ctr"/>
            <a:r>
              <a:rPr lang="ru-RU" dirty="0"/>
              <a:t>Я хочу рассказать только про одну ветвь нашей огромной династии Осиповы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BFF11F3-A597-45EA-9DA4-A520B27DAD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8789" y="3943927"/>
            <a:ext cx="8596668" cy="2235200"/>
          </a:xfrm>
        </p:spPr>
        <p:txBody>
          <a:bodyPr>
            <a:noAutofit/>
          </a:bodyPr>
          <a:lstStyle/>
          <a:p>
            <a:r>
              <a:rPr lang="ru-RU" sz="2400" dirty="0"/>
              <a:t>Мой дед-Осипов Василий Иванович</a:t>
            </a:r>
          </a:p>
          <a:p>
            <a:r>
              <a:rPr lang="ru-RU" sz="2400" dirty="0"/>
              <a:t>Бабушка – Васильева Марфа Ивановна</a:t>
            </a:r>
          </a:p>
          <a:p>
            <a:r>
              <a:rPr lang="ru-RU" sz="2400" dirty="0"/>
              <a:t>Мама – Алимпиева Елена Васильевна</a:t>
            </a:r>
          </a:p>
          <a:p>
            <a:r>
              <a:rPr lang="ru-RU" sz="2400" dirty="0"/>
              <a:t>Я – Терез Надежда Юрьевна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EF6BE3A0-D048-44D1-A9F1-D8A8371DF9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4600" y="3600450"/>
            <a:ext cx="4343400" cy="325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951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FCDC4BC-18F4-4D30-ABBB-627C96F76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304800"/>
            <a:ext cx="9418011" cy="1939636"/>
          </a:xfrm>
        </p:spPr>
        <p:txBody>
          <a:bodyPr>
            <a:noAutofit/>
          </a:bodyPr>
          <a:lstStyle/>
          <a:p>
            <a:r>
              <a:rPr lang="ru-RU" altLang="ru-RU" sz="2800" dirty="0">
                <a:solidFill>
                  <a:srgbClr val="FF0000"/>
                </a:solidFill>
              </a:rPr>
              <a:t> </a:t>
            </a:r>
            <a:r>
              <a:rPr lang="ru-RU" altLang="ru-RU" sz="2800" dirty="0"/>
              <a:t>70 лет в школе №19 г. Петрозаводска</a:t>
            </a:r>
            <a:br>
              <a:rPr lang="ru-RU" altLang="ru-RU" sz="2800" dirty="0"/>
            </a:br>
            <a:r>
              <a:rPr lang="ru-RU" altLang="ru-RU" sz="2400" dirty="0"/>
              <a:t> </a:t>
            </a:r>
            <a:r>
              <a:rPr lang="ru-RU" altLang="ru-RU" sz="2400" b="1" i="1" dirty="0"/>
              <a:t>Начиная с 1952 года и по нынешнее время в школе № 19 города Петрозаводска работают представители </a:t>
            </a:r>
            <a:br>
              <a:rPr lang="ru-RU" altLang="ru-RU" sz="2400" b="1" i="1" dirty="0"/>
            </a:br>
            <a:r>
              <a:rPr lang="ru-RU" altLang="ru-RU" sz="2400" b="1" i="1" dirty="0"/>
              <a:t>династии Осиповых</a:t>
            </a:r>
            <a:endParaRPr lang="ru-RU" sz="2400" b="1" i="1" dirty="0"/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xmlns="" id="{64C3C3A5-0093-403F-9B7D-38D8F3D0F48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77491" y="2328333"/>
            <a:ext cx="4537976" cy="3701070"/>
          </a:xfrm>
          <a:prstGeom prst="rect">
            <a:avLst/>
          </a:prstGeom>
        </p:spPr>
      </p:pic>
      <p:pic>
        <p:nvPicPr>
          <p:cNvPr id="7" name="Объект 6">
            <a:extLst>
              <a:ext uri="{FF2B5EF4-FFF2-40B4-BE49-F238E27FC236}">
                <a16:creationId xmlns:a16="http://schemas.microsoft.com/office/drawing/2014/main" xmlns="" id="{A6E7ADC1-2B8C-4E09-A6FC-AB48ABCBABCB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496718" y="3397918"/>
            <a:ext cx="2895851" cy="2170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88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1AC3130-FF5E-4022-BFE6-4398FE859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452" y="719362"/>
            <a:ext cx="9613863" cy="1080937"/>
          </a:xfrm>
        </p:spPr>
        <p:txBody>
          <a:bodyPr>
            <a:noAutofit/>
          </a:bodyPr>
          <a:lstStyle/>
          <a:p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rebuchet MS" panose="020B0603020202020204"/>
              </a:rPr>
              <a:t>Осипов Василий Иванович- Отличник народного Образования, директор школы №19 </a:t>
            </a:r>
            <a:br>
              <a:rPr kumimoji="0" lang="ru-RU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rebuchet MS" panose="020B0603020202020204"/>
              </a:rPr>
            </a:b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rebuchet MS" panose="020B0603020202020204"/>
              </a:rPr>
              <a:t>с 1952 по</a:t>
            </a:r>
            <a:r>
              <a:rPr kumimoji="0" lang="ru-RU" sz="2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rebuchet MS" panose="020B0603020202020204"/>
              </a:rPr>
              <a:t> 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rebuchet MS" panose="020B0603020202020204"/>
              </a:rPr>
              <a:t>1962год</a:t>
            </a:r>
            <a:endParaRPr lang="ru-RU" sz="28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389F1A1B-1D17-450A-8B50-7DBBC1B262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1534" y="2159000"/>
            <a:ext cx="3598334" cy="4275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959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BF8E6C1-4772-42CC-80A6-EDFE5B0D7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dirty="0"/>
              <a:t>             Педагогический путь</a:t>
            </a:r>
            <a:br>
              <a:rPr lang="ru-RU" sz="2800" b="1" i="1" dirty="0"/>
            </a:br>
            <a:r>
              <a:rPr lang="ru-RU" sz="2800" b="1" i="1" dirty="0"/>
              <a:t>        Василия Ивановича Осипова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441B71ED-B803-4A80-8361-40A1E38225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Объект 10">
            <a:extLst>
              <a:ext uri="{FF2B5EF4-FFF2-40B4-BE49-F238E27FC236}">
                <a16:creationId xmlns:a16="http://schemas.microsoft.com/office/drawing/2014/main" xmlns="" id="{322FA13D-7327-4B1F-B2CC-460E845E5CB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57200" y="1934893"/>
            <a:ext cx="3706606" cy="4735206"/>
          </a:xfrm>
        </p:spPr>
      </p:pic>
      <p:graphicFrame>
        <p:nvGraphicFramePr>
          <p:cNvPr id="9" name="Объект 8">
            <a:extLst>
              <a:ext uri="{FF2B5EF4-FFF2-40B4-BE49-F238E27FC236}">
                <a16:creationId xmlns:a16="http://schemas.microsoft.com/office/drawing/2014/main" xmlns="" id="{10D6E11F-0525-4B23-8430-4EAD7D2D67E4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1355591205"/>
              </p:ext>
            </p:extLst>
          </p:nvPr>
        </p:nvGraphicFramePr>
        <p:xfrm>
          <a:off x="5378676" y="1676400"/>
          <a:ext cx="6745592" cy="54655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4030">
                  <a:extLst>
                    <a:ext uri="{9D8B030D-6E8A-4147-A177-3AD203B41FA5}">
                      <a16:colId xmlns:a16="http://schemas.microsoft.com/office/drawing/2014/main" xmlns="" val="3809130443"/>
                    </a:ext>
                  </a:extLst>
                </a:gridCol>
                <a:gridCol w="856237">
                  <a:extLst>
                    <a:ext uri="{9D8B030D-6E8A-4147-A177-3AD203B41FA5}">
                      <a16:colId xmlns:a16="http://schemas.microsoft.com/office/drawing/2014/main" xmlns="" val="2566966102"/>
                    </a:ext>
                  </a:extLst>
                </a:gridCol>
                <a:gridCol w="5555325">
                  <a:extLst>
                    <a:ext uri="{9D8B030D-6E8A-4147-A177-3AD203B41FA5}">
                      <a16:colId xmlns:a16="http://schemas.microsoft.com/office/drawing/2014/main" xmlns="" val="2196865071"/>
                    </a:ext>
                  </a:extLst>
                </a:gridCol>
              </a:tblGrid>
              <a:tr h="24072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№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года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Организация 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extLst>
                  <a:ext uri="{0D108BD9-81ED-4DB2-BD59-A6C34878D82A}">
                    <a16:rowId xmlns:a16="http://schemas.microsoft.com/office/drawing/2014/main" xmlns="" val="3015030892"/>
                  </a:ext>
                </a:extLst>
              </a:tr>
              <a:tr h="49416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Общий педагогический стаж до поступления  в </a:t>
                      </a:r>
                      <a:r>
                        <a:rPr lang="ru-RU" sz="1600" dirty="0" err="1">
                          <a:effectLst/>
                        </a:rPr>
                        <a:t>Кемскую</a:t>
                      </a:r>
                      <a:r>
                        <a:rPr lang="ru-RU" sz="1600" dirty="0">
                          <a:effectLst/>
                        </a:rPr>
                        <a:t> вторую начальную школу  12 лет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extLst>
                  <a:ext uri="{0D108BD9-81ED-4DB2-BD59-A6C34878D82A}">
                    <a16:rowId xmlns:a16="http://schemas.microsoft.com/office/drawing/2014/main" xmlns="" val="2876018545"/>
                  </a:ext>
                </a:extLst>
              </a:tr>
              <a:tr h="49416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1918-1920гг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Служба в рядах красной армии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extLst>
                  <a:ext uri="{0D108BD9-81ED-4DB2-BD59-A6C34878D82A}">
                    <a16:rowId xmlns:a16="http://schemas.microsoft.com/office/drawing/2014/main" xmlns="" val="1882054362"/>
                  </a:ext>
                </a:extLst>
              </a:tr>
              <a:tr h="59284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3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1932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1940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 err="1">
                          <a:effectLst/>
                        </a:rPr>
                        <a:t>Кемская</a:t>
                      </a:r>
                      <a:r>
                        <a:rPr lang="ru-RU" sz="1600" dirty="0">
                          <a:effectLst/>
                        </a:rPr>
                        <a:t> вторая начальная школа заведующим и учителем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extLst>
                  <a:ext uri="{0D108BD9-81ED-4DB2-BD59-A6C34878D82A}">
                    <a16:rowId xmlns:a16="http://schemas.microsoft.com/office/drawing/2014/main" xmlns="" val="2457274045"/>
                  </a:ext>
                </a:extLst>
              </a:tr>
              <a:tr h="24072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4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1940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Переведён директором Кемского д/дома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extLst>
                  <a:ext uri="{0D108BD9-81ED-4DB2-BD59-A6C34878D82A}">
                    <a16:rowId xmlns:a16="http://schemas.microsoft.com/office/drawing/2014/main" xmlns="" val="3291234237"/>
                  </a:ext>
                </a:extLst>
              </a:tr>
              <a:tr h="84627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5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1941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1945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 err="1">
                          <a:effectLst/>
                        </a:rPr>
                        <a:t>Долматовский</a:t>
                      </a:r>
                      <a:r>
                        <a:rPr lang="ru-RU" sz="1600" dirty="0">
                          <a:effectLst/>
                        </a:rPr>
                        <a:t> район Курганской области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Назначен директором Новосельского детского дома,  эвакуированного из Карело-Финской АССР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extLst>
                  <a:ext uri="{0D108BD9-81ED-4DB2-BD59-A6C34878D82A}">
                    <a16:rowId xmlns:a16="http://schemas.microsoft.com/office/drawing/2014/main" xmlns="" val="691984311"/>
                  </a:ext>
                </a:extLst>
              </a:tr>
              <a:tr h="59284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6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1945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1950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Назначен директором Ладвинского детского дома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extLst>
                  <a:ext uri="{0D108BD9-81ED-4DB2-BD59-A6C34878D82A}">
                    <a16:rowId xmlns:a16="http://schemas.microsoft.com/office/drawing/2014/main" xmlns="" val="3014216193"/>
                  </a:ext>
                </a:extLst>
              </a:tr>
              <a:tr h="59284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7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1950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1952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Назначен директором Куркийокского детского дома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extLst>
                  <a:ext uri="{0D108BD9-81ED-4DB2-BD59-A6C34878D82A}">
                    <a16:rowId xmlns:a16="http://schemas.microsoft.com/office/drawing/2014/main" xmlns="" val="58487549"/>
                  </a:ext>
                </a:extLst>
              </a:tr>
              <a:tr h="59284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8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1952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1962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Назначен заведующим и учителем в 19 начальную школу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extLst>
                  <a:ext uri="{0D108BD9-81ED-4DB2-BD59-A6C34878D82A}">
                    <a16:rowId xmlns:a16="http://schemas.microsoft.com/office/drawing/2014/main" xmlns="" val="3188652248"/>
                  </a:ext>
                </a:extLst>
              </a:tr>
              <a:tr h="49416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Общий педагогический стаж- 40 лет.  В школе №19 -10лет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651" marR="50651" marT="0" marB="0"/>
                </a:tc>
                <a:extLst>
                  <a:ext uri="{0D108BD9-81ED-4DB2-BD59-A6C34878D82A}">
                    <a16:rowId xmlns:a16="http://schemas.microsoft.com/office/drawing/2014/main" xmlns="" val="19472080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5651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xmlns="" id="{26797BDD-00F5-478A-BD42-8620FBF23F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61677"/>
            <a:ext cx="2983345" cy="132639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Образование</a:t>
            </a:r>
            <a:r>
              <a:rPr lang="ru-RU" b="1" dirty="0">
                <a:solidFill>
                  <a:srgbClr val="002060"/>
                </a:solidFill>
              </a:rPr>
              <a:t/>
            </a:r>
            <a:br>
              <a:rPr lang="ru-RU" b="1" dirty="0">
                <a:solidFill>
                  <a:srgbClr val="002060"/>
                </a:solidFill>
              </a:rPr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                  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9FC01C0D-013A-4B8B-873D-F5965AFF23B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58740" y="1988125"/>
            <a:ext cx="1953830" cy="2862633"/>
          </a:xfrm>
        </p:spPr>
      </p:pic>
      <p:pic>
        <p:nvPicPr>
          <p:cNvPr id="10" name="Объект 9">
            <a:extLst>
              <a:ext uri="{FF2B5EF4-FFF2-40B4-BE49-F238E27FC236}">
                <a16:creationId xmlns:a16="http://schemas.microsoft.com/office/drawing/2014/main" xmlns="" id="{C7DD1407-5BA3-48EA-9AA4-D0FFC59400EA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2961134" y="227864"/>
            <a:ext cx="4271712" cy="6068459"/>
          </a:xfr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9C30E203-0989-45C1-8379-837BABCCE0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6800" y="227865"/>
            <a:ext cx="4294602" cy="606845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2713A87A-E023-433E-B171-38BBD32355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667" y="5113868"/>
            <a:ext cx="2015067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809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148075A-8D0C-4033-B77C-22E0D06E4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/>
              <a:t>Василий Иванович был делегатом 1 Карельской республиканской Конференции Союза работников неполных и средних школ.                                </a:t>
            </a:r>
            <a:br>
              <a:rPr lang="ru-RU" sz="2000" dirty="0"/>
            </a:br>
            <a:r>
              <a:rPr lang="ru-RU" sz="2000" dirty="0"/>
              <a:t> 20  октября 1937 года</a:t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E830C51-7009-4DDA-A4CF-64087EA227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5201" y="2235201"/>
            <a:ext cx="6562924" cy="3700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671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707900D-1A13-4147-917B-4D44B067A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0049" y="488089"/>
            <a:ext cx="7679696" cy="1320800"/>
          </a:xfrm>
        </p:spPr>
        <p:txBody>
          <a:bodyPr>
            <a:normAutofit fontScale="90000"/>
          </a:bodyPr>
          <a:lstStyle/>
          <a:p>
            <a:r>
              <a:rPr lang="ru-RU" sz="2700" dirty="0"/>
              <a:t>С 1932г. по 1952г был директором детских домов : г.  Кемь, п. Ладва Карело-Финкой АССР, г. </a:t>
            </a:r>
            <a:r>
              <a:rPr lang="ru-RU" sz="2700" dirty="0" err="1"/>
              <a:t>Куркийоки</a:t>
            </a:r>
            <a:r>
              <a:rPr lang="ru-RU" dirty="0"/>
              <a:t>.  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B28F99DB-423A-430A-A782-045A3C159D2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76244" y="2048933"/>
            <a:ext cx="4284681" cy="3304117"/>
          </a:xfr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6E676F6E-B989-4BB8-9785-85CFAEDDB2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92333" y="2175932"/>
            <a:ext cx="5522577" cy="1151467"/>
          </a:xfrm>
        </p:spPr>
        <p:txBody>
          <a:bodyPr>
            <a:normAutofit/>
          </a:bodyPr>
          <a:lstStyle/>
          <a:p>
            <a:r>
              <a:rPr lang="ru-RU" sz="2000" dirty="0"/>
              <a:t>В 1941 был эвакуирован с  детьми Кемского детского дома в </a:t>
            </a:r>
            <a:r>
              <a:rPr lang="ru-RU" sz="2000" dirty="0" err="1"/>
              <a:t>Долматовский</a:t>
            </a:r>
            <a:r>
              <a:rPr lang="ru-RU" sz="2000" dirty="0"/>
              <a:t> район Курганской области</a:t>
            </a:r>
          </a:p>
        </p:txBody>
      </p:sp>
      <p:pic>
        <p:nvPicPr>
          <p:cNvPr id="10" name="Объект 9">
            <a:extLst>
              <a:ext uri="{FF2B5EF4-FFF2-40B4-BE49-F238E27FC236}">
                <a16:creationId xmlns:a16="http://schemas.microsoft.com/office/drawing/2014/main" xmlns="" id="{3B18D6E6-C5FA-4819-B13D-FE8329829648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5888011" y="3733800"/>
            <a:ext cx="4113265" cy="2760133"/>
          </a:xfrm>
        </p:spPr>
      </p:pic>
    </p:spTree>
    <p:extLst>
      <p:ext uri="{BB962C8B-B14F-4D97-AF65-F5344CB8AC3E}">
        <p14:creationId xmlns:p14="http://schemas.microsoft.com/office/powerpoint/2010/main" val="462702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8EFB323-44CC-4907-81CD-9F12DEF162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664" y="212436"/>
            <a:ext cx="9491132" cy="1847274"/>
          </a:xfrm>
        </p:spPr>
        <p:txBody>
          <a:bodyPr/>
          <a:lstStyle/>
          <a:p>
            <a:r>
              <a:rPr lang="ru-RU" dirty="0"/>
              <a:t> </a:t>
            </a:r>
            <a:r>
              <a:rPr lang="ru-RU" b="1" i="1" dirty="0"/>
              <a:t>1952-1962гг.</a:t>
            </a:r>
            <a:br>
              <a:rPr lang="ru-RU" b="1" i="1" dirty="0"/>
            </a:br>
            <a:r>
              <a:rPr lang="ru-RU" b="1" i="1" dirty="0"/>
              <a:t>Учитель и директор школы </a:t>
            </a:r>
            <a:r>
              <a:rPr lang="ru-RU" b="1" i="1" dirty="0">
                <a:solidFill>
                  <a:srgbClr val="002060"/>
                </a:solidFill>
              </a:rPr>
              <a:t>№19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270C0BA7-8B14-4C6E-8041-466976081C61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0" y="2549525"/>
            <a:ext cx="5719763" cy="3671888"/>
          </a:xfrm>
        </p:spPr>
      </p:pic>
      <p:pic>
        <p:nvPicPr>
          <p:cNvPr id="9" name="Объект 8">
            <a:extLst>
              <a:ext uri="{FF2B5EF4-FFF2-40B4-BE49-F238E27FC236}">
                <a16:creationId xmlns:a16="http://schemas.microsoft.com/office/drawing/2014/main" xmlns="" id="{89530064-EF65-4458-B91B-AA648BE2099F}"/>
              </a:ext>
            </a:extLst>
          </p:cNvPr>
          <p:cNvPicPr>
            <a:picLocks noGrp="1" noChangeAspect="1"/>
          </p:cNvPicPr>
          <p:nvPr>
            <p:ph sz="quarter" idx="4294967295"/>
          </p:nvPr>
        </p:nvPicPr>
        <p:blipFill>
          <a:blip r:embed="rId3"/>
          <a:stretch>
            <a:fillRect/>
          </a:stretch>
        </p:blipFill>
        <p:spPr>
          <a:xfrm rot="162088">
            <a:off x="6896100" y="2403475"/>
            <a:ext cx="5295900" cy="408463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EFAAF5C8-F97A-4603-930B-20B2354433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2733" y="0"/>
            <a:ext cx="2936127" cy="1950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372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1A965E1-A6A1-4166-A2FC-E069F5DD5B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54000"/>
            <a:ext cx="4531975" cy="1913467"/>
          </a:xfrm>
        </p:spPr>
        <p:txBody>
          <a:bodyPr>
            <a:normAutofit/>
          </a:bodyPr>
          <a:lstStyle/>
          <a:p>
            <a:r>
              <a:rPr lang="ru-RU" sz="2400" dirty="0"/>
              <a:t>Васильева Марфа Ивановна-</a:t>
            </a:r>
            <a:br>
              <a:rPr lang="ru-RU" sz="2400" dirty="0"/>
            </a:br>
            <a:r>
              <a:rPr lang="ru-RU" sz="2400" dirty="0"/>
              <a:t>- жена, коллега, соратник и верный друг Василия Ивановича Осипова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562DD8AD-6B51-4800-ADD6-D23074EEDF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76250" y="2449114"/>
            <a:ext cx="4185618" cy="57626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xmlns="" id="{C78E509A-84E7-4F99-9F1E-D842F95885E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069464" y="872101"/>
            <a:ext cx="7030172" cy="5573108"/>
          </a:xfr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FC890F32-ABD6-45E0-A236-41CABC1973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292" y="2878992"/>
            <a:ext cx="3930121" cy="3088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736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FD2E60C-C434-4BC0-BDE6-F2379B816E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4" y="677333"/>
            <a:ext cx="6647102" cy="975976"/>
          </a:xfrm>
        </p:spPr>
        <p:txBody>
          <a:bodyPr>
            <a:normAutofit fontScale="90000"/>
          </a:bodyPr>
          <a:lstStyle/>
          <a:p>
            <a:r>
              <a:rPr lang="ru-RU" dirty="0"/>
              <a:t>Педагогический путь </a:t>
            </a:r>
            <a:br>
              <a:rPr lang="ru-RU" dirty="0"/>
            </a:br>
            <a:r>
              <a:rPr lang="ru-RU" dirty="0"/>
              <a:t>Васильевой Марфы Ивановны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8EC43EC7-0AFE-403E-99AE-51040AB87D3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028314" y="2050563"/>
            <a:ext cx="3534449" cy="4534219"/>
          </a:xfrm>
        </p:spPr>
      </p:pic>
      <p:graphicFrame>
        <p:nvGraphicFramePr>
          <p:cNvPr id="9" name="Объект 8">
            <a:extLst>
              <a:ext uri="{FF2B5EF4-FFF2-40B4-BE49-F238E27FC236}">
                <a16:creationId xmlns:a16="http://schemas.microsoft.com/office/drawing/2014/main" xmlns="" id="{F63F83D6-2DF4-4DFD-B4EB-DAA1A8610F5C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231221075"/>
              </p:ext>
            </p:extLst>
          </p:nvPr>
        </p:nvGraphicFramePr>
        <p:xfrm>
          <a:off x="4750533" y="1871906"/>
          <a:ext cx="6388522" cy="46388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9490">
                  <a:extLst>
                    <a:ext uri="{9D8B030D-6E8A-4147-A177-3AD203B41FA5}">
                      <a16:colId xmlns:a16="http://schemas.microsoft.com/office/drawing/2014/main" xmlns="" val="1707510319"/>
                    </a:ext>
                  </a:extLst>
                </a:gridCol>
                <a:gridCol w="724305">
                  <a:extLst>
                    <a:ext uri="{9D8B030D-6E8A-4147-A177-3AD203B41FA5}">
                      <a16:colId xmlns:a16="http://schemas.microsoft.com/office/drawing/2014/main" xmlns="" val="3369483302"/>
                    </a:ext>
                  </a:extLst>
                </a:gridCol>
                <a:gridCol w="5264727">
                  <a:extLst>
                    <a:ext uri="{9D8B030D-6E8A-4147-A177-3AD203B41FA5}">
                      <a16:colId xmlns:a16="http://schemas.microsoft.com/office/drawing/2014/main" xmlns="" val="1917172378"/>
                    </a:ext>
                  </a:extLst>
                </a:gridCol>
              </a:tblGrid>
              <a:tr h="18434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№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Года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Организация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extLst>
                  <a:ext uri="{0D108BD9-81ED-4DB2-BD59-A6C34878D82A}">
                    <a16:rowId xmlns:a16="http://schemas.microsoft.com/office/drawing/2014/main" xmlns="" val="2482371601"/>
                  </a:ext>
                </a:extLst>
              </a:tr>
              <a:tr h="37832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Общий педагогически стаж до поступления во вторую начальную школу  - 7 лет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extLst>
                  <a:ext uri="{0D108BD9-81ED-4DB2-BD59-A6C34878D82A}">
                    <a16:rowId xmlns:a16="http://schemas.microsoft.com/office/drawing/2014/main" xmlns="" val="3659274466"/>
                  </a:ext>
                </a:extLst>
              </a:tr>
              <a:tr h="37832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2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1932-1941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Вторая Кемская начальная школа принята учительницей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extLst>
                  <a:ext uri="{0D108BD9-81ED-4DB2-BD59-A6C34878D82A}">
                    <a16:rowId xmlns:a16="http://schemas.microsoft.com/office/drawing/2014/main" xmlns="" val="1557406749"/>
                  </a:ext>
                </a:extLst>
              </a:tr>
              <a:tr h="7662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3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1941-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1945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Далматовски  райан Курганской области .Переведена из Кеми Карело-Финской АССР. Переведена с эвакуированным детдомом, утверждена в должности воспитателя. Село Новосельское Далматовского  района.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extLst>
                  <a:ext uri="{0D108BD9-81ED-4DB2-BD59-A6C34878D82A}">
                    <a16:rowId xmlns:a16="http://schemas.microsoft.com/office/drawing/2014/main" xmlns="" val="529507732"/>
                  </a:ext>
                </a:extLst>
              </a:tr>
              <a:tr h="52943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4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1945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1950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 Принята на работу в Ладвинский детдом в качестве воспитателя.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extLst>
                  <a:ext uri="{0D108BD9-81ED-4DB2-BD59-A6C34878D82A}">
                    <a16:rowId xmlns:a16="http://schemas.microsoft.com/office/drawing/2014/main" xmlns="" val="2006616350"/>
                  </a:ext>
                </a:extLst>
              </a:tr>
              <a:tr h="18434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5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1951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Назначена воспитательницей в </a:t>
                      </a:r>
                      <a:r>
                        <a:rPr lang="ru-RU" sz="1600" dirty="0" err="1">
                          <a:effectLst/>
                        </a:rPr>
                        <a:t>Куркийокский</a:t>
                      </a:r>
                      <a:r>
                        <a:rPr lang="ru-RU" sz="1600" dirty="0">
                          <a:effectLst/>
                        </a:rPr>
                        <a:t> детдом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extLst>
                  <a:ext uri="{0D108BD9-81ED-4DB2-BD59-A6C34878D82A}">
                    <a16:rowId xmlns:a16="http://schemas.microsoft.com/office/drawing/2014/main" xmlns="" val="1464973055"/>
                  </a:ext>
                </a:extLst>
              </a:tr>
              <a:tr h="4822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5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1953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1957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Назначена учителем в 19 начальную школу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extLst>
                  <a:ext uri="{0D108BD9-81ED-4DB2-BD59-A6C34878D82A}">
                    <a16:rowId xmlns:a16="http://schemas.microsoft.com/office/drawing/2014/main" xmlns="" val="242452716"/>
                  </a:ext>
                </a:extLst>
              </a:tr>
              <a:tr h="18434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Общий педагогически стаж – 37 лет. В школе №19- 4 года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extLst>
                  <a:ext uri="{0D108BD9-81ED-4DB2-BD59-A6C34878D82A}">
                    <a16:rowId xmlns:a16="http://schemas.microsoft.com/office/drawing/2014/main" xmlns="" val="1009590942"/>
                  </a:ext>
                </a:extLst>
              </a:tr>
            </a:tbl>
          </a:graphicData>
        </a:graphic>
      </p:graphicFrame>
      <p:sp>
        <p:nvSpPr>
          <p:cNvPr id="10" name="Rectangle 1">
            <a:extLst>
              <a:ext uri="{FF2B5EF4-FFF2-40B4-BE49-F238E27FC236}">
                <a16:creationId xmlns:a16="http://schemas.microsoft.com/office/drawing/2014/main" xmlns="" id="{7542F28C-F896-4DA4-9BB5-C4342A0B24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85890" y="1290969"/>
            <a:ext cx="491374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Выписка из трудовой книжки  Васильевой Марфы Ивановны </a:t>
            </a:r>
            <a:endParaRPr kumimoji="0" lang="ru-RU" alt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7570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5A7B1D9-2AEA-4238-A4F5-45B5D1546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846666"/>
            <a:ext cx="8596668" cy="714279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sz="2200" dirty="0"/>
              <a:t>Васильева Марфа Ивановна награждена медалью «За доблестный труд в Великой Отечественной войне1941-1945гг»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xmlns="" id="{EAF33DD5-6EF6-4485-A3DF-8A672860460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052945" y="2065867"/>
            <a:ext cx="3370077" cy="4600448"/>
          </a:xfrm>
          <a:prstGeom prst="rect">
            <a:avLst/>
          </a:prstGeom>
        </p:spPr>
      </p:pic>
      <p:pic>
        <p:nvPicPr>
          <p:cNvPr id="9" name="Объект 8">
            <a:extLst>
              <a:ext uri="{FF2B5EF4-FFF2-40B4-BE49-F238E27FC236}">
                <a16:creationId xmlns:a16="http://schemas.microsoft.com/office/drawing/2014/main" xmlns="" id="{69D01843-9443-4CB1-B63A-5C78ED424835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5152593" y="1992878"/>
            <a:ext cx="5275262" cy="3927009"/>
          </a:xfrm>
        </p:spPr>
      </p:pic>
    </p:spTree>
    <p:extLst>
      <p:ext uri="{BB962C8B-B14F-4D97-AF65-F5344CB8AC3E}">
        <p14:creationId xmlns:p14="http://schemas.microsoft.com/office/powerpoint/2010/main" val="1266717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21327DA-4F22-4D2F-8489-033ACD3E6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Алимпиева (Осипова) Елена Васильевна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9E854F97-22C1-4CD3-B59F-5737F150D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1693" y="2455333"/>
            <a:ext cx="3604574" cy="1778000"/>
          </a:xfrm>
        </p:spPr>
        <p:txBody>
          <a:bodyPr/>
          <a:lstStyle/>
          <a:p>
            <a:r>
              <a:rPr lang="ru-RU" sz="1800" kern="1200" dirty="0"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ea typeface="+mn-ea"/>
                <a:cs typeface="+mn-cs"/>
              </a:rPr>
              <a:t>5-6 января1977года  Алимпиева Елена Васильевна была  делегатом  6 съезда учителей Карелии</a:t>
            </a:r>
            <a:endParaRPr lang="ru-RU" dirty="0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9CB037DB-56F4-4619-8EB0-82451FB07BD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185333" y="2370668"/>
            <a:ext cx="2750495" cy="3671358"/>
          </a:xfrm>
        </p:spPr>
      </p:pic>
      <p:pic>
        <p:nvPicPr>
          <p:cNvPr id="10" name="Объект 9">
            <a:extLst>
              <a:ext uri="{FF2B5EF4-FFF2-40B4-BE49-F238E27FC236}">
                <a16:creationId xmlns:a16="http://schemas.microsoft.com/office/drawing/2014/main" xmlns="" id="{C6BF40A0-0BC0-44C8-A198-87CE530EAC7D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8338127" y="1667933"/>
            <a:ext cx="3558309" cy="5029874"/>
          </a:xfrm>
        </p:spPr>
      </p:pic>
    </p:spTree>
    <p:extLst>
      <p:ext uri="{BB962C8B-B14F-4D97-AF65-F5344CB8AC3E}">
        <p14:creationId xmlns:p14="http://schemas.microsoft.com/office/powerpoint/2010/main" val="4033649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698E967-EA1B-4C3D-966E-44052875B2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152" y="643467"/>
            <a:ext cx="6351539" cy="957236"/>
          </a:xfrm>
        </p:spPr>
        <p:txBody>
          <a:bodyPr>
            <a:normAutofit fontScale="90000"/>
          </a:bodyPr>
          <a:lstStyle/>
          <a:p>
            <a:r>
              <a:rPr lang="ru-RU" dirty="0"/>
              <a:t>Педагогический путь Алимпиевой Елены Васильевны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90539477-ECA5-420F-88D6-B03F237A5BC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17236" y="1930399"/>
            <a:ext cx="3423271" cy="4827393"/>
          </a:xfrm>
        </p:spPr>
      </p:pic>
      <p:graphicFrame>
        <p:nvGraphicFramePr>
          <p:cNvPr id="9" name="Объект 8">
            <a:extLst>
              <a:ext uri="{FF2B5EF4-FFF2-40B4-BE49-F238E27FC236}">
                <a16:creationId xmlns:a16="http://schemas.microsoft.com/office/drawing/2014/main" xmlns="" id="{B6BC0D20-AB53-4127-9CBC-7527C86E6AB7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3347633936"/>
              </p:ext>
            </p:extLst>
          </p:nvPr>
        </p:nvGraphicFramePr>
        <p:xfrm>
          <a:off x="6096000" y="1600703"/>
          <a:ext cx="5765798" cy="63051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4363">
                  <a:extLst>
                    <a:ext uri="{9D8B030D-6E8A-4147-A177-3AD203B41FA5}">
                      <a16:colId xmlns:a16="http://schemas.microsoft.com/office/drawing/2014/main" xmlns="" val="3547533002"/>
                    </a:ext>
                  </a:extLst>
                </a:gridCol>
                <a:gridCol w="612056">
                  <a:extLst>
                    <a:ext uri="{9D8B030D-6E8A-4147-A177-3AD203B41FA5}">
                      <a16:colId xmlns:a16="http://schemas.microsoft.com/office/drawing/2014/main" xmlns="" val="1556521438"/>
                    </a:ext>
                  </a:extLst>
                </a:gridCol>
                <a:gridCol w="4719379">
                  <a:extLst>
                    <a:ext uri="{9D8B030D-6E8A-4147-A177-3AD203B41FA5}">
                      <a16:colId xmlns:a16="http://schemas.microsoft.com/office/drawing/2014/main" xmlns="" val="1838864338"/>
                    </a:ext>
                  </a:extLst>
                </a:gridCol>
              </a:tblGrid>
              <a:tr h="5418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№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Годо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Организации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extLst>
                  <a:ext uri="{0D108BD9-81ED-4DB2-BD59-A6C34878D82A}">
                    <a16:rowId xmlns:a16="http://schemas.microsoft.com/office/drawing/2014/main" xmlns="" val="1204027345"/>
                  </a:ext>
                </a:extLst>
              </a:tr>
              <a:tr h="81964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1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1948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1951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Назначена учительницей начальных классов в </a:t>
                      </a:r>
                      <a:r>
                        <a:rPr lang="ru-RU" sz="1800" dirty="0" err="1">
                          <a:effectLst/>
                        </a:rPr>
                        <a:t>Ладвинскую</a:t>
                      </a:r>
                      <a:r>
                        <a:rPr lang="ru-RU" sz="1800" dirty="0">
                          <a:effectLst/>
                        </a:rPr>
                        <a:t>  семилетнюю школу.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extLst>
                  <a:ext uri="{0D108BD9-81ED-4DB2-BD59-A6C34878D82A}">
                    <a16:rowId xmlns:a16="http://schemas.microsoft.com/office/drawing/2014/main" xmlns="" val="1054467411"/>
                  </a:ext>
                </a:extLst>
              </a:tr>
              <a:tr h="81964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2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1951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1953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Назначена в </a:t>
                      </a:r>
                      <a:r>
                        <a:rPr lang="ru-RU" sz="1800" dirty="0" err="1">
                          <a:effectLst/>
                        </a:rPr>
                        <a:t>Куркийокскую</a:t>
                      </a:r>
                      <a:r>
                        <a:rPr lang="ru-RU" sz="1800" dirty="0">
                          <a:effectLst/>
                        </a:rPr>
                        <a:t> семилетнюю школу в качестве учителя на начальных классов.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extLst>
                  <a:ext uri="{0D108BD9-81ED-4DB2-BD59-A6C34878D82A}">
                    <a16:rowId xmlns:a16="http://schemas.microsoft.com/office/drawing/2014/main" xmlns="" val="3338674341"/>
                  </a:ext>
                </a:extLst>
              </a:tr>
              <a:tr h="6379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3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1953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1956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Назначена учителем начальных классов  в 21 семилетнюю школу г. Петрозаводска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extLst>
                  <a:ext uri="{0D108BD9-81ED-4DB2-BD59-A6C34878D82A}">
                    <a16:rowId xmlns:a16="http://schemas.microsoft.com/office/drawing/2014/main" xmlns="" val="1088089744"/>
                  </a:ext>
                </a:extLst>
              </a:tr>
              <a:tr h="6379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4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1956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1986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Назначена учителем начальных классов в 19 начальную школу.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extLst>
                  <a:ext uri="{0D108BD9-81ED-4DB2-BD59-A6C34878D82A}">
                    <a16:rowId xmlns:a16="http://schemas.microsoft.com/office/drawing/2014/main" xmlns="" val="2418557484"/>
                  </a:ext>
                </a:extLst>
              </a:tr>
              <a:tr h="81964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5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1987-1989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Принята в ясли-сад помощником воспитателя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extLst>
                  <a:ext uri="{0D108BD9-81ED-4DB2-BD59-A6C34878D82A}">
                    <a16:rowId xmlns:a16="http://schemas.microsoft.com/office/drawing/2014/main" xmlns="" val="944720577"/>
                  </a:ext>
                </a:extLst>
              </a:tr>
              <a:tr h="91582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6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1996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1998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Принята учителем начальных классов. Обучение на дому.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extLst>
                  <a:ext uri="{0D108BD9-81ED-4DB2-BD59-A6C34878D82A}">
                    <a16:rowId xmlns:a16="http://schemas.microsoft.com/office/drawing/2014/main" xmlns="" val="3560410069"/>
                  </a:ext>
                </a:extLst>
              </a:tr>
              <a:tr h="5418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 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 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Общий трудовой стаж – 43 года. В школе №19 – 33 года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extLst>
                  <a:ext uri="{0D108BD9-81ED-4DB2-BD59-A6C34878D82A}">
                    <a16:rowId xmlns:a16="http://schemas.microsoft.com/office/drawing/2014/main" xmlns="" val="52238859"/>
                  </a:ext>
                </a:extLst>
              </a:tr>
              <a:tr h="11734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380" marR="48380" marT="0" marB="0"/>
                </a:tc>
                <a:extLst>
                  <a:ext uri="{0D108BD9-81ED-4DB2-BD59-A6C34878D82A}">
                    <a16:rowId xmlns:a16="http://schemas.microsoft.com/office/drawing/2014/main" xmlns="" val="1902364424"/>
                  </a:ext>
                </a:extLst>
              </a:tr>
            </a:tbl>
          </a:graphicData>
        </a:graphic>
      </p:graphicFrame>
      <p:sp>
        <p:nvSpPr>
          <p:cNvPr id="10" name="Rectangle 1">
            <a:extLst>
              <a:ext uri="{FF2B5EF4-FFF2-40B4-BE49-F238E27FC236}">
                <a16:creationId xmlns:a16="http://schemas.microsoft.com/office/drawing/2014/main" xmlns="" id="{FF322230-A254-4F45-A2FA-B3CF2554B1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51109" y="750838"/>
            <a:ext cx="41080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Выписка из трудовой книжки Алимпиевой Елены Васильевны.</a:t>
            </a:r>
            <a:endParaRPr kumimoji="0" lang="ru-RU" alt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2963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2B8BCD9-D397-445A-84BC-E7EEEDC1D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9300" y="588772"/>
            <a:ext cx="8596668" cy="1320800"/>
          </a:xfrm>
        </p:spPr>
        <p:txBody>
          <a:bodyPr>
            <a:normAutofit/>
          </a:bodyPr>
          <a:lstStyle/>
          <a:p>
            <a:r>
              <a:rPr lang="ru-RU" sz="2800" dirty="0"/>
              <a:t>33 года Алимпиева Елена Васильевна отдавала свою любовь и знания ученикам школы №19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0AFB047C-ADF4-4E7E-B42B-2811B82831F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389946" y="2278250"/>
            <a:ext cx="5715289" cy="3719593"/>
          </a:xfrm>
        </p:spPr>
      </p:pic>
      <p:pic>
        <p:nvPicPr>
          <p:cNvPr id="10" name="Объект 9">
            <a:extLst>
              <a:ext uri="{FF2B5EF4-FFF2-40B4-BE49-F238E27FC236}">
                <a16:creationId xmlns:a16="http://schemas.microsoft.com/office/drawing/2014/main" xmlns="" id="{FD4047CB-CF91-40AC-9561-662E615E5B8D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834752" y="3170827"/>
            <a:ext cx="4943959" cy="2903517"/>
          </a:xfr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560CE9D1-6EEC-46A1-9989-203E0554C8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8600" y="0"/>
            <a:ext cx="2120900" cy="1413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133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5E89157-10B0-4283-AFAE-57A364E89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7127" y="479521"/>
            <a:ext cx="6488545" cy="1035242"/>
          </a:xfrm>
        </p:spPr>
        <p:txBody>
          <a:bodyPr/>
          <a:lstStyle/>
          <a:p>
            <a:r>
              <a:rPr lang="ru-RU" dirty="0"/>
              <a:t>Терез Надежда Юрьевна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290A731C-75BF-43B2-BD17-F5ADAC0A5CA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45067" y="1828684"/>
            <a:ext cx="3329423" cy="4213342"/>
          </a:xfrm>
        </p:spPr>
      </p:pic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60044A52-8416-4F83-912B-3FDD6CD786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226929" y="2466110"/>
            <a:ext cx="6623325" cy="2789382"/>
          </a:xfrm>
        </p:spPr>
        <p:txBody>
          <a:bodyPr>
            <a:noAutofit/>
          </a:bodyPr>
          <a:lstStyle/>
          <a:p>
            <a:r>
              <a:rPr lang="ru-RU" sz="2400" dirty="0"/>
              <a:t>Я-учитель начальных классов высшей категории, педагог-психолог высшей категории. Работаю в МОУ «Основная школа №19» с 1984 года </a:t>
            </a:r>
          </a:p>
          <a:p>
            <a:r>
              <a:rPr lang="ru-RU" sz="2400" dirty="0"/>
              <a:t>Я очень люблю свою работу и горжусь званием учителя начальных классов</a:t>
            </a:r>
          </a:p>
        </p:txBody>
      </p:sp>
    </p:spTree>
    <p:extLst>
      <p:ext uri="{BB962C8B-B14F-4D97-AF65-F5344CB8AC3E}">
        <p14:creationId xmlns:p14="http://schemas.microsoft.com/office/powerpoint/2010/main" val="4154965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DBA9475-5A76-4615-B0B0-94E347367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5244" y="614220"/>
            <a:ext cx="6120630" cy="1607127"/>
          </a:xfrm>
        </p:spPr>
        <p:txBody>
          <a:bodyPr>
            <a:noAutofit/>
          </a:bodyPr>
          <a:lstStyle/>
          <a:p>
            <a:r>
              <a:rPr lang="ru-RU" sz="2800" dirty="0"/>
              <a:t>25-27апреля 2005 г.</a:t>
            </a:r>
            <a:br>
              <a:rPr lang="ru-RU" sz="2800" dirty="0"/>
            </a:br>
            <a:r>
              <a:rPr lang="ru-RU" sz="2800" dirty="0"/>
              <a:t>9 республиканский съезд учителей </a:t>
            </a:r>
            <a:br>
              <a:rPr lang="ru-RU" sz="2800" dirty="0"/>
            </a:br>
            <a:r>
              <a:rPr lang="ru-RU" sz="2800" dirty="0"/>
              <a:t>Республика Карелия</a:t>
            </a:r>
            <a:r>
              <a:rPr lang="ru-RU" sz="2800" dirty="0">
                <a:solidFill>
                  <a:srgbClr val="002060"/>
                </a:solidFill>
              </a:rPr>
              <a:t/>
            </a:r>
            <a:br>
              <a:rPr lang="ru-RU" sz="2800" dirty="0">
                <a:solidFill>
                  <a:srgbClr val="002060"/>
                </a:solidFill>
              </a:rPr>
            </a:b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xmlns="" id="{FCEAA8F2-6514-4259-98A9-CE36FB49AC3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0" y="3629891"/>
            <a:ext cx="3890917" cy="2603116"/>
          </a:xfrm>
        </p:spPr>
      </p:pic>
      <p:pic>
        <p:nvPicPr>
          <p:cNvPr id="11" name="Объект 10">
            <a:extLst>
              <a:ext uri="{FF2B5EF4-FFF2-40B4-BE49-F238E27FC236}">
                <a16:creationId xmlns:a16="http://schemas.microsoft.com/office/drawing/2014/main" xmlns="" id="{2AB72B16-81F5-43BB-B38D-3CA5F807E210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140200" y="1930399"/>
            <a:ext cx="7627612" cy="4313381"/>
          </a:xfrm>
        </p:spPr>
      </p:pic>
    </p:spTree>
    <p:extLst>
      <p:ext uri="{BB962C8B-B14F-4D97-AF65-F5344CB8AC3E}">
        <p14:creationId xmlns:p14="http://schemas.microsoft.com/office/powerpoint/2010/main" val="1472227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602C636-0BBE-4F09-AD72-CF8B7CAA4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Я благодарна за то, что мой труд не остался без внимания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6487649C-ABDD-42D5-9B60-0E4A5CBADAA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27370" y="2336800"/>
            <a:ext cx="4204747" cy="3598863"/>
          </a:xfrm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F5FF1622-B2F7-4BB6-B568-D24E56CDB59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593594" y="4182532"/>
            <a:ext cx="4700588" cy="2446867"/>
          </a:xfr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7255CBDC-8E7B-4DE3-B971-43934AD647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2871" y="2142067"/>
            <a:ext cx="5107710" cy="177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536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2A169E07-FA79-4A9E-8046-650042914D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7793" y="334278"/>
            <a:ext cx="3203734" cy="2032804"/>
          </a:xfrm>
          <a:prstGeom prst="rect">
            <a:avLst/>
          </a:prstGeom>
        </p:spPr>
      </p:pic>
      <p:pic>
        <p:nvPicPr>
          <p:cNvPr id="7" name="Объект 6">
            <a:extLst>
              <a:ext uri="{FF2B5EF4-FFF2-40B4-BE49-F238E27FC236}">
                <a16:creationId xmlns:a16="http://schemas.microsoft.com/office/drawing/2014/main" xmlns="" id="{36E46AC5-73A3-4765-8F87-95B94A155D1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296885" y="3112656"/>
            <a:ext cx="3226048" cy="2413770"/>
          </a:xfrm>
          <a:prstGeom prst="rect">
            <a:avLst/>
          </a:prstGeom>
        </p:spPr>
      </p:pic>
      <p:pic>
        <p:nvPicPr>
          <p:cNvPr id="9" name="Объект 8">
            <a:extLst>
              <a:ext uri="{FF2B5EF4-FFF2-40B4-BE49-F238E27FC236}">
                <a16:creationId xmlns:a16="http://schemas.microsoft.com/office/drawing/2014/main" xmlns="" id="{464045AD-A4D8-42B3-9B56-CE46712062D3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4"/>
          <a:stretch>
            <a:fillRect/>
          </a:stretch>
        </p:blipFill>
        <p:spPr>
          <a:xfrm>
            <a:off x="4487378" y="2367082"/>
            <a:ext cx="3024563" cy="2135477"/>
          </a:xfr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F517089A-1241-4898-9037-01F9A8DFBB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72381" y="3346537"/>
            <a:ext cx="3828743" cy="295892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62FCD814-510E-4154-B7FE-619AF4FA96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24131" y="4622800"/>
            <a:ext cx="3202736" cy="2091267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29902412-96F6-4ED5-B3B8-58C9447A2C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72381" y="334278"/>
            <a:ext cx="3646964" cy="2741839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81C2BD00-1D32-4401-A2CA-148294697CB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296885" y="334278"/>
            <a:ext cx="3600859" cy="2356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657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65A08D63-1C13-4ED9-BB93-A67CD65DDD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0073" y="2184400"/>
            <a:ext cx="5717309" cy="3454400"/>
          </a:xfrm>
        </p:spPr>
        <p:txBody>
          <a:bodyPr/>
          <a:lstStyle/>
          <a:p>
            <a:r>
              <a:rPr lang="ru-RU" altLang="ru-RU" sz="3600" dirty="0"/>
              <a:t>В 1996 году династия Осиповых занесена в </a:t>
            </a:r>
            <a:r>
              <a:rPr lang="ru-RU" alt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«Почётную книгу учительских династий Республики Карелия».</a:t>
            </a:r>
          </a:p>
          <a:p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6DD69E2-9833-4DC1-B45D-D591FD7B09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7751" y="287867"/>
            <a:ext cx="4715122" cy="6246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78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0F60147-27B8-4CBB-A007-37D336377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10" y="990599"/>
            <a:ext cx="10400146" cy="999067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kern="120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ranklin Gothic Heavy" panose="020B09030201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Я не могу жить и работать по</a:t>
            </a:r>
            <a:r>
              <a:rPr lang="ru-RU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ranklin Gothic Heavy" panose="020B09030201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-</a:t>
            </a:r>
            <a:r>
              <a:rPr lang="ru-RU" b="1" kern="120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ranklin Gothic Heavy" panose="020B09030201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другому.</a:t>
            </a:r>
            <a:r>
              <a:rPr lang="ru-RU" b="1" dirty="0">
                <a:ln w="11430"/>
                <a:effectLst>
                  <a:glow rad="101600">
                    <a:schemeClr val="tx2">
                      <a:alpha val="6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ranklin Gothic Heavy" panose="020B09030201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/>
            </a:r>
            <a:br>
              <a:rPr lang="ru-RU" b="1" dirty="0">
                <a:ln w="11430"/>
                <a:effectLst>
                  <a:glow rad="101600">
                    <a:schemeClr val="tx2">
                      <a:alpha val="6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ranklin Gothic Heavy" panose="020B09030201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</a:br>
            <a:endParaRPr lang="ru-RU" b="1" dirty="0">
              <a:ln w="11430"/>
              <a:effectLst>
                <a:glow rad="101600">
                  <a:schemeClr val="tx2">
                    <a:alpha val="6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Franklin Gothic Heavy" panose="020B09030201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469F8F1-375E-49E7-9D97-C692E0F59E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413000"/>
            <a:ext cx="9408776" cy="3628362"/>
          </a:xfrm>
        </p:spPr>
        <p:txBody>
          <a:bodyPr>
            <a:normAutofit fontScale="70000" lnSpcReduction="2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0" indent="0" fontAlgn="base">
              <a:lnSpc>
                <a:spcPct val="150000"/>
              </a:lnSpc>
              <a:spcBef>
                <a:spcPts val="385"/>
              </a:spcBef>
              <a:buNone/>
            </a:pPr>
            <a:r>
              <a:rPr lang="ru-RU" sz="1800" kern="1200" cap="all" dirty="0">
                <a:ln w="0"/>
                <a:solidFill>
                  <a:schemeClr val="tx1"/>
                </a:solidFill>
                <a:effectLst/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«Начиная с дореволюционного времени и до наших дней, представители нашей династии жили судьбой нашей </a:t>
            </a:r>
            <a:r>
              <a:rPr lang="ru-RU" cap="all" dirty="0">
                <a:ln w="0"/>
                <a:solidFill>
                  <a:schemeClr val="tx1"/>
                </a:solidFill>
                <a:effectLst/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Родины</a:t>
            </a:r>
            <a:r>
              <a:rPr lang="ru-RU" sz="1800" kern="1200" cap="all" dirty="0">
                <a:ln w="0"/>
                <a:solidFill>
                  <a:schemeClr val="tx1"/>
                </a:solidFill>
                <a:effectLst/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В руках учителей «золотой фонд» государства - дети. Вместе с народом, держа за руки своих учеников, мы воевали, восстанавливали, претворяли в жизнь реформы государства, участвовали в воспитании молодого поколения. И сейчас мы </a:t>
            </a:r>
            <a:r>
              <a:rPr lang="ru-RU" cap="all" dirty="0">
                <a:ln w="0"/>
                <a:solidFill>
                  <a:schemeClr val="tx1"/>
                </a:solidFill>
                <a:effectLst/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живём судьбой России. П</a:t>
            </a:r>
            <a:r>
              <a:rPr lang="ru-RU" sz="1800" kern="1200" cap="all" dirty="0">
                <a:ln w="0"/>
                <a:solidFill>
                  <a:schemeClr val="tx1"/>
                </a:solidFill>
                <a:effectLst/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о- другому мы не можем. </a:t>
            </a:r>
          </a:p>
          <a:p>
            <a:pPr marL="0" indent="0" fontAlgn="base">
              <a:lnSpc>
                <a:spcPct val="150000"/>
              </a:lnSpc>
              <a:spcBef>
                <a:spcPts val="385"/>
              </a:spcBef>
              <a:buNone/>
            </a:pPr>
            <a:endParaRPr lang="ru-RU" sz="1800" cap="all" dirty="0">
              <a:ln w="0"/>
              <a:solidFill>
                <a:schemeClr val="tx1"/>
              </a:solidFill>
              <a:effectLst/>
              <a:latin typeface="Bookman Old Style" panose="02050604050505020204" pitchFamily="18" charset="0"/>
              <a:ea typeface="Times New Roman" panose="02020603050405020304" pitchFamily="18" charset="0"/>
            </a:endParaRPr>
          </a:p>
          <a:p>
            <a:pPr marL="0" indent="0" fontAlgn="base">
              <a:lnSpc>
                <a:spcPct val="150000"/>
              </a:lnSpc>
              <a:spcBef>
                <a:spcPts val="385"/>
              </a:spcBef>
              <a:buNone/>
            </a:pPr>
            <a:r>
              <a:rPr lang="ru-RU" sz="1800" cap="all" dirty="0">
                <a:ln w="0"/>
                <a:solidFill>
                  <a:schemeClr val="tx1"/>
                </a:solidFill>
                <a:effectLst/>
                <a:latin typeface="Bookman Old Style" panose="02050604050505020204" pitchFamily="18" charset="0"/>
                <a:ea typeface="Times New Roman" panose="02020603050405020304" pitchFamily="18" charset="0"/>
              </a:rPr>
              <a:t> </a:t>
            </a:r>
          </a:p>
          <a:p>
            <a:pPr marL="0" indent="0" fontAlgn="base">
              <a:lnSpc>
                <a:spcPct val="150000"/>
              </a:lnSpc>
              <a:spcBef>
                <a:spcPts val="770"/>
              </a:spcBef>
              <a:buNone/>
            </a:pPr>
            <a:r>
              <a:rPr lang="ru-RU" sz="1800" kern="1200" cap="all" dirty="0">
                <a:ln w="0"/>
                <a:solidFill>
                  <a:schemeClr val="tx1"/>
                </a:solidFill>
                <a:effectLst/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«Судьба моей страны, история моей семьи – это моя судьба.»</a:t>
            </a:r>
            <a:endParaRPr lang="ru-RU" sz="1800" cap="all" dirty="0">
              <a:ln w="0"/>
              <a:solidFill>
                <a:schemeClr val="tx1"/>
              </a:solidFill>
              <a:effectLst/>
              <a:latin typeface="Bookman Old Style" panose="02050604050505020204" pitchFamily="18" charset="0"/>
              <a:ea typeface="Times New Roman" panose="02020603050405020304" pitchFamily="18" charset="0"/>
            </a:endParaRPr>
          </a:p>
          <a:p>
            <a:pPr marL="0" indent="0" fontAlgn="base">
              <a:lnSpc>
                <a:spcPct val="150000"/>
              </a:lnSpc>
              <a:spcBef>
                <a:spcPts val="385"/>
              </a:spcBef>
              <a:buNone/>
            </a:pPr>
            <a:r>
              <a:rPr lang="ru-RU" sz="1800" kern="1200" cap="all" dirty="0">
                <a:ln w="0"/>
                <a:solidFill>
                  <a:schemeClr val="tx1"/>
                </a:solidFill>
                <a:effectLst/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( Терез Н.Ю.)           </a:t>
            </a:r>
            <a:endParaRPr lang="ru-RU" sz="1800" cap="all" dirty="0">
              <a:ln w="0"/>
              <a:solidFill>
                <a:schemeClr val="tx1"/>
              </a:solidFill>
              <a:effectLst/>
              <a:latin typeface="Bookman Old Style" panose="02050604050505020204" pitchFamily="18" charset="0"/>
              <a:ea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ru-RU" sz="1800" cap="all" dirty="0">
                <a:ln w="0"/>
                <a:solidFill>
                  <a:srgbClr val="FF0000"/>
                </a:solidFill>
                <a:effectLst/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C11C6B8B-B515-43B4-BC6A-76ADA96385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35897" y="214311"/>
            <a:ext cx="2348092" cy="1320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586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Берлин">
  <a:themeElements>
    <a:clrScheme name="Берлин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Берлин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Берли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TM04033917[[fn=Берлин]]</Template>
  <TotalTime>480</TotalTime>
  <Words>1004</Words>
  <Application>Microsoft Office PowerPoint</Application>
  <PresentationFormat>Произвольный</PresentationFormat>
  <Paragraphs>159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Берлин</vt:lpstr>
      <vt:lpstr>Презентация PowerPoint</vt:lpstr>
      <vt:lpstr>Династия Осиповых </vt:lpstr>
      <vt:lpstr>Педагогический стаж   династии Осиповых                    579 лет </vt:lpstr>
      <vt:lpstr>Семья Осиповых</vt:lpstr>
      <vt:lpstr>Первое поколение династии Осиповых</vt:lpstr>
      <vt:lpstr>Второе поколение династии Осиповых</vt:lpstr>
      <vt:lpstr>Третье поколение династии Осиповых</vt:lpstr>
      <vt:lpstr>Четвёртое поколение династии  Осиповых</vt:lpstr>
      <vt:lpstr>Я хочу рассказать только про одну ветвь нашей огромной династии Осиповы.</vt:lpstr>
      <vt:lpstr> 70 лет в школе №19 г. Петрозаводска  Начиная с 1952 года и по нынешнее время в школе № 19 города Петрозаводска работают представители  династии Осиповых</vt:lpstr>
      <vt:lpstr>Осипов Василий Иванович- Отличник народного Образования, директор школы №19  с 1952 по 1962год</vt:lpstr>
      <vt:lpstr>             Педагогический путь         Василия Ивановича Осипова</vt:lpstr>
      <vt:lpstr>Образование                    </vt:lpstr>
      <vt:lpstr>Василий Иванович был делегатом 1 Карельской республиканской Конференции Союза работников неполных и средних школ.                                  20  октября 1937 года </vt:lpstr>
      <vt:lpstr>С 1932г. по 1952г был директором детских домов : г.  Кемь, п. Ладва Карело-Финкой АССР, г. Куркийоки.  </vt:lpstr>
      <vt:lpstr> 1952-1962гг. Учитель и директор школы №19</vt:lpstr>
      <vt:lpstr>Васильева Марфа Ивановна- - жена, коллега, соратник и верный друг Василия Ивановича Осипова</vt:lpstr>
      <vt:lpstr>Педагогический путь  Васильевой Марфы Ивановны</vt:lpstr>
      <vt:lpstr> Васильева Марфа Ивановна награждена медалью «За доблестный труд в Великой Отечественной войне1941-1945гг»</vt:lpstr>
      <vt:lpstr>Алимпиева (Осипова) Елена Васильевна</vt:lpstr>
      <vt:lpstr>Педагогический путь Алимпиевой Елены Васильевны</vt:lpstr>
      <vt:lpstr>33 года Алимпиева Елена Васильевна отдавала свою любовь и знания ученикам школы №19</vt:lpstr>
      <vt:lpstr>Терез Надежда Юрьевна</vt:lpstr>
      <vt:lpstr>25-27апреля 2005 г. 9 республиканский съезд учителей  Республика Карелия </vt:lpstr>
      <vt:lpstr>Я благодарна за то, что мой труд не остался без внимания</vt:lpstr>
      <vt:lpstr>Презентация PowerPoint</vt:lpstr>
      <vt:lpstr>Презентация PowerPoint</vt:lpstr>
      <vt:lpstr>Я не могу жить и работать по-другому.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Династия Осиповых</dc:title>
  <dc:creator>терез леон</dc:creator>
  <cp:lastModifiedBy>User</cp:lastModifiedBy>
  <cp:revision>51</cp:revision>
  <dcterms:created xsi:type="dcterms:W3CDTF">2023-05-09T20:56:28Z</dcterms:created>
  <dcterms:modified xsi:type="dcterms:W3CDTF">2023-05-23T10:37:05Z</dcterms:modified>
</cp:coreProperties>
</file>