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5"/>
  </p:notesMasterIdLst>
  <p:sldIdLst>
    <p:sldId id="256" r:id="rId2"/>
    <p:sldId id="257" r:id="rId3"/>
    <p:sldId id="297" r:id="rId4"/>
    <p:sldId id="263" r:id="rId5"/>
    <p:sldId id="295" r:id="rId6"/>
    <p:sldId id="296" r:id="rId7"/>
    <p:sldId id="302" r:id="rId8"/>
    <p:sldId id="301" r:id="rId9"/>
    <p:sldId id="300" r:id="rId10"/>
    <p:sldId id="303" r:id="rId11"/>
    <p:sldId id="305" r:id="rId12"/>
    <p:sldId id="304" r:id="rId13"/>
    <p:sldId id="308" r:id="rId14"/>
    <p:sldId id="307" r:id="rId15"/>
    <p:sldId id="299" r:id="rId16"/>
    <p:sldId id="260" r:id="rId17"/>
    <p:sldId id="261" r:id="rId18"/>
    <p:sldId id="262" r:id="rId19"/>
    <p:sldId id="294" r:id="rId20"/>
    <p:sldId id="264" r:id="rId21"/>
    <p:sldId id="279" r:id="rId22"/>
    <p:sldId id="312" r:id="rId23"/>
    <p:sldId id="315" r:id="rId24"/>
    <p:sldId id="313" r:id="rId25"/>
    <p:sldId id="316" r:id="rId26"/>
    <p:sldId id="317" r:id="rId27"/>
    <p:sldId id="318" r:id="rId28"/>
    <p:sldId id="292" r:id="rId29"/>
    <p:sldId id="309" r:id="rId30"/>
    <p:sldId id="310" r:id="rId31"/>
    <p:sldId id="311" r:id="rId32"/>
    <p:sldId id="320" r:id="rId33"/>
    <p:sldId id="28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4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603EF-E31E-477A-856A-0D2D57C18AC2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C1332-F304-4A0D-A2E1-BC63B2792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78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C1332-F304-4A0D-A2E1-BC63B27923AA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62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C1332-F304-4A0D-A2E1-BC63B27923AA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466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C1332-F304-4A0D-A2E1-BC63B27923AA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227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C1332-F304-4A0D-A2E1-BC63B27923AA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683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D968822-0653-4C14-993A-23D2A722E007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5FA6AD-E4D1-482F-A760-9B2D77EF214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8822-0653-4C14-993A-23D2A722E007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FA6AD-E4D1-482F-A760-9B2D77EF21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8822-0653-4C14-993A-23D2A722E007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D5FA6AD-E4D1-482F-A760-9B2D77EF21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8822-0653-4C14-993A-23D2A722E007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FA6AD-E4D1-482F-A760-9B2D77EF214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968822-0653-4C14-993A-23D2A722E007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D5FA6AD-E4D1-482F-A760-9B2D77EF214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8822-0653-4C14-993A-23D2A722E007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FA6AD-E4D1-482F-A760-9B2D77EF214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8822-0653-4C14-993A-23D2A722E007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FA6AD-E4D1-482F-A760-9B2D77EF214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8822-0653-4C14-993A-23D2A722E007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FA6AD-E4D1-482F-A760-9B2D77EF214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8822-0653-4C14-993A-23D2A722E007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FA6AD-E4D1-482F-A760-9B2D77EF21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8822-0653-4C14-993A-23D2A722E007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5FA6AD-E4D1-482F-A760-9B2D77EF214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8822-0653-4C14-993A-23D2A722E007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FA6AD-E4D1-482F-A760-9B2D77EF214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968822-0653-4C14-993A-23D2A722E007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D5FA6AD-E4D1-482F-A760-9B2D77EF214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ite-product.com/pdf/%D0%9F%D0%BE%D1%81%D1%82%D0%B0%D0%BD%D0%BE%D0%B2%D0%BB%D0%B5%D0%BD%D0%B8%D0%B5%20%D0%B3%D0%BB%D0%B0%D0%B2%D0%BD%D0%BE%D0%B3%D0%BE%20%D0%B3%D0%BE%D1%81%D1%83%D0%B4%D0%B0%D1%80%D1%81%D1%82%D0%B2%D0%B5%D0%BD%D0%BD%D0%BE%D0%B3%D0%BE%20%D1%81%D0%B0%D0%BD%D0%B8%D1%82%D0%B0%D1%80%D0%BD%D0%BE%D0%B3%D0%BE%20%D0%B2%D1%80%D0%B0%D1%87%D0%B0%20%E2%84%9610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EvseevaTL@mail.r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EvseevaTL@mail.r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2470" y="4221088"/>
            <a:ext cx="1981200" cy="2376264"/>
          </a:xfrm>
        </p:spPr>
        <p:txBody>
          <a:bodyPr>
            <a:normAutofit/>
          </a:bodyPr>
          <a:lstStyle/>
          <a:p>
            <a:pPr algn="ctr"/>
            <a:r>
              <a:rPr lang="ru-RU" sz="1200" dirty="0"/>
              <a:t>ООО «Клиника комплексной медицины </a:t>
            </a:r>
            <a:r>
              <a:rPr lang="ru-RU" sz="1800" dirty="0"/>
              <a:t>«Клиницист»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г. Пермь </a:t>
            </a:r>
          </a:p>
          <a:p>
            <a:pPr algn="ctr"/>
            <a:r>
              <a:rPr lang="ru-RU" sz="1200" dirty="0"/>
              <a:t>ул. Клары Цеткин 14</a:t>
            </a:r>
          </a:p>
          <a:p>
            <a:pPr algn="ctr"/>
            <a:r>
              <a:rPr lang="en-US" sz="1200" dirty="0"/>
              <a:t>  </a:t>
            </a:r>
            <a:r>
              <a:rPr lang="ru-RU" sz="1200" dirty="0" smtClean="0"/>
              <a:t>8-912-061-888-6</a:t>
            </a:r>
          </a:p>
          <a:p>
            <a:pPr algn="ctr"/>
            <a:r>
              <a:rPr lang="ru-RU" sz="1200" smtClean="0"/>
              <a:t>342-203-888-6</a:t>
            </a:r>
            <a:endParaRPr lang="ru-RU" sz="1200" dirty="0" smtClean="0"/>
          </a:p>
          <a:p>
            <a:pPr algn="ctr"/>
            <a:r>
              <a:rPr lang="ru-RU" sz="1200" dirty="0" smtClean="0"/>
              <a:t>Татьяна Леонидовна</a:t>
            </a:r>
            <a:endParaRPr lang="ru-RU" sz="1200" dirty="0" smtClean="0"/>
          </a:p>
          <a:p>
            <a:pPr algn="ctr"/>
            <a:endParaRPr lang="ru-RU" sz="12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00200"/>
            <a:ext cx="6624736" cy="2548880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/>
              <a:t>Основные этапы организации </a:t>
            </a:r>
            <a:br>
              <a:rPr lang="ru-RU" sz="2800" i="1" dirty="0"/>
            </a:br>
            <a:r>
              <a:rPr lang="ru-RU" sz="2800" i="1" dirty="0"/>
              <a:t>и проведения периодического медицинского осмотра</a:t>
            </a:r>
            <a:br>
              <a:rPr lang="ru-RU" sz="2800" i="1" dirty="0"/>
            </a:br>
            <a:r>
              <a:rPr lang="ru-RU" sz="2800" i="1" dirty="0"/>
              <a:t> в учреждениях образования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89" y="124012"/>
            <a:ext cx="209887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342-203-888-6</a:t>
            </a: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342-203-888-6</a:t>
            </a: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342-203-888-6</a:t>
            </a: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lvl="0" indent="0">
              <a:buNone/>
            </a:pPr>
            <a:r>
              <a:rPr lang="ru-RU" dirty="0"/>
              <a:t>6. </a:t>
            </a:r>
          </a:p>
          <a:p>
            <a:pPr marL="45720" lvl="0" indent="0">
              <a:buNone/>
            </a:pPr>
            <a:r>
              <a:rPr lang="ru-RU" dirty="0"/>
              <a:t>Скорость осмотра – ориентировочно осматриваем около 20 человек в течение 1 часа.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 проведения медосмотра</a:t>
            </a:r>
          </a:p>
        </p:txBody>
      </p:sp>
    </p:spTree>
    <p:extLst>
      <p:ext uri="{BB962C8B-B14F-4D97-AF65-F5344CB8AC3E}">
        <p14:creationId xmlns:p14="http://schemas.microsoft.com/office/powerpoint/2010/main" val="16946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lvl="0" indent="0">
              <a:buNone/>
            </a:pPr>
            <a:r>
              <a:rPr lang="ru-RU" dirty="0"/>
              <a:t>7. </a:t>
            </a:r>
          </a:p>
          <a:p>
            <a:pPr marL="45720" lvl="0" indent="0">
              <a:buNone/>
            </a:pPr>
            <a:r>
              <a:rPr lang="ru-RU" dirty="0"/>
              <a:t>Готовые результаты медосмотра (Личные медицинские книжки, Паспорт здоровья можно получить примерно через 14 – 28 дней  после сдачи </a:t>
            </a:r>
            <a:r>
              <a:rPr lang="ru-RU" b="1" dirty="0"/>
              <a:t>всех!! </a:t>
            </a:r>
            <a:r>
              <a:rPr lang="ru-RU" dirty="0"/>
              <a:t>анализов и прохождения всех специалистов. Возможность получения результатов ранее 14 дней обговаривается с менеджером отдельно.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 проведения медосмотра</a:t>
            </a:r>
          </a:p>
        </p:txBody>
      </p:sp>
    </p:spTree>
    <p:extLst>
      <p:ext uri="{BB962C8B-B14F-4D97-AF65-F5344CB8AC3E}">
        <p14:creationId xmlns:p14="http://schemas.microsoft.com/office/powerpoint/2010/main" val="391982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8.</a:t>
            </a:r>
          </a:p>
          <a:p>
            <a:pPr marL="45720" lvl="0" indent="0">
              <a:buNone/>
            </a:pPr>
            <a:r>
              <a:rPr lang="ru-RU" dirty="0"/>
              <a:t>Заключительный акт, подписанный </a:t>
            </a:r>
            <a:r>
              <a:rPr lang="ru-RU" dirty="0" err="1"/>
              <a:t>Роспотребнадзором</a:t>
            </a:r>
            <a:r>
              <a:rPr lang="ru-RU" dirty="0"/>
              <a:t> –  от 30 рабочих дней после прохождения осмотра </a:t>
            </a:r>
            <a:r>
              <a:rPr lang="ru-RU" b="1" dirty="0"/>
              <a:t>всеми сотрудниками и предоставления Поименного списка сотрудников в печатном виде по рекомендованной нами форме.</a:t>
            </a: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 проведения медосмотра</a:t>
            </a:r>
          </a:p>
        </p:txBody>
      </p:sp>
    </p:spTree>
    <p:extLst>
      <p:ext uri="{BB962C8B-B14F-4D97-AF65-F5344CB8AC3E}">
        <p14:creationId xmlns:p14="http://schemas.microsoft.com/office/powerpoint/2010/main" val="36754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9. </a:t>
            </a:r>
          </a:p>
          <a:p>
            <a:pPr lvl="0"/>
            <a:r>
              <a:rPr lang="ru-RU" dirty="0"/>
              <a:t>Предоставление счета  на оплату и акта оказанных услуг. Документы могут быть подписаны через СБИС, 1СЭД о наличии такой возможности сообщите менеджеру.</a:t>
            </a:r>
          </a:p>
          <a:p>
            <a:pPr marL="45720" indent="0">
              <a:buNone/>
            </a:pPr>
            <a:endParaRPr lang="ru-RU" b="1" i="1" dirty="0" smtClean="0"/>
          </a:p>
          <a:p>
            <a:pPr marL="45720" indent="0">
              <a:buNone/>
            </a:pPr>
            <a:endParaRPr lang="ru-RU" b="1" i="1" dirty="0"/>
          </a:p>
          <a:p>
            <a:pPr marL="45720" indent="0">
              <a:buNone/>
            </a:pPr>
            <a:endParaRPr lang="ru-RU" b="1" i="1" dirty="0" smtClean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 проведения медосмотра</a:t>
            </a:r>
          </a:p>
        </p:txBody>
      </p:sp>
    </p:spTree>
    <p:extLst>
      <p:ext uri="{BB962C8B-B14F-4D97-AF65-F5344CB8AC3E}">
        <p14:creationId xmlns:p14="http://schemas.microsoft.com/office/powerpoint/2010/main" val="285852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9.</a:t>
            </a:r>
          </a:p>
          <a:p>
            <a:pPr marL="45720" indent="0">
              <a:buNone/>
            </a:pPr>
            <a:r>
              <a:rPr lang="ru-RU" dirty="0"/>
              <a:t>Сотрудники, которые не смогли пройти медосмотр с коллективом, но включены в договор, могут записаться по электронной записи либо по телефону 89526585593 (288-55-93</a:t>
            </a:r>
            <a:r>
              <a:rPr lang="ru-RU" dirty="0" smtClean="0"/>
              <a:t>) или телефону менеджера </a:t>
            </a:r>
            <a:r>
              <a:rPr lang="ru-RU" dirty="0"/>
              <a:t>и пройти медосмотр </a:t>
            </a:r>
          </a:p>
          <a:p>
            <a:pPr marL="45720" indent="0">
              <a:buNone/>
            </a:pPr>
            <a:r>
              <a:rPr lang="ru-RU" dirty="0"/>
              <a:t>г. Пермь, ул. К Цеткин, 14. </a:t>
            </a:r>
            <a:r>
              <a:rPr lang="ru-RU" u="wavy" dirty="0"/>
              <a:t>При себе иметь направление (!!!!Название организации, ФИО сотрудника, № Договора на медосмотр, печать организации, подпись!!!)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Ссылка на запись:     https://online.med-clin.ru/?month=2020-08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 проведения медосмотра</a:t>
            </a:r>
          </a:p>
        </p:txBody>
      </p:sp>
    </p:spTree>
    <p:extLst>
      <p:ext uri="{BB962C8B-B14F-4D97-AF65-F5344CB8AC3E}">
        <p14:creationId xmlns:p14="http://schemas.microsoft.com/office/powerpoint/2010/main" val="304345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zh-CN" sz="1200" spc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Утверждаю</a:t>
            </a:r>
            <a:endParaRPr lang="ru-RU" altLang="zh-CN" sz="700" spc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zh-CN" sz="1200" spc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Директор_________</a:t>
            </a:r>
            <a:endParaRPr lang="ru-RU" altLang="zh-CN" sz="700" spc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zh-CN" sz="1200" b="1" spc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Список работников МАОУ  «           »                 ,</a:t>
            </a:r>
            <a:endParaRPr lang="ru-RU" altLang="zh-CN" sz="700" spc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zh-CN" sz="1200" b="1" spc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направленных на периодический медицинский осмотр в  2021 г.</a:t>
            </a:r>
            <a:endParaRPr lang="ru-RU" altLang="zh-CN" sz="700" spc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altLang="zh-CN" sz="1800" spc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</a:t>
            </a:r>
            <a:r>
              <a:rPr lang="ru-RU" altLang="zh-CN" b="1" spc="0" dirty="0">
                <a:latin typeface="Arial" panose="020B0604020202020204" pitchFamily="34" charset="0"/>
                <a:ea typeface="Times New Roman" panose="02020603050405020304" pitchFamily="18" charset="0"/>
              </a:rPr>
              <a:t>Списка работников</a:t>
            </a:r>
            <a:br>
              <a:rPr lang="ru-RU" altLang="zh-CN" b="1" spc="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altLang="zh-CN" sz="1400" b="1" spc="0" dirty="0">
                <a:latin typeface="Arial" panose="020B0604020202020204" pitchFamily="34" charset="0"/>
                <a:ea typeface="Times New Roman" panose="02020603050405020304" pitchFamily="18" charset="0"/>
              </a:rPr>
              <a:t>заполнять по алфавиту!!!!!</a:t>
            </a:r>
            <a:r>
              <a:rPr lang="ru-RU" altLang="zh-CN" b="1" spc="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938735"/>
              </p:ext>
            </p:extLst>
          </p:nvPr>
        </p:nvGraphicFramePr>
        <p:xfrm>
          <a:off x="380998" y="2708919"/>
          <a:ext cx="8381260" cy="3682718"/>
        </p:xfrm>
        <a:graphic>
          <a:graphicData uri="http://schemas.openxmlformats.org/drawingml/2006/table">
            <a:tbl>
              <a:tblPr firstRow="1" firstCol="1" bandRow="1"/>
              <a:tblGrid>
                <a:gridCol w="357042">
                  <a:extLst>
                    <a:ext uri="{9D8B030D-6E8A-4147-A177-3AD203B41FA5}">
                      <a16:colId xmlns:a16="http://schemas.microsoft.com/office/drawing/2014/main" val="2992243208"/>
                    </a:ext>
                  </a:extLst>
                </a:gridCol>
                <a:gridCol w="1121413">
                  <a:extLst>
                    <a:ext uri="{9D8B030D-6E8A-4147-A177-3AD203B41FA5}">
                      <a16:colId xmlns:a16="http://schemas.microsoft.com/office/drawing/2014/main" val="1377012726"/>
                    </a:ext>
                  </a:extLst>
                </a:gridCol>
                <a:gridCol w="400625">
                  <a:extLst>
                    <a:ext uri="{9D8B030D-6E8A-4147-A177-3AD203B41FA5}">
                      <a16:colId xmlns:a16="http://schemas.microsoft.com/office/drawing/2014/main" val="3250753138"/>
                    </a:ext>
                  </a:extLst>
                </a:gridCol>
                <a:gridCol w="687265">
                  <a:extLst>
                    <a:ext uri="{9D8B030D-6E8A-4147-A177-3AD203B41FA5}">
                      <a16:colId xmlns:a16="http://schemas.microsoft.com/office/drawing/2014/main" val="1933679386"/>
                    </a:ext>
                  </a:extLst>
                </a:gridCol>
                <a:gridCol w="861593">
                  <a:extLst>
                    <a:ext uri="{9D8B030D-6E8A-4147-A177-3AD203B41FA5}">
                      <a16:colId xmlns:a16="http://schemas.microsoft.com/office/drawing/2014/main" val="152053829"/>
                    </a:ext>
                  </a:extLst>
                </a:gridCol>
                <a:gridCol w="3121179">
                  <a:extLst>
                    <a:ext uri="{9D8B030D-6E8A-4147-A177-3AD203B41FA5}">
                      <a16:colId xmlns:a16="http://schemas.microsoft.com/office/drawing/2014/main" val="1750761462"/>
                    </a:ext>
                  </a:extLst>
                </a:gridCol>
                <a:gridCol w="1027542">
                  <a:extLst>
                    <a:ext uri="{9D8B030D-6E8A-4147-A177-3AD203B41FA5}">
                      <a16:colId xmlns:a16="http://schemas.microsoft.com/office/drawing/2014/main" val="2081921289"/>
                    </a:ext>
                  </a:extLst>
                </a:gridCol>
                <a:gridCol w="804601">
                  <a:extLst>
                    <a:ext uri="{9D8B030D-6E8A-4147-A177-3AD203B41FA5}">
                      <a16:colId xmlns:a16="http://schemas.microsoft.com/office/drawing/2014/main" val="1812393397"/>
                    </a:ext>
                  </a:extLst>
                </a:gridCol>
              </a:tblGrid>
              <a:tr h="2000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Вредные факторы и (или) опасные производственные факторы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Вредные и (или) опасные вещества и производственные факторы, виды работ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Стаж работы в данной профессии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505822"/>
                  </a:ext>
                </a:extLst>
              </a:tr>
              <a:tr h="800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рбузова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Наталья Ивановна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02.03.1981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в организациях, деятельность которых связана с воспитанием и обучением детей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п.25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980175"/>
                  </a:ext>
                </a:extLst>
              </a:tr>
              <a:tr h="800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окова</a:t>
                      </a:r>
                      <a:r>
                        <a:rPr lang="ru-RU" sz="1200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Наталья Ивановна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02.03.1981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в организациях, деятельность которых связана с воспитанием и обучением детей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п.25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0993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50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i="1" dirty="0"/>
              <a:t>1. Лицензия</a:t>
            </a:r>
          </a:p>
          <a:p>
            <a:pPr marL="0" indent="0">
              <a:buNone/>
            </a:pPr>
            <a:r>
              <a:rPr lang="ru-RU" sz="2800" b="1" i="1" dirty="0"/>
              <a:t>2. Цена услуг (конкурентная; цена-качество)</a:t>
            </a:r>
          </a:p>
          <a:p>
            <a:pPr marL="0" indent="0">
              <a:buNone/>
            </a:pPr>
            <a:r>
              <a:rPr lang="ru-RU" sz="2800" b="1" i="1" dirty="0"/>
              <a:t>3. Оценка услуги (качество по отзывам, территориальный принцип, удобные сроки оказания услуг, отзывы)</a:t>
            </a:r>
          </a:p>
          <a:p>
            <a:pPr marL="0" indent="0">
              <a:buNone/>
            </a:pPr>
            <a:r>
              <a:rPr lang="ru-RU" sz="2800" b="1" i="1" dirty="0"/>
              <a:t>4. Постоянный партнер</a:t>
            </a:r>
          </a:p>
          <a:p>
            <a:pPr marL="0" indent="0">
              <a:buNone/>
            </a:pPr>
            <a:r>
              <a:rPr lang="ru-RU" sz="2800" b="1" i="1" dirty="0"/>
              <a:t>5. Электронный документооборот СБИС, 1С ЭД !!!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Выбор медицинской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210166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Лицензия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81675"/>
            <a:ext cx="3816424" cy="529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63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4789"/>
              </p:ext>
            </p:extLst>
          </p:nvPr>
        </p:nvGraphicFramePr>
        <p:xfrm>
          <a:off x="467544" y="2780928"/>
          <a:ext cx="8064896" cy="2587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4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0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услуг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за 1 чел (руб.)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6"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Периодический медицинский осмотр </a:t>
                      </a:r>
                    </a:p>
                    <a:p>
                      <a:pPr marL="228600" indent="-228600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Женщины до 40 лет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1500 - 3500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Периодический медицинский осмотр </a:t>
                      </a:r>
                    </a:p>
                    <a:p>
                      <a:pPr marL="228600" indent="-228600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Женщины старше 40 лет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</a:t>
                      </a:r>
                      <a:r>
                        <a:rPr lang="ru-RU" sz="20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- 3500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Периодический медицинский осмотр </a:t>
                      </a:r>
                    </a:p>
                    <a:p>
                      <a:pPr marL="228600" indent="-228600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Мужчины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1100 - 2500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Autofit/>
          </a:bodyPr>
          <a:lstStyle/>
          <a:p>
            <a:r>
              <a:rPr lang="ru-RU" sz="23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Цена периодического медицинского осмотра на территории Пермского края для учреждений образования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от 1200 до 3000 рублей</a:t>
            </a:r>
          </a:p>
        </p:txBody>
      </p:sp>
    </p:spTree>
    <p:extLst>
      <p:ext uri="{BB962C8B-B14F-4D97-AF65-F5344CB8AC3E}">
        <p14:creationId xmlns:p14="http://schemas.microsoft.com/office/powerpoint/2010/main" val="5375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88229"/>
              </p:ext>
            </p:extLst>
          </p:nvPr>
        </p:nvGraphicFramePr>
        <p:xfrm>
          <a:off x="467544" y="2780928"/>
          <a:ext cx="8064896" cy="2620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4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0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услуг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за 1 чел (руб.)</a:t>
                      </a:r>
                    </a:p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Приказу 29 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6"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Периодический медицинский осмотр </a:t>
                      </a:r>
                    </a:p>
                    <a:p>
                      <a:pPr marL="228600" indent="-228600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Женщины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1700-2000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УЗИ молочной железы 1 раз в 2 года</a:t>
                      </a:r>
                    </a:p>
                    <a:p>
                      <a:pPr marL="228600" indent="-228600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Женщины старше 40 лет 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Периодический медицинский осмотр </a:t>
                      </a:r>
                    </a:p>
                    <a:p>
                      <a:pPr marL="228600" indent="-228600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Мужчины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1200-1500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Autofit/>
          </a:bodyPr>
          <a:lstStyle/>
          <a:p>
            <a:r>
              <a:rPr lang="ru-RU" sz="23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Цена периодического медицинского осмотра на территории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()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для учреждений образования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0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590248"/>
          </a:xfrm>
        </p:spPr>
        <p:txBody>
          <a:bodyPr>
            <a:normAutofit fontScale="85000" lnSpcReduction="10000"/>
          </a:bodyPr>
          <a:lstStyle/>
          <a:p>
            <a:pPr marL="45720" indent="0" algn="ctr">
              <a:buNone/>
            </a:pPr>
            <a:r>
              <a:rPr lang="ru-RU" sz="2100" u="sng" dirty="0"/>
              <a:t>Приказ Министерства здравоохранения РФ </a:t>
            </a:r>
          </a:p>
          <a:p>
            <a:pPr marL="45720" indent="0" algn="ctr">
              <a:buNone/>
            </a:pPr>
            <a:r>
              <a:rPr lang="ru-RU" sz="2100" dirty="0"/>
              <a:t>от 28 января 2021 г. N 29н "Об утверждении Порядка проведения обязательных предварительных и периодических медицинских осмотров работников, предусмотренных частью четвертой статьи 213 Трудового кодекса Российской Федерации, перечня медицинских противопоказаний к осуществлению работ с вредными и (или) опасными производственными факторами, а также работам, при выполнении которых проводятся обязательные предварительные и периодические медицинские осмотры</a:t>
            </a:r>
            <a:r>
              <a:rPr lang="ru-RU" sz="2400" dirty="0"/>
              <a:t>"</a:t>
            </a:r>
          </a:p>
          <a:p>
            <a:pPr marL="45720" indent="0" algn="ctr">
              <a:buNone/>
            </a:pPr>
            <a:endParaRPr lang="ru-RU" sz="2400" b="1" i="1" dirty="0"/>
          </a:p>
          <a:p>
            <a:pPr marL="45720" indent="0" algn="ctr">
              <a:buNone/>
            </a:pPr>
            <a:r>
              <a:rPr lang="ru-RU" sz="1700" b="1" i="1" dirty="0"/>
              <a:t>Приказ Министерства здравоохранения и социального развития РФ </a:t>
            </a:r>
          </a:p>
          <a:p>
            <a:pPr marL="45720" indent="0" algn="ctr">
              <a:buNone/>
            </a:pPr>
            <a:r>
              <a:rPr lang="ru-RU" sz="1700" b="1" i="1" dirty="0"/>
              <a:t>от 12 апреля 2011 г. N 302н </a:t>
            </a:r>
          </a:p>
          <a:p>
            <a:pPr marL="45720" indent="0">
              <a:buNone/>
            </a:pPr>
            <a:r>
              <a:rPr lang="ru-RU" sz="1700" b="1" i="1" dirty="0"/>
              <a:t>"Об утверждении перечней вредных и (или) опасных производственных факторов и работ, при выполнении которых проводятся обязательные предварительные и периодические медицинские осмотры (обследования), и Порядка проведения обязательных предварительных и периодических медицинских осмотров (обследований) работников, занятых на тяжелых работах и на работах с вредными и (или) опасными условиями труда" (с изменениями и дополнениями) </a:t>
            </a:r>
          </a:p>
          <a:p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/>
          </a:bodyPr>
          <a:lstStyle/>
          <a:p>
            <a:r>
              <a:rPr lang="ru-RU" dirty="0"/>
              <a:t>Основание для проведения медосмотра</a:t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0451D5B-BC67-464D-BDF6-5A3EC00C0E71}"/>
              </a:ext>
            </a:extLst>
          </p:cNvPr>
          <p:cNvSpPr/>
          <p:nvPr/>
        </p:nvSpPr>
        <p:spPr>
          <a:xfrm>
            <a:off x="457200" y="4403958"/>
            <a:ext cx="8305801" cy="19053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69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700808"/>
            <a:ext cx="8712967" cy="4752528"/>
          </a:xfrm>
        </p:spPr>
        <p:txBody>
          <a:bodyPr>
            <a:noAutofit/>
          </a:bodyPr>
          <a:lstStyle/>
          <a:p>
            <a:pPr marL="269875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Оказание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выездных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медосмотров по низкой цене.</a:t>
            </a:r>
          </a:p>
          <a:p>
            <a:pPr marL="269875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Опыт работы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 том числе с    учреждениями образования. Отзывы.</a:t>
            </a:r>
          </a:p>
          <a:p>
            <a:pPr marL="269875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Организация зарегистрирована на территории Пермского края, является СМП (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субъект малого предпринимательства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69875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 Учредители непосредственно руководят организацией и одновременно являются консультирующими врачами</a:t>
            </a:r>
          </a:p>
          <a:p>
            <a:pPr marL="269875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5. Организация имеет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собственную лабораторию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(качество и стоимость анализов)</a:t>
            </a:r>
          </a:p>
          <a:p>
            <a:pPr marL="269875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6. Организация имеет собственный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флюорограф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маммограф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69875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7. Большинство врачей являются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штатными сотрудниками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(контролируемое качество работ, гарантия выполнения услуг в сроки)</a:t>
            </a:r>
          </a:p>
          <a:p>
            <a:pPr marL="269875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8. Место расположения  - в центральной части города, рядом с транспортными развязками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9. Самостоятельная Электронная запись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дообследование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                удобное время.</a:t>
            </a:r>
          </a:p>
          <a:p>
            <a:pPr marL="0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10. Электронный документооборот (СБИС, 1СЭД)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76671"/>
            <a:ext cx="8381260" cy="933569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Преимущества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ООО «Клиника комплексной медицины «Клиницист»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613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3529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«+»</a:t>
            </a:r>
            <a:endParaRPr lang="ru-RU" sz="2400" dirty="0"/>
          </a:p>
          <a:p>
            <a:pPr>
              <a:buFont typeface="Wingdings" pitchFamily="2" charset="2"/>
              <a:buChar char="§"/>
            </a:pPr>
            <a:r>
              <a:rPr lang="ru-RU" sz="2400" dirty="0"/>
              <a:t>Экономия времени сотрудников, минимальный отрыв от производства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/>
              <a:t>Возможность провести медосмотр  коллективу за 1 день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/>
              <a:t>Сотрудник проходит весь медосмотр за 40-60 минут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/>
              <a:t>Возможность организовать медосмотр в между сменами</a:t>
            </a:r>
          </a:p>
          <a:p>
            <a:pPr marL="0" indent="0">
              <a:buNone/>
            </a:pPr>
            <a:endParaRPr lang="ru-RU" sz="2400" dirty="0"/>
          </a:p>
          <a:p>
            <a:pPr>
              <a:buAutoNum type="arabicPeriod"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Медицинский осмотр «на выезде»</a:t>
            </a:r>
          </a:p>
        </p:txBody>
      </p:sp>
    </p:spTree>
    <p:extLst>
      <p:ext uri="{BB962C8B-B14F-4D97-AF65-F5344CB8AC3E}">
        <p14:creationId xmlns:p14="http://schemas.microsoft.com/office/powerpoint/2010/main" val="307516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19262"/>
            <a:ext cx="7128792" cy="473407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Медицинский центр </a:t>
            </a:r>
            <a:br>
              <a:rPr lang="ru-RU" dirty="0" smtClean="0"/>
            </a:br>
            <a:r>
              <a:rPr lang="ru-RU" dirty="0" smtClean="0"/>
              <a:t>ул. Клары Цеткин , 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58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19262"/>
            <a:ext cx="7992888" cy="480608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Медицинский центр </a:t>
            </a:r>
            <a:br>
              <a:rPr lang="ru-RU" dirty="0"/>
            </a:br>
            <a:r>
              <a:rPr lang="ru-RU" dirty="0"/>
              <a:t>ул. Клары Цеткин , 14</a:t>
            </a:r>
          </a:p>
        </p:txBody>
      </p:sp>
    </p:spTree>
    <p:extLst>
      <p:ext uri="{BB962C8B-B14F-4D97-AF65-F5344CB8AC3E}">
        <p14:creationId xmlns:p14="http://schemas.microsoft.com/office/powerpoint/2010/main" val="387576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19262"/>
            <a:ext cx="7848872" cy="480608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Медицинский центр </a:t>
            </a:r>
            <a:br>
              <a:rPr lang="ru-RU" dirty="0"/>
            </a:br>
            <a:r>
              <a:rPr lang="ru-RU" dirty="0"/>
              <a:t>ул. Клары Цеткин , 14</a:t>
            </a:r>
          </a:p>
        </p:txBody>
      </p:sp>
    </p:spTree>
    <p:extLst>
      <p:ext uri="{BB962C8B-B14F-4D97-AF65-F5344CB8AC3E}">
        <p14:creationId xmlns:p14="http://schemas.microsoft.com/office/powerpoint/2010/main" val="5988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19262"/>
            <a:ext cx="7488831" cy="4878089"/>
          </a:xfrm>
        </p:spPr>
      </p:pic>
    </p:spTree>
    <p:extLst>
      <p:ext uri="{BB962C8B-B14F-4D97-AF65-F5344CB8AC3E}">
        <p14:creationId xmlns:p14="http://schemas.microsoft.com/office/powerpoint/2010/main" val="360511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19262"/>
            <a:ext cx="7848872" cy="473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82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12879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34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/>
              <a:t>Евсеева Татьяна Леонидовна</a:t>
            </a:r>
            <a:endParaRPr lang="en-US" sz="4400" dirty="0"/>
          </a:p>
          <a:p>
            <a:pPr algn="ctr"/>
            <a:endParaRPr lang="en-US" sz="5400" dirty="0"/>
          </a:p>
          <a:p>
            <a:pPr algn="ctr"/>
            <a:r>
              <a:rPr lang="ru-RU" sz="5400" dirty="0"/>
              <a:t>8-912 -061-888-6</a:t>
            </a:r>
          </a:p>
          <a:p>
            <a:pPr algn="ctr"/>
            <a:r>
              <a:rPr lang="en-US" sz="5400" dirty="0"/>
              <a:t>EvseevaTL@mail.ru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82689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ПЦР,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Норовирус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ОКИ-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скрин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2022 г.</a:t>
            </a:r>
          </a:p>
          <a:p>
            <a:pPr marL="457200" indent="-457200" algn="just">
              <a:buAutoNum type="arabicPeriod"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Вакцинация</a:t>
            </a:r>
          </a:p>
          <a:p>
            <a:pPr marL="457200" indent="-457200" algn="just">
              <a:buAutoNum type="arabicPeriod"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Дополнительные услуги (УЗИ, лаборатория, врачи)</a:t>
            </a:r>
          </a:p>
          <a:p>
            <a:pPr marL="457200" indent="-457200" algn="just">
              <a:buAutoNum type="arabicPeriod"/>
            </a:pP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AutoNum type="arabicPeriod"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Аутсорсинг, </a:t>
            </a:r>
          </a:p>
          <a:p>
            <a:pPr marL="457200" indent="-457200" algn="just">
              <a:buAutoNum type="arabicPeriod"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профессиональных рисков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Ответы на поступившие вопросы:</a:t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7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216601"/>
              </p:ext>
            </p:extLst>
          </p:nvPr>
        </p:nvGraphicFramePr>
        <p:xfrm>
          <a:off x="381000" y="1844824"/>
          <a:ext cx="8511480" cy="47939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2765">
                  <a:extLst>
                    <a:ext uri="{9D8B030D-6E8A-4147-A177-3AD203B41FA5}">
                      <a16:colId xmlns:a16="http://schemas.microsoft.com/office/drawing/2014/main" val="667370640"/>
                    </a:ext>
                  </a:extLst>
                </a:gridCol>
                <a:gridCol w="2331913">
                  <a:extLst>
                    <a:ext uri="{9D8B030D-6E8A-4147-A177-3AD203B41FA5}">
                      <a16:colId xmlns:a16="http://schemas.microsoft.com/office/drawing/2014/main" val="4032115706"/>
                    </a:ext>
                  </a:extLst>
                </a:gridCol>
                <a:gridCol w="932765">
                  <a:extLst>
                    <a:ext uri="{9D8B030D-6E8A-4147-A177-3AD203B41FA5}">
                      <a16:colId xmlns:a16="http://schemas.microsoft.com/office/drawing/2014/main" val="227256134"/>
                    </a:ext>
                  </a:extLst>
                </a:gridCol>
                <a:gridCol w="2098721">
                  <a:extLst>
                    <a:ext uri="{9D8B030D-6E8A-4147-A177-3AD203B41FA5}">
                      <a16:colId xmlns:a16="http://schemas.microsoft.com/office/drawing/2014/main" val="3077114657"/>
                    </a:ext>
                  </a:extLst>
                </a:gridCol>
                <a:gridCol w="2215316">
                  <a:extLst>
                    <a:ext uri="{9D8B030D-6E8A-4147-A177-3AD203B41FA5}">
                      <a16:colId xmlns:a16="http://schemas.microsoft.com/office/drawing/2014/main" val="889582803"/>
                    </a:ext>
                  </a:extLst>
                </a:gridCol>
              </a:tblGrid>
              <a:tr h="3960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</a:t>
                      </a:r>
                      <a:endParaRPr lang="ru-RU" sz="14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Работы в организациях, деятельность которых связана с воспитанием и обучением детей</a:t>
                      </a:r>
                      <a:endParaRPr lang="ru-RU" sz="14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раз в год</a:t>
                      </a:r>
                      <a:endParaRPr lang="ru-RU" sz="14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Врач-</a:t>
                      </a:r>
                      <a:r>
                        <a:rPr lang="ru-RU" sz="1400" dirty="0" err="1">
                          <a:effectLst/>
                        </a:rPr>
                        <a:t>оториноларинголог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Врач-</a:t>
                      </a:r>
                      <a:r>
                        <a:rPr lang="ru-RU" sz="1400" dirty="0" err="1">
                          <a:effectLst/>
                        </a:rPr>
                        <a:t>дерматовенеролог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Врач-стоматолог</a:t>
                      </a:r>
                      <a:endParaRPr lang="ru-RU" sz="14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Исследование крови на сифилис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u="sng" dirty="0">
                          <a:effectLst/>
                        </a:rPr>
                        <a:t>Мазки на гонорею при поступлении на работу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u="sng" dirty="0">
                          <a:effectLst/>
                        </a:rPr>
                        <a:t>Исследования на носительство возбудителей кишечных инфекций и серологическое обследование на брюшной тиф при поступлении на работу и в дальнейшем - по </a:t>
                      </a:r>
                      <a:r>
                        <a:rPr lang="ru-RU" sz="1400" i="1" u="sng" dirty="0" err="1">
                          <a:effectLst/>
                        </a:rPr>
                        <a:t>эпидпоказаниям</a:t>
                      </a:r>
                      <a:endParaRPr lang="ru-RU" sz="1400" i="1" u="sng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Исследования на гельминтозы при поступлении на работу и в дальнейшем - не реже 1 раза в год либо по </a:t>
                      </a:r>
                      <a:r>
                        <a:rPr lang="ru-RU" sz="1400" dirty="0" err="1">
                          <a:effectLst/>
                        </a:rPr>
                        <a:t>эпидпоказаниям</a:t>
                      </a:r>
                      <a:endParaRPr lang="ru-RU" sz="14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434162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"/>
            <a:r>
              <a:rPr lang="ru-RU" b="1" dirty="0"/>
              <a:t>VI. Выполняемые работы</a:t>
            </a:r>
            <a:br>
              <a:rPr lang="ru-RU" b="1" dirty="0"/>
            </a:br>
            <a:endParaRPr lang="ru-RU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FC2E2D-6D74-45FF-9A21-861CEA0AC474}"/>
              </a:ext>
            </a:extLst>
          </p:cNvPr>
          <p:cNvSpPr txBox="1"/>
          <p:nvPr/>
        </p:nvSpPr>
        <p:spPr>
          <a:xfrm>
            <a:off x="5652120" y="1153697"/>
            <a:ext cx="3823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Приказ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от 28 января 2021 г. N 29н</a:t>
            </a:r>
          </a:p>
        </p:txBody>
      </p:sp>
    </p:spTree>
    <p:extLst>
      <p:ext uri="{BB962C8B-B14F-4D97-AF65-F5344CB8AC3E}">
        <p14:creationId xmlns:p14="http://schemas.microsoft.com/office/powerpoint/2010/main" val="247415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 algn="just">
              <a:buAutoNum type="arabicPeriod"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ПЦР, ОКИ-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скрин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норовирус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</a:t>
            </a:r>
          </a:p>
          <a:p>
            <a:pPr marL="0" indent="0" algn="just">
              <a:buNone/>
            </a:pP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2400" b="1" dirty="0"/>
              <a:t>24 марта 2021 вышло новое </a:t>
            </a:r>
            <a:r>
              <a:rPr lang="ru-RU" sz="2400" b="1" dirty="0">
                <a:hlinkClick r:id="rId3"/>
              </a:rPr>
              <a:t>Постановление Главного государственного санитарного врача Российской Федерации № 10</a:t>
            </a:r>
            <a:r>
              <a:rPr lang="ru-RU" sz="2400" b="1" dirty="0"/>
              <a:t> "О внесении изменений в санитарно-эпидемиологические правила СП 3.1/2.4.3598-20 "Санитарно-эпидемиологические требования к устройству, содержанию и организации работы образовательных организаций и других объектов социальной инфраструктуры для детей и молодежи в условиях распространения новой </a:t>
            </a:r>
            <a:r>
              <a:rPr lang="ru-RU" sz="2400" b="1" dirty="0" err="1"/>
              <a:t>коронавирусной</a:t>
            </a:r>
            <a:r>
              <a:rPr lang="ru-RU" sz="2400" b="1" dirty="0"/>
              <a:t> инфекции (COVID-19)", утвержденные постановлением Главного государственного санитарного врача Российской Федерации от 30.06.2020 № 16</a:t>
            </a:r>
          </a:p>
          <a:p>
            <a:pPr marL="0" indent="0" algn="just">
              <a:buNone/>
            </a:pP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2022 г. информации еще нет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Ответы на поступившие вопросы:</a:t>
            </a:r>
          </a:p>
        </p:txBody>
      </p:sp>
    </p:spTree>
    <p:extLst>
      <p:ext uri="{BB962C8B-B14F-4D97-AF65-F5344CB8AC3E}">
        <p14:creationId xmlns:p14="http://schemas.microsoft.com/office/powerpoint/2010/main" val="101418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Ответы на поступившие вопросы:</a:t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25D207-73C0-4486-BEF4-2613DFE8E3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1" t="14311" r="20075" b="6600"/>
          <a:stretch/>
        </p:blipFill>
        <p:spPr>
          <a:xfrm>
            <a:off x="1979712" y="1593341"/>
            <a:ext cx="5328592" cy="406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5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/>
              <a:t>Евсеева Татьяна Леонидовна</a:t>
            </a:r>
            <a:endParaRPr lang="en-US" sz="4400" dirty="0"/>
          </a:p>
          <a:p>
            <a:pPr algn="ctr"/>
            <a:endParaRPr lang="en-US" sz="5400" dirty="0"/>
          </a:p>
          <a:p>
            <a:pPr algn="ctr"/>
            <a:r>
              <a:rPr lang="ru-RU" sz="5400" dirty="0"/>
              <a:t>8-912 -061-888-6</a:t>
            </a:r>
          </a:p>
          <a:p>
            <a:pPr algn="ctr"/>
            <a:r>
              <a:rPr lang="en-US" sz="5400" dirty="0"/>
              <a:t>EvseevaTL@mail.ru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10040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внимание, </a:t>
            </a:r>
          </a:p>
          <a:p>
            <a:pPr marL="0" indent="0" algn="ctr">
              <a:buNone/>
            </a:pP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надеемся на сотрудничество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00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710474"/>
              </p:ext>
            </p:extLst>
          </p:nvPr>
        </p:nvGraphicFramePr>
        <p:xfrm>
          <a:off x="1547664" y="1628801"/>
          <a:ext cx="6048672" cy="5040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Осмотр врачами-специалистами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 1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Профилактический осмотр </a:t>
                      </a:r>
                      <a:r>
                        <a:rPr lang="ru-RU" sz="1050" dirty="0" err="1">
                          <a:effectLst/>
                          <a:latin typeface="+mn-lt"/>
                        </a:rPr>
                        <a:t>оториноларингологом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 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 2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Профилактический осмотр дерматологом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 3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Профилактический (медицинский) осмотр терапевтом 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 4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Профилактический осмотр гинекологом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 5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Профилактический осмотр наркологом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 6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Профилактический осмотр психиатром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 7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Профилактический осмотр стоматологом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8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n-lt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n-lt"/>
                          <a:ea typeface="Times New Roman"/>
                        </a:rPr>
                        <a:t>Профилактический осмотр неврологом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900377"/>
                  </a:ext>
                </a:extLst>
              </a:tr>
              <a:tr h="241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+mn-ea"/>
                        </a:rPr>
                        <a:t>9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Заключение </a:t>
                      </a:r>
                      <a:r>
                        <a:rPr lang="ru-RU" sz="1050" dirty="0" err="1">
                          <a:effectLst/>
                          <a:latin typeface="+mn-lt"/>
                        </a:rPr>
                        <a:t>профпатолога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 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+mn-lt"/>
                        </a:rPr>
                        <a:t>Исследования</a:t>
                      </a:r>
                      <a:endParaRPr lang="ru-RU" sz="105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n-lt"/>
                          <a:ea typeface="Times New Roman"/>
                        </a:rPr>
                        <a:t>УЗИ органов малого таза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8079851"/>
                  </a:ext>
                </a:extLst>
              </a:tr>
              <a:tr h="241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 11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latin typeface="+mn-lt"/>
                        </a:rPr>
                        <a:t>Микрореакция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 на сифилис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 12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Исследование кала на гельминты и энтеробиоз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 13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ЭКГ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1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 14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Общий анализ крови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1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 15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Мазок на степень чистоты и онкологию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1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 16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Исследование общего анализа мочи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1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 17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УЗИ молочных желез  (женщины старше 40 лет 1 раз в  год)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1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 18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Биохимический скрининг (холестерин, глюкоза)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Franklin Gothic Medium (Заголовки)"/>
                <a:cs typeface="Times New Roman" pitchFamily="18" charset="0"/>
              </a:rPr>
              <a:t>Наименование услуг </a:t>
            </a:r>
            <a:br>
              <a:rPr lang="ru-RU" sz="2400" dirty="0">
                <a:latin typeface="Franklin Gothic Medium (Заголовки)"/>
                <a:cs typeface="Times New Roman" pitchFamily="18" charset="0"/>
              </a:rPr>
            </a:br>
            <a:r>
              <a:rPr lang="ru-RU" sz="1800" dirty="0">
                <a:latin typeface="Franklin Gothic Medium (Заголовки)"/>
                <a:cs typeface="Times New Roman" pitchFamily="18" charset="0"/>
              </a:rPr>
              <a:t>в объеме периодического медосмотра по </a:t>
            </a:r>
            <a:br>
              <a:rPr lang="ru-RU" sz="1800" dirty="0">
                <a:latin typeface="Franklin Gothic Medium (Заголовки)"/>
                <a:cs typeface="Times New Roman" pitchFamily="18" charset="0"/>
              </a:rPr>
            </a:br>
            <a:r>
              <a:rPr lang="ru-RU" sz="1800" dirty="0">
                <a:latin typeface="Franklin Gothic Medium (Заголовки)"/>
                <a:cs typeface="Times New Roman" pitchFamily="18" charset="0"/>
              </a:rPr>
              <a:t>п. 25 Приказа 29 Н</a:t>
            </a:r>
          </a:p>
        </p:txBody>
      </p:sp>
    </p:spTree>
    <p:extLst>
      <p:ext uri="{BB962C8B-B14F-4D97-AF65-F5344CB8AC3E}">
        <p14:creationId xmlns:p14="http://schemas.microsoft.com/office/powerpoint/2010/main" val="204667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11AFCF6-0891-46C4-A354-B28A155ECBEC}"/>
              </a:ext>
            </a:extLst>
          </p:cNvPr>
          <p:cNvSpPr/>
          <p:nvPr/>
        </p:nvSpPr>
        <p:spPr>
          <a:xfrm>
            <a:off x="3851920" y="5301208"/>
            <a:ext cx="5040560" cy="134076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тел. 8 - 912 - 061 - 888 - 6  </a:t>
            </a:r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Татьяна </a:t>
            </a:r>
            <a:r>
              <a:rPr lang="ru-RU" dirty="0">
                <a:solidFill>
                  <a:schemeClr val="tx2"/>
                </a:solidFill>
              </a:rPr>
              <a:t>Леонидовна </a:t>
            </a:r>
            <a:r>
              <a:rPr lang="ru-RU" dirty="0" smtClean="0">
                <a:solidFill>
                  <a:schemeClr val="tx2"/>
                </a:solidFill>
              </a:rPr>
              <a:t>Евсеева  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адрес электронной почты </a:t>
            </a:r>
            <a:r>
              <a:rPr lang="en-US" u="sng" dirty="0" err="1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EvseevaTL</a:t>
            </a:r>
            <a:r>
              <a:rPr lang="ru-RU" u="sng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@</a:t>
            </a:r>
            <a:r>
              <a:rPr lang="en-US" u="sng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mail</a:t>
            </a:r>
            <a:r>
              <a:rPr lang="ru-RU" u="sng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US" u="sng" dirty="0" err="1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ru</a:t>
            </a:r>
            <a:endParaRPr lang="ru-RU" dirty="0">
              <a:solidFill>
                <a:schemeClr val="tx2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3438121"/>
          </a:xfrm>
        </p:spPr>
        <p:txBody>
          <a:bodyPr>
            <a:normAutofit lnSpcReduction="10000"/>
          </a:bodyPr>
          <a:lstStyle/>
          <a:p>
            <a:pPr marL="45720" lvl="0" indent="0">
              <a:buNone/>
            </a:pPr>
            <a:r>
              <a:rPr lang="ru-RU" sz="1800" b="1" i="1" dirty="0"/>
              <a:t>1. </a:t>
            </a:r>
            <a:endParaRPr lang="ru-RU" sz="1800" b="1" i="1" dirty="0" smtClean="0"/>
          </a:p>
          <a:p>
            <a:pPr marL="45720" lvl="0" indent="0">
              <a:buNone/>
            </a:pPr>
            <a:r>
              <a:rPr lang="ru-RU" sz="1800" b="1" i="1" dirty="0" smtClean="0"/>
              <a:t>Заключение </a:t>
            </a:r>
            <a:r>
              <a:rPr lang="ru-RU" sz="1800" b="1" i="1" dirty="0"/>
              <a:t>договора</a:t>
            </a:r>
            <a:r>
              <a:rPr lang="ru-RU" sz="1800" dirty="0"/>
              <a:t>:  предоставить </a:t>
            </a:r>
            <a:r>
              <a:rPr lang="ru-RU" sz="1800" b="1" dirty="0"/>
              <a:t>реквизиты</a:t>
            </a:r>
            <a:r>
              <a:rPr lang="ru-RU" sz="1800" dirty="0"/>
              <a:t> организации, поименные </a:t>
            </a:r>
            <a:r>
              <a:rPr lang="ru-RU" sz="1800" b="1" dirty="0"/>
              <a:t>списки</a:t>
            </a:r>
            <a:r>
              <a:rPr lang="ru-RU" sz="1800" dirty="0"/>
              <a:t> сотрудников не позднее чем за 5 рабочих дней (для оформления амбулаторных карт</a:t>
            </a:r>
            <a:r>
              <a:rPr lang="ru-RU" sz="1800" i="1" u="sng" dirty="0"/>
              <a:t> (необходима информация: ФИО, дата рождения, должность, указать пункты приказа 29н</a:t>
            </a:r>
            <a:r>
              <a:rPr lang="ru-RU" sz="1800" dirty="0"/>
              <a:t>), а также обговорить  все необходимые дополнительные услуги, согласно коммерческого предложения, отправленного менеджером (УЗИ различной локализации, выполнение дополнительных лабораторных и инструментальных исследований, осмотр дополнительными специалистами, вакцинация различными вакцинами и др.)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ru-RU" sz="1800" dirty="0"/>
              <a:t>На все виды дополнительных исследований выслать отдельные списки </a:t>
            </a:r>
            <a:r>
              <a:rPr lang="en-US" sz="1800" dirty="0"/>
              <a:t>!</a:t>
            </a:r>
            <a:endParaRPr lang="ru-RU" sz="1800" dirty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 проведения медосмотра</a:t>
            </a:r>
          </a:p>
        </p:txBody>
      </p:sp>
    </p:spTree>
    <p:extLst>
      <p:ext uri="{BB962C8B-B14F-4D97-AF65-F5344CB8AC3E}">
        <p14:creationId xmlns:p14="http://schemas.microsoft.com/office/powerpoint/2010/main" val="107226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5720" indent="0">
              <a:buNone/>
            </a:pPr>
            <a:endParaRPr lang="ru-RU" dirty="0"/>
          </a:p>
          <a:p>
            <a:pPr marL="45720" lvl="0" indent="0">
              <a:buNone/>
            </a:pPr>
            <a:r>
              <a:rPr lang="ru-RU" sz="2200" b="1" i="1" dirty="0"/>
              <a:t>2. </a:t>
            </a:r>
            <a:endParaRPr lang="ru-RU" sz="2200" b="1" i="1" dirty="0" smtClean="0"/>
          </a:p>
          <a:p>
            <a:pPr marL="45720" lvl="0" indent="0">
              <a:buNone/>
            </a:pPr>
            <a:r>
              <a:rPr lang="ru-RU" sz="2200" b="1" i="1" dirty="0" smtClean="0"/>
              <a:t>Для </a:t>
            </a:r>
            <a:r>
              <a:rPr lang="ru-RU" sz="2200" b="1" i="1" dirty="0"/>
              <a:t>прохождения медицинского осмотра каждому сотруднику необходимо подготовить:</a:t>
            </a:r>
            <a:endParaRPr lang="ru-RU" sz="2200" dirty="0"/>
          </a:p>
          <a:p>
            <a:pPr lvl="0"/>
            <a:r>
              <a:rPr lang="ru-RU" sz="2200" dirty="0"/>
              <a:t>Паспорт</a:t>
            </a:r>
          </a:p>
          <a:p>
            <a:pPr lvl="0"/>
            <a:r>
              <a:rPr lang="ru-RU" sz="2200" dirty="0"/>
              <a:t>СНИЛС</a:t>
            </a:r>
          </a:p>
          <a:p>
            <a:pPr lvl="0"/>
            <a:r>
              <a:rPr lang="ru-RU" sz="2200" dirty="0"/>
              <a:t> направление от организации на медосмотр, по образцу (высылаем по электронной почте), подписанное руководителем Вашей организации, с синей печатью. </a:t>
            </a:r>
            <a:r>
              <a:rPr lang="ru-RU" sz="2200" b="1" dirty="0"/>
              <a:t>(если Ваши сотрудники приходят на медосмотр к нам в офис, </a:t>
            </a:r>
            <a:r>
              <a:rPr lang="ru-RU" sz="2200" b="1" dirty="0" err="1"/>
              <a:t>г.Пермь</a:t>
            </a:r>
            <a:r>
              <a:rPr lang="ru-RU" sz="2200" b="1" dirty="0"/>
              <a:t>, Клары Цеткин ,14). Если на выезде – заранее список выслать на электронную почту </a:t>
            </a:r>
            <a:r>
              <a:rPr lang="en-US" sz="2200" b="1" u="sng" dirty="0" err="1">
                <a:hlinkClick r:id="rId2"/>
              </a:rPr>
              <a:t>EvseevaTL</a:t>
            </a:r>
            <a:r>
              <a:rPr lang="ru-RU" sz="2200" b="1" u="sng" dirty="0">
                <a:hlinkClick r:id="rId2"/>
              </a:rPr>
              <a:t>@</a:t>
            </a:r>
            <a:r>
              <a:rPr lang="en-US" sz="2200" b="1" u="sng" dirty="0">
                <a:hlinkClick r:id="rId2"/>
              </a:rPr>
              <a:t>mail</a:t>
            </a:r>
            <a:r>
              <a:rPr lang="ru-RU" sz="2200" b="1" u="sng" dirty="0">
                <a:hlinkClick r:id="rId2"/>
              </a:rPr>
              <a:t>.</a:t>
            </a:r>
            <a:r>
              <a:rPr lang="en-US" sz="2200" b="1" u="sng" dirty="0" err="1">
                <a:hlinkClick r:id="rId2"/>
              </a:rPr>
              <a:t>ru</a:t>
            </a:r>
            <a:r>
              <a:rPr lang="ru-RU" sz="2200" b="1" dirty="0"/>
              <a:t>, на выезде направления не нужны.</a:t>
            </a:r>
            <a:endParaRPr lang="ru-RU" sz="2200" dirty="0"/>
          </a:p>
          <a:p>
            <a:pPr lvl="0"/>
            <a:r>
              <a:rPr lang="ru-RU" sz="2200" dirty="0"/>
              <a:t>Результат флюорографии (принести талончик с отметкой на медосмотр) со сроком давности не более 1 года</a:t>
            </a:r>
          </a:p>
          <a:p>
            <a:pPr lvl="0"/>
            <a:r>
              <a:rPr lang="ru-RU" sz="2200" dirty="0"/>
              <a:t>Результат маммографии (при наличии) со сроком давности не более 1 года</a:t>
            </a:r>
          </a:p>
          <a:p>
            <a:pPr lvl="0"/>
            <a:r>
              <a:rPr lang="ru-RU" sz="2200" dirty="0"/>
              <a:t>принести мочу на анализ, подписать заранее: </a:t>
            </a:r>
            <a:r>
              <a:rPr lang="ru-RU" sz="2200" u="sng" dirty="0"/>
              <a:t>ФИО, название организации!</a:t>
            </a:r>
            <a:r>
              <a:rPr lang="ru-RU" sz="2200" dirty="0"/>
              <a:t> </a:t>
            </a:r>
          </a:p>
          <a:p>
            <a:pPr lvl="0"/>
            <a:r>
              <a:rPr lang="ru-RU" sz="2200" dirty="0"/>
              <a:t>принести кал на анализ  (при необходимости данного анализа для отдельных должностей, по фактору 23 и 25 обязательно), обязательно подписать заранее: </a:t>
            </a:r>
            <a:r>
              <a:rPr lang="ru-RU" sz="2200" u="sng" dirty="0"/>
              <a:t>ФИО, название организации. </a:t>
            </a:r>
            <a:r>
              <a:rPr lang="ru-RU" sz="2200" b="1" dirty="0"/>
              <a:t>В случае отсутствия этого анализа обязательно уведомить об этом нашего администратора</a:t>
            </a:r>
            <a:r>
              <a:rPr lang="ru-RU" sz="2200" dirty="0"/>
              <a:t>.</a:t>
            </a:r>
          </a:p>
          <a:p>
            <a:pPr lvl="0"/>
            <a:r>
              <a:rPr lang="ru-RU" sz="2200" dirty="0"/>
              <a:t>прийти на «голодный желудок» (</a:t>
            </a:r>
            <a:r>
              <a:rPr lang="ru-RU" sz="2200" b="1" dirty="0"/>
              <a:t>минимум 3 часа</a:t>
            </a:r>
            <a:r>
              <a:rPr lang="ru-RU" sz="2200" dirty="0"/>
              <a:t> не принимать пищу, пить только воду)</a:t>
            </a:r>
          </a:p>
          <a:p>
            <a:pPr lvl="0"/>
            <a:r>
              <a:rPr lang="ru-RU" sz="2200" dirty="0"/>
              <a:t>принести личную медицинскую книжку (при наличии)</a:t>
            </a:r>
          </a:p>
          <a:p>
            <a:pPr lvl="0"/>
            <a:r>
              <a:rPr lang="ru-RU" sz="2200" i="1" dirty="0"/>
              <a:t>если сотрудник стоит на диспансерном</a:t>
            </a:r>
            <a:r>
              <a:rPr lang="ru-RU" sz="2200" dirty="0"/>
              <a:t> учете по любому заболеванию!!! (желательно принести справку от терапевта или узкого специалиста, подтверждающую данный факт за предыдущий год, это ускорит процесс оформления и возврата медицинской книжки)</a:t>
            </a:r>
          </a:p>
          <a:p>
            <a:pPr lvl="0"/>
            <a:r>
              <a:rPr lang="ru-RU" sz="2200" dirty="0"/>
              <a:t>на УЗИ малого таза (все женщины по приказу 29н) приходят «с полным мочевым пузырем», (за полчаса выпить 0,5 л воды)</a:t>
            </a:r>
          </a:p>
          <a:p>
            <a:pPr lvl="0"/>
            <a:r>
              <a:rPr lang="ru-RU" sz="2200" dirty="0"/>
              <a:t>маска для каждого сотрудника на период пандемии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 проведения медосмотра</a:t>
            </a:r>
          </a:p>
        </p:txBody>
      </p:sp>
    </p:spTree>
    <p:extLst>
      <p:ext uri="{BB962C8B-B14F-4D97-AF65-F5344CB8AC3E}">
        <p14:creationId xmlns:p14="http://schemas.microsoft.com/office/powerpoint/2010/main" val="333962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lvl="0" indent="0">
              <a:buNone/>
            </a:pPr>
            <a:r>
              <a:rPr lang="ru-RU" dirty="0"/>
              <a:t>3</a:t>
            </a:r>
            <a:r>
              <a:rPr lang="ru-RU" dirty="0" smtClean="0"/>
              <a:t>.</a:t>
            </a:r>
          </a:p>
          <a:p>
            <a:pPr marL="45720" lvl="0" indent="0">
              <a:buNone/>
            </a:pPr>
            <a:r>
              <a:rPr lang="ru-RU" dirty="0" smtClean="0"/>
              <a:t> </a:t>
            </a:r>
            <a:r>
              <a:rPr lang="ru-RU" b="1" dirty="0"/>
              <a:t>ЕСЛИ</a:t>
            </a:r>
            <a:r>
              <a:rPr lang="ru-RU" dirty="0"/>
              <a:t> Вам необходим подписанный </a:t>
            </a:r>
            <a:r>
              <a:rPr lang="ru-RU" dirty="0" err="1"/>
              <a:t>Роспотребнадзором</a:t>
            </a:r>
            <a:r>
              <a:rPr lang="ru-RU" dirty="0"/>
              <a:t> </a:t>
            </a:r>
            <a:r>
              <a:rPr lang="ru-RU" b="1" dirty="0"/>
              <a:t>ЗАКЛЮЧИТЕЛЬНЫЙ АКТ</a:t>
            </a:r>
            <a:r>
              <a:rPr lang="ru-RU" dirty="0"/>
              <a:t> по результатам проведенного медосмотра, то необходимо принести и передать нашему </a:t>
            </a:r>
            <a:r>
              <a:rPr lang="ru-RU" dirty="0" smtClean="0"/>
              <a:t>администратору </a:t>
            </a:r>
            <a:r>
              <a:rPr lang="ru-RU" dirty="0"/>
              <a:t>на выезде, </a:t>
            </a:r>
            <a:r>
              <a:rPr lang="ru-RU" dirty="0" smtClean="0"/>
              <a:t>Клинике </a:t>
            </a:r>
            <a:r>
              <a:rPr lang="ru-RU" dirty="0"/>
              <a:t>в </a:t>
            </a:r>
            <a:r>
              <a:rPr lang="ru-RU" dirty="0" err="1"/>
              <a:t>г.Пермь</a:t>
            </a:r>
            <a:r>
              <a:rPr lang="ru-RU" dirty="0"/>
              <a:t>, либо отправить Почтой России по адресу 614010, </a:t>
            </a:r>
            <a:r>
              <a:rPr lang="ru-RU" dirty="0" err="1"/>
              <a:t>г.Пермь</a:t>
            </a:r>
            <a:r>
              <a:rPr lang="ru-RU" dirty="0"/>
              <a:t>, Клары Цеткин </a:t>
            </a:r>
            <a:r>
              <a:rPr lang="ru-RU" dirty="0" smtClean="0"/>
              <a:t>14,  </a:t>
            </a:r>
            <a:r>
              <a:rPr lang="ru-RU" dirty="0"/>
              <a:t>ООО “Клиника комплексной медицины ”Клиницист”,  в распечатанном виде (подписанный руководителем, с печатью организации)  </a:t>
            </a:r>
            <a:r>
              <a:rPr lang="ru-RU" b="1" dirty="0"/>
              <a:t>поименный список сотрудников</a:t>
            </a:r>
            <a:r>
              <a:rPr lang="ru-RU" dirty="0"/>
              <a:t>, направленных на периодический медосмотр в 2-х экземплярах, в алфавитном порядке (задержка предоставления Списка по образцу ведет к задержке заключительного акта. </a:t>
            </a:r>
            <a:r>
              <a:rPr lang="ru-RU" dirty="0" err="1"/>
              <a:t>Роспотребнадзор</a:t>
            </a:r>
            <a:r>
              <a:rPr lang="ru-RU" dirty="0"/>
              <a:t> не подписывает без Списка). Образец Поименного списка отправляется Заказчику менеджером.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 проведения медосмотра</a:t>
            </a:r>
          </a:p>
        </p:txBody>
      </p:sp>
    </p:spTree>
    <p:extLst>
      <p:ext uri="{BB962C8B-B14F-4D97-AF65-F5344CB8AC3E}">
        <p14:creationId xmlns:p14="http://schemas.microsoft.com/office/powerpoint/2010/main" val="2291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lvl="0" indent="0">
              <a:buNone/>
            </a:pPr>
            <a:r>
              <a:rPr lang="ru-RU" dirty="0"/>
              <a:t>4</a:t>
            </a:r>
            <a:r>
              <a:rPr lang="ru-RU" dirty="0" smtClean="0"/>
              <a:t>.</a:t>
            </a:r>
          </a:p>
          <a:p>
            <a:pPr marL="45720" lvl="0" indent="0">
              <a:buNone/>
            </a:pPr>
            <a:r>
              <a:rPr lang="ru-RU" dirty="0" smtClean="0"/>
              <a:t> </a:t>
            </a:r>
            <a:r>
              <a:rPr lang="ru-RU" u="sng" dirty="0"/>
              <a:t>Если у вас есть исследования на НОРОВИРУС, ОКИ-</a:t>
            </a:r>
            <a:r>
              <a:rPr lang="ru-RU" u="sng" dirty="0" err="1"/>
              <a:t>скрин</a:t>
            </a:r>
            <a:r>
              <a:rPr lang="ru-RU" u="sng" dirty="0"/>
              <a:t>, </a:t>
            </a:r>
            <a:r>
              <a:rPr lang="ru-RU" u="sng" dirty="0" err="1"/>
              <a:t>Ковид</a:t>
            </a:r>
            <a:r>
              <a:rPr lang="ru-RU" u="sng" dirty="0"/>
              <a:t>, а также какие-либо дополнительные осмотры и исследования, вакцинация -  передайте СПИСОК сотрудников нашему администратору и менеджеру выслать для включения в договор.</a:t>
            </a: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 проведения медосмотра</a:t>
            </a:r>
          </a:p>
        </p:txBody>
      </p:sp>
    </p:spTree>
    <p:extLst>
      <p:ext uri="{BB962C8B-B14F-4D97-AF65-F5344CB8AC3E}">
        <p14:creationId xmlns:p14="http://schemas.microsoft.com/office/powerpoint/2010/main" val="346679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lvl="0" indent="0">
              <a:buNone/>
            </a:pPr>
            <a:r>
              <a:rPr lang="ru-RU" dirty="0"/>
              <a:t>5. </a:t>
            </a:r>
            <a:endParaRPr lang="ru-RU" dirty="0" smtClean="0"/>
          </a:p>
          <a:p>
            <a:pPr marL="45720" lvl="0" indent="0">
              <a:buNone/>
            </a:pPr>
            <a:r>
              <a:rPr lang="ru-RU" b="1" u="sng" dirty="0" smtClean="0"/>
              <a:t>Подготовить </a:t>
            </a:r>
            <a:r>
              <a:rPr lang="ru-RU" b="1" u="sng" dirty="0"/>
              <a:t>помещения:</a:t>
            </a:r>
            <a:endParaRPr lang="ru-RU" sz="1800" dirty="0"/>
          </a:p>
          <a:p>
            <a:pPr marL="365760" lvl="1" indent="0">
              <a:buNone/>
            </a:pPr>
            <a:r>
              <a:rPr lang="ru-RU" dirty="0" smtClean="0"/>
              <a:t>(Медкабинет)</a:t>
            </a:r>
            <a:endParaRPr lang="ru-RU" sz="1600" dirty="0"/>
          </a:p>
          <a:p>
            <a:pPr lvl="0"/>
            <a:r>
              <a:rPr lang="ru-RU" dirty="0"/>
              <a:t>Стол с 2 стульями -  для забора крови</a:t>
            </a:r>
            <a:endParaRPr lang="ru-RU" sz="1800" dirty="0"/>
          </a:p>
          <a:p>
            <a:pPr lvl="0"/>
            <a:r>
              <a:rPr lang="ru-RU" dirty="0"/>
              <a:t>Кушетка, стул, стол – для ЭКГ</a:t>
            </a:r>
            <a:endParaRPr lang="ru-RU" sz="1800" dirty="0"/>
          </a:p>
          <a:p>
            <a:pPr lvl="0"/>
            <a:r>
              <a:rPr lang="ru-RU" dirty="0"/>
              <a:t>Кушетка, стул, стол – для УЗИ молочной железы</a:t>
            </a:r>
            <a:endParaRPr lang="ru-RU" sz="1800" dirty="0"/>
          </a:p>
          <a:p>
            <a:pPr lvl="0"/>
            <a:r>
              <a:rPr lang="ru-RU" dirty="0"/>
              <a:t>Кабинет для приема гинеколога (стол, 2 стула, кушетка), кресло везем с собой!</a:t>
            </a:r>
            <a:endParaRPr lang="ru-RU" sz="1800" dirty="0"/>
          </a:p>
          <a:p>
            <a:pPr lvl="1"/>
            <a:r>
              <a:rPr lang="ru-RU" dirty="0"/>
              <a:t>От 2 до 6 кабинетов (помещений) для размещения 6 столов с 2 стульями у каждого стола.</a:t>
            </a:r>
            <a:endParaRPr lang="ru-RU" sz="1600" dirty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 проведения медосмотра</a:t>
            </a:r>
          </a:p>
        </p:txBody>
      </p:sp>
    </p:spTree>
    <p:extLst>
      <p:ext uri="{BB962C8B-B14F-4D97-AF65-F5344CB8AC3E}">
        <p14:creationId xmlns:p14="http://schemas.microsoft.com/office/powerpoint/2010/main" val="14924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1430</TotalTime>
  <Words>1592</Words>
  <Application>Microsoft Office PowerPoint</Application>
  <PresentationFormat>Экран (4:3)</PresentationFormat>
  <Paragraphs>255</Paragraphs>
  <Slides>33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4" baseType="lpstr">
      <vt:lpstr>Microsoft YaHei</vt:lpstr>
      <vt:lpstr>Arial</vt:lpstr>
      <vt:lpstr>Arial Unicode MS</vt:lpstr>
      <vt:lpstr>Calibri</vt:lpstr>
      <vt:lpstr>Franklin Gothic Medium</vt:lpstr>
      <vt:lpstr>Franklin Gothic Medium (Заголовки)</vt:lpstr>
      <vt:lpstr>Times New Roman</vt:lpstr>
      <vt:lpstr>Times New Roman CYR</vt:lpstr>
      <vt:lpstr>Wingdings</vt:lpstr>
      <vt:lpstr>Wingdings 2</vt:lpstr>
      <vt:lpstr>Сетка</vt:lpstr>
      <vt:lpstr>Основные этапы организации  и проведения периодического медицинского осмотра  в учреждениях образования</vt:lpstr>
      <vt:lpstr>Основание для проведения медосмотра </vt:lpstr>
      <vt:lpstr>VI. Выполняемые работы </vt:lpstr>
      <vt:lpstr>Наименование услуг  в объеме периодического медосмотра по  п. 25 Приказа 29 Н</vt:lpstr>
      <vt:lpstr>Алгоритм проведения медосмотра</vt:lpstr>
      <vt:lpstr>Алгоритм проведения медосмотра</vt:lpstr>
      <vt:lpstr>Алгоритм проведения медосмотра</vt:lpstr>
      <vt:lpstr>Алгоритм проведения медосмотра</vt:lpstr>
      <vt:lpstr>Алгоритм проведения медосмотра</vt:lpstr>
      <vt:lpstr>Алгоритм проведения медосмотра</vt:lpstr>
      <vt:lpstr>Алгоритм проведения медосмотра</vt:lpstr>
      <vt:lpstr>Алгоритм проведения медосмотра</vt:lpstr>
      <vt:lpstr>Алгоритм проведения медосмотра</vt:lpstr>
      <vt:lpstr>Алгоритм проведения медосмотра</vt:lpstr>
      <vt:lpstr>Образец Списка работников заполнять по алфавиту!!!!! </vt:lpstr>
      <vt:lpstr>Выбор медицинской организации</vt:lpstr>
      <vt:lpstr>Лицензия</vt:lpstr>
      <vt:lpstr> Цена периодического медицинского осмотра на территории Пермского края для учреждений образования от 1200 до 3000 рублей</vt:lpstr>
      <vt:lpstr> Цена периодического медицинского осмотра на территории  ()  для учреждений образования </vt:lpstr>
      <vt:lpstr>Преимущества  ООО «Клиника комплексной медицины «Клиницист»   </vt:lpstr>
      <vt:lpstr>Медицинский осмотр «на выезде»</vt:lpstr>
      <vt:lpstr>Медицинский центр  ул. Клары Цеткин , 14</vt:lpstr>
      <vt:lpstr>Медицинский центр  ул. Клары Цеткин , 14</vt:lpstr>
      <vt:lpstr>Медицинский центр  ул. Клары Цеткин , 14</vt:lpstr>
      <vt:lpstr>Презентация PowerPoint</vt:lpstr>
      <vt:lpstr>Презентация PowerPoint</vt:lpstr>
      <vt:lpstr>Презентация PowerPoint</vt:lpstr>
      <vt:lpstr>Контакты</vt:lpstr>
      <vt:lpstr>Ответы на поступившие вопросы: </vt:lpstr>
      <vt:lpstr>Ответы на поступившие вопросы:</vt:lpstr>
      <vt:lpstr>Ответы на поступившие вопросы: </vt:lpstr>
      <vt:lpstr>Контакты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TL</dc:creator>
  <cp:lastModifiedBy>TL</cp:lastModifiedBy>
  <cp:revision>91</cp:revision>
  <dcterms:created xsi:type="dcterms:W3CDTF">2018-12-03T09:50:58Z</dcterms:created>
  <dcterms:modified xsi:type="dcterms:W3CDTF">2022-03-01T08:50:19Z</dcterms:modified>
</cp:coreProperties>
</file>