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78" r:id="rId3"/>
    <p:sldId id="276" r:id="rId4"/>
    <p:sldId id="289" r:id="rId5"/>
    <p:sldId id="282" r:id="rId6"/>
    <p:sldId id="288" r:id="rId7"/>
    <p:sldId id="256" r:id="rId8"/>
    <p:sldId id="284" r:id="rId9"/>
    <p:sldId id="279" r:id="rId10"/>
    <p:sldId id="283" r:id="rId11"/>
    <p:sldId id="285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7666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48" y="-2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0D17-1082-4711-9585-9A39DD4245C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C49B-9D8D-4CB9-9140-67052AE0B1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2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8296" b="9955"/>
          <a:stretch/>
        </p:blipFill>
        <p:spPr>
          <a:xfrm>
            <a:off x="-24167" y="0"/>
            <a:ext cx="12214933" cy="6883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249292"/>
            <a:ext cx="1124386" cy="1124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1" y="168438"/>
            <a:ext cx="1286094" cy="12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7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flipH="1">
            <a:off x="-1" y="-21822"/>
            <a:ext cx="4095994" cy="2155646"/>
          </a:xfrm>
          <a:custGeom>
            <a:avLst/>
            <a:gdLst>
              <a:gd name="connsiteX0" fmla="*/ 4095994 w 4095994"/>
              <a:gd name="connsiteY0" fmla="*/ 0 h 2155646"/>
              <a:gd name="connsiteX1" fmla="*/ 0 w 4095994"/>
              <a:gd name="connsiteY1" fmla="*/ 0 h 2155646"/>
              <a:gd name="connsiteX2" fmla="*/ 269776 w 4095994"/>
              <a:gd name="connsiteY2" fmla="*/ 349305 h 2155646"/>
              <a:gd name="connsiteX3" fmla="*/ 3936866 w 4095994"/>
              <a:gd name="connsiteY3" fmla="*/ 2151264 h 2155646"/>
              <a:gd name="connsiteX4" fmla="*/ 4095994 w 4095994"/>
              <a:gd name="connsiteY4" fmla="*/ 2155646 h 21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994" h="2155646">
                <a:moveTo>
                  <a:pt x="4095994" y="0"/>
                </a:moveTo>
                <a:lnTo>
                  <a:pt x="0" y="0"/>
                </a:lnTo>
                <a:lnTo>
                  <a:pt x="269776" y="349305"/>
                </a:lnTo>
                <a:cubicBezTo>
                  <a:pt x="1153159" y="1385710"/>
                  <a:pt x="2461698" y="2069801"/>
                  <a:pt x="3936866" y="2151264"/>
                </a:cubicBezTo>
                <a:lnTo>
                  <a:pt x="4095994" y="2155646"/>
                </a:lnTo>
                <a:close/>
              </a:path>
            </a:pathLst>
          </a:cu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4474" r="11423" b="26158"/>
          <a:stretch/>
        </p:blipFill>
        <p:spPr>
          <a:xfrm>
            <a:off x="0" y="6146800"/>
            <a:ext cx="12221028" cy="711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" y="249292"/>
            <a:ext cx="1124386" cy="11243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1" y="168438"/>
            <a:ext cx="1286094" cy="12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8" y="223773"/>
            <a:ext cx="2154347" cy="956530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10466151" y="-13499"/>
            <a:ext cx="1725849" cy="1763041"/>
          </a:xfrm>
          <a:custGeom>
            <a:avLst/>
            <a:gdLst>
              <a:gd name="connsiteX0" fmla="*/ 57914 w 1780226"/>
              <a:gd name="connsiteY0" fmla="*/ 0 h 1818590"/>
              <a:gd name="connsiteX1" fmla="*/ 1780226 w 1780226"/>
              <a:gd name="connsiteY1" fmla="*/ 0 h 1818590"/>
              <a:gd name="connsiteX2" fmla="*/ 1780226 w 1780226"/>
              <a:gd name="connsiteY2" fmla="*/ 1770541 h 1818590"/>
              <a:gd name="connsiteX3" fmla="*/ 1705510 w 1780226"/>
              <a:gd name="connsiteY3" fmla="*/ 1789752 h 1818590"/>
              <a:gd name="connsiteX4" fmla="*/ 1419443 w 1780226"/>
              <a:gd name="connsiteY4" fmla="*/ 1818590 h 1818590"/>
              <a:gd name="connsiteX5" fmla="*/ 0 w 1780226"/>
              <a:gd name="connsiteY5" fmla="*/ 399147 h 1818590"/>
              <a:gd name="connsiteX6" fmla="*/ 28838 w 1780226"/>
              <a:gd name="connsiteY6" fmla="*/ 113080 h 181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6" h="1818590">
                <a:moveTo>
                  <a:pt x="57914" y="0"/>
                </a:moveTo>
                <a:lnTo>
                  <a:pt x="1780226" y="0"/>
                </a:lnTo>
                <a:lnTo>
                  <a:pt x="1780226" y="1770541"/>
                </a:lnTo>
                <a:lnTo>
                  <a:pt x="1705510" y="1789752"/>
                </a:lnTo>
                <a:cubicBezTo>
                  <a:pt x="1613108" y="1808660"/>
                  <a:pt x="1517435" y="1818590"/>
                  <a:pt x="1419443" y="1818590"/>
                </a:cubicBezTo>
                <a:cubicBezTo>
                  <a:pt x="635506" y="1818590"/>
                  <a:pt x="0" y="1183084"/>
                  <a:pt x="0" y="399147"/>
                </a:cubicBezTo>
                <a:cubicBezTo>
                  <a:pt x="0" y="301155"/>
                  <a:pt x="9930" y="205482"/>
                  <a:pt x="28838" y="113080"/>
                </a:cubicBezTo>
                <a:close/>
              </a:path>
            </a:pathLst>
          </a:cu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-135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8" y="223773"/>
            <a:ext cx="2154347" cy="956530"/>
          </a:xfrm>
          <a:prstGeom prst="rect">
            <a:avLst/>
          </a:prstGeom>
        </p:spPr>
      </p:pic>
      <p:sp>
        <p:nvSpPr>
          <p:cNvPr id="11" name="Полилиния 10"/>
          <p:cNvSpPr/>
          <p:nvPr userDrawn="1"/>
        </p:nvSpPr>
        <p:spPr>
          <a:xfrm>
            <a:off x="10466151" y="-13499"/>
            <a:ext cx="1725849" cy="1763041"/>
          </a:xfrm>
          <a:custGeom>
            <a:avLst/>
            <a:gdLst>
              <a:gd name="connsiteX0" fmla="*/ 57914 w 1780226"/>
              <a:gd name="connsiteY0" fmla="*/ 0 h 1818590"/>
              <a:gd name="connsiteX1" fmla="*/ 1780226 w 1780226"/>
              <a:gd name="connsiteY1" fmla="*/ 0 h 1818590"/>
              <a:gd name="connsiteX2" fmla="*/ 1780226 w 1780226"/>
              <a:gd name="connsiteY2" fmla="*/ 1770541 h 1818590"/>
              <a:gd name="connsiteX3" fmla="*/ 1705510 w 1780226"/>
              <a:gd name="connsiteY3" fmla="*/ 1789752 h 1818590"/>
              <a:gd name="connsiteX4" fmla="*/ 1419443 w 1780226"/>
              <a:gd name="connsiteY4" fmla="*/ 1818590 h 1818590"/>
              <a:gd name="connsiteX5" fmla="*/ 0 w 1780226"/>
              <a:gd name="connsiteY5" fmla="*/ 399147 h 1818590"/>
              <a:gd name="connsiteX6" fmla="*/ 28838 w 1780226"/>
              <a:gd name="connsiteY6" fmla="*/ 113080 h 181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6" h="1818590">
                <a:moveTo>
                  <a:pt x="57914" y="0"/>
                </a:moveTo>
                <a:lnTo>
                  <a:pt x="1780226" y="0"/>
                </a:lnTo>
                <a:lnTo>
                  <a:pt x="1780226" y="1770541"/>
                </a:lnTo>
                <a:lnTo>
                  <a:pt x="1705510" y="1789752"/>
                </a:lnTo>
                <a:cubicBezTo>
                  <a:pt x="1613108" y="1808660"/>
                  <a:pt x="1517435" y="1818590"/>
                  <a:pt x="1419443" y="1818590"/>
                </a:cubicBezTo>
                <a:cubicBezTo>
                  <a:pt x="635506" y="1818590"/>
                  <a:pt x="0" y="1183084"/>
                  <a:pt x="0" y="399147"/>
                </a:cubicBezTo>
                <a:cubicBezTo>
                  <a:pt x="0" y="301155"/>
                  <a:pt x="9930" y="205482"/>
                  <a:pt x="28838" y="113080"/>
                </a:cubicBezTo>
                <a:close/>
              </a:path>
            </a:pathLst>
          </a:custGeom>
          <a:solidFill>
            <a:srgbClr val="003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1" y="-1350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9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-1"/>
            <a:ext cx="12148279" cy="68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9" y="150589"/>
            <a:ext cx="1743374" cy="774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36" y="146553"/>
            <a:ext cx="778094" cy="7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8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1733-D765-4CA0-AB13-82CF957974D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1733-D765-4CA0-AB13-82CF957974D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A461-4FF1-46E5-80B3-AD82CBD0D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mailto:profkompabot_sibadi@mail.ru" TargetMode="External"/><Relationship Id="rId2" Type="http://schemas.openxmlformats.org/officeDocument/2006/relationships/hyperlink" Target="mailto:eas.omgpu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profkom@omsu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0"/>
            <a:ext cx="1210455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06" y="314308"/>
            <a:ext cx="1813996" cy="1813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" y="22208"/>
            <a:ext cx="1962879" cy="19628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78337" y="4030016"/>
            <a:ext cx="10293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cap="all" dirty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cap="all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Координатор  </a:t>
            </a:r>
          </a:p>
          <a:p>
            <a:r>
              <a:rPr lang="ru-RU" sz="2400" b="1" cap="all" dirty="0" err="1" smtClean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Бацевич</a:t>
            </a:r>
            <a:r>
              <a:rPr lang="ru-RU" sz="2400" b="1" cap="all" dirty="0" smtClean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cap="all" dirty="0" err="1" smtClean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лариса</a:t>
            </a:r>
            <a:r>
              <a:rPr lang="ru-RU" sz="2400" b="1" cap="all" dirty="0" smtClean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cap="all" dirty="0" err="1" smtClean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геннадьевна</a:t>
            </a:r>
            <a:endParaRPr lang="ru-RU" sz="2400" b="1" cap="all" dirty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600" b="1" dirty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Отчет за </a:t>
            </a:r>
            <a:r>
              <a:rPr lang="ru-RU" sz="3600" b="1" dirty="0" smtClean="0">
                <a:solidFill>
                  <a:srgbClr val="003F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2022 г.</a:t>
            </a:r>
            <a:endParaRPr lang="ru-RU" sz="3600" b="1" dirty="0">
              <a:solidFill>
                <a:srgbClr val="003F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8337" y="3263826"/>
            <a:ext cx="10852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solidFill>
                  <a:srgbClr val="003F7D"/>
                </a:solidFill>
                <a:latin typeface="Montserrat SemiBold" panose="000007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омская </a:t>
            </a:r>
            <a:r>
              <a:rPr lang="ru-RU" sz="4800" b="1" cap="all" dirty="0">
                <a:solidFill>
                  <a:srgbClr val="003F7D"/>
                </a:solidFill>
                <a:latin typeface="Montserrat SemiBold" panose="000007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область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621817" y="5373562"/>
            <a:ext cx="1142691" cy="1202077"/>
            <a:chOff x="10501747" y="5609743"/>
            <a:chExt cx="1142691" cy="1202077"/>
          </a:xfrm>
        </p:grpSpPr>
        <p:sp>
          <p:nvSpPr>
            <p:cNvPr id="14" name="TextBox 13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76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66691" y="480084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на </a:t>
            </a:r>
            <a:r>
              <a:rPr lang="ru-RU" sz="32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</a:t>
            </a:r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17904"/>
              </p:ext>
            </p:extLst>
          </p:nvPr>
        </p:nvGraphicFramePr>
        <p:xfrm>
          <a:off x="3528291" y="1524000"/>
          <a:ext cx="6668655" cy="4109860"/>
        </p:xfrm>
        <a:graphic>
          <a:graphicData uri="http://schemas.openxmlformats.org/drawingml/2006/table">
            <a:tbl>
              <a:tblPr/>
              <a:tblGrid>
                <a:gridCol w="4932218"/>
                <a:gridCol w="1736437"/>
              </a:tblGrid>
              <a:tr h="1393693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Увеличить</a:t>
                      </a:r>
                      <a:r>
                        <a:rPr lang="ru-RU" sz="16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количество участников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Спартакиады </a:t>
                      </a: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работников образования </a:t>
                      </a: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 науки Омской 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области, 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посвящённой Году</a:t>
                      </a:r>
                      <a:r>
                        <a:rPr lang="ru-RU" sz="16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baseline="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педагога и наставника</a:t>
                      </a: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февраль -</a:t>
                      </a:r>
                      <a:r>
                        <a:rPr lang="ru-RU" sz="14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июль</a:t>
                      </a:r>
                    </a:p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2023 года</a:t>
                      </a:r>
                      <a:endParaRPr lang="ru-RU" sz="14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1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endParaRPr lang="ru-RU" sz="1600" b="1" i="1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Участие в творческом конкурсе</a:t>
                      </a: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«Литературный ковчег»</a:t>
                      </a: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endParaRPr lang="ru-RU" sz="16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апрель –</a:t>
                      </a:r>
                      <a:r>
                        <a:rPr lang="ru-RU" sz="14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сентябрь</a:t>
                      </a:r>
                    </a:p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2023 года</a:t>
                      </a:r>
                      <a:endParaRPr lang="ru-RU" sz="14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184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Привлечь</a:t>
                      </a:r>
                      <a:r>
                        <a:rPr lang="ru-RU" sz="16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молодых работников для у</a:t>
                      </a:r>
                      <a:r>
                        <a:rPr lang="ru-RU" sz="16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частия в </a:t>
                      </a: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реализации Программы </a:t>
                      </a: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«Профессиональное лидерство: ценности, </a:t>
                      </a: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компетенции, технологии» для молодых </a:t>
                      </a: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преподавателей вузов 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течение 2023 года (по плану ЦС Профсоюза)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6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85173"/>
              </p:ext>
            </p:extLst>
          </p:nvPr>
        </p:nvGraphicFramePr>
        <p:xfrm>
          <a:off x="0" y="1405740"/>
          <a:ext cx="12192000" cy="5568646"/>
        </p:xfrm>
        <a:graphic>
          <a:graphicData uri="http://schemas.openxmlformats.org/drawingml/2006/table">
            <a:tbl>
              <a:tblPr/>
              <a:tblGrid>
                <a:gridCol w="314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1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5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7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42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51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Мероприятие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Дата и место проведения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Ожидаемые результаты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Целевая аудитория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090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Участие в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Спартакиаде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работников образования и науки Омской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области, посвященной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Году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педагога и наставника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февраль -</a:t>
                      </a:r>
                      <a:r>
                        <a:rPr lang="ru-RU" sz="14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июль</a:t>
                      </a:r>
                    </a:p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2023 года</a:t>
                      </a:r>
                      <a:endParaRPr lang="ru-RU" sz="14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Мотивация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профсоюзного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членства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Члены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Профсоюза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i="1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Согласно сметы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профсоюзного бюджета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1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Участие в творческом конкурсе «Литературный ковчег»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апрель –</a:t>
                      </a:r>
                      <a:r>
                        <a:rPr lang="ru-RU" sz="14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сентябрь</a:t>
                      </a:r>
                    </a:p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2023 года</a:t>
                      </a:r>
                      <a:endParaRPr lang="ru-RU" sz="14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Мотивация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профсоюзного членства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Члены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Профсоюза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Согласно сметы профсоюзного бюджета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2184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Участие в реализация Программы «Профессиональное лидерство: ценности, компетенции, технологии» для молодых преподавателей вузов 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течение 2023 года (по плану ЦС Профсоюза)</a:t>
                      </a:r>
                    </a:p>
                    <a:p>
                      <a:endParaRPr lang="ru-RU" sz="14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Мотивация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профсоюзного членства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ППС 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 39 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лет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Согласно сметы профсоюзного бюджета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5376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Участие во Всероссийской акции «Физическая культура и спорт – альтернатива пагубным привычкам»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течение 2023 года (по плану ЦС Профсоюза)</a:t>
                      </a:r>
                    </a:p>
                    <a:p>
                      <a:endParaRPr lang="ru-RU" sz="1400" i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14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Мотивация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профсоюзного членства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Члены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Профсоюза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Согласно сметы профсоюзного бюджета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2749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Участие во Всероссийской акции профсоюзов в рамках Всемирного дня действий «За достойный труд!»  7 октября 2023 года.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ru-RU" sz="14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октября 2023 года</a:t>
                      </a:r>
                      <a:endParaRPr lang="ru-RU" sz="14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Защита интересов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членов Профсоюза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Профсоюзный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актив ППО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Безвозмездно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441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Провести заседания КСП вузов Омской области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1,2,4</a:t>
                      </a:r>
                      <a:r>
                        <a:rPr lang="ru-RU" sz="14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квартал </a:t>
                      </a:r>
                      <a:r>
                        <a:rPr lang="ru-RU" sz="1400" i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2023 года</a:t>
                      </a:r>
                      <a:endParaRPr lang="ru-RU" sz="1400" i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Подведение итогов,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планы работы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Председатели ППО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Безвозмездно</a:t>
                      </a: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15642" y="506380"/>
            <a:ext cx="8030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работы КСП региона </a:t>
            </a:r>
            <a:r>
              <a:rPr lang="ru-RU" sz="32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2023 г.</a:t>
            </a:r>
            <a:endParaRPr lang="ru-RU" sz="32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5573" y="1180777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0139" y="158044"/>
            <a:ext cx="645503" cy="747910"/>
            <a:chOff x="10538690" y="5609743"/>
            <a:chExt cx="1105747" cy="1258168"/>
          </a:xfrm>
        </p:grpSpPr>
        <p:sp>
          <p:nvSpPr>
            <p:cNvPr id="6" name="TextBox 5"/>
            <p:cNvSpPr txBox="1"/>
            <p:nvPr/>
          </p:nvSpPr>
          <p:spPr>
            <a:xfrm>
              <a:off x="10538690" y="6350155"/>
              <a:ext cx="1105747" cy="51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616044" y="5609743"/>
              <a:ext cx="835018" cy="83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01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6200000">
            <a:off x="2668236" y="-2665767"/>
            <a:ext cx="6858001" cy="1218953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lumMod val="84000"/>
                  <a:lumOff val="16000"/>
                  <a:alpha val="48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4" y="-2"/>
            <a:ext cx="12187066" cy="844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8" y="2270384"/>
            <a:ext cx="4966124" cy="22049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" y="161137"/>
            <a:ext cx="1249608" cy="1249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8039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F7D"/>
                </a:solidFill>
              </a:rPr>
              <a:t>СПАСИБО ЗА ВНИМАНИЕ!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573326" y="161137"/>
            <a:ext cx="1158585" cy="1097419"/>
            <a:chOff x="10501747" y="5609743"/>
            <a:chExt cx="1142691" cy="1202077"/>
          </a:xfrm>
        </p:grpSpPr>
        <p:sp>
          <p:nvSpPr>
            <p:cNvPr id="16" name="TextBox 15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28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5501" y="252601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КСП О</a:t>
            </a:r>
            <a:r>
              <a:rPr lang="ru-RU" sz="32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мской </a:t>
            </a:r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в лицах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1" y="3945144"/>
            <a:ext cx="2201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Open Sans"/>
              </a:rPr>
              <a:t>Стуцаренко</a:t>
            </a:r>
            <a:r>
              <a:rPr lang="ru-RU" sz="1200" b="1" dirty="0" smtClean="0">
                <a:latin typeface="Open Sans"/>
              </a:rPr>
              <a:t>  Елена Александровна</a:t>
            </a:r>
            <a:endParaRPr lang="ru-RU" sz="1200" b="1" dirty="0">
              <a:latin typeface="Open Sans"/>
            </a:endParaRPr>
          </a:p>
          <a:p>
            <a:r>
              <a:rPr lang="ru-RU" sz="1200" dirty="0">
                <a:latin typeface="Open Sans"/>
              </a:rPr>
              <a:t>председатель </a:t>
            </a:r>
            <a:r>
              <a:rPr lang="ru-RU" sz="1200" dirty="0" smtClean="0">
                <a:latin typeface="Open Sans"/>
              </a:rPr>
              <a:t>ППО работников </a:t>
            </a:r>
            <a:r>
              <a:rPr lang="ru-RU" sz="1200" dirty="0">
                <a:latin typeface="Open Sans"/>
              </a:rPr>
              <a:t>О</a:t>
            </a:r>
            <a:r>
              <a:rPr lang="ru-RU" sz="1200" dirty="0" smtClean="0">
                <a:latin typeface="Open Sans"/>
              </a:rPr>
              <a:t>мского </a:t>
            </a:r>
            <a:r>
              <a:rPr lang="ru-RU" sz="1200" dirty="0">
                <a:latin typeface="Open Sans"/>
              </a:rPr>
              <a:t>государственного </a:t>
            </a:r>
            <a:r>
              <a:rPr lang="ru-RU" sz="1200" dirty="0" smtClean="0">
                <a:latin typeface="Open Sans"/>
              </a:rPr>
              <a:t> педагогического</a:t>
            </a:r>
          </a:p>
          <a:p>
            <a:r>
              <a:rPr lang="ru-RU" sz="1200" dirty="0" smtClean="0">
                <a:latin typeface="Open Sans"/>
              </a:rPr>
              <a:t>университета</a:t>
            </a:r>
            <a:r>
              <a:rPr lang="ru-RU" sz="1200" dirty="0">
                <a:latin typeface="Open Sans"/>
              </a:rPr>
              <a:t>, </a:t>
            </a:r>
            <a:r>
              <a:rPr lang="ru-RU" sz="1200" dirty="0" smtClean="0">
                <a:latin typeface="Open Sans"/>
              </a:rPr>
              <a:t>член</a:t>
            </a:r>
            <a:endParaRPr lang="ru-RU" sz="1200" dirty="0">
              <a:latin typeface="Open Sans"/>
            </a:endParaRPr>
          </a:p>
          <a:p>
            <a:r>
              <a:rPr lang="ru-RU" sz="1200" dirty="0">
                <a:latin typeface="Open Sans"/>
              </a:rPr>
              <a:t>КСП О</a:t>
            </a:r>
            <a:r>
              <a:rPr lang="ru-RU" sz="1200" dirty="0" smtClean="0">
                <a:latin typeface="Open Sans"/>
              </a:rPr>
              <a:t>мской </a:t>
            </a:r>
            <a:r>
              <a:rPr lang="ru-RU" sz="1200" dirty="0">
                <a:latin typeface="Open Sans"/>
              </a:rPr>
              <a:t>области</a:t>
            </a:r>
          </a:p>
          <a:p>
            <a:r>
              <a:rPr lang="en-US" sz="1200" dirty="0" smtClean="0">
                <a:latin typeface="Open Sans"/>
              </a:rPr>
              <a:t>E- mail: </a:t>
            </a:r>
            <a:r>
              <a:rPr lang="en-US" sz="1200" dirty="0" smtClean="0">
                <a:latin typeface="Open Sans"/>
                <a:hlinkClick r:id="rId2"/>
              </a:rPr>
              <a:t>eas.omgpu@mail.ru</a:t>
            </a:r>
            <a:endParaRPr lang="en-US" sz="1200" dirty="0" smtClean="0">
              <a:latin typeface="Open Sans"/>
            </a:endParaRPr>
          </a:p>
          <a:p>
            <a:r>
              <a:rPr lang="ru-RU" sz="1200" dirty="0" smtClean="0">
                <a:latin typeface="Open Sans"/>
              </a:rPr>
              <a:t>Тел.</a:t>
            </a:r>
            <a:r>
              <a:rPr lang="en-US" sz="1200" dirty="0" smtClean="0">
                <a:latin typeface="Open Sans"/>
              </a:rPr>
              <a:t> </a:t>
            </a:r>
            <a:r>
              <a:rPr lang="en-US" sz="1200" dirty="0">
                <a:latin typeface="Open Sans"/>
              </a:rPr>
              <a:t>+</a:t>
            </a:r>
            <a:r>
              <a:rPr lang="en-US" sz="1200" dirty="0" smtClean="0">
                <a:latin typeface="Open Sans"/>
              </a:rPr>
              <a:t>79136878385</a:t>
            </a:r>
            <a:endParaRPr lang="ru-RU" sz="1200" dirty="0">
              <a:latin typeface="Open Sans"/>
            </a:endParaRPr>
          </a:p>
        </p:txBody>
      </p:sp>
      <p:pic>
        <p:nvPicPr>
          <p:cNvPr id="1026" name="Picture 2" descr="https://omsu.ru/employees/profkom/DSC_5241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1" y="1523729"/>
            <a:ext cx="2189019" cy="24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4726" y="4037477"/>
            <a:ext cx="2216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Open Sans"/>
              </a:rPr>
              <a:t>Бацевич</a:t>
            </a:r>
            <a:r>
              <a:rPr lang="ru-RU" sz="1200" b="1" dirty="0" smtClean="0">
                <a:latin typeface="Open Sans"/>
              </a:rPr>
              <a:t> Лариса</a:t>
            </a:r>
          </a:p>
          <a:p>
            <a:r>
              <a:rPr lang="ru-RU" sz="1200" b="1" dirty="0" smtClean="0">
                <a:latin typeface="Open Sans"/>
              </a:rPr>
              <a:t>Геннадьевна</a:t>
            </a:r>
            <a:endParaRPr lang="ru-RU" sz="1200" b="1" dirty="0">
              <a:latin typeface="Open Sans"/>
            </a:endParaRPr>
          </a:p>
          <a:p>
            <a:r>
              <a:rPr lang="ru-RU" sz="1200" dirty="0">
                <a:latin typeface="Open Sans"/>
              </a:rPr>
              <a:t>председатель ППО </a:t>
            </a:r>
            <a:r>
              <a:rPr lang="ru-RU" sz="1200" dirty="0" smtClean="0">
                <a:latin typeface="Open Sans"/>
              </a:rPr>
              <a:t>работников Омского </a:t>
            </a:r>
            <a:r>
              <a:rPr lang="ru-RU" sz="1200" dirty="0">
                <a:latin typeface="Open Sans"/>
              </a:rPr>
              <a:t>государственного </a:t>
            </a:r>
            <a:r>
              <a:rPr lang="ru-RU" sz="1200" dirty="0" smtClean="0">
                <a:latin typeface="Open Sans"/>
              </a:rPr>
              <a:t>университета </a:t>
            </a:r>
            <a:endParaRPr lang="en-US" sz="1200" dirty="0" smtClean="0">
              <a:latin typeface="Open Sans"/>
            </a:endParaRPr>
          </a:p>
          <a:p>
            <a:r>
              <a:rPr lang="ru-RU" sz="1200" dirty="0" smtClean="0">
                <a:latin typeface="Open Sans"/>
              </a:rPr>
              <a:t>им</a:t>
            </a:r>
            <a:r>
              <a:rPr lang="ru-RU" sz="1200" dirty="0" smtClean="0">
                <a:latin typeface="Open Sans"/>
              </a:rPr>
              <a:t>. Ф.М</a:t>
            </a:r>
            <a:r>
              <a:rPr lang="ru-RU" sz="1200" dirty="0" smtClean="0">
                <a:latin typeface="Open Sans"/>
              </a:rPr>
              <a:t>. Достоевского, </a:t>
            </a:r>
            <a:r>
              <a:rPr lang="ru-RU" sz="1200" dirty="0" smtClean="0">
                <a:latin typeface="Open Sans"/>
              </a:rPr>
              <a:t>председатель КСП </a:t>
            </a:r>
          </a:p>
          <a:p>
            <a:r>
              <a:rPr lang="ru-RU" sz="1200" dirty="0" smtClean="0">
                <a:latin typeface="Open Sans"/>
              </a:rPr>
              <a:t>Омской </a:t>
            </a:r>
            <a:r>
              <a:rPr lang="ru-RU" sz="1200" dirty="0">
                <a:latin typeface="Open Sans"/>
              </a:rPr>
              <a:t>области</a:t>
            </a:r>
          </a:p>
          <a:p>
            <a:r>
              <a:rPr lang="en-US" sz="1200" dirty="0" smtClean="0">
                <a:latin typeface="Open Sans"/>
              </a:rPr>
              <a:t>E-mail: </a:t>
            </a:r>
            <a:r>
              <a:rPr lang="en-US" sz="1200" dirty="0" smtClean="0">
                <a:latin typeface="Open Sans"/>
                <a:hlinkClick r:id="rId4"/>
              </a:rPr>
              <a:t>profkom@omsu.ru</a:t>
            </a:r>
            <a:endParaRPr lang="en-US" sz="1200" dirty="0" smtClean="0">
              <a:latin typeface="Open Sans"/>
            </a:endParaRPr>
          </a:p>
          <a:p>
            <a:r>
              <a:rPr lang="ru-RU" sz="1200" dirty="0" smtClean="0">
                <a:latin typeface="Open Sans"/>
              </a:rPr>
              <a:t>Тел.</a:t>
            </a:r>
            <a:r>
              <a:rPr lang="en-US" sz="1200" dirty="0" smtClean="0">
                <a:latin typeface="Open Sans"/>
              </a:rPr>
              <a:t> </a:t>
            </a:r>
            <a:r>
              <a:rPr lang="en-US" sz="1200" dirty="0">
                <a:latin typeface="Open Sans"/>
              </a:rPr>
              <a:t>+</a:t>
            </a:r>
            <a:r>
              <a:rPr lang="en-US" sz="1200" dirty="0" smtClean="0">
                <a:latin typeface="Open Sans"/>
              </a:rPr>
              <a:t>79139695270</a:t>
            </a:r>
            <a:endParaRPr lang="ru-RU" sz="1200" dirty="0">
              <a:latin typeface="Open San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73" y="1459344"/>
            <a:ext cx="2244437" cy="238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25" y="1423950"/>
            <a:ext cx="1859075" cy="242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96001" y="3945144"/>
            <a:ext cx="23645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Стуцаренко</a:t>
            </a:r>
            <a:r>
              <a:rPr lang="ru-RU" sz="1200" b="1" dirty="0" smtClean="0"/>
              <a:t>  Ирина  Александровна</a:t>
            </a:r>
            <a:endParaRPr lang="ru-RU" sz="1200" b="1" dirty="0"/>
          </a:p>
          <a:p>
            <a:r>
              <a:rPr lang="ru-RU" sz="1200" dirty="0"/>
              <a:t>председатель ППО </a:t>
            </a:r>
            <a:r>
              <a:rPr lang="ru-RU" sz="1200" dirty="0" smtClean="0"/>
              <a:t>работников </a:t>
            </a:r>
            <a:r>
              <a:rPr lang="ru-RU" sz="1200" dirty="0" smtClean="0">
                <a:latin typeface="Open Sans"/>
              </a:rPr>
              <a:t>Сибирского</a:t>
            </a:r>
            <a:r>
              <a:rPr lang="ru-RU" sz="1200" dirty="0" smtClean="0"/>
              <a:t> </a:t>
            </a:r>
            <a:r>
              <a:rPr lang="ru-RU" sz="1200" dirty="0" smtClean="0"/>
              <a:t>государственного автомобильно-дорожного </a:t>
            </a:r>
            <a:r>
              <a:rPr lang="ru-RU" sz="1200" dirty="0" smtClean="0"/>
              <a:t>университета,  член  </a:t>
            </a:r>
            <a:endParaRPr lang="ru-RU" sz="1200" dirty="0"/>
          </a:p>
          <a:p>
            <a:r>
              <a:rPr lang="ru-RU" sz="1200" dirty="0"/>
              <a:t>КСП </a:t>
            </a:r>
            <a:r>
              <a:rPr lang="ru-RU" sz="1200" dirty="0" smtClean="0"/>
              <a:t>Омской </a:t>
            </a:r>
            <a:r>
              <a:rPr lang="ru-RU" sz="1200" dirty="0"/>
              <a:t>области</a:t>
            </a:r>
          </a:p>
          <a:p>
            <a:r>
              <a:rPr lang="ru-RU" sz="1200" dirty="0" smtClean="0"/>
              <a:t>E-</a:t>
            </a:r>
            <a:r>
              <a:rPr lang="ru-RU" sz="1200" dirty="0" err="1" smtClean="0"/>
              <a:t>mail</a:t>
            </a:r>
            <a:r>
              <a:rPr lang="ru-RU" sz="1200" dirty="0" smtClean="0"/>
              <a:t>: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7"/>
              </a:rPr>
              <a:t>profkompabot_sibadi@mail.ru</a:t>
            </a:r>
            <a:endParaRPr lang="ru-RU" sz="1200" dirty="0"/>
          </a:p>
          <a:p>
            <a:r>
              <a:rPr lang="ru-RU" sz="1200" dirty="0" smtClean="0"/>
              <a:t>Тел. </a:t>
            </a:r>
            <a:r>
              <a:rPr lang="ru-RU" sz="1200" dirty="0"/>
              <a:t>+</a:t>
            </a:r>
            <a:r>
              <a:rPr lang="ru-RU" sz="1200" dirty="0" smtClean="0"/>
              <a:t>79136011700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7062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528"/>
              </p:ext>
            </p:extLst>
          </p:nvPr>
        </p:nvGraphicFramePr>
        <p:xfrm>
          <a:off x="0" y="1256146"/>
          <a:ext cx="11096978" cy="3809883"/>
        </p:xfrm>
        <a:graphic>
          <a:graphicData uri="http://schemas.openxmlformats.org/drawingml/2006/table">
            <a:tbl>
              <a:tblPr/>
              <a:tblGrid>
                <a:gridCol w="2253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9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6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xmlns="" val="21602407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3016214115"/>
                    </a:ext>
                  </a:extLst>
                </a:gridCol>
                <a:gridCol w="1490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3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058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Название вуза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Председатель ППО 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Штатная численность </a:t>
                      </a:r>
                      <a:r>
                        <a:rPr lang="ru-RU" sz="1300" b="1" kern="1200" dirty="0" smtClean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работников, чел.</a:t>
                      </a: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21/22 гг.</a:t>
                      </a: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Численность ППОР, </a:t>
                      </a:r>
                      <a:r>
                        <a:rPr lang="ru-RU" sz="1300" b="1" kern="1200" dirty="0" smtClean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чел. </a:t>
                      </a: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21/22 гг</a:t>
                      </a: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.</a:t>
                      </a: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% охвата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01.01.2022 г.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% охвата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01.01.2023 г.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прирост,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(+/-)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797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Омский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государственный университет им. </a:t>
                      </a: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Ф. М. Достоевского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/>
                        <a:t>Бацевич</a:t>
                      </a:r>
                      <a:r>
                        <a:rPr lang="ru-RU" sz="1400" i="1" dirty="0" smtClean="0"/>
                        <a:t> Л.Г.</a:t>
                      </a:r>
                      <a:endParaRPr lang="ru-RU" sz="1400" i="1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1174/981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448/370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38.2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37.5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-0.7.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8348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СибиРский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государственный автомобильно-дорожный университет 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СИБАДИ)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/>
                        <a:t>Стуцаренко</a:t>
                      </a:r>
                      <a:r>
                        <a:rPr lang="ru-RU" sz="1400" i="1" baseline="0" dirty="0" smtClean="0"/>
                        <a:t> И.А.</a:t>
                      </a:r>
                      <a:endParaRPr lang="ru-RU" sz="1400" i="1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636/593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259/236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37,1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36,3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-0,8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1444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Омский государственный педагогический университет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/>
                        <a:t>Супиниченко</a:t>
                      </a:r>
                      <a:r>
                        <a:rPr lang="ru-RU" sz="1400" i="1" baseline="0" dirty="0" smtClean="0"/>
                        <a:t> Е.А.</a:t>
                      </a:r>
                      <a:endParaRPr lang="ru-RU" sz="1400" i="1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699/672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225/225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30,3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31,5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+1,2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12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Итого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2509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/2246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932/831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37,1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37.1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-0,1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95573" y="416757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членства ППО </a:t>
            </a:r>
            <a:r>
              <a:rPr lang="ru-RU" sz="32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5573" y="1180777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0139" y="158044"/>
            <a:ext cx="645503" cy="747910"/>
            <a:chOff x="10538690" y="5609743"/>
            <a:chExt cx="1105747" cy="1258168"/>
          </a:xfrm>
        </p:grpSpPr>
        <p:sp>
          <p:nvSpPr>
            <p:cNvPr id="6" name="TextBox 5"/>
            <p:cNvSpPr txBox="1"/>
            <p:nvPr/>
          </p:nvSpPr>
          <p:spPr>
            <a:xfrm>
              <a:off x="10538690" y="6350155"/>
              <a:ext cx="1105747" cy="51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616044" y="5609743"/>
              <a:ext cx="835018" cy="83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605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67258"/>
              </p:ext>
            </p:extLst>
          </p:nvPr>
        </p:nvGraphicFramePr>
        <p:xfrm>
          <a:off x="0" y="1385454"/>
          <a:ext cx="11051854" cy="4577525"/>
        </p:xfrm>
        <a:graphic>
          <a:graphicData uri="http://schemas.openxmlformats.org/drawingml/2006/table">
            <a:tbl>
              <a:tblPr/>
              <a:tblGrid>
                <a:gridCol w="2498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xmlns="" val="3016214115"/>
                    </a:ext>
                  </a:extLst>
                </a:gridCol>
                <a:gridCol w="23090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8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918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Название вуза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Председатель ППО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Семинар</a:t>
                      </a: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-совещание КСП Профсоюза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Москва,2022</a:t>
                      </a: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Семинар</a:t>
                      </a: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-совещание КСП Профсоюза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Сочи,2022</a:t>
                      </a: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Семинар</a:t>
                      </a:r>
                      <a:r>
                        <a:rPr lang="ru-RU" sz="1200" b="1" kern="1200" baseline="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-совещание КСП Профсоюза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«Приоритетные направления деятельности профсоюзных организаций.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Вопросы теории и практики»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Хабаровск,2022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Всероссийский круглый стол </a:t>
                      </a: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«Приоритеты государства и общества в привлечении молодежи к работе в университетах России»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797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Омский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государственный университет</a:t>
                      </a: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им.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Ф.М. Достоевского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>
                          <a:latin typeface="+mj-lt"/>
                        </a:rPr>
                        <a:t>Бацевич</a:t>
                      </a:r>
                      <a:r>
                        <a:rPr lang="ru-RU" sz="1400" i="1" dirty="0" smtClean="0">
                          <a:latin typeface="+mj-lt"/>
                        </a:rPr>
                        <a:t> Л.Г.</a:t>
                      </a:r>
                      <a:endParaRPr lang="ru-RU" sz="1400" i="1" dirty="0">
                        <a:latin typeface="+mj-lt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12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Сибирский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государственный автомобильно-дорожный университет 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СИБАДИ)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>
                          <a:latin typeface="+mj-lt"/>
                        </a:rPr>
                        <a:t>Стуцаренко</a:t>
                      </a:r>
                      <a:r>
                        <a:rPr lang="ru-RU" sz="1400" i="1" baseline="0" dirty="0" smtClean="0">
                          <a:latin typeface="+mj-lt"/>
                        </a:rPr>
                        <a:t> И.А.</a:t>
                      </a:r>
                      <a:endParaRPr lang="ru-RU" sz="1400" i="1" dirty="0">
                        <a:latin typeface="+mj-lt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  <a:p>
                      <a:endParaRPr lang="ru-RU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285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Омский государственный педагогический университет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>
                          <a:latin typeface="+mj-lt"/>
                        </a:rPr>
                        <a:t>Супиниченко</a:t>
                      </a:r>
                      <a:r>
                        <a:rPr lang="ru-RU" sz="1400" i="1" baseline="0" dirty="0" smtClean="0">
                          <a:latin typeface="+mj-lt"/>
                        </a:rPr>
                        <a:t> </a:t>
                      </a:r>
                      <a:r>
                        <a:rPr lang="ru-RU" sz="1400" i="1" baseline="0" dirty="0" smtClean="0">
                          <a:latin typeface="+mj-lt"/>
                        </a:rPr>
                        <a:t>Е.А</a:t>
                      </a:r>
                      <a:r>
                        <a:rPr lang="ru-RU" sz="1400" i="1" baseline="0" dirty="0" smtClean="0">
                          <a:latin typeface="+mj-lt"/>
                        </a:rPr>
                        <a:t>.</a:t>
                      </a:r>
                      <a:endParaRPr lang="ru-RU" sz="1400" i="1" dirty="0">
                        <a:latin typeface="+mj-lt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  <a:p>
                      <a:endParaRPr lang="ru-RU" dirty="0"/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12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Итого: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0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95573" y="416757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Активность региональных КСП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5573" y="1180777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70139" y="158044"/>
            <a:ext cx="645503" cy="747910"/>
            <a:chOff x="10538690" y="5609743"/>
            <a:chExt cx="1105747" cy="1258168"/>
          </a:xfrm>
        </p:grpSpPr>
        <p:sp>
          <p:nvSpPr>
            <p:cNvPr id="8" name="TextBox 7"/>
            <p:cNvSpPr txBox="1"/>
            <p:nvPr/>
          </p:nvSpPr>
          <p:spPr>
            <a:xfrm>
              <a:off x="10538690" y="6350155"/>
              <a:ext cx="1105747" cy="51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616044" y="5609743"/>
              <a:ext cx="835018" cy="83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33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38719"/>
              </p:ext>
            </p:extLst>
          </p:nvPr>
        </p:nvGraphicFramePr>
        <p:xfrm>
          <a:off x="0" y="1261964"/>
          <a:ext cx="11074369" cy="4011529"/>
        </p:xfrm>
        <a:graphic>
          <a:graphicData uri="http://schemas.openxmlformats.org/drawingml/2006/table">
            <a:tbl>
              <a:tblPr/>
              <a:tblGrid>
                <a:gridCol w="2077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4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78">
                  <a:extLst>
                    <a:ext uri="{9D8B030D-6E8A-4147-A177-3AD203B41FA5}">
                      <a16:colId xmlns:a16="http://schemas.microsoft.com/office/drawing/2014/main" xmlns="" val="2160240782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xmlns="" val="3016214115"/>
                    </a:ext>
                  </a:extLst>
                </a:gridCol>
                <a:gridCol w="1228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92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3855">
                  <a:extLst>
                    <a:ext uri="{9D8B030D-6E8A-4147-A177-3AD203B41FA5}">
                      <a16:colId xmlns:a16="http://schemas.microsoft.com/office/drawing/2014/main" xmlns="" val="2839723161"/>
                    </a:ext>
                  </a:extLst>
                </a:gridCol>
              </a:tblGrid>
              <a:tr h="42635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Название вуза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Председатель ППО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Коллективно-договорная работа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Опрос "Срок трудового договора с ППС"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300" b="1" kern="1200" dirty="0">
                        <a:solidFill>
                          <a:srgbClr val="003F7D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Всероссийский конкурс «Траектория успеха»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Публикационная активность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Учеба в Рязани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Участие в мониторинге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Кол-во "активных" вузов (анкет &gt; 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Кол-во "пассивных" вузов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rgbClr val="003F7D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(анкет &lt;=5)</a:t>
                      </a:r>
                    </a:p>
                  </a:txBody>
                  <a:tcPr marL="25952" marR="25952" marT="51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297561"/>
                  </a:ext>
                </a:extLst>
              </a:tr>
              <a:tr h="277159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Омский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государственный университет им. Ф.М. Достоевского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4138" algn="l"/>
                        </a:tabLs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/>
                        <a:t>Бацевич</a:t>
                      </a:r>
                      <a:r>
                        <a:rPr lang="ru-RU" sz="1400" i="1" dirty="0" smtClean="0"/>
                        <a:t> Л.Г.</a:t>
                      </a:r>
                      <a:endParaRPr lang="ru-RU" sz="1400" i="1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38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063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Сибирский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государственный автомобильно-дорожный университет (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СИБАДИ)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/>
                        <a:t>Стуцаренко</a:t>
                      </a:r>
                      <a:r>
                        <a:rPr lang="ru-RU" sz="1400" i="1" baseline="0" dirty="0" smtClean="0"/>
                        <a:t> И.А.</a:t>
                      </a:r>
                      <a:endParaRPr lang="ru-RU" sz="1400" i="1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i="1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i="1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i="1" kern="1200" dirty="0" smtClean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i="1" kern="1200" dirty="0"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alt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да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2689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Омский государственный педагогический университет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/>
                        <a:t>Супиниченко</a:t>
                      </a:r>
                      <a:r>
                        <a:rPr lang="ru-RU" sz="1400" i="1" baseline="0" dirty="0" smtClean="0"/>
                        <a:t> </a:t>
                      </a:r>
                      <a:r>
                        <a:rPr lang="ru-RU" sz="1400" i="1" baseline="0" dirty="0" smtClean="0"/>
                        <a:t>Е.А</a:t>
                      </a:r>
                      <a:r>
                        <a:rPr lang="ru-RU" sz="1400" i="1" baseline="0" dirty="0" smtClean="0"/>
                        <a:t>.</a:t>
                      </a:r>
                      <a:endParaRPr lang="ru-RU" sz="1400" i="1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57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-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нет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6063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Итого: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Montserrat Light" panose="00000400000000000000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Montserrat Light" panose="00000400000000000000" pitchFamily="2" charset="-52"/>
                        <a:ea typeface="+mn-ea"/>
                        <a:cs typeface="+mn-cs"/>
                      </a:endParaRPr>
                    </a:p>
                  </a:txBody>
                  <a:tcPr marL="25952" marR="25952" marT="5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95573" y="416757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Активность региональных КСП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5573" y="1180777"/>
            <a:ext cx="7696427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70139" y="158044"/>
            <a:ext cx="645503" cy="747910"/>
            <a:chOff x="10538690" y="5609743"/>
            <a:chExt cx="1105747" cy="1258168"/>
          </a:xfrm>
        </p:grpSpPr>
        <p:sp>
          <p:nvSpPr>
            <p:cNvPr id="8" name="TextBox 7"/>
            <p:cNvSpPr txBox="1"/>
            <p:nvPr/>
          </p:nvSpPr>
          <p:spPr>
            <a:xfrm>
              <a:off x="10538690" y="6350155"/>
              <a:ext cx="1105747" cy="51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cap="all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 cstate="print"/>
            <a:srcRect l="20358" r="20358" b="38825"/>
            <a:stretch/>
          </p:blipFill>
          <p:spPr>
            <a:xfrm>
              <a:off x="10616044" y="5609743"/>
              <a:ext cx="835018" cy="838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43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59261" y="88318"/>
            <a:ext cx="6232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Самые активные члены КСП </a:t>
            </a:r>
            <a:r>
              <a:rPr lang="ru-RU" sz="32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Омской области</a:t>
            </a:r>
            <a:endParaRPr lang="ru-RU" sz="32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161842" y="4761404"/>
            <a:ext cx="270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Стуцаренко</a:t>
            </a:r>
            <a:r>
              <a:rPr lang="ru-RU" i="1" dirty="0" smtClean="0"/>
              <a:t> Ирина Александровна</a:t>
            </a:r>
            <a:endParaRPr lang="ru-RU" i="1" dirty="0"/>
          </a:p>
        </p:txBody>
      </p:sp>
      <p:pic>
        <p:nvPicPr>
          <p:cNvPr id="2050" name="Picture 2" descr="https://www.eseur.ru/Photos/photo45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58" y="1660420"/>
            <a:ext cx="2651739" cy="29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5561" y="3244334"/>
            <a:ext cx="254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745" y="4761406"/>
            <a:ext cx="259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Бацевич</a:t>
            </a:r>
            <a:r>
              <a:rPr lang="ru-RU" i="1" dirty="0" smtClean="0"/>
              <a:t> Лариса </a:t>
            </a:r>
          </a:p>
          <a:p>
            <a:r>
              <a:rPr lang="ru-RU" i="1" dirty="0" smtClean="0"/>
              <a:t>Геннадьевна</a:t>
            </a:r>
            <a:endParaRPr lang="ru-RU" i="1" dirty="0"/>
          </a:p>
        </p:txBody>
      </p:sp>
      <p:pic>
        <p:nvPicPr>
          <p:cNvPr id="14" name="Picture 2" descr="https://omsu.ru/employees/profkom/DSC_5241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86" y="1584159"/>
            <a:ext cx="2575954" cy="30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32249" y="484011"/>
            <a:ext cx="8938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КСП </a:t>
            </a:r>
            <a:r>
              <a:rPr lang="ru-RU" sz="3200" b="1" dirty="0" smtClean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</a:t>
            </a:r>
            <a:endParaRPr lang="ru-RU" sz="3200" b="1" dirty="0">
              <a:solidFill>
                <a:srgbClr val="003F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pic>
        <p:nvPicPr>
          <p:cNvPr id="1026" name="Picture 2" descr="https://ksp.eseur.ru/wp-content/uploads/2022/01/333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78" y="2348634"/>
            <a:ext cx="3342121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1098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2545" y="4821456"/>
            <a:ext cx="3122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Заседание  КСП вузов Омской области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18938" y="4867819"/>
            <a:ext cx="3463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М</a:t>
            </a:r>
            <a:r>
              <a:rPr lang="ru-RU" i="1" dirty="0" smtClean="0">
                <a:solidFill>
                  <a:srgbClr val="002060"/>
                </a:solidFill>
              </a:rPr>
              <a:t>ежвузовские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соревнования по настольному теннису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577" y="2348634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7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8982" y="65459"/>
            <a:ext cx="74796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Лучшие мероприятия </a:t>
            </a:r>
          </a:p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региональных КСП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pic>
        <p:nvPicPr>
          <p:cNvPr id="1026" name="Picture 2" descr="C:\Users\днс\Desktop\ПРОФСОЮЗНАЯ РАБОТА\КСП\IMG-20230228-WA0013(1)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2" y="3575432"/>
            <a:ext cx="2660073" cy="20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ПРОФСОЮЗНАЯ РАБОТА\КСП\IMG-20230228-WA0014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542472"/>
            <a:ext cx="2512291" cy="18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ПРОФСОЮЗНАЯ РАБОТА\КСП\DSC_5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31" y="2056501"/>
            <a:ext cx="3223492" cy="21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67031" y="4592586"/>
            <a:ext cx="4180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Товарищеские встречи </a:t>
            </a:r>
          </a:p>
          <a:p>
            <a:pPr algn="ctr"/>
            <a:r>
              <a:rPr lang="ru-RU" dirty="0" smtClean="0"/>
              <a:t>по футболу и  волейболу</a:t>
            </a:r>
          </a:p>
          <a:p>
            <a:pPr algn="ctr"/>
            <a:r>
              <a:rPr lang="ru-RU" dirty="0" smtClean="0"/>
              <a:t> между работниками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ОмГУ</a:t>
            </a:r>
            <a:r>
              <a:rPr lang="ru-RU" dirty="0" smtClean="0"/>
              <a:t> и </a:t>
            </a:r>
            <a:r>
              <a:rPr lang="ru-RU" dirty="0" err="1" smtClean="0"/>
              <a:t>СибАДИ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9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75927" y="557902"/>
            <a:ext cx="7479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F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1142677"/>
            <a:ext cx="6096000" cy="45719"/>
          </a:xfrm>
          <a:prstGeom prst="rect">
            <a:avLst/>
          </a:prstGeom>
          <a:solidFill>
            <a:srgbClr val="003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F7D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01747" y="5609743"/>
            <a:ext cx="1142691" cy="1202077"/>
            <a:chOff x="10501747" y="5609743"/>
            <a:chExt cx="1142691" cy="1202077"/>
          </a:xfrm>
        </p:grpSpPr>
        <p:sp>
          <p:nvSpPr>
            <p:cNvPr id="5" name="TextBox 4"/>
            <p:cNvSpPr txBox="1"/>
            <p:nvPr/>
          </p:nvSpPr>
          <p:spPr>
            <a:xfrm>
              <a:off x="10501747" y="6350155"/>
              <a:ext cx="11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cap="all" dirty="0">
                  <a:solidFill>
                    <a:schemeClr val="bg1"/>
                  </a:solidFill>
                  <a:latin typeface="Arial Black" panose="020B0A040201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КСП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0358" r="20358" b="38825"/>
            <a:stretch/>
          </p:blipFill>
          <p:spPr>
            <a:xfrm>
              <a:off x="10538691" y="5609743"/>
              <a:ext cx="812800" cy="83872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223493" y="1597063"/>
            <a:ext cx="72782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К</a:t>
            </a:r>
            <a:r>
              <a:rPr lang="ru-RU" i="1" dirty="0" smtClean="0"/>
              <a:t>лючевые проблемы Омской области: </a:t>
            </a:r>
          </a:p>
          <a:p>
            <a:r>
              <a:rPr lang="ru-RU" i="1" dirty="0" smtClean="0"/>
              <a:t>- </a:t>
            </a:r>
            <a:r>
              <a:rPr lang="ru-RU" i="1" dirty="0" smtClean="0"/>
              <a:t>оптимизация </a:t>
            </a:r>
            <a:r>
              <a:rPr lang="ru-RU" i="1" dirty="0" smtClean="0"/>
              <a:t>путем сокращения численности </a:t>
            </a:r>
            <a:r>
              <a:rPr lang="ru-RU" i="1" dirty="0" smtClean="0"/>
              <a:t>работников в образовательных организациях высшего образования;</a:t>
            </a: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избрание </a:t>
            </a:r>
            <a:r>
              <a:rPr lang="ru-RU" i="1" dirty="0" smtClean="0"/>
              <a:t>председателя ППО в ученый совет по должности рассматривается </a:t>
            </a:r>
            <a:r>
              <a:rPr lang="ru-RU" i="1" dirty="0" smtClean="0"/>
              <a:t> </a:t>
            </a:r>
            <a:r>
              <a:rPr lang="ru-RU" i="1" dirty="0"/>
              <a:t>в двух вузах как </a:t>
            </a:r>
            <a:r>
              <a:rPr lang="ru-RU" i="1" dirty="0" smtClean="0"/>
              <a:t>рекомендация. </a:t>
            </a:r>
            <a:endParaRPr lang="ru-RU" i="1" dirty="0"/>
          </a:p>
          <a:p>
            <a:r>
              <a:rPr lang="ru-RU" i="1" dirty="0" smtClean="0"/>
              <a:t>Вопросы:</a:t>
            </a:r>
          </a:p>
          <a:p>
            <a:r>
              <a:rPr lang="ru-RU" i="1" dirty="0" smtClean="0"/>
              <a:t>-  повышения  </a:t>
            </a:r>
            <a:r>
              <a:rPr lang="ru-RU" i="1" dirty="0" smtClean="0"/>
              <a:t>зарплаты  АУП;</a:t>
            </a:r>
          </a:p>
          <a:p>
            <a:r>
              <a:rPr lang="ru-RU" i="1" dirty="0" smtClean="0"/>
              <a:t>-  охраны </a:t>
            </a:r>
            <a:r>
              <a:rPr lang="ru-RU" i="1" dirty="0" smtClean="0"/>
              <a:t>труда;</a:t>
            </a:r>
          </a:p>
          <a:p>
            <a:r>
              <a:rPr lang="ru-RU" i="1" dirty="0" smtClean="0"/>
              <a:t>-  социального </a:t>
            </a:r>
            <a:r>
              <a:rPr lang="ru-RU" i="1" dirty="0" smtClean="0"/>
              <a:t>партнерства</a:t>
            </a:r>
            <a:r>
              <a:rPr lang="ru-RU" i="1" dirty="0" smtClean="0"/>
              <a:t>.</a:t>
            </a:r>
            <a:endParaRPr lang="ru-RU" i="1" dirty="0" smtClean="0"/>
          </a:p>
          <a:p>
            <a:r>
              <a:rPr lang="ru-RU" i="1" dirty="0" smtClean="0"/>
              <a:t>Проблема профдвижения в целом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- отсутствие  </a:t>
            </a:r>
            <a:r>
              <a:rPr lang="ru-RU" i="1" dirty="0"/>
              <a:t>типового </a:t>
            </a:r>
            <a:r>
              <a:rPr lang="ru-RU" i="1" dirty="0" smtClean="0"/>
              <a:t>Положения </a:t>
            </a:r>
            <a:r>
              <a:rPr lang="ru-RU" i="1" dirty="0"/>
              <a:t>по заработной </a:t>
            </a:r>
            <a:r>
              <a:rPr lang="ru-RU" i="1" dirty="0" smtClean="0"/>
              <a:t>плате для педагогических вузов;</a:t>
            </a:r>
            <a:endParaRPr lang="ru-RU" i="1" dirty="0"/>
          </a:p>
          <a:p>
            <a:r>
              <a:rPr lang="ru-RU" i="1" dirty="0" smtClean="0"/>
              <a:t>- необходима законодательная инициатива по вопросу распространения дополнительных социальных гарантий  по Коллективному договору только на членов Профсоюза (из опыта  Республики Белоруссия).</a:t>
            </a:r>
          </a:p>
        </p:txBody>
      </p:sp>
    </p:spTree>
    <p:extLst>
      <p:ext uri="{BB962C8B-B14F-4D97-AF65-F5344CB8AC3E}">
        <p14:creationId xmlns:p14="http://schemas.microsoft.com/office/powerpoint/2010/main" val="430815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2060"/>
      </a:dk1>
      <a:lt1>
        <a:sysClr val="window" lastClr="FFFFFF"/>
      </a:lt1>
      <a:dk2>
        <a:srgbClr val="002060"/>
      </a:dk2>
      <a:lt2>
        <a:srgbClr val="E7E6E6"/>
      </a:lt2>
      <a:accent1>
        <a:srgbClr val="48A1F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Black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803</Words>
  <Application>Microsoft Office PowerPoint</Application>
  <PresentationFormat>Произвольный</PresentationFormat>
  <Paragraphs>264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днс</cp:lastModifiedBy>
  <cp:revision>77</cp:revision>
  <dcterms:created xsi:type="dcterms:W3CDTF">2023-01-22T09:51:49Z</dcterms:created>
  <dcterms:modified xsi:type="dcterms:W3CDTF">2023-03-02T10:13:07Z</dcterms:modified>
</cp:coreProperties>
</file>