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1EC881B2F15FED010BB039EB6BAD157308BF2B33E23BF00B30A9FB948ACC3FF049EB87F18F73951O5E6G" TargetMode="External"/><Relationship Id="rId2" Type="http://schemas.openxmlformats.org/officeDocument/2006/relationships/hyperlink" Target="consultantplus://offline/ref=31EC881B2F15FED010BB039EB6BAD157308BF2B33E23BF00B30A9FB948ACC3FF049EB87F18F73956O5E6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31EC881B2F15FED010BB039EB6BAD157308BF2B33E23BF00B30A9FB948ACC3FF049EB87F18F73951O5E7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01EA0AB5B18B937F6785DFB90006EF41EB79B5102152E74D4DBB53563DB5803243E91CD6077B831BfF4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FE5C41F6D8ACC87D9468F4E3123859E793946117FEDDB372209455ECE5DE2842E0FDF207E6238EBEEA7G" TargetMode="External"/><Relationship Id="rId2" Type="http://schemas.openxmlformats.org/officeDocument/2006/relationships/hyperlink" Target="consultantplus://offline/ref=FFE5C41F6D8ACC87D9468F4E3123859E793946117FEDDB372209455ECE5DE2842E0FDF207E6238EAEEA1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Рабочее время педагогических работников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Особенности регулирования труда педагогических работников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логопедам медицинских организаций и организаций социального обслуживания;</a:t>
            </a:r>
          </a:p>
          <a:p>
            <a:pPr algn="ctr">
              <a:buNone/>
            </a:pPr>
            <a:r>
              <a:rPr lang="ru-RU" dirty="0"/>
              <a:t>учителям иностранного языка дошкольных образовательных организаций;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/>
              <a:t>Примечания:</a:t>
            </a:r>
          </a:p>
          <a:p>
            <a:pPr algn="ctr">
              <a:buNone/>
            </a:pPr>
            <a:r>
              <a:rPr lang="ru-RU" dirty="0"/>
              <a:t>1. В зависимости от занимаемой должности в рабочее время педагогических работников включается учебная (преподавательская) работа, воспитательная работа, индивидуальная работа с обучающимися, научная, творческая и исследовательская работа, а также другая педагогическая работа, предусмотренная трудовыми (должностными) обязанностями и (или) индивидуальным планом, - методическая, подготовительная, организационная, диагностическая, работа по ведению мониторинга, работа, предусмотренная планами воспитательных, физкультурно-оздоровительных, спортивных, творческих и иных мероприятий, проводимых с обучающимися.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2. Нормы часов педагогической работы за ставку заработной платы педагогических работников, предусмотренные </a:t>
            </a:r>
            <a:r>
              <a:rPr lang="ru-RU" dirty="0">
                <a:hlinkClick r:id="rId2"/>
              </a:rPr>
              <a:t>пунктами 2.3 - </a:t>
            </a:r>
            <a:r>
              <a:rPr lang="ru-RU" dirty="0">
                <a:hlinkClick r:id="rId3"/>
              </a:rPr>
              <a:t>2.7 настоящего Приложения, устанавливаются в астрономических часах. Нормы часов учебной (преподавательской) работы, предусмотренные </a:t>
            </a:r>
            <a:r>
              <a:rPr lang="ru-RU" dirty="0">
                <a:hlinkClick r:id="rId4"/>
              </a:rPr>
              <a:t>пунктом 2.8 настоящего Приложения, устанавливаются в астрономических часах, включая короткие перерывы (перемены), динамическую паузу.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s7002.vk.me/c7008/v7008634/248a7/txDc7uEYqc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200"/>
            <a:ext cx="8174724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88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МИНИСТЕРСТВО ОБРАЗОВАНИЯ И НАУКИ РОССИЙСКОЙ ФЕДЕРАЦИИ ПРИКАЗ от </a:t>
            </a:r>
            <a:r>
              <a:rPr lang="ru-RU" b="1" dirty="0"/>
              <a:t>22 декабря 2014 г. N 1601 </a:t>
            </a:r>
            <a:r>
              <a:rPr lang="ru-RU" dirty="0"/>
              <a:t>О ПРОДОЛЖИТЕЛЬНОСТИ РАБОЧЕГО ВРЕМЕНИ (НОРМАХ ЧАСОВ ПЕДАГОГИЧЕСКОЙ РАБОТЫ ЗА СТАВКУ ЗАРАБОТНОЙ ПЛАТЫ) ПЕДАГОГИЧЕСКИХ РАБОТНИКОВ И О ПОРЯДКЕ ОПРЕДЕЛЕНИЯ УЧЕБНОЙ НАГРУЗКИ ПЕДАГОГИЧЕСКИХ РАБОТНИКОВ, ОГОВАРИВАЕМОЙ В ТРУДОВОМ ДОГОВОРЕ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/>
              <a:t>2.1. Продолжительность рабочего времени 36 часов в неделю устанавливается:</a:t>
            </a:r>
          </a:p>
          <a:p>
            <a:pPr algn="ctr">
              <a:buNone/>
            </a:pPr>
            <a:r>
              <a:rPr lang="ru-RU" dirty="0"/>
              <a:t>педагогическим работникам, отнесенным к профессорско-преподавательскому составу,</a:t>
            </a:r>
          </a:p>
          <a:p>
            <a:pPr algn="ctr">
              <a:buNone/>
            </a:pPr>
            <a:r>
              <a:rPr lang="ru-RU" dirty="0"/>
              <a:t>старшим воспитателям организаций, осуществляющих образовательную деятельность по образовательным программам дошкольного образования и дополнительным общеобразовательным программам, и домов ребенка, осуществляющих образовательную деятельность в качестве дополнительного вида деятельности;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педагогам-психологам;</a:t>
            </a:r>
          </a:p>
          <a:p>
            <a:pPr algn="ctr">
              <a:buNone/>
            </a:pPr>
            <a:r>
              <a:rPr lang="ru-RU" dirty="0"/>
              <a:t>социальным педагогам;</a:t>
            </a:r>
          </a:p>
          <a:p>
            <a:pPr algn="ctr">
              <a:buNone/>
            </a:pPr>
            <a:r>
              <a:rPr lang="ru-RU" dirty="0"/>
              <a:t>педагогам-организаторам;</a:t>
            </a:r>
          </a:p>
          <a:p>
            <a:pPr algn="ctr">
              <a:buNone/>
            </a:pPr>
            <a:r>
              <a:rPr lang="ru-RU" dirty="0"/>
              <a:t>мастерам производственного обучения;</a:t>
            </a:r>
          </a:p>
          <a:p>
            <a:pPr algn="ctr">
              <a:buNone/>
            </a:pPr>
            <a:r>
              <a:rPr lang="ru-RU" dirty="0"/>
              <a:t>старшим вожатым;</a:t>
            </a:r>
          </a:p>
          <a:p>
            <a:pPr algn="ctr">
              <a:buNone/>
            </a:pPr>
            <a:r>
              <a:rPr lang="ru-RU" dirty="0"/>
              <a:t>инструкторам по труду;</a:t>
            </a:r>
          </a:p>
          <a:p>
            <a:pPr algn="ctr">
              <a:buNone/>
            </a:pPr>
            <a:r>
              <a:rPr lang="ru-RU" dirty="0"/>
              <a:t>педагогам-библиотекарям;</a:t>
            </a:r>
          </a:p>
          <a:p>
            <a:pPr algn="ctr">
              <a:buNone/>
            </a:pPr>
            <a:r>
              <a:rPr lang="ru-RU" dirty="0"/>
              <a:t>методистам и старшим методистам организаций, осуществляющих образовательную деятельность;</a:t>
            </a:r>
          </a:p>
          <a:p>
            <a:pPr algn="ctr">
              <a:buNone/>
            </a:pPr>
            <a:r>
              <a:rPr lang="ru-RU" dirty="0" err="1"/>
              <a:t>тьюторам</a:t>
            </a:r>
            <a:r>
              <a:rPr lang="ru-RU" dirty="0"/>
              <a:t> организаций, осуществляющих образовательную деятельность, за исключением организаций, осуществляющих образовательную деятельность по образовательным программам высшего образования;</a:t>
            </a:r>
          </a:p>
          <a:p>
            <a:pPr algn="ctr">
              <a:buNone/>
            </a:pPr>
            <a:r>
              <a:rPr lang="ru-RU" dirty="0"/>
              <a:t>преподавателям-организаторам основ безопасности жизнедеятельности;</a:t>
            </a:r>
          </a:p>
          <a:p>
            <a:pPr algn="ctr">
              <a:buNone/>
            </a:pPr>
            <a:r>
              <a:rPr lang="ru-RU" dirty="0"/>
              <a:t>инструкторам-методистам, старшим инструкторам-методистам организаций, осуществляющих образовательную деятельность.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2.2. Продолжительность рабочего времени 30 часов в неделю устанавливается старшим воспитателям (за исключением старших воспитателей, указанных в </a:t>
            </a:r>
            <a:r>
              <a:rPr lang="ru-RU" dirty="0">
                <a:hlinkClick r:id="rId2"/>
              </a:rPr>
              <a:t>пункте 2.1 настоящего Приложения).</a:t>
            </a:r>
          </a:p>
          <a:p>
            <a:pPr algn="ctr">
              <a:buNone/>
            </a:pPr>
            <a:r>
              <a:rPr lang="ru-RU" dirty="0"/>
              <a:t>2.3. Норма часов педагогической работы 20 часов в неделю за ставку заработной платы устанавливается:</a:t>
            </a:r>
          </a:p>
          <a:p>
            <a:pPr algn="ctr">
              <a:buNone/>
            </a:pPr>
            <a:r>
              <a:rPr lang="ru-RU" dirty="0"/>
              <a:t>учителям-дефектологам;</a:t>
            </a:r>
          </a:p>
          <a:p>
            <a:pPr algn="ctr">
              <a:buNone/>
            </a:pPr>
            <a:r>
              <a:rPr lang="ru-RU" dirty="0"/>
              <a:t>учителям-логопедам.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2.5. Норма часов педагогической работы 25 часов в неделю за ставку заработной платы устанавливается воспитателям, непосредственно осуществляющим обучение, воспитание, присмотр и уход за обучающимися (воспитанниками) с ограниченными возможностями здоровья.</a:t>
            </a:r>
          </a:p>
          <a:p>
            <a:pPr algn="ctr">
              <a:buNone/>
            </a:pPr>
            <a:r>
              <a:rPr lang="ru-RU" dirty="0"/>
              <a:t>2.6. Норма часов педагогической работы 30 часов в неделю за ставку заработной платы устанавливается:</a:t>
            </a:r>
          </a:p>
          <a:p>
            <a:pPr algn="ctr">
              <a:buNone/>
            </a:pPr>
            <a:r>
              <a:rPr lang="ru-RU" dirty="0"/>
              <a:t>инструкторам по физической культуре;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ru-RU" dirty="0"/>
              <a:t>2.7. Норма часов педагогической работы 36 часов в неделю за ставку заработной платы устанавливается воспитателям организаций, осуществляющих образовательную деятельность по дополнительным общеобразовательным программам, образовательным программам дошкольного образования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2.8. За норму часов педагогической работы за ставку заработной платы педагогических работников, перечисленных в </a:t>
            </a:r>
            <a:r>
              <a:rPr lang="ru-RU" dirty="0">
                <a:hlinkClick r:id="rId2"/>
              </a:rPr>
              <a:t>подпунктах 2.8.1 и </a:t>
            </a:r>
            <a:r>
              <a:rPr lang="ru-RU" dirty="0">
                <a:hlinkClick r:id="rId3"/>
              </a:rPr>
              <a:t>2.8.2 настоящего пункта, принимается норма часов учебной (преподавательской) работы, являющаяся нормируемой частью их педагогической работы (далее - норма часов учебной (преподавательской) работы).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2.8.1. Норма часов учебной (преподавательской) работы 18 часов в неделю за ставку заработной платы устанавливается:</a:t>
            </a:r>
          </a:p>
          <a:p>
            <a:pPr algn="ctr">
              <a:buNone/>
            </a:pPr>
            <a:r>
              <a:rPr lang="ru-RU" dirty="0"/>
              <a:t>учителям организаций, осуществляющих образовательную деятельность по основным общеобразовательным программам (в том числе адаптированным);</a:t>
            </a:r>
          </a:p>
          <a:p>
            <a:pPr algn="ctr">
              <a:buNone/>
            </a:pPr>
            <a:r>
              <a:rPr lang="ru-RU" dirty="0"/>
              <a:t>педагогам дополнительного образования и старшим педагогам дополнительного образования;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</TotalTime>
  <Words>549</Words>
  <Application>Microsoft Office PowerPoint</Application>
  <PresentationFormat>Экран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Lucida Sans Unicode</vt:lpstr>
      <vt:lpstr>Verdana</vt:lpstr>
      <vt:lpstr>Wingdings 2</vt:lpstr>
      <vt:lpstr>Wingdings 3</vt:lpstr>
      <vt:lpstr>Открытая</vt:lpstr>
      <vt:lpstr>Рабочее время педагогических работников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Рабочее время педагогических работников</dc:title>
  <dc:creator>Мама</dc:creator>
  <cp:lastModifiedBy>Сивирин Леонид Михайлович</cp:lastModifiedBy>
  <cp:revision>14</cp:revision>
  <dcterms:created xsi:type="dcterms:W3CDTF">2014-10-18T14:30:39Z</dcterms:created>
  <dcterms:modified xsi:type="dcterms:W3CDTF">2016-12-13T05:11:53Z</dcterms:modified>
</cp:coreProperties>
</file>