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95" r:id="rId1"/>
  </p:sldMasterIdLst>
  <p:notesMasterIdLst>
    <p:notesMasterId r:id="rId35"/>
  </p:notesMasterIdLst>
  <p:handoutMasterIdLst>
    <p:handoutMasterId r:id="rId36"/>
  </p:handoutMasterIdLst>
  <p:sldIdLst>
    <p:sldId id="465" r:id="rId2"/>
    <p:sldId id="505" r:id="rId3"/>
    <p:sldId id="506" r:id="rId4"/>
    <p:sldId id="467" r:id="rId5"/>
    <p:sldId id="538" r:id="rId6"/>
    <p:sldId id="494" r:id="rId7"/>
    <p:sldId id="539" r:id="rId8"/>
    <p:sldId id="509" r:id="rId9"/>
    <p:sldId id="510" r:id="rId10"/>
    <p:sldId id="496" r:id="rId11"/>
    <p:sldId id="558" r:id="rId12"/>
    <p:sldId id="497" r:id="rId13"/>
    <p:sldId id="514" r:id="rId14"/>
    <p:sldId id="527" r:id="rId15"/>
    <p:sldId id="548" r:id="rId16"/>
    <p:sldId id="547" r:id="rId17"/>
    <p:sldId id="500" r:id="rId18"/>
    <p:sldId id="501" r:id="rId19"/>
    <p:sldId id="502" r:id="rId20"/>
    <p:sldId id="503" r:id="rId21"/>
    <p:sldId id="468" r:id="rId22"/>
    <p:sldId id="486" r:id="rId23"/>
    <p:sldId id="529" r:id="rId24"/>
    <p:sldId id="549" r:id="rId25"/>
    <p:sldId id="550" r:id="rId26"/>
    <p:sldId id="530" r:id="rId27"/>
    <p:sldId id="533" r:id="rId28"/>
    <p:sldId id="559" r:id="rId29"/>
    <p:sldId id="537" r:id="rId30"/>
    <p:sldId id="534" r:id="rId31"/>
    <p:sldId id="552" r:id="rId32"/>
    <p:sldId id="553" r:id="rId33"/>
    <p:sldId id="55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5"/>
    <a:srgbClr val="000000"/>
    <a:srgbClr val="FED46A"/>
    <a:srgbClr val="4B9331"/>
    <a:srgbClr val="0D27E9"/>
    <a:srgbClr val="657D6A"/>
    <a:srgbClr val="32651D"/>
    <a:srgbClr val="8EC4F6"/>
    <a:srgbClr val="D7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941" autoAdjust="0"/>
    <p:restoredTop sz="89074" autoAdjust="0"/>
  </p:normalViewPr>
  <p:slideViewPr>
    <p:cSldViewPr>
      <p:cViewPr>
        <p:scale>
          <a:sx n="87" d="100"/>
          <a:sy n="87" d="100"/>
        </p:scale>
        <p:origin x="-2310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B8E81-3EB8-4779-A05E-E1AC83BB084D}" type="doc">
      <dgm:prSet loTypeId="urn:microsoft.com/office/officeart/2005/8/layout/vList4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AB7F865-2623-4883-AB2C-7DF04641E4B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Устав Профсоюза</a:t>
          </a:r>
        </a:p>
      </dgm:t>
    </dgm:pt>
    <dgm:pt modelId="{2782FF67-2766-42AD-B689-15E69C27EEDA}" type="parTrans" cxnId="{2FAB188C-2B74-495F-AA3F-AB2E256EA1EE}">
      <dgm:prSet/>
      <dgm:spPr/>
      <dgm:t>
        <a:bodyPr/>
        <a:lstStyle/>
        <a:p>
          <a:endParaRPr lang="ru-RU"/>
        </a:p>
      </dgm:t>
    </dgm:pt>
    <dgm:pt modelId="{7FA58377-8D08-4C5C-8941-09F33BA5F9F2}" type="sibTrans" cxnId="{2FAB188C-2B74-495F-AA3F-AB2E256EA1EE}">
      <dgm:prSet/>
      <dgm:spPr/>
      <dgm:t>
        <a:bodyPr/>
        <a:lstStyle/>
        <a:p>
          <a:endParaRPr lang="ru-RU"/>
        </a:p>
      </dgm:t>
    </dgm:pt>
    <dgm:pt modelId="{639F37DE-A9C7-40F5-8361-0948186A5E2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Положение о контрольно-ревизионных органах Профсоюза</a:t>
          </a:r>
        </a:p>
      </dgm:t>
    </dgm:pt>
    <dgm:pt modelId="{161C3B95-25D8-4F57-B761-934520025180}" type="parTrans" cxnId="{5E7E1B6E-7DAE-4DA9-82FC-545CED3C495D}">
      <dgm:prSet/>
      <dgm:spPr/>
      <dgm:t>
        <a:bodyPr/>
        <a:lstStyle/>
        <a:p>
          <a:endParaRPr lang="ru-RU"/>
        </a:p>
      </dgm:t>
    </dgm:pt>
    <dgm:pt modelId="{B9B7FA46-ACA4-4B50-9037-9302C280581A}" type="sibTrans" cxnId="{5E7E1B6E-7DAE-4DA9-82FC-545CED3C495D}">
      <dgm:prSet/>
      <dgm:spPr/>
      <dgm:t>
        <a:bodyPr/>
        <a:lstStyle/>
        <a:p>
          <a:endParaRPr lang="ru-RU"/>
        </a:p>
      </dgm:t>
    </dgm:pt>
    <dgm:pt modelId="{B260F22A-2A54-4004-859D-E10AB15578C2}" type="pres">
      <dgm:prSet presAssocID="{80AB8E81-3EB8-4779-A05E-E1AC83BB08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B83E2B-617F-4B78-B2B1-B6914F98AE7F}" type="pres">
      <dgm:prSet presAssocID="{8AB7F865-2623-4883-AB2C-7DF04641E4B2}" presName="comp" presStyleCnt="0"/>
      <dgm:spPr/>
    </dgm:pt>
    <dgm:pt modelId="{13F62C15-C99D-411A-8764-EE58F10DA157}" type="pres">
      <dgm:prSet presAssocID="{8AB7F865-2623-4883-AB2C-7DF04641E4B2}" presName="box" presStyleLbl="node1" presStyleIdx="0" presStyleCnt="2"/>
      <dgm:spPr/>
      <dgm:t>
        <a:bodyPr/>
        <a:lstStyle/>
        <a:p>
          <a:endParaRPr lang="ru-RU"/>
        </a:p>
      </dgm:t>
    </dgm:pt>
    <dgm:pt modelId="{7D9175BF-3A2F-4951-8DFC-496BB4024F32}" type="pres">
      <dgm:prSet presAssocID="{8AB7F865-2623-4883-AB2C-7DF04641E4B2}" presName="img" presStyleLbl="fgImgPlace1" presStyleIdx="0" presStyleCnt="2" custScaleX="66667" custScaleY="66154" custLinFactY="45963" custLinFactNeighborX="-4731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3ABC52-97DD-48AC-B6D9-A266E0880404}" type="pres">
      <dgm:prSet presAssocID="{8AB7F865-2623-4883-AB2C-7DF04641E4B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D3294-7C57-4BAC-9763-58AD1C929002}" type="pres">
      <dgm:prSet presAssocID="{7FA58377-8D08-4C5C-8941-09F33BA5F9F2}" presName="spacer" presStyleCnt="0"/>
      <dgm:spPr/>
    </dgm:pt>
    <dgm:pt modelId="{3D6646F2-26CA-4CAE-BC80-E0AFA5F2A923}" type="pres">
      <dgm:prSet presAssocID="{639F37DE-A9C7-40F5-8361-0948186A5E28}" presName="comp" presStyleCnt="0"/>
      <dgm:spPr/>
    </dgm:pt>
    <dgm:pt modelId="{A5CF2730-ECB7-4D82-9A4C-6FE924EF76EC}" type="pres">
      <dgm:prSet presAssocID="{639F37DE-A9C7-40F5-8361-0948186A5E28}" presName="box" presStyleLbl="node1" presStyleIdx="1" presStyleCnt="2" custLinFactNeighborX="-943" custLinFactNeighborY="-3407"/>
      <dgm:spPr/>
      <dgm:t>
        <a:bodyPr/>
        <a:lstStyle/>
        <a:p>
          <a:endParaRPr lang="ru-RU"/>
        </a:p>
      </dgm:t>
    </dgm:pt>
    <dgm:pt modelId="{37813C6C-7BFC-4BFA-AABF-23B33B0AFA26}" type="pres">
      <dgm:prSet presAssocID="{639F37DE-A9C7-40F5-8361-0948186A5E28}" presName="img" presStyleLbl="fgImgPlace1" presStyleIdx="1" presStyleCnt="2" custScaleX="86230" custLinFactY="-38243" custLinFactNeighborX="-3063" custLinFactNeighborY="-100000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/>
          </a:solidFill>
          <a:round/>
        </a:ln>
      </dgm:spPr>
    </dgm:pt>
    <dgm:pt modelId="{5D6F5BEE-450F-43FC-84B3-8788891E16FF}" type="pres">
      <dgm:prSet presAssocID="{639F37DE-A9C7-40F5-8361-0948186A5E2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12210-2DC3-42BE-A03B-7F3829460DAE}" type="presOf" srcId="{8AB7F865-2623-4883-AB2C-7DF04641E4B2}" destId="{7B3ABC52-97DD-48AC-B6D9-A266E0880404}" srcOrd="1" destOrd="0" presId="urn:microsoft.com/office/officeart/2005/8/layout/vList4#1"/>
    <dgm:cxn modelId="{B63ED965-B633-43D1-A4B1-83D8D8615E5A}" type="presOf" srcId="{639F37DE-A9C7-40F5-8361-0948186A5E28}" destId="{5D6F5BEE-450F-43FC-84B3-8788891E16FF}" srcOrd="1" destOrd="0" presId="urn:microsoft.com/office/officeart/2005/8/layout/vList4#1"/>
    <dgm:cxn modelId="{61D89F41-6E5C-4811-BE75-CE05DFC60BC7}" type="presOf" srcId="{639F37DE-A9C7-40F5-8361-0948186A5E28}" destId="{A5CF2730-ECB7-4D82-9A4C-6FE924EF76EC}" srcOrd="0" destOrd="0" presId="urn:microsoft.com/office/officeart/2005/8/layout/vList4#1"/>
    <dgm:cxn modelId="{2FAB188C-2B74-495F-AA3F-AB2E256EA1EE}" srcId="{80AB8E81-3EB8-4779-A05E-E1AC83BB084D}" destId="{8AB7F865-2623-4883-AB2C-7DF04641E4B2}" srcOrd="0" destOrd="0" parTransId="{2782FF67-2766-42AD-B689-15E69C27EEDA}" sibTransId="{7FA58377-8D08-4C5C-8941-09F33BA5F9F2}"/>
    <dgm:cxn modelId="{E0018D6B-FE66-4F13-B927-CDD3F74E40F5}" type="presOf" srcId="{8AB7F865-2623-4883-AB2C-7DF04641E4B2}" destId="{13F62C15-C99D-411A-8764-EE58F10DA157}" srcOrd="0" destOrd="0" presId="urn:microsoft.com/office/officeart/2005/8/layout/vList4#1"/>
    <dgm:cxn modelId="{5E7E1B6E-7DAE-4DA9-82FC-545CED3C495D}" srcId="{80AB8E81-3EB8-4779-A05E-E1AC83BB084D}" destId="{639F37DE-A9C7-40F5-8361-0948186A5E28}" srcOrd="1" destOrd="0" parTransId="{161C3B95-25D8-4F57-B761-934520025180}" sibTransId="{B9B7FA46-ACA4-4B50-9037-9302C280581A}"/>
    <dgm:cxn modelId="{1928ECED-533E-4A39-ADB6-CF0587D8CAEF}" type="presOf" srcId="{80AB8E81-3EB8-4779-A05E-E1AC83BB084D}" destId="{B260F22A-2A54-4004-859D-E10AB15578C2}" srcOrd="0" destOrd="0" presId="urn:microsoft.com/office/officeart/2005/8/layout/vList4#1"/>
    <dgm:cxn modelId="{2DCB6E08-D527-4881-A214-D68BCBF86DF0}" type="presParOf" srcId="{B260F22A-2A54-4004-859D-E10AB15578C2}" destId="{78B83E2B-617F-4B78-B2B1-B6914F98AE7F}" srcOrd="0" destOrd="0" presId="urn:microsoft.com/office/officeart/2005/8/layout/vList4#1"/>
    <dgm:cxn modelId="{E4EE41AD-485D-4F05-A506-860C3CCD9AC8}" type="presParOf" srcId="{78B83E2B-617F-4B78-B2B1-B6914F98AE7F}" destId="{13F62C15-C99D-411A-8764-EE58F10DA157}" srcOrd="0" destOrd="0" presId="urn:microsoft.com/office/officeart/2005/8/layout/vList4#1"/>
    <dgm:cxn modelId="{36741D14-822F-4808-B6F4-AAC2E88B500A}" type="presParOf" srcId="{78B83E2B-617F-4B78-B2B1-B6914F98AE7F}" destId="{7D9175BF-3A2F-4951-8DFC-496BB4024F32}" srcOrd="1" destOrd="0" presId="urn:microsoft.com/office/officeart/2005/8/layout/vList4#1"/>
    <dgm:cxn modelId="{367EC9E0-B85C-435C-A859-62DF76C98610}" type="presParOf" srcId="{78B83E2B-617F-4B78-B2B1-B6914F98AE7F}" destId="{7B3ABC52-97DD-48AC-B6D9-A266E0880404}" srcOrd="2" destOrd="0" presId="urn:microsoft.com/office/officeart/2005/8/layout/vList4#1"/>
    <dgm:cxn modelId="{87314999-29A9-41C1-B6F0-48B6DAAFB8A8}" type="presParOf" srcId="{B260F22A-2A54-4004-859D-E10AB15578C2}" destId="{DA8D3294-7C57-4BAC-9763-58AD1C929002}" srcOrd="1" destOrd="0" presId="urn:microsoft.com/office/officeart/2005/8/layout/vList4#1"/>
    <dgm:cxn modelId="{3768FDAC-4A7C-4840-BA9E-BE99CC4E0899}" type="presParOf" srcId="{B260F22A-2A54-4004-859D-E10AB15578C2}" destId="{3D6646F2-26CA-4CAE-BC80-E0AFA5F2A923}" srcOrd="2" destOrd="0" presId="urn:microsoft.com/office/officeart/2005/8/layout/vList4#1"/>
    <dgm:cxn modelId="{9974DA94-3070-46B0-A50D-D3CB528A6AE1}" type="presParOf" srcId="{3D6646F2-26CA-4CAE-BC80-E0AFA5F2A923}" destId="{A5CF2730-ECB7-4D82-9A4C-6FE924EF76EC}" srcOrd="0" destOrd="0" presId="urn:microsoft.com/office/officeart/2005/8/layout/vList4#1"/>
    <dgm:cxn modelId="{7DE49DE0-95A1-4F9A-A1D2-FEF96626D365}" type="presParOf" srcId="{3D6646F2-26CA-4CAE-BC80-E0AFA5F2A923}" destId="{37813C6C-7BFC-4BFA-AABF-23B33B0AFA26}" srcOrd="1" destOrd="0" presId="urn:microsoft.com/office/officeart/2005/8/layout/vList4#1"/>
    <dgm:cxn modelId="{01920E68-9152-45CF-B4A0-1C3D1F6904DB}" type="presParOf" srcId="{3D6646F2-26CA-4CAE-BC80-E0AFA5F2A923}" destId="{5D6F5BEE-450F-43FC-84B3-8788891E16F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D9A99-7AD6-4FB6-B15B-785705C43CE1}" type="doc">
      <dgm:prSet loTypeId="urn:microsoft.com/office/officeart/2005/8/layout/radial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B464E2C-26C6-4EA8-9CD5-5239B30F1E87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созывает и проводит заседание КРК</a:t>
          </a:r>
        </a:p>
        <a:p>
          <a:endParaRPr lang="ru-RU" sz="1400" dirty="0"/>
        </a:p>
      </dgm:t>
    </dgm:pt>
    <dgm:pt modelId="{273F8984-89B9-4DD2-8FDA-F1FDA2954F7D}" type="parTrans" cxnId="{94AF2B6D-A7FC-415E-8214-3DD7655DA4B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6741E398-6742-4CA1-B006-B93B947F32E8}" type="sibTrans" cxnId="{94AF2B6D-A7FC-415E-8214-3DD7655DA4BD}">
      <dgm:prSet/>
      <dgm:spPr/>
      <dgm:t>
        <a:bodyPr/>
        <a:lstStyle/>
        <a:p>
          <a:endParaRPr lang="ru-RU"/>
        </a:p>
      </dgm:t>
    </dgm:pt>
    <dgm:pt modelId="{D8B3B93A-C0AC-41C3-B8B0-B2A56C8A6C6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организует текущую работу КРК</a:t>
          </a:r>
          <a:r>
            <a: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;</a:t>
          </a:r>
          <a:endParaRPr lang="ru-RU" sz="1400" dirty="0"/>
        </a:p>
      </dgm:t>
    </dgm:pt>
    <dgm:pt modelId="{E4F5AD66-52A8-4E76-86E0-0ADEE8E55B0D}" type="parTrans" cxnId="{E6FF58C8-4E25-4C42-89A4-255D907E788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CEE77946-67B6-4B55-AF5F-4DA2006EC49A}" type="sibTrans" cxnId="{E6FF58C8-4E25-4C42-89A4-255D907E788B}">
      <dgm:prSet/>
      <dgm:spPr/>
      <dgm:t>
        <a:bodyPr/>
        <a:lstStyle/>
        <a:p>
          <a:endParaRPr lang="ru-RU"/>
        </a:p>
      </dgm:t>
    </dgm:pt>
    <dgm:pt modelId="{DFA39F83-1137-463B-AA3C-ABA291C7D6C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подписывает протокол заседания и др. документы</a:t>
          </a:r>
          <a:endParaRPr lang="ru-RU" sz="1400" dirty="0"/>
        </a:p>
      </dgm:t>
    </dgm:pt>
    <dgm:pt modelId="{ABF7B77F-40C4-4F2C-A178-30D8F1265AC6}" type="parTrans" cxnId="{0CEA9B37-3B1F-4936-9433-40649A7ABE4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A102DF8B-FF13-432E-B71C-8E6823753AB7}" type="sibTrans" cxnId="{0CEA9B37-3B1F-4936-9433-40649A7ABE47}">
      <dgm:prSet/>
      <dgm:spPr/>
      <dgm:t>
        <a:bodyPr/>
        <a:lstStyle/>
        <a:p>
          <a:endParaRPr lang="ru-RU"/>
        </a:p>
      </dgm:t>
    </dgm:pt>
    <dgm:pt modelId="{3D1BAC27-37CD-406A-B438-56304B9CA238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утверждает повестку заседания</a:t>
          </a:r>
          <a:endParaRPr lang="ru-RU" sz="1400" dirty="0"/>
        </a:p>
      </dgm:t>
    </dgm:pt>
    <dgm:pt modelId="{E05AA08C-FEB3-41FA-B9D6-FD13690B9CDF}" type="parTrans" cxnId="{4ED84D1F-CA14-4FF7-8E98-6ACD091E254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A8BA09A8-D596-4026-92B3-ABE5C93B8B2B}" type="sibTrans" cxnId="{4ED84D1F-CA14-4FF7-8E98-6ACD091E2545}">
      <dgm:prSet/>
      <dgm:spPr/>
      <dgm:t>
        <a:bodyPr/>
        <a:lstStyle/>
        <a:p>
          <a:endParaRPr lang="ru-RU"/>
        </a:p>
      </dgm:t>
    </dgm:pt>
    <dgm:pt modelId="{20E34A18-2B5B-4B3C-AF75-5627C86C7B6E}">
      <dgm:prSet phldrT="[Текст]" custRadScaleRad="100310" custRadScaleInc="-7203"/>
      <dgm:spPr/>
      <dgm:t>
        <a:bodyPr/>
        <a:lstStyle/>
        <a:p>
          <a:endParaRPr lang="ru-RU" dirty="0"/>
        </a:p>
      </dgm:t>
    </dgm:pt>
    <dgm:pt modelId="{B62D60D0-E324-4EA3-97AA-7F3F8AA1B6AB}" type="parTrans" cxnId="{761972F5-10A2-432B-AD16-C8840439DB58}">
      <dgm:prSet/>
      <dgm:spPr/>
      <dgm:t>
        <a:bodyPr/>
        <a:lstStyle/>
        <a:p>
          <a:endParaRPr lang="ru-RU"/>
        </a:p>
      </dgm:t>
    </dgm:pt>
    <dgm:pt modelId="{4EEBD492-3B27-4C90-8529-E81B26D214E8}" type="sibTrans" cxnId="{761972F5-10A2-432B-AD16-C8840439DB58}">
      <dgm:prSet/>
      <dgm:spPr/>
      <dgm:t>
        <a:bodyPr/>
        <a:lstStyle/>
        <a:p>
          <a:endParaRPr lang="ru-RU"/>
        </a:p>
      </dgm:t>
    </dgm:pt>
    <dgm:pt modelId="{11456884-661F-4A5B-A6B5-5EF7C338B8CE}">
      <dgm:prSet phldrT="[Текст]" custRadScaleRad="100310" custRadScaleInc="-7203"/>
      <dgm:spPr/>
      <dgm:t>
        <a:bodyPr/>
        <a:lstStyle/>
        <a:p>
          <a:endParaRPr lang="ru-RU" dirty="0"/>
        </a:p>
      </dgm:t>
    </dgm:pt>
    <dgm:pt modelId="{BE183716-EF3C-4593-8518-F875D0D524F3}" type="parTrans" cxnId="{DBAD84DE-33D8-4E77-AAB7-56AA2D82B8F3}">
      <dgm:prSet/>
      <dgm:spPr/>
      <dgm:t>
        <a:bodyPr/>
        <a:lstStyle/>
        <a:p>
          <a:endParaRPr lang="ru-RU"/>
        </a:p>
      </dgm:t>
    </dgm:pt>
    <dgm:pt modelId="{5C54A085-FAB9-4CDD-B9A3-DD1EA1ECF337}" type="sibTrans" cxnId="{DBAD84DE-33D8-4E77-AAB7-56AA2D82B8F3}">
      <dgm:prSet/>
      <dgm:spPr/>
      <dgm:t>
        <a:bodyPr/>
        <a:lstStyle/>
        <a:p>
          <a:endParaRPr lang="ru-RU"/>
        </a:p>
      </dgm:t>
    </dgm:pt>
    <dgm:pt modelId="{2C6A2AC6-3622-4A5F-A03F-7F25109F6331}">
      <dgm:prSet phldrT="[Текст]" custRadScaleRad="98341" custRadScaleInc="-25118"/>
      <dgm:spPr/>
      <dgm:t>
        <a:bodyPr/>
        <a:lstStyle/>
        <a:p>
          <a:endParaRPr lang="ru-RU" dirty="0"/>
        </a:p>
      </dgm:t>
    </dgm:pt>
    <dgm:pt modelId="{0E7FE676-A5D9-41D9-BBEC-411F283A978F}" type="parTrans" cxnId="{789B8054-6458-46F9-B0F1-E9681BBD0879}">
      <dgm:prSet/>
      <dgm:spPr/>
      <dgm:t>
        <a:bodyPr/>
        <a:lstStyle/>
        <a:p>
          <a:endParaRPr lang="ru-RU"/>
        </a:p>
      </dgm:t>
    </dgm:pt>
    <dgm:pt modelId="{84270D26-6E61-4907-B03A-52CF158641AC}" type="sibTrans" cxnId="{789B8054-6458-46F9-B0F1-E9681BBD0879}">
      <dgm:prSet/>
      <dgm:spPr/>
      <dgm:t>
        <a:bodyPr/>
        <a:lstStyle/>
        <a:p>
          <a:endParaRPr lang="ru-RU"/>
        </a:p>
      </dgm:t>
    </dgm:pt>
    <dgm:pt modelId="{51A5481E-CAB5-4721-9735-27ABA1D3564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baseline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председательствует на заседаниях КРК</a:t>
          </a:r>
          <a:endParaRPr lang="ru-RU" sz="1400" b="1" baseline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F77E27D-0113-40FF-8A49-47DF9A24BEE5}" type="parTrans" cxnId="{EB2B6820-6D29-49B4-A9C7-31F4B8B8E8D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FCEF4577-9380-4D7B-9088-4A7DECF0D864}" type="sibTrans" cxnId="{EB2B6820-6D29-49B4-A9C7-31F4B8B8E8DC}">
      <dgm:prSet/>
      <dgm:spPr/>
      <dgm:t>
        <a:bodyPr/>
        <a:lstStyle/>
        <a:p>
          <a:endParaRPr lang="ru-RU"/>
        </a:p>
      </dgm:t>
    </dgm:pt>
    <dgm:pt modelId="{354D98A9-9AEC-414B-B02C-92EF56245232}">
      <dgm:prSet phldrT="[Текст]" custRadScaleRad="95944" custRadScaleInc="-13893"/>
      <dgm:spPr/>
      <dgm:t>
        <a:bodyPr/>
        <a:lstStyle/>
        <a:p>
          <a:endParaRPr lang="ru-RU" dirty="0"/>
        </a:p>
      </dgm:t>
    </dgm:pt>
    <dgm:pt modelId="{CF3D1CC8-3243-4721-B8EB-F146F26BEB93}" type="parTrans" cxnId="{57F05482-3C8C-4177-972A-455C413F00F8}">
      <dgm:prSet/>
      <dgm:spPr/>
      <dgm:t>
        <a:bodyPr/>
        <a:lstStyle/>
        <a:p>
          <a:endParaRPr lang="ru-RU"/>
        </a:p>
      </dgm:t>
    </dgm:pt>
    <dgm:pt modelId="{28328D3D-DB59-4F3D-9B79-E24F173EEF7C}" type="sibTrans" cxnId="{57F05482-3C8C-4177-972A-455C413F00F8}">
      <dgm:prSet/>
      <dgm:spPr/>
      <dgm:t>
        <a:bodyPr/>
        <a:lstStyle/>
        <a:p>
          <a:endParaRPr lang="ru-RU"/>
        </a:p>
      </dgm:t>
    </dgm:pt>
    <dgm:pt modelId="{95CC959A-CD76-4C18-90D1-96B80631EE0A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endParaRPr lang="ru-RU" b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ctr">
            <a:spcAft>
              <a:spcPts val="0"/>
            </a:spcAft>
          </a:pPr>
          <a:endParaRPr lang="ru-RU" b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ctr">
            <a:spcAft>
              <a:spcPts val="0"/>
            </a:spcAft>
          </a:pPr>
          <a:endParaRPr lang="ru-RU" b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ctr">
            <a:spcAft>
              <a:spcPts val="0"/>
            </a:spcAft>
          </a:pPr>
          <a:r>
            <a:rPr lang="ru-RU" b="1" dirty="0" smtClean="0">
              <a:solidFill>
                <a:srgbClr val="0D27E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Председатель КРК</a:t>
          </a:r>
          <a:endParaRPr lang="ru-RU" dirty="0">
            <a:solidFill>
              <a:srgbClr val="0D27E9"/>
            </a:solidFill>
          </a:endParaRPr>
        </a:p>
      </dgm:t>
    </dgm:pt>
    <dgm:pt modelId="{537CBF8C-7281-45F6-A899-1C8633B5F27B}" type="sibTrans" cxnId="{A630D09D-8342-4CEA-BA0D-DC50C85112AC}">
      <dgm:prSet/>
      <dgm:spPr/>
      <dgm:t>
        <a:bodyPr/>
        <a:lstStyle/>
        <a:p>
          <a:endParaRPr lang="ru-RU"/>
        </a:p>
      </dgm:t>
    </dgm:pt>
    <dgm:pt modelId="{F6FDCD13-7DBB-4008-96CE-341F050BC073}" type="parTrans" cxnId="{A630D09D-8342-4CEA-BA0D-DC50C85112AC}">
      <dgm:prSet/>
      <dgm:spPr/>
      <dgm:t>
        <a:bodyPr/>
        <a:lstStyle/>
        <a:p>
          <a:endParaRPr lang="ru-RU"/>
        </a:p>
      </dgm:t>
    </dgm:pt>
    <dgm:pt modelId="{0EA860E9-F2F2-4BE6-B7A0-A60515A7F8EB}">
      <dgm:prSet phldrT="[Текст]" custScaleX="200204" custScaleY="152850" custLinFactNeighborX="4612" custLinFactNeighborY="-4176"/>
      <dgm:spPr>
        <a:solidFill>
          <a:srgbClr val="0D27E9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DDFA1793-E1F3-409C-9750-CB6DB431DFBA}" type="parTrans" cxnId="{D95A1056-DBE0-4792-8180-A961F5A402BF}">
      <dgm:prSet/>
      <dgm:spPr/>
      <dgm:t>
        <a:bodyPr/>
        <a:lstStyle/>
        <a:p>
          <a:endParaRPr lang="ru-RU"/>
        </a:p>
      </dgm:t>
    </dgm:pt>
    <dgm:pt modelId="{C65D630F-1398-4309-9EE0-E902B6EFA033}" type="sibTrans" cxnId="{D95A1056-DBE0-4792-8180-A961F5A402BF}">
      <dgm:prSet/>
      <dgm:spPr/>
      <dgm:t>
        <a:bodyPr/>
        <a:lstStyle/>
        <a:p>
          <a:endParaRPr lang="ru-RU"/>
        </a:p>
      </dgm:t>
    </dgm:pt>
    <dgm:pt modelId="{FBA6D78F-AB85-48F3-94D5-7F5BC2717C93}" type="pres">
      <dgm:prSet presAssocID="{B3DD9A99-7AD6-4FB6-B15B-785705C43C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C291A-886D-4B60-BDDF-E60EFEAD2807}" type="pres">
      <dgm:prSet presAssocID="{95CC959A-CD76-4C18-90D1-96B80631EE0A}" presName="centerShape" presStyleLbl="node0" presStyleIdx="0" presStyleCnt="1" custScaleX="200204" custScaleY="152850" custLinFactNeighborX="4203" custLinFactNeighborY="-4176"/>
      <dgm:spPr/>
      <dgm:t>
        <a:bodyPr/>
        <a:lstStyle/>
        <a:p>
          <a:endParaRPr lang="ru-RU"/>
        </a:p>
      </dgm:t>
    </dgm:pt>
    <dgm:pt modelId="{D7C0CA8B-AB9C-409F-B6C8-551C6321FDC1}" type="pres">
      <dgm:prSet presAssocID="{273F8984-89B9-4DD2-8FDA-F1FDA2954F7D}" presName="parTrans" presStyleLbl="sibTrans2D1" presStyleIdx="0" presStyleCnt="5" custLinFactNeighborX="10100" custLinFactNeighborY="8908"/>
      <dgm:spPr/>
      <dgm:t>
        <a:bodyPr/>
        <a:lstStyle/>
        <a:p>
          <a:endParaRPr lang="ru-RU"/>
        </a:p>
      </dgm:t>
    </dgm:pt>
    <dgm:pt modelId="{D58458AC-EF95-4A34-A925-4E862ACC5CB7}" type="pres">
      <dgm:prSet presAssocID="{273F8984-89B9-4DD2-8FDA-F1FDA2954F7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5DE4345-4318-43D3-9B39-E22E0E3966B0}" type="pres">
      <dgm:prSet presAssocID="{AB464E2C-26C6-4EA8-9CD5-5239B30F1E87}" presName="node" presStyleLbl="node1" presStyleIdx="0" presStyleCnt="5" custScaleX="142198" custScaleY="89853" custRadScaleRad="138483" custRadScaleInc="214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16312-08F2-4037-9183-63A8D52248D8}" type="pres">
      <dgm:prSet presAssocID="{0F77E27D-0113-40FF-8A49-47DF9A24BEE5}" presName="parTrans" presStyleLbl="sibTrans2D1" presStyleIdx="1" presStyleCnt="5"/>
      <dgm:spPr/>
      <dgm:t>
        <a:bodyPr/>
        <a:lstStyle/>
        <a:p>
          <a:endParaRPr lang="ru-RU"/>
        </a:p>
      </dgm:t>
    </dgm:pt>
    <dgm:pt modelId="{6ACC50FB-BBEE-48FA-A625-52799283A509}" type="pres">
      <dgm:prSet presAssocID="{0F77E27D-0113-40FF-8A49-47DF9A24BEE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2F31F24-3E55-48BD-A8C6-044121F7AFD6}" type="pres">
      <dgm:prSet presAssocID="{51A5481E-CAB5-4721-9735-27ABA1D3564F}" presName="node" presStyleLbl="node1" presStyleIdx="1" presStyleCnt="5" custScaleX="195189" custScaleY="75467" custRadScaleRad="98933" custRadScaleInc="-190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5384-75CD-47C6-B2E4-3AE15B67D360}" type="pres">
      <dgm:prSet presAssocID="{E4F5AD66-52A8-4E76-86E0-0ADEE8E55B0D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B72545F-D9E4-4353-AB57-4045FB191295}" type="pres">
      <dgm:prSet presAssocID="{E4F5AD66-52A8-4E76-86E0-0ADEE8E55B0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D0ED459-B74F-48F0-865A-23328AE66C6E}" type="pres">
      <dgm:prSet presAssocID="{D8B3B93A-C0AC-41C3-B8B0-B2A56C8A6C66}" presName="node" presStyleLbl="node1" presStyleIdx="2" presStyleCnt="5" custScaleX="188929" custScaleY="84654" custRadScaleRad="116464" custRadScaleInc="-52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261E4-4E35-4F8E-AD60-10258B58184A}" type="pres">
      <dgm:prSet presAssocID="{ABF7B77F-40C4-4F2C-A178-30D8F1265AC6}" presName="parTrans" presStyleLbl="sibTrans2D1" presStyleIdx="3" presStyleCnt="5"/>
      <dgm:spPr/>
      <dgm:t>
        <a:bodyPr/>
        <a:lstStyle/>
        <a:p>
          <a:endParaRPr lang="ru-RU"/>
        </a:p>
      </dgm:t>
    </dgm:pt>
    <dgm:pt modelId="{92117D3D-6A44-46DB-8955-55E10561BB59}" type="pres">
      <dgm:prSet presAssocID="{ABF7B77F-40C4-4F2C-A178-30D8F1265AC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9993C2B-CF50-4885-956E-36FEC9AEF8D1}" type="pres">
      <dgm:prSet presAssocID="{DFA39F83-1137-463B-AA3C-ABA291C7D6CD}" presName="node" presStyleLbl="node1" presStyleIdx="3" presStyleCnt="5" custScaleX="177621" custScaleY="93495" custRadScaleRad="116960" custRadScaleInc="55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B4EBD-8FC7-4386-B9FE-63B8F11F471F}" type="pres">
      <dgm:prSet presAssocID="{E05AA08C-FEB3-41FA-B9D6-FD13690B9CDF}" presName="parTrans" presStyleLbl="sibTrans2D1" presStyleIdx="4" presStyleCnt="5" custLinFactNeighborX="-9861" custLinFactNeighborY="347"/>
      <dgm:spPr/>
      <dgm:t>
        <a:bodyPr/>
        <a:lstStyle/>
        <a:p>
          <a:endParaRPr lang="ru-RU"/>
        </a:p>
      </dgm:t>
    </dgm:pt>
    <dgm:pt modelId="{6888BEF0-7F5E-49DB-BBD8-77BB75B8720E}" type="pres">
      <dgm:prSet presAssocID="{E05AA08C-FEB3-41FA-B9D6-FD13690B9CD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3A4E5A9-61E5-41B8-B6CD-9B2F43AA3BDC}" type="pres">
      <dgm:prSet presAssocID="{3D1BAC27-37CD-406A-B438-56304B9CA238}" presName="node" presStyleLbl="node1" presStyleIdx="4" presStyleCnt="5" custScaleX="154716" custScaleY="92875" custRadScaleRad="129234" custRadScaleInc="2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8961E5-8997-4775-9BF9-4AB0E863915A}" type="presOf" srcId="{273F8984-89B9-4DD2-8FDA-F1FDA2954F7D}" destId="{D58458AC-EF95-4A34-A925-4E862ACC5CB7}" srcOrd="1" destOrd="0" presId="urn:microsoft.com/office/officeart/2005/8/layout/radial5"/>
    <dgm:cxn modelId="{5F0BDBEC-BAE5-427A-9062-9B8491D178BA}" type="presOf" srcId="{E4F5AD66-52A8-4E76-86E0-0ADEE8E55B0D}" destId="{59445384-75CD-47C6-B2E4-3AE15B67D360}" srcOrd="0" destOrd="0" presId="urn:microsoft.com/office/officeart/2005/8/layout/radial5"/>
    <dgm:cxn modelId="{93843FE7-65DC-472D-BFA4-197CEF7621F3}" type="presOf" srcId="{AB464E2C-26C6-4EA8-9CD5-5239B30F1E87}" destId="{15DE4345-4318-43D3-9B39-E22E0E3966B0}" srcOrd="0" destOrd="0" presId="urn:microsoft.com/office/officeart/2005/8/layout/radial5"/>
    <dgm:cxn modelId="{CAA4B25E-9C45-4959-BC10-6D2F8F7B7E59}" type="presOf" srcId="{ABF7B77F-40C4-4F2C-A178-30D8F1265AC6}" destId="{92117D3D-6A44-46DB-8955-55E10561BB59}" srcOrd="1" destOrd="0" presId="urn:microsoft.com/office/officeart/2005/8/layout/radial5"/>
    <dgm:cxn modelId="{B13D35CD-004E-46CC-B342-02A148B8CC98}" type="presOf" srcId="{DFA39F83-1137-463B-AA3C-ABA291C7D6CD}" destId="{59993C2B-CF50-4885-956E-36FEC9AEF8D1}" srcOrd="0" destOrd="0" presId="urn:microsoft.com/office/officeart/2005/8/layout/radial5"/>
    <dgm:cxn modelId="{EB2B6820-6D29-49B4-A9C7-31F4B8B8E8DC}" srcId="{95CC959A-CD76-4C18-90D1-96B80631EE0A}" destId="{51A5481E-CAB5-4721-9735-27ABA1D3564F}" srcOrd="1" destOrd="0" parTransId="{0F77E27D-0113-40FF-8A49-47DF9A24BEE5}" sibTransId="{FCEF4577-9380-4D7B-9088-4A7DECF0D864}"/>
    <dgm:cxn modelId="{789B8054-6458-46F9-B0F1-E9681BBD0879}" srcId="{B3DD9A99-7AD6-4FB6-B15B-785705C43CE1}" destId="{2C6A2AC6-3622-4A5F-A03F-7F25109F6331}" srcOrd="5" destOrd="0" parTransId="{0E7FE676-A5D9-41D9-BBEC-411F283A978F}" sibTransId="{84270D26-6E61-4907-B03A-52CF158641AC}"/>
    <dgm:cxn modelId="{281C8115-41CB-4426-96E6-2893D16215A1}" type="presOf" srcId="{51A5481E-CAB5-4721-9735-27ABA1D3564F}" destId="{92F31F24-3E55-48BD-A8C6-044121F7AFD6}" srcOrd="0" destOrd="0" presId="urn:microsoft.com/office/officeart/2005/8/layout/radial5"/>
    <dgm:cxn modelId="{DBAD84DE-33D8-4E77-AAB7-56AA2D82B8F3}" srcId="{B3DD9A99-7AD6-4FB6-B15B-785705C43CE1}" destId="{11456884-661F-4A5B-A6B5-5EF7C338B8CE}" srcOrd="4" destOrd="0" parTransId="{BE183716-EF3C-4593-8518-F875D0D524F3}" sibTransId="{5C54A085-FAB9-4CDD-B9A3-DD1EA1ECF337}"/>
    <dgm:cxn modelId="{FC90BC25-512E-4A6D-9729-ACEF4E3D43ED}" type="presOf" srcId="{B3DD9A99-7AD6-4FB6-B15B-785705C43CE1}" destId="{FBA6D78F-AB85-48F3-94D5-7F5BC2717C93}" srcOrd="0" destOrd="0" presId="urn:microsoft.com/office/officeart/2005/8/layout/radial5"/>
    <dgm:cxn modelId="{0CEA9B37-3B1F-4936-9433-40649A7ABE47}" srcId="{95CC959A-CD76-4C18-90D1-96B80631EE0A}" destId="{DFA39F83-1137-463B-AA3C-ABA291C7D6CD}" srcOrd="3" destOrd="0" parTransId="{ABF7B77F-40C4-4F2C-A178-30D8F1265AC6}" sibTransId="{A102DF8B-FF13-432E-B71C-8E6823753AB7}"/>
    <dgm:cxn modelId="{0356312A-E6A2-498B-B14E-1F9466B2AFD1}" type="presOf" srcId="{D8B3B93A-C0AC-41C3-B8B0-B2A56C8A6C66}" destId="{AD0ED459-B74F-48F0-865A-23328AE66C6E}" srcOrd="0" destOrd="0" presId="urn:microsoft.com/office/officeart/2005/8/layout/radial5"/>
    <dgm:cxn modelId="{F1300CE2-6A8A-43F5-BFD4-245FC02963C2}" type="presOf" srcId="{0F77E27D-0113-40FF-8A49-47DF9A24BEE5}" destId="{6ACC50FB-BBEE-48FA-A625-52799283A509}" srcOrd="1" destOrd="0" presId="urn:microsoft.com/office/officeart/2005/8/layout/radial5"/>
    <dgm:cxn modelId="{4E4979E9-8856-464D-BED2-30D0CA65D381}" type="presOf" srcId="{0F77E27D-0113-40FF-8A49-47DF9A24BEE5}" destId="{50A16312-08F2-4037-9183-63A8D52248D8}" srcOrd="0" destOrd="0" presId="urn:microsoft.com/office/officeart/2005/8/layout/radial5"/>
    <dgm:cxn modelId="{A631D26B-3BA0-432C-B8F7-FBAF9AB20888}" type="presOf" srcId="{E05AA08C-FEB3-41FA-B9D6-FD13690B9CDF}" destId="{6888BEF0-7F5E-49DB-BBD8-77BB75B8720E}" srcOrd="1" destOrd="0" presId="urn:microsoft.com/office/officeart/2005/8/layout/radial5"/>
    <dgm:cxn modelId="{035C5457-153E-407E-ABE9-9480375986AC}" type="presOf" srcId="{E05AA08C-FEB3-41FA-B9D6-FD13690B9CDF}" destId="{44EB4EBD-8FC7-4386-B9FE-63B8F11F471F}" srcOrd="0" destOrd="0" presId="urn:microsoft.com/office/officeart/2005/8/layout/radial5"/>
    <dgm:cxn modelId="{6CBEE37F-1779-416B-A321-9028E0CD7211}" type="presOf" srcId="{3D1BAC27-37CD-406A-B438-56304B9CA238}" destId="{13A4E5A9-61E5-41B8-B6CD-9B2F43AA3BDC}" srcOrd="0" destOrd="0" presId="urn:microsoft.com/office/officeart/2005/8/layout/radial5"/>
    <dgm:cxn modelId="{479D339C-492C-43DE-9F57-C2E6A2D0D834}" type="presOf" srcId="{E4F5AD66-52A8-4E76-86E0-0ADEE8E55B0D}" destId="{2B72545F-D9E4-4353-AB57-4045FB191295}" srcOrd="1" destOrd="0" presId="urn:microsoft.com/office/officeart/2005/8/layout/radial5"/>
    <dgm:cxn modelId="{E6FF58C8-4E25-4C42-89A4-255D907E788B}" srcId="{95CC959A-CD76-4C18-90D1-96B80631EE0A}" destId="{D8B3B93A-C0AC-41C3-B8B0-B2A56C8A6C66}" srcOrd="2" destOrd="0" parTransId="{E4F5AD66-52A8-4E76-86E0-0ADEE8E55B0D}" sibTransId="{CEE77946-67B6-4B55-AF5F-4DA2006EC49A}"/>
    <dgm:cxn modelId="{A630D09D-8342-4CEA-BA0D-DC50C85112AC}" srcId="{B3DD9A99-7AD6-4FB6-B15B-785705C43CE1}" destId="{95CC959A-CD76-4C18-90D1-96B80631EE0A}" srcOrd="0" destOrd="0" parTransId="{F6FDCD13-7DBB-4008-96CE-341F050BC073}" sibTransId="{537CBF8C-7281-45F6-A899-1C8633B5F27B}"/>
    <dgm:cxn modelId="{1D099525-554C-4CD3-9554-6D166493537C}" type="presOf" srcId="{273F8984-89B9-4DD2-8FDA-F1FDA2954F7D}" destId="{D7C0CA8B-AB9C-409F-B6C8-551C6321FDC1}" srcOrd="0" destOrd="0" presId="urn:microsoft.com/office/officeart/2005/8/layout/radial5"/>
    <dgm:cxn modelId="{94AF2B6D-A7FC-415E-8214-3DD7655DA4BD}" srcId="{95CC959A-CD76-4C18-90D1-96B80631EE0A}" destId="{AB464E2C-26C6-4EA8-9CD5-5239B30F1E87}" srcOrd="0" destOrd="0" parTransId="{273F8984-89B9-4DD2-8FDA-F1FDA2954F7D}" sibTransId="{6741E398-6742-4CA1-B006-B93B947F32E8}"/>
    <dgm:cxn modelId="{57F05482-3C8C-4177-972A-455C413F00F8}" srcId="{B3DD9A99-7AD6-4FB6-B15B-785705C43CE1}" destId="{354D98A9-9AEC-414B-B02C-92EF56245232}" srcOrd="2" destOrd="0" parTransId="{CF3D1CC8-3243-4721-B8EB-F146F26BEB93}" sibTransId="{28328D3D-DB59-4F3D-9B79-E24F173EEF7C}"/>
    <dgm:cxn modelId="{4ED84D1F-CA14-4FF7-8E98-6ACD091E2545}" srcId="{95CC959A-CD76-4C18-90D1-96B80631EE0A}" destId="{3D1BAC27-37CD-406A-B438-56304B9CA238}" srcOrd="4" destOrd="0" parTransId="{E05AA08C-FEB3-41FA-B9D6-FD13690B9CDF}" sibTransId="{A8BA09A8-D596-4026-92B3-ABE5C93B8B2B}"/>
    <dgm:cxn modelId="{3A7E576C-BFBB-4A90-A93F-C5848EA1C723}" type="presOf" srcId="{95CC959A-CD76-4C18-90D1-96B80631EE0A}" destId="{FFEC291A-886D-4B60-BDDF-E60EFEAD2807}" srcOrd="0" destOrd="0" presId="urn:microsoft.com/office/officeart/2005/8/layout/radial5"/>
    <dgm:cxn modelId="{761972F5-10A2-432B-AD16-C8840439DB58}" srcId="{B3DD9A99-7AD6-4FB6-B15B-785705C43CE1}" destId="{20E34A18-2B5B-4B3C-AF75-5627C86C7B6E}" srcOrd="3" destOrd="0" parTransId="{B62D60D0-E324-4EA3-97AA-7F3F8AA1B6AB}" sibTransId="{4EEBD492-3B27-4C90-8529-E81B26D214E8}"/>
    <dgm:cxn modelId="{D95A1056-DBE0-4792-8180-A961F5A402BF}" srcId="{B3DD9A99-7AD6-4FB6-B15B-785705C43CE1}" destId="{0EA860E9-F2F2-4BE6-B7A0-A60515A7F8EB}" srcOrd="1" destOrd="0" parTransId="{DDFA1793-E1F3-409C-9750-CB6DB431DFBA}" sibTransId="{C65D630F-1398-4309-9EE0-E902B6EFA033}"/>
    <dgm:cxn modelId="{A5D53AD9-6727-42DD-9B51-518CF3B38F40}" type="presOf" srcId="{ABF7B77F-40C4-4F2C-A178-30D8F1265AC6}" destId="{0C1261E4-4E35-4F8E-AD60-10258B58184A}" srcOrd="0" destOrd="0" presId="urn:microsoft.com/office/officeart/2005/8/layout/radial5"/>
    <dgm:cxn modelId="{813DD166-7131-486C-AD16-AADA970A6DDC}" type="presParOf" srcId="{FBA6D78F-AB85-48F3-94D5-7F5BC2717C93}" destId="{FFEC291A-886D-4B60-BDDF-E60EFEAD2807}" srcOrd="0" destOrd="0" presId="urn:microsoft.com/office/officeart/2005/8/layout/radial5"/>
    <dgm:cxn modelId="{A93A9D0E-B6A5-405A-9F1B-1E4AA195AE5A}" type="presParOf" srcId="{FBA6D78F-AB85-48F3-94D5-7F5BC2717C93}" destId="{D7C0CA8B-AB9C-409F-B6C8-551C6321FDC1}" srcOrd="1" destOrd="0" presId="urn:microsoft.com/office/officeart/2005/8/layout/radial5"/>
    <dgm:cxn modelId="{B469A50A-635B-4871-862B-22941AB78480}" type="presParOf" srcId="{D7C0CA8B-AB9C-409F-B6C8-551C6321FDC1}" destId="{D58458AC-EF95-4A34-A925-4E862ACC5CB7}" srcOrd="0" destOrd="0" presId="urn:microsoft.com/office/officeart/2005/8/layout/radial5"/>
    <dgm:cxn modelId="{8A649213-3A35-48DB-BCB7-2675A3CB6094}" type="presParOf" srcId="{FBA6D78F-AB85-48F3-94D5-7F5BC2717C93}" destId="{15DE4345-4318-43D3-9B39-E22E0E3966B0}" srcOrd="2" destOrd="0" presId="urn:microsoft.com/office/officeart/2005/8/layout/radial5"/>
    <dgm:cxn modelId="{0563490A-427A-4702-B561-2173320BDE87}" type="presParOf" srcId="{FBA6D78F-AB85-48F3-94D5-7F5BC2717C93}" destId="{50A16312-08F2-4037-9183-63A8D52248D8}" srcOrd="3" destOrd="0" presId="urn:microsoft.com/office/officeart/2005/8/layout/radial5"/>
    <dgm:cxn modelId="{8685A940-B640-49A9-9B80-7CBAB54C3C30}" type="presParOf" srcId="{50A16312-08F2-4037-9183-63A8D52248D8}" destId="{6ACC50FB-BBEE-48FA-A625-52799283A509}" srcOrd="0" destOrd="0" presId="urn:microsoft.com/office/officeart/2005/8/layout/radial5"/>
    <dgm:cxn modelId="{1CD73E1A-F33F-4EFB-B4C2-4CE7C917D365}" type="presParOf" srcId="{FBA6D78F-AB85-48F3-94D5-7F5BC2717C93}" destId="{92F31F24-3E55-48BD-A8C6-044121F7AFD6}" srcOrd="4" destOrd="0" presId="urn:microsoft.com/office/officeart/2005/8/layout/radial5"/>
    <dgm:cxn modelId="{18C7256C-0F7E-4719-BE59-589C9B33CA9D}" type="presParOf" srcId="{FBA6D78F-AB85-48F3-94D5-7F5BC2717C93}" destId="{59445384-75CD-47C6-B2E4-3AE15B67D360}" srcOrd="5" destOrd="0" presId="urn:microsoft.com/office/officeart/2005/8/layout/radial5"/>
    <dgm:cxn modelId="{9DD2C1F2-33AE-4B06-96E6-F02420A6719B}" type="presParOf" srcId="{59445384-75CD-47C6-B2E4-3AE15B67D360}" destId="{2B72545F-D9E4-4353-AB57-4045FB191295}" srcOrd="0" destOrd="0" presId="urn:microsoft.com/office/officeart/2005/8/layout/radial5"/>
    <dgm:cxn modelId="{B87D4321-D4C1-4005-BBE9-963D0308AF43}" type="presParOf" srcId="{FBA6D78F-AB85-48F3-94D5-7F5BC2717C93}" destId="{AD0ED459-B74F-48F0-865A-23328AE66C6E}" srcOrd="6" destOrd="0" presId="urn:microsoft.com/office/officeart/2005/8/layout/radial5"/>
    <dgm:cxn modelId="{91419766-8147-4A5C-BFF1-FEEE9DD94BE8}" type="presParOf" srcId="{FBA6D78F-AB85-48F3-94D5-7F5BC2717C93}" destId="{0C1261E4-4E35-4F8E-AD60-10258B58184A}" srcOrd="7" destOrd="0" presId="urn:microsoft.com/office/officeart/2005/8/layout/radial5"/>
    <dgm:cxn modelId="{031D082D-225D-49B0-B6F9-E307AF5D8D5D}" type="presParOf" srcId="{0C1261E4-4E35-4F8E-AD60-10258B58184A}" destId="{92117D3D-6A44-46DB-8955-55E10561BB59}" srcOrd="0" destOrd="0" presId="urn:microsoft.com/office/officeart/2005/8/layout/radial5"/>
    <dgm:cxn modelId="{9BC1390A-EFC5-4BFF-920B-067D7A1003FB}" type="presParOf" srcId="{FBA6D78F-AB85-48F3-94D5-7F5BC2717C93}" destId="{59993C2B-CF50-4885-956E-36FEC9AEF8D1}" srcOrd="8" destOrd="0" presId="urn:microsoft.com/office/officeart/2005/8/layout/radial5"/>
    <dgm:cxn modelId="{F49C2DA1-1930-4C48-B689-AA481D7D36B1}" type="presParOf" srcId="{FBA6D78F-AB85-48F3-94D5-7F5BC2717C93}" destId="{44EB4EBD-8FC7-4386-B9FE-63B8F11F471F}" srcOrd="9" destOrd="0" presId="urn:microsoft.com/office/officeart/2005/8/layout/radial5"/>
    <dgm:cxn modelId="{FBEBE2CF-C80C-47BB-9200-6FB84F82C51A}" type="presParOf" srcId="{44EB4EBD-8FC7-4386-B9FE-63B8F11F471F}" destId="{6888BEF0-7F5E-49DB-BBD8-77BB75B8720E}" srcOrd="0" destOrd="0" presId="urn:microsoft.com/office/officeart/2005/8/layout/radial5"/>
    <dgm:cxn modelId="{F0469E14-BC5B-4732-B03A-97F649EF9426}" type="presParOf" srcId="{FBA6D78F-AB85-48F3-94D5-7F5BC2717C93}" destId="{13A4E5A9-61E5-41B8-B6CD-9B2F43AA3BDC}" srcOrd="10" destOrd="0" presId="urn:microsoft.com/office/officeart/2005/8/layout/radial5"/>
  </dgm:cxnLst>
  <dgm:bg>
    <a:solidFill>
      <a:schemeClr val="accent2">
        <a:lumMod val="75000"/>
        <a:alpha val="68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BF7D0D-C511-4BE9-89A7-0BE1048219B2}" type="doc">
      <dgm:prSet loTypeId="urn:microsoft.com/office/officeart/2005/8/layout/hierarchy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C109E4D-B95E-4DCC-92A4-9BFF7B8ABB66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soft" dir="t"/>
        </a:scene3d>
        <a:sp3d extrusionH="114300" prstMaterial="plastic">
          <a:bevelT w="127000" h="120650" prst="angle"/>
          <a:extrusionClr>
            <a:srgbClr val="FED46A"/>
          </a:extrusionClr>
        </a:sp3d>
      </dgm:spPr>
      <dgm:t>
        <a:bodyPr/>
        <a:lstStyle/>
        <a:p>
          <a:r>
            <a:rPr lang="ru-RU" sz="4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СМЕТА</a:t>
          </a:r>
          <a:endParaRPr lang="ru-RU" sz="48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C8B473F-5FD6-4618-86F9-BDFA4AC82416}" type="parTrans" cxnId="{D89D327F-5FCD-4350-AC3B-5B10C0EA0024}">
      <dgm:prSet/>
      <dgm:spPr/>
      <dgm:t>
        <a:bodyPr/>
        <a:lstStyle/>
        <a:p>
          <a:endParaRPr lang="ru-RU"/>
        </a:p>
      </dgm:t>
    </dgm:pt>
    <dgm:pt modelId="{C863B9E1-A31D-4BEF-A176-C47A70B2BA35}" type="sibTrans" cxnId="{D89D327F-5FCD-4350-AC3B-5B10C0EA0024}">
      <dgm:prSet/>
      <dgm:spPr/>
      <dgm:t>
        <a:bodyPr/>
        <a:lstStyle/>
        <a:p>
          <a:endParaRPr lang="ru-RU"/>
        </a:p>
      </dgm:t>
    </dgm:pt>
    <dgm:pt modelId="{A675605D-9681-400D-A35E-8FE6C17234F7}">
      <dgm:prSet phldrT="[Текст]"/>
      <dgm:spPr>
        <a:solidFill>
          <a:srgbClr val="FED46A"/>
        </a:solidFill>
      </dgm:spPr>
      <dgm:t>
        <a:bodyPr/>
        <a:lstStyle/>
        <a:p>
          <a:r>
            <a:rPr lang="ru-RU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Доходы</a:t>
          </a:r>
          <a:endParaRPr lang="ru-RU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26A9289-C9C6-4036-9ABC-A30745688468}" type="parTrans" cxnId="{85A10193-E237-4B24-9D6A-6ED53CA08D9B}">
      <dgm:prSet/>
      <dgm:spPr/>
      <dgm:t>
        <a:bodyPr/>
        <a:lstStyle/>
        <a:p>
          <a:endParaRPr lang="ru-RU" dirty="0"/>
        </a:p>
      </dgm:t>
    </dgm:pt>
    <dgm:pt modelId="{A22984CC-86D1-430F-8C4B-F3940BCCF60C}" type="sibTrans" cxnId="{85A10193-E237-4B24-9D6A-6ED53CA08D9B}">
      <dgm:prSet/>
      <dgm:spPr/>
      <dgm:t>
        <a:bodyPr/>
        <a:lstStyle/>
        <a:p>
          <a:endParaRPr lang="ru-RU"/>
        </a:p>
      </dgm:t>
    </dgm:pt>
    <dgm:pt modelId="{872FD883-91DD-49B5-B681-CB5187547697}">
      <dgm:prSet phldrT="[Текст]"/>
      <dgm:spPr>
        <a:solidFill>
          <a:srgbClr val="FED46A"/>
        </a:solidFill>
      </dgm:spPr>
      <dgm:t>
        <a:bodyPr/>
        <a:lstStyle/>
        <a:p>
          <a:r>
            <a:rPr lang="ru-RU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Расходы</a:t>
          </a:r>
          <a:endParaRPr lang="ru-RU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66A756A-3DE0-4AD0-A076-99BDD05B49BA}" type="parTrans" cxnId="{B6FA750E-C62E-4177-AA2A-E3E48421EBB5}">
      <dgm:prSet/>
      <dgm:spPr/>
      <dgm:t>
        <a:bodyPr/>
        <a:lstStyle/>
        <a:p>
          <a:endParaRPr lang="ru-RU" dirty="0"/>
        </a:p>
      </dgm:t>
    </dgm:pt>
    <dgm:pt modelId="{E22B0EE8-29EE-46A2-AAA1-B81D56D8E151}" type="sibTrans" cxnId="{B6FA750E-C62E-4177-AA2A-E3E48421EBB5}">
      <dgm:prSet/>
      <dgm:spPr/>
      <dgm:t>
        <a:bodyPr/>
        <a:lstStyle/>
        <a:p>
          <a:endParaRPr lang="ru-RU"/>
        </a:p>
      </dgm:t>
    </dgm:pt>
    <dgm:pt modelId="{A4FE43D8-7393-4488-9068-FDE6DADE3468}" type="pres">
      <dgm:prSet presAssocID="{5ABF7D0D-C511-4BE9-89A7-0BE1048219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F730E6-151B-48B1-B6F3-278CDA9C06C7}" type="pres">
      <dgm:prSet presAssocID="{3C109E4D-B95E-4DCC-92A4-9BFF7B8ABB66}" presName="hierRoot1" presStyleCnt="0"/>
      <dgm:spPr/>
    </dgm:pt>
    <dgm:pt modelId="{C869757E-0E1C-43D9-8B22-F8459000EB04}" type="pres">
      <dgm:prSet presAssocID="{3C109E4D-B95E-4DCC-92A4-9BFF7B8ABB66}" presName="composite" presStyleCnt="0"/>
      <dgm:spPr/>
    </dgm:pt>
    <dgm:pt modelId="{2DB2A6F3-7553-4E50-B5A6-F53C796438DD}" type="pres">
      <dgm:prSet presAssocID="{3C109E4D-B95E-4DCC-92A4-9BFF7B8ABB66}" presName="background" presStyleLbl="node0" presStyleIdx="0" presStyleCnt="1"/>
      <dgm:spPr>
        <a:solidFill>
          <a:srgbClr val="C00000"/>
        </a:solidFill>
        <a:scene3d>
          <a:camera prst="orthographicFront"/>
          <a:lightRig rig="threePt" dir="t"/>
        </a:scene3d>
        <a:sp3d prstMaterial="plastic">
          <a:bevelT/>
        </a:sp3d>
      </dgm:spPr>
    </dgm:pt>
    <dgm:pt modelId="{25FC3A6D-80E6-4512-8196-E80CBCA41A28}" type="pres">
      <dgm:prSet presAssocID="{3C109E4D-B95E-4DCC-92A4-9BFF7B8ABB66}" presName="text" presStyleLbl="fgAcc0" presStyleIdx="0" presStyleCnt="1" custScaleX="120606" custScaleY="64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873265-6FD9-4427-9716-F16114CD277B}" type="pres">
      <dgm:prSet presAssocID="{3C109E4D-B95E-4DCC-92A4-9BFF7B8ABB66}" presName="hierChild2" presStyleCnt="0"/>
      <dgm:spPr/>
    </dgm:pt>
    <dgm:pt modelId="{402CBBE5-A882-46B6-B0A8-113E733C85B7}" type="pres">
      <dgm:prSet presAssocID="{226A9289-C9C6-4036-9ABC-A3074568846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824B9F5-31DD-4D9D-B802-410817E94834}" type="pres">
      <dgm:prSet presAssocID="{A675605D-9681-400D-A35E-8FE6C17234F7}" presName="hierRoot2" presStyleCnt="0"/>
      <dgm:spPr/>
    </dgm:pt>
    <dgm:pt modelId="{B00016FF-045A-4D6C-85F8-A668F2D2BEEA}" type="pres">
      <dgm:prSet presAssocID="{A675605D-9681-400D-A35E-8FE6C17234F7}" presName="composite2" presStyleCnt="0"/>
      <dgm:spPr/>
    </dgm:pt>
    <dgm:pt modelId="{044A54CE-2CC4-46B2-B21B-0D6B2E043484}" type="pres">
      <dgm:prSet presAssocID="{A675605D-9681-400D-A35E-8FE6C17234F7}" presName="background2" presStyleLbl="node2" presStyleIdx="0" presStyleCnt="2"/>
      <dgm:spPr>
        <a:solidFill>
          <a:srgbClr val="4B9331"/>
        </a:solidFill>
        <a:scene3d>
          <a:camera prst="orthographicFront"/>
          <a:lightRig rig="sunrise" dir="t"/>
        </a:scene3d>
        <a:sp3d>
          <a:bevelT prst="relaxedInset"/>
          <a:bevelB w="139700" prst="cross"/>
        </a:sp3d>
      </dgm:spPr>
    </dgm:pt>
    <dgm:pt modelId="{D5D934AC-A673-409A-B861-5B0F624DB9A0}" type="pres">
      <dgm:prSet presAssocID="{A675605D-9681-400D-A35E-8FE6C17234F7}" presName="text2" presStyleLbl="fgAcc2" presStyleIdx="0" presStyleCnt="2" custScaleX="68789" custScaleY="62554" custLinFactNeighborX="1822" custLinFactNeighborY="-16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050F5-70E0-4CA0-8174-729BC5767D7F}" type="pres">
      <dgm:prSet presAssocID="{A675605D-9681-400D-A35E-8FE6C17234F7}" presName="hierChild3" presStyleCnt="0"/>
      <dgm:spPr/>
    </dgm:pt>
    <dgm:pt modelId="{2450F586-C901-4BAF-8279-55B12DEF60F7}" type="pres">
      <dgm:prSet presAssocID="{266A756A-3DE0-4AD0-A076-99BDD05B49B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FAE4506-16B7-4069-957F-51E100ED7AB2}" type="pres">
      <dgm:prSet presAssocID="{872FD883-91DD-49B5-B681-CB5187547697}" presName="hierRoot2" presStyleCnt="0"/>
      <dgm:spPr/>
    </dgm:pt>
    <dgm:pt modelId="{BE90274E-019D-4A64-8C52-562A2C170748}" type="pres">
      <dgm:prSet presAssocID="{872FD883-91DD-49B5-B681-CB5187547697}" presName="composite2" presStyleCnt="0"/>
      <dgm:spPr/>
    </dgm:pt>
    <dgm:pt modelId="{EF50235F-496E-4A68-B1A2-535D6F6165C7}" type="pres">
      <dgm:prSet presAssocID="{872FD883-91DD-49B5-B681-CB5187547697}" presName="background2" presStyleLbl="node2" presStyleIdx="1" presStyleCnt="2"/>
      <dgm:spPr>
        <a:solidFill>
          <a:srgbClr val="4B9331"/>
        </a:solidFill>
        <a:scene3d>
          <a:camera prst="orthographicFront"/>
          <a:lightRig rig="sunrise" dir="t"/>
        </a:scene3d>
        <a:sp3d>
          <a:bevelT prst="relaxedInset"/>
          <a:bevelB prst="relaxedInset"/>
        </a:sp3d>
      </dgm:spPr>
    </dgm:pt>
    <dgm:pt modelId="{965CB4EA-E5A5-4196-ABCC-A79CFAFC69A0}" type="pres">
      <dgm:prSet presAssocID="{872FD883-91DD-49B5-B681-CB5187547697}" presName="text2" presStyleLbl="fgAcc2" presStyleIdx="1" presStyleCnt="2" custScaleX="63431" custScaleY="60913" custLinFactNeighborX="-896" custLinFactNeighborY="-16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A52B12-4C08-4E2A-BC2B-2A6BF2742C0A}" type="pres">
      <dgm:prSet presAssocID="{872FD883-91DD-49B5-B681-CB5187547697}" presName="hierChild3" presStyleCnt="0"/>
      <dgm:spPr/>
    </dgm:pt>
  </dgm:ptLst>
  <dgm:cxnLst>
    <dgm:cxn modelId="{76692C6D-A4CC-4B39-96E4-93FB07555587}" type="presOf" srcId="{226A9289-C9C6-4036-9ABC-A30745688468}" destId="{402CBBE5-A882-46B6-B0A8-113E733C85B7}" srcOrd="0" destOrd="0" presId="urn:microsoft.com/office/officeart/2005/8/layout/hierarchy1"/>
    <dgm:cxn modelId="{32D2A87F-9777-40BC-AB21-FD7E4DFC07F0}" type="presOf" srcId="{266A756A-3DE0-4AD0-A076-99BDD05B49BA}" destId="{2450F586-C901-4BAF-8279-55B12DEF60F7}" srcOrd="0" destOrd="0" presId="urn:microsoft.com/office/officeart/2005/8/layout/hierarchy1"/>
    <dgm:cxn modelId="{B6FA750E-C62E-4177-AA2A-E3E48421EBB5}" srcId="{3C109E4D-B95E-4DCC-92A4-9BFF7B8ABB66}" destId="{872FD883-91DD-49B5-B681-CB5187547697}" srcOrd="1" destOrd="0" parTransId="{266A756A-3DE0-4AD0-A076-99BDD05B49BA}" sibTransId="{E22B0EE8-29EE-46A2-AAA1-B81D56D8E151}"/>
    <dgm:cxn modelId="{85A10193-E237-4B24-9D6A-6ED53CA08D9B}" srcId="{3C109E4D-B95E-4DCC-92A4-9BFF7B8ABB66}" destId="{A675605D-9681-400D-A35E-8FE6C17234F7}" srcOrd="0" destOrd="0" parTransId="{226A9289-C9C6-4036-9ABC-A30745688468}" sibTransId="{A22984CC-86D1-430F-8C4B-F3940BCCF60C}"/>
    <dgm:cxn modelId="{29CC67A1-CE5C-4648-BAF3-0C8037285718}" type="presOf" srcId="{A675605D-9681-400D-A35E-8FE6C17234F7}" destId="{D5D934AC-A673-409A-B861-5B0F624DB9A0}" srcOrd="0" destOrd="0" presId="urn:microsoft.com/office/officeart/2005/8/layout/hierarchy1"/>
    <dgm:cxn modelId="{CAAD164B-0F94-4524-970A-951C49EC1A1C}" type="presOf" srcId="{3C109E4D-B95E-4DCC-92A4-9BFF7B8ABB66}" destId="{25FC3A6D-80E6-4512-8196-E80CBCA41A28}" srcOrd="0" destOrd="0" presId="urn:microsoft.com/office/officeart/2005/8/layout/hierarchy1"/>
    <dgm:cxn modelId="{C5F1F528-00EC-4B69-AB08-AB72C56FBEB3}" type="presOf" srcId="{5ABF7D0D-C511-4BE9-89A7-0BE1048219B2}" destId="{A4FE43D8-7393-4488-9068-FDE6DADE3468}" srcOrd="0" destOrd="0" presId="urn:microsoft.com/office/officeart/2005/8/layout/hierarchy1"/>
    <dgm:cxn modelId="{D89D327F-5FCD-4350-AC3B-5B10C0EA0024}" srcId="{5ABF7D0D-C511-4BE9-89A7-0BE1048219B2}" destId="{3C109E4D-B95E-4DCC-92A4-9BFF7B8ABB66}" srcOrd="0" destOrd="0" parTransId="{7C8B473F-5FD6-4618-86F9-BDFA4AC82416}" sibTransId="{C863B9E1-A31D-4BEF-A176-C47A70B2BA35}"/>
    <dgm:cxn modelId="{4CD46DCB-BAB5-42DA-86A0-8B9A6F9E76C1}" type="presOf" srcId="{872FD883-91DD-49B5-B681-CB5187547697}" destId="{965CB4EA-E5A5-4196-ABCC-A79CFAFC69A0}" srcOrd="0" destOrd="0" presId="urn:microsoft.com/office/officeart/2005/8/layout/hierarchy1"/>
    <dgm:cxn modelId="{366227E6-441B-40D8-9409-B6651481BE8A}" type="presParOf" srcId="{A4FE43D8-7393-4488-9068-FDE6DADE3468}" destId="{BEF730E6-151B-48B1-B6F3-278CDA9C06C7}" srcOrd="0" destOrd="0" presId="urn:microsoft.com/office/officeart/2005/8/layout/hierarchy1"/>
    <dgm:cxn modelId="{FDDD6EB3-4DF0-4366-9023-1558C8D1EEB4}" type="presParOf" srcId="{BEF730E6-151B-48B1-B6F3-278CDA9C06C7}" destId="{C869757E-0E1C-43D9-8B22-F8459000EB04}" srcOrd="0" destOrd="0" presId="urn:microsoft.com/office/officeart/2005/8/layout/hierarchy1"/>
    <dgm:cxn modelId="{1DA58572-8215-4521-8C1A-5CC85EF36243}" type="presParOf" srcId="{C869757E-0E1C-43D9-8B22-F8459000EB04}" destId="{2DB2A6F3-7553-4E50-B5A6-F53C796438DD}" srcOrd="0" destOrd="0" presId="urn:microsoft.com/office/officeart/2005/8/layout/hierarchy1"/>
    <dgm:cxn modelId="{B6EAEA59-1023-4BAA-A888-860059B4FA1B}" type="presParOf" srcId="{C869757E-0E1C-43D9-8B22-F8459000EB04}" destId="{25FC3A6D-80E6-4512-8196-E80CBCA41A28}" srcOrd="1" destOrd="0" presId="urn:microsoft.com/office/officeart/2005/8/layout/hierarchy1"/>
    <dgm:cxn modelId="{832EC88D-0A40-498E-B035-0A8A90CFF111}" type="presParOf" srcId="{BEF730E6-151B-48B1-B6F3-278CDA9C06C7}" destId="{9A873265-6FD9-4427-9716-F16114CD277B}" srcOrd="1" destOrd="0" presId="urn:microsoft.com/office/officeart/2005/8/layout/hierarchy1"/>
    <dgm:cxn modelId="{8C6EBAEA-D4FD-473E-92C2-07A6151B88B5}" type="presParOf" srcId="{9A873265-6FD9-4427-9716-F16114CD277B}" destId="{402CBBE5-A882-46B6-B0A8-113E733C85B7}" srcOrd="0" destOrd="0" presId="urn:microsoft.com/office/officeart/2005/8/layout/hierarchy1"/>
    <dgm:cxn modelId="{3906459F-23C0-481F-9975-50E0BA84BE15}" type="presParOf" srcId="{9A873265-6FD9-4427-9716-F16114CD277B}" destId="{4824B9F5-31DD-4D9D-B802-410817E94834}" srcOrd="1" destOrd="0" presId="urn:microsoft.com/office/officeart/2005/8/layout/hierarchy1"/>
    <dgm:cxn modelId="{FCC4FBBC-D675-46C8-BEFA-B4B22044F26E}" type="presParOf" srcId="{4824B9F5-31DD-4D9D-B802-410817E94834}" destId="{B00016FF-045A-4D6C-85F8-A668F2D2BEEA}" srcOrd="0" destOrd="0" presId="urn:microsoft.com/office/officeart/2005/8/layout/hierarchy1"/>
    <dgm:cxn modelId="{E74383A9-45C5-40DD-83C9-4B00F95BFE57}" type="presParOf" srcId="{B00016FF-045A-4D6C-85F8-A668F2D2BEEA}" destId="{044A54CE-2CC4-46B2-B21B-0D6B2E043484}" srcOrd="0" destOrd="0" presId="urn:microsoft.com/office/officeart/2005/8/layout/hierarchy1"/>
    <dgm:cxn modelId="{7237A0D6-E316-437A-8A43-F156E4A8F840}" type="presParOf" srcId="{B00016FF-045A-4D6C-85F8-A668F2D2BEEA}" destId="{D5D934AC-A673-409A-B861-5B0F624DB9A0}" srcOrd="1" destOrd="0" presId="urn:microsoft.com/office/officeart/2005/8/layout/hierarchy1"/>
    <dgm:cxn modelId="{EC2FF952-EA09-455B-B4F6-6462AFB64508}" type="presParOf" srcId="{4824B9F5-31DD-4D9D-B802-410817E94834}" destId="{0C1050F5-70E0-4CA0-8174-729BC5767D7F}" srcOrd="1" destOrd="0" presId="urn:microsoft.com/office/officeart/2005/8/layout/hierarchy1"/>
    <dgm:cxn modelId="{D61A15E0-9745-423D-B203-1DCFBD0E06E0}" type="presParOf" srcId="{9A873265-6FD9-4427-9716-F16114CD277B}" destId="{2450F586-C901-4BAF-8279-55B12DEF60F7}" srcOrd="2" destOrd="0" presId="urn:microsoft.com/office/officeart/2005/8/layout/hierarchy1"/>
    <dgm:cxn modelId="{87A2A499-070A-43B2-B8F4-19169A0EA4BA}" type="presParOf" srcId="{9A873265-6FD9-4427-9716-F16114CD277B}" destId="{3FAE4506-16B7-4069-957F-51E100ED7AB2}" srcOrd="3" destOrd="0" presId="urn:microsoft.com/office/officeart/2005/8/layout/hierarchy1"/>
    <dgm:cxn modelId="{7F7DFEE4-37FE-4452-9FDF-8AD0D965C0EE}" type="presParOf" srcId="{3FAE4506-16B7-4069-957F-51E100ED7AB2}" destId="{BE90274E-019D-4A64-8C52-562A2C170748}" srcOrd="0" destOrd="0" presId="urn:microsoft.com/office/officeart/2005/8/layout/hierarchy1"/>
    <dgm:cxn modelId="{F2FCA73C-C397-40B5-9625-4FEAE282F2E5}" type="presParOf" srcId="{BE90274E-019D-4A64-8C52-562A2C170748}" destId="{EF50235F-496E-4A68-B1A2-535D6F6165C7}" srcOrd="0" destOrd="0" presId="urn:microsoft.com/office/officeart/2005/8/layout/hierarchy1"/>
    <dgm:cxn modelId="{FBAB4990-5EEB-4966-BCF9-3576B6ECB9D6}" type="presParOf" srcId="{BE90274E-019D-4A64-8C52-562A2C170748}" destId="{965CB4EA-E5A5-4196-ABCC-A79CFAFC69A0}" srcOrd="1" destOrd="0" presId="urn:microsoft.com/office/officeart/2005/8/layout/hierarchy1"/>
    <dgm:cxn modelId="{0082A01E-451C-4BCF-B40C-BF6761F8A654}" type="presParOf" srcId="{3FAE4506-16B7-4069-957F-51E100ED7AB2}" destId="{60A52B12-4C08-4E2A-BC2B-2A6BF2742C0A}" srcOrd="1" destOrd="0" presId="urn:microsoft.com/office/officeart/2005/8/layout/hierarchy1"/>
  </dgm:cxnLst>
  <dgm:bg>
    <a:solidFill>
      <a:srgbClr val="FFF1C5">
        <a:alpha val="59000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9DD670-C00C-446E-AB2D-9CFA77815704}" type="doc">
      <dgm:prSet loTypeId="urn:microsoft.com/office/officeart/2005/8/layout/list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BDB4B68C-27DE-4CD7-B031-16FD9B7CE6B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aseline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Порядок</a:t>
          </a:r>
          <a:r>
            <a:rPr lang="ru-RU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и своевременность перечисления членских профсоюзных взносов на расчетный счет организации Профсоюза</a:t>
          </a:r>
          <a:endParaRPr lang="ru-RU" sz="2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B2D81C3-05A2-4F63-912A-6F3077C7C21D}" type="parTrans" cxnId="{64127DFA-72AB-45D1-9052-4511580BB33F}">
      <dgm:prSet/>
      <dgm:spPr/>
      <dgm:t>
        <a:bodyPr/>
        <a:lstStyle/>
        <a:p>
          <a:endParaRPr lang="ru-RU"/>
        </a:p>
      </dgm:t>
    </dgm:pt>
    <dgm:pt modelId="{6BB84EF8-E8B4-4391-B26E-5D2F98CB683A}" type="sibTrans" cxnId="{64127DFA-72AB-45D1-9052-4511580BB33F}">
      <dgm:prSet/>
      <dgm:spPr/>
      <dgm:t>
        <a:bodyPr/>
        <a:lstStyle/>
        <a:p>
          <a:endParaRPr lang="ru-RU"/>
        </a:p>
      </dgm:t>
    </dgm:pt>
    <dgm:pt modelId="{45F4F69B-5EBB-48A9-80A7-6F7A3A217BA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Анализ целевого использования выделенных средств</a:t>
          </a:r>
          <a:endParaRPr lang="ru-RU" sz="2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CA5302B-A491-47ED-A0AA-C88D019CE680}" type="parTrans" cxnId="{A442600C-2F7B-4AFF-9FE7-5F5A0B0B2F26}">
      <dgm:prSet/>
      <dgm:spPr/>
      <dgm:t>
        <a:bodyPr/>
        <a:lstStyle/>
        <a:p>
          <a:endParaRPr lang="ru-RU"/>
        </a:p>
      </dgm:t>
    </dgm:pt>
    <dgm:pt modelId="{A609C287-AE6A-43CF-BAA3-67E221718CED}" type="sibTrans" cxnId="{A442600C-2F7B-4AFF-9FE7-5F5A0B0B2F26}">
      <dgm:prSet/>
      <dgm:spPr/>
      <dgm:t>
        <a:bodyPr/>
        <a:lstStyle/>
        <a:p>
          <a:endParaRPr lang="ru-RU"/>
        </a:p>
      </dgm:t>
    </dgm:pt>
    <dgm:pt modelId="{8B6A9980-3474-4119-A773-6E14FA6E076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Правильность оформления договора пожертвования и целевого использования этих средств </a:t>
          </a:r>
          <a:endParaRPr lang="ru-RU" sz="2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A82F942-E62B-4A77-B5DD-B453051D7CB5}" type="parTrans" cxnId="{CEB08047-4875-4BCD-BC2E-C2C15B495C20}">
      <dgm:prSet/>
      <dgm:spPr/>
      <dgm:t>
        <a:bodyPr/>
        <a:lstStyle/>
        <a:p>
          <a:endParaRPr lang="ru-RU"/>
        </a:p>
      </dgm:t>
    </dgm:pt>
    <dgm:pt modelId="{41AE0767-3776-4798-ADA5-02BC7F30F65B}" type="sibTrans" cxnId="{CEB08047-4875-4BCD-BC2E-C2C15B495C20}">
      <dgm:prSet/>
      <dgm:spPr/>
      <dgm:t>
        <a:bodyPr/>
        <a:lstStyle/>
        <a:p>
          <a:endParaRPr lang="ru-RU"/>
        </a:p>
      </dgm:t>
    </dgm:pt>
    <dgm:pt modelId="{7431C068-CDDD-48AB-ADDD-161447F2867E}" type="pres">
      <dgm:prSet presAssocID="{7D9DD670-C00C-446E-AB2D-9CFA778157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2F883-2E41-4F01-A627-5AAC3F26D613}" type="pres">
      <dgm:prSet presAssocID="{BDB4B68C-27DE-4CD7-B031-16FD9B7CE6BB}" presName="parentLin" presStyleCnt="0"/>
      <dgm:spPr/>
    </dgm:pt>
    <dgm:pt modelId="{F340C53D-E508-4AAF-8663-F248FB3D261B}" type="pres">
      <dgm:prSet presAssocID="{BDB4B68C-27DE-4CD7-B031-16FD9B7CE6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44FB098-2326-4088-A5DF-17ECD0AFDCC0}" type="pres">
      <dgm:prSet presAssocID="{BDB4B68C-27DE-4CD7-B031-16FD9B7CE6BB}" presName="parentText" presStyleLbl="node1" presStyleIdx="0" presStyleCnt="3" custScaleX="142857" custLinFactNeighborX="-21747" custLinFactNeighborY="20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A8F6A-5D3D-46E2-8D77-256BE8C2DA9C}" type="pres">
      <dgm:prSet presAssocID="{BDB4B68C-27DE-4CD7-B031-16FD9B7CE6BB}" presName="negativeSpace" presStyleCnt="0"/>
      <dgm:spPr/>
    </dgm:pt>
    <dgm:pt modelId="{5562A946-80E3-4E99-829E-BE03CE3E885B}" type="pres">
      <dgm:prSet presAssocID="{BDB4B68C-27DE-4CD7-B031-16FD9B7CE6BB}" presName="childText" presStyleLbl="conFgAcc1" presStyleIdx="0" presStyleCnt="3">
        <dgm:presLayoutVars>
          <dgm:bulletEnabled val="1"/>
        </dgm:presLayoutVars>
      </dgm:prSet>
      <dgm:spPr/>
    </dgm:pt>
    <dgm:pt modelId="{F16E6F12-D3EA-4C35-B991-4D30E77843CD}" type="pres">
      <dgm:prSet presAssocID="{6BB84EF8-E8B4-4391-B26E-5D2F98CB683A}" presName="spaceBetweenRectangles" presStyleCnt="0"/>
      <dgm:spPr/>
    </dgm:pt>
    <dgm:pt modelId="{90186531-D099-4B4F-A3EE-3CA12960C66B}" type="pres">
      <dgm:prSet presAssocID="{45F4F69B-5EBB-48A9-80A7-6F7A3A217BA6}" presName="parentLin" presStyleCnt="0"/>
      <dgm:spPr/>
    </dgm:pt>
    <dgm:pt modelId="{BA660A91-B64A-4D55-B27F-91E41FCA280C}" type="pres">
      <dgm:prSet presAssocID="{45F4F69B-5EBB-48A9-80A7-6F7A3A217B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3D45D4-8053-46B7-9B71-F3864EA30612}" type="pres">
      <dgm:prSet presAssocID="{45F4F69B-5EBB-48A9-80A7-6F7A3A217BA6}" presName="parentText" presStyleLbl="node1" presStyleIdx="1" presStyleCnt="3" custScaleX="140625" custScaleY="64829" custLinFactNeighborX="-22855" custLinFactNeighborY="7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75526-DA4B-4A5F-9C33-F3CD74283CFA}" type="pres">
      <dgm:prSet presAssocID="{45F4F69B-5EBB-48A9-80A7-6F7A3A217BA6}" presName="negativeSpace" presStyleCnt="0"/>
      <dgm:spPr/>
    </dgm:pt>
    <dgm:pt modelId="{C6B5F9B2-65F8-47F8-A97E-0D8214D011A7}" type="pres">
      <dgm:prSet presAssocID="{45F4F69B-5EBB-48A9-80A7-6F7A3A217BA6}" presName="childText" presStyleLbl="conFgAcc1" presStyleIdx="1" presStyleCnt="3">
        <dgm:presLayoutVars>
          <dgm:bulletEnabled val="1"/>
        </dgm:presLayoutVars>
      </dgm:prSet>
      <dgm:spPr/>
    </dgm:pt>
    <dgm:pt modelId="{F1DD259C-FB85-4A8A-9C32-BFD7FBDBC592}" type="pres">
      <dgm:prSet presAssocID="{A609C287-AE6A-43CF-BAA3-67E221718CED}" presName="spaceBetweenRectangles" presStyleCnt="0"/>
      <dgm:spPr/>
    </dgm:pt>
    <dgm:pt modelId="{EF3B16EF-2CC6-44A5-901A-C2FE5F42FC79}" type="pres">
      <dgm:prSet presAssocID="{8B6A9980-3474-4119-A773-6E14FA6E0769}" presName="parentLin" presStyleCnt="0"/>
      <dgm:spPr/>
    </dgm:pt>
    <dgm:pt modelId="{09957D80-0E53-4209-9720-A0657CC5722F}" type="pres">
      <dgm:prSet presAssocID="{8B6A9980-3474-4119-A773-6E14FA6E07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4D0FD37-4BA2-43C9-BFCE-7CBC5AADFC9C}" type="pres">
      <dgm:prSet presAssocID="{8B6A9980-3474-4119-A773-6E14FA6E0769}" presName="parentText" presStyleLbl="node1" presStyleIdx="2" presStyleCnt="3" custScaleX="142537" custScaleY="70032" custLinFactNeighborX="-39617" custLinFactNeighborY="-115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B1BAD-71C1-4E3B-9560-D7492C6D9FEF}" type="pres">
      <dgm:prSet presAssocID="{8B6A9980-3474-4119-A773-6E14FA6E0769}" presName="negativeSpace" presStyleCnt="0"/>
      <dgm:spPr/>
    </dgm:pt>
    <dgm:pt modelId="{29CD080E-83AC-47C3-94F0-314E779135E5}" type="pres">
      <dgm:prSet presAssocID="{8B6A9980-3474-4119-A773-6E14FA6E0769}" presName="childText" presStyleLbl="conFgAcc1" presStyleIdx="2" presStyleCnt="3" custScaleY="86067" custLinFactNeighborY="-40416">
        <dgm:presLayoutVars>
          <dgm:bulletEnabled val="1"/>
        </dgm:presLayoutVars>
      </dgm:prSet>
      <dgm:spPr/>
    </dgm:pt>
  </dgm:ptLst>
  <dgm:cxnLst>
    <dgm:cxn modelId="{64127DFA-72AB-45D1-9052-4511580BB33F}" srcId="{7D9DD670-C00C-446E-AB2D-9CFA77815704}" destId="{BDB4B68C-27DE-4CD7-B031-16FD9B7CE6BB}" srcOrd="0" destOrd="0" parTransId="{4B2D81C3-05A2-4F63-912A-6F3077C7C21D}" sibTransId="{6BB84EF8-E8B4-4391-B26E-5D2F98CB683A}"/>
    <dgm:cxn modelId="{428C76D2-A525-489A-8398-9F4407F09968}" type="presOf" srcId="{45F4F69B-5EBB-48A9-80A7-6F7A3A217BA6}" destId="{BA660A91-B64A-4D55-B27F-91E41FCA280C}" srcOrd="0" destOrd="0" presId="urn:microsoft.com/office/officeart/2005/8/layout/list1"/>
    <dgm:cxn modelId="{CDBB3234-C5FC-4020-81DE-813C37DEDA7B}" type="presOf" srcId="{BDB4B68C-27DE-4CD7-B031-16FD9B7CE6BB}" destId="{144FB098-2326-4088-A5DF-17ECD0AFDCC0}" srcOrd="1" destOrd="0" presId="urn:microsoft.com/office/officeart/2005/8/layout/list1"/>
    <dgm:cxn modelId="{40F8A5A9-C0E6-47F3-A5F5-B0C76F840E11}" type="presOf" srcId="{7D9DD670-C00C-446E-AB2D-9CFA77815704}" destId="{7431C068-CDDD-48AB-ADDD-161447F2867E}" srcOrd="0" destOrd="0" presId="urn:microsoft.com/office/officeart/2005/8/layout/list1"/>
    <dgm:cxn modelId="{A442600C-2F7B-4AFF-9FE7-5F5A0B0B2F26}" srcId="{7D9DD670-C00C-446E-AB2D-9CFA77815704}" destId="{45F4F69B-5EBB-48A9-80A7-6F7A3A217BA6}" srcOrd="1" destOrd="0" parTransId="{6CA5302B-A491-47ED-A0AA-C88D019CE680}" sibTransId="{A609C287-AE6A-43CF-BAA3-67E221718CED}"/>
    <dgm:cxn modelId="{32BC6604-FF0C-49A1-A582-07BB3088EE64}" type="presOf" srcId="{8B6A9980-3474-4119-A773-6E14FA6E0769}" destId="{09957D80-0E53-4209-9720-A0657CC5722F}" srcOrd="0" destOrd="0" presId="urn:microsoft.com/office/officeart/2005/8/layout/list1"/>
    <dgm:cxn modelId="{E39E2147-D6A2-4466-B585-A0F5A8F1FB6F}" type="presOf" srcId="{BDB4B68C-27DE-4CD7-B031-16FD9B7CE6BB}" destId="{F340C53D-E508-4AAF-8663-F248FB3D261B}" srcOrd="0" destOrd="0" presId="urn:microsoft.com/office/officeart/2005/8/layout/list1"/>
    <dgm:cxn modelId="{6433FC07-B21C-4003-8DDB-B888DA1E4915}" type="presOf" srcId="{8B6A9980-3474-4119-A773-6E14FA6E0769}" destId="{94D0FD37-4BA2-43C9-BFCE-7CBC5AADFC9C}" srcOrd="1" destOrd="0" presId="urn:microsoft.com/office/officeart/2005/8/layout/list1"/>
    <dgm:cxn modelId="{4FA2F5C9-9223-492B-9BE0-AE86EF4C723B}" type="presOf" srcId="{45F4F69B-5EBB-48A9-80A7-6F7A3A217BA6}" destId="{893D45D4-8053-46B7-9B71-F3864EA30612}" srcOrd="1" destOrd="0" presId="urn:microsoft.com/office/officeart/2005/8/layout/list1"/>
    <dgm:cxn modelId="{CEB08047-4875-4BCD-BC2E-C2C15B495C20}" srcId="{7D9DD670-C00C-446E-AB2D-9CFA77815704}" destId="{8B6A9980-3474-4119-A773-6E14FA6E0769}" srcOrd="2" destOrd="0" parTransId="{FA82F942-E62B-4A77-B5DD-B453051D7CB5}" sibTransId="{41AE0767-3776-4798-ADA5-02BC7F30F65B}"/>
    <dgm:cxn modelId="{0866CF4E-2E73-42BD-964E-9749DB306C49}" type="presParOf" srcId="{7431C068-CDDD-48AB-ADDD-161447F2867E}" destId="{A5A2F883-2E41-4F01-A627-5AAC3F26D613}" srcOrd="0" destOrd="0" presId="urn:microsoft.com/office/officeart/2005/8/layout/list1"/>
    <dgm:cxn modelId="{A759DDCD-5D50-4B4B-841E-7A8112BFC692}" type="presParOf" srcId="{A5A2F883-2E41-4F01-A627-5AAC3F26D613}" destId="{F340C53D-E508-4AAF-8663-F248FB3D261B}" srcOrd="0" destOrd="0" presId="urn:microsoft.com/office/officeart/2005/8/layout/list1"/>
    <dgm:cxn modelId="{8A8C47F0-01EF-4201-8895-3A26D7211B83}" type="presParOf" srcId="{A5A2F883-2E41-4F01-A627-5AAC3F26D613}" destId="{144FB098-2326-4088-A5DF-17ECD0AFDCC0}" srcOrd="1" destOrd="0" presId="urn:microsoft.com/office/officeart/2005/8/layout/list1"/>
    <dgm:cxn modelId="{FE73D270-3D27-4003-BF15-1E8F2F4AC833}" type="presParOf" srcId="{7431C068-CDDD-48AB-ADDD-161447F2867E}" destId="{609A8F6A-5D3D-46E2-8D77-256BE8C2DA9C}" srcOrd="1" destOrd="0" presId="urn:microsoft.com/office/officeart/2005/8/layout/list1"/>
    <dgm:cxn modelId="{ADF8AA0D-09C0-4CD7-9486-C31E414E321D}" type="presParOf" srcId="{7431C068-CDDD-48AB-ADDD-161447F2867E}" destId="{5562A946-80E3-4E99-829E-BE03CE3E885B}" srcOrd="2" destOrd="0" presId="urn:microsoft.com/office/officeart/2005/8/layout/list1"/>
    <dgm:cxn modelId="{CB0C2B63-AB2A-405C-8152-84973309ED24}" type="presParOf" srcId="{7431C068-CDDD-48AB-ADDD-161447F2867E}" destId="{F16E6F12-D3EA-4C35-B991-4D30E77843CD}" srcOrd="3" destOrd="0" presId="urn:microsoft.com/office/officeart/2005/8/layout/list1"/>
    <dgm:cxn modelId="{D348F33F-67E5-4D93-B6A2-550B2010D791}" type="presParOf" srcId="{7431C068-CDDD-48AB-ADDD-161447F2867E}" destId="{90186531-D099-4B4F-A3EE-3CA12960C66B}" srcOrd="4" destOrd="0" presId="urn:microsoft.com/office/officeart/2005/8/layout/list1"/>
    <dgm:cxn modelId="{135AB184-55A8-479E-8F30-EE0178F3AC0C}" type="presParOf" srcId="{90186531-D099-4B4F-A3EE-3CA12960C66B}" destId="{BA660A91-B64A-4D55-B27F-91E41FCA280C}" srcOrd="0" destOrd="0" presId="urn:microsoft.com/office/officeart/2005/8/layout/list1"/>
    <dgm:cxn modelId="{985DF4EA-94A4-44C0-ABEF-5489D54747CA}" type="presParOf" srcId="{90186531-D099-4B4F-A3EE-3CA12960C66B}" destId="{893D45D4-8053-46B7-9B71-F3864EA30612}" srcOrd="1" destOrd="0" presId="urn:microsoft.com/office/officeart/2005/8/layout/list1"/>
    <dgm:cxn modelId="{4CB725D3-694A-413D-A6D9-2485AF5B8D1C}" type="presParOf" srcId="{7431C068-CDDD-48AB-ADDD-161447F2867E}" destId="{D4C75526-DA4B-4A5F-9C33-F3CD74283CFA}" srcOrd="5" destOrd="0" presId="urn:microsoft.com/office/officeart/2005/8/layout/list1"/>
    <dgm:cxn modelId="{CB86DCEF-51C4-4FBC-BE0B-EA071A5C1EC3}" type="presParOf" srcId="{7431C068-CDDD-48AB-ADDD-161447F2867E}" destId="{C6B5F9B2-65F8-47F8-A97E-0D8214D011A7}" srcOrd="6" destOrd="0" presId="urn:microsoft.com/office/officeart/2005/8/layout/list1"/>
    <dgm:cxn modelId="{33411434-C845-4928-9865-8E76612F397B}" type="presParOf" srcId="{7431C068-CDDD-48AB-ADDD-161447F2867E}" destId="{F1DD259C-FB85-4A8A-9C32-BFD7FBDBC592}" srcOrd="7" destOrd="0" presId="urn:microsoft.com/office/officeart/2005/8/layout/list1"/>
    <dgm:cxn modelId="{7DC88092-1FBD-40C2-92A7-D49D9C439440}" type="presParOf" srcId="{7431C068-CDDD-48AB-ADDD-161447F2867E}" destId="{EF3B16EF-2CC6-44A5-901A-C2FE5F42FC79}" srcOrd="8" destOrd="0" presId="urn:microsoft.com/office/officeart/2005/8/layout/list1"/>
    <dgm:cxn modelId="{5AFD18EC-31E1-48B7-BA71-5EF78BA0DFB7}" type="presParOf" srcId="{EF3B16EF-2CC6-44A5-901A-C2FE5F42FC79}" destId="{09957D80-0E53-4209-9720-A0657CC5722F}" srcOrd="0" destOrd="0" presId="urn:microsoft.com/office/officeart/2005/8/layout/list1"/>
    <dgm:cxn modelId="{6760F1AB-79CF-4D9C-A440-96753A0D59ED}" type="presParOf" srcId="{EF3B16EF-2CC6-44A5-901A-C2FE5F42FC79}" destId="{94D0FD37-4BA2-43C9-BFCE-7CBC5AADFC9C}" srcOrd="1" destOrd="0" presId="urn:microsoft.com/office/officeart/2005/8/layout/list1"/>
    <dgm:cxn modelId="{FAAAF6A3-F3B7-41BC-9A2C-4B497C204A3F}" type="presParOf" srcId="{7431C068-CDDD-48AB-ADDD-161447F2867E}" destId="{721B1BAD-71C1-4E3B-9560-D7492C6D9FEF}" srcOrd="9" destOrd="0" presId="urn:microsoft.com/office/officeart/2005/8/layout/list1"/>
    <dgm:cxn modelId="{04A9D44D-EA74-4E1D-BAA2-B4AFF9F5BAA6}" type="presParOf" srcId="{7431C068-CDDD-48AB-ADDD-161447F2867E}" destId="{29CD080E-83AC-47C3-94F0-314E779135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C27107-9042-42C3-BEBB-250EFD818E57}" type="doc">
      <dgm:prSet loTypeId="urn:microsoft.com/office/officeart/2005/8/layout/default#1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8C0D95FE-95E3-4722-BEC9-F5E550B1CB6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распоряжение о приобретении основных средств</a:t>
          </a:r>
          <a:endParaRPr lang="ru-RU" sz="24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B11D90D-5356-40E6-A55E-C3AE90C19959}" type="parTrans" cxnId="{E093DDA5-7237-4A1C-BE4A-6FF4DF320674}">
      <dgm:prSet/>
      <dgm:spPr/>
      <dgm:t>
        <a:bodyPr/>
        <a:lstStyle/>
        <a:p>
          <a:endParaRPr lang="ru-RU"/>
        </a:p>
      </dgm:t>
    </dgm:pt>
    <dgm:pt modelId="{74A71AB5-D58B-42C1-9B51-151EA914DA8D}" type="sibTrans" cxnId="{E093DDA5-7237-4A1C-BE4A-6FF4DF320674}">
      <dgm:prSet/>
      <dgm:spPr/>
      <dgm:t>
        <a:bodyPr/>
        <a:lstStyle/>
        <a:p>
          <a:endParaRPr lang="ru-RU"/>
        </a:p>
      </dgm:t>
    </dgm:pt>
    <dgm:pt modelId="{D760DD42-1C33-43E1-82CC-9BFCE4E00D9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первичные документы по учету основных средств</a:t>
          </a:r>
          <a:endParaRPr lang="ru-RU" sz="24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4722F70-8164-44F9-ABAB-2DC9FEA5DD8A}" type="parTrans" cxnId="{4A4A919F-E13A-4576-B345-E2DEDFCFA1FB}">
      <dgm:prSet/>
      <dgm:spPr/>
      <dgm:t>
        <a:bodyPr/>
        <a:lstStyle/>
        <a:p>
          <a:endParaRPr lang="ru-RU"/>
        </a:p>
      </dgm:t>
    </dgm:pt>
    <dgm:pt modelId="{1E4B2427-9F95-48D9-93DB-C2B36E244551}" type="sibTrans" cxnId="{4A4A919F-E13A-4576-B345-E2DEDFCFA1FB}">
      <dgm:prSet/>
      <dgm:spPr/>
      <dgm:t>
        <a:bodyPr/>
        <a:lstStyle/>
        <a:p>
          <a:endParaRPr lang="ru-RU"/>
        </a:p>
      </dgm:t>
    </dgm:pt>
    <dgm:pt modelId="{AA4CDE76-3A6B-4611-BA64-D4809C19CE1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договор о безвозмездно полученном имуществе</a:t>
          </a:r>
          <a:endParaRPr lang="ru-RU" sz="24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2D5F824-A43E-426D-8B07-DC6FBAD00CFF}" type="parTrans" cxnId="{D7DEF967-CC0A-4B74-88EE-9499AB07B2C4}">
      <dgm:prSet/>
      <dgm:spPr/>
      <dgm:t>
        <a:bodyPr/>
        <a:lstStyle/>
        <a:p>
          <a:endParaRPr lang="ru-RU"/>
        </a:p>
      </dgm:t>
    </dgm:pt>
    <dgm:pt modelId="{9461739C-BA79-4094-8B17-E3A21914E779}" type="sibTrans" cxnId="{D7DEF967-CC0A-4B74-88EE-9499AB07B2C4}">
      <dgm:prSet/>
      <dgm:spPr/>
      <dgm:t>
        <a:bodyPr/>
        <a:lstStyle/>
        <a:p>
          <a:endParaRPr lang="ru-RU"/>
        </a:p>
      </dgm:t>
    </dgm:pt>
    <dgm:pt modelId="{81CB8C1C-9EE2-41E4-AD0E-2134569BCE2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бухгалтерские проводки по учету основных средств</a:t>
          </a:r>
          <a:endParaRPr lang="ru-RU" sz="24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3C2758E-A59D-44A3-80EF-EE66107DFBF4}" type="parTrans" cxnId="{35CC75F1-E962-4603-9971-905667AE80DA}">
      <dgm:prSet/>
      <dgm:spPr/>
      <dgm:t>
        <a:bodyPr/>
        <a:lstStyle/>
        <a:p>
          <a:endParaRPr lang="ru-RU"/>
        </a:p>
      </dgm:t>
    </dgm:pt>
    <dgm:pt modelId="{828F6A2F-76AB-4D0A-86D6-3430B6BAC141}" type="sibTrans" cxnId="{35CC75F1-E962-4603-9971-905667AE80DA}">
      <dgm:prSet/>
      <dgm:spPr/>
      <dgm:t>
        <a:bodyPr/>
        <a:lstStyle/>
        <a:p>
          <a:endParaRPr lang="ru-RU"/>
        </a:p>
      </dgm:t>
    </dgm:pt>
    <dgm:pt modelId="{8D1AB432-BF04-42CF-A883-88BC0D5BC5B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распоряжение председателя профсоюзной организации на проведение инвентаризации;</a:t>
          </a:r>
        </a:p>
        <a:p>
          <a:r>
            <a:rPr lang="ru-RU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инвентаризационные описи</a:t>
          </a:r>
          <a:endParaRPr lang="ru-RU" sz="2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6DB6779-028C-4DC1-8C84-6FE0EF1B4373}" type="parTrans" cxnId="{4770960B-705B-4E48-970B-AB8AE13C9482}">
      <dgm:prSet/>
      <dgm:spPr/>
      <dgm:t>
        <a:bodyPr/>
        <a:lstStyle/>
        <a:p>
          <a:endParaRPr lang="ru-RU"/>
        </a:p>
      </dgm:t>
    </dgm:pt>
    <dgm:pt modelId="{4A0A0DCF-2685-41A1-83EE-E98E23F65DD2}" type="sibTrans" cxnId="{4770960B-705B-4E48-970B-AB8AE13C9482}">
      <dgm:prSet/>
      <dgm:spPr/>
      <dgm:t>
        <a:bodyPr/>
        <a:lstStyle/>
        <a:p>
          <a:endParaRPr lang="ru-RU"/>
        </a:p>
      </dgm:t>
    </dgm:pt>
    <dgm:pt modelId="{80D8C213-39FA-41FB-A2D9-E2D6D8003399}" type="pres">
      <dgm:prSet presAssocID="{5FC27107-9042-42C3-BEBB-250EFD818E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759664-30BF-4CB5-A1FB-08B2B0E7895A}" type="pres">
      <dgm:prSet presAssocID="{8C0D95FE-95E3-4722-BEC9-F5E550B1CB6B}" presName="node" presStyleLbl="node1" presStyleIdx="0" presStyleCnt="5" custLinFactNeighborX="-224" custLinFactNeighborY="4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A87C6-CE17-4572-8B71-6FBF0ACE8528}" type="pres">
      <dgm:prSet presAssocID="{74A71AB5-D58B-42C1-9B51-151EA914DA8D}" presName="sibTrans" presStyleCnt="0"/>
      <dgm:spPr/>
    </dgm:pt>
    <dgm:pt modelId="{FFF101E0-8FEE-42AF-B461-9516B245E43F}" type="pres">
      <dgm:prSet presAssocID="{D760DD42-1C33-43E1-82CC-9BFCE4E00D9E}" presName="node" presStyleLbl="node1" presStyleIdx="1" presStyleCnt="5" custLinFactNeighborX="2699" custLinFactNeighborY="4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BAA5B-3FD0-49B4-B435-FD7A488920DA}" type="pres">
      <dgm:prSet presAssocID="{1E4B2427-9F95-48D9-93DB-C2B36E244551}" presName="sibTrans" presStyleCnt="0"/>
      <dgm:spPr/>
    </dgm:pt>
    <dgm:pt modelId="{A4004650-423B-4D44-9398-88A3C2B43B93}" type="pres">
      <dgm:prSet presAssocID="{AA4CDE76-3A6B-4611-BA64-D4809C19CE19}" presName="node" presStyleLbl="node1" presStyleIdx="2" presStyleCnt="5" custLinFactNeighborX="-224" custLinFactNeighborY="-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01671-2643-48EF-BCF5-EDBF9FAAFAD1}" type="pres">
      <dgm:prSet presAssocID="{9461739C-BA79-4094-8B17-E3A21914E779}" presName="sibTrans" presStyleCnt="0"/>
      <dgm:spPr/>
    </dgm:pt>
    <dgm:pt modelId="{3D4DC390-000A-454E-B177-4F9787428456}" type="pres">
      <dgm:prSet presAssocID="{81CB8C1C-9EE2-41E4-AD0E-2134569BCE26}" presName="node" presStyleLbl="node1" presStyleIdx="3" presStyleCnt="5" custLinFactNeighborX="2699" custLinFactNeighborY="-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1FF6A-D0CD-4BB1-A76D-3A9069C35B8E}" type="pres">
      <dgm:prSet presAssocID="{828F6A2F-76AB-4D0A-86D6-3430B6BAC141}" presName="sibTrans" presStyleCnt="0"/>
      <dgm:spPr/>
    </dgm:pt>
    <dgm:pt modelId="{3D247A36-7311-4BB2-B14B-DFCE10F63DE9}" type="pres">
      <dgm:prSet presAssocID="{8D1AB432-BF04-42CF-A883-88BC0D5BC5BB}" presName="node" presStyleLbl="node1" presStyleIdx="4" presStyleCnt="5" custScaleX="169657" custScaleY="95394" custLinFactNeighborX="-1329" custLinFactNeighborY="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55A8B-0A70-485B-BA8D-1C89272DC69C}" type="presOf" srcId="{AA4CDE76-3A6B-4611-BA64-D4809C19CE19}" destId="{A4004650-423B-4D44-9398-88A3C2B43B93}" srcOrd="0" destOrd="0" presId="urn:microsoft.com/office/officeart/2005/8/layout/default#1"/>
    <dgm:cxn modelId="{4A4A919F-E13A-4576-B345-E2DEDFCFA1FB}" srcId="{5FC27107-9042-42C3-BEBB-250EFD818E57}" destId="{D760DD42-1C33-43E1-82CC-9BFCE4E00D9E}" srcOrd="1" destOrd="0" parTransId="{94722F70-8164-44F9-ABAB-2DC9FEA5DD8A}" sibTransId="{1E4B2427-9F95-48D9-93DB-C2B36E244551}"/>
    <dgm:cxn modelId="{D280CC23-933A-4469-97D1-6ADFCA3C2CA1}" type="presOf" srcId="{81CB8C1C-9EE2-41E4-AD0E-2134569BCE26}" destId="{3D4DC390-000A-454E-B177-4F9787428456}" srcOrd="0" destOrd="0" presId="urn:microsoft.com/office/officeart/2005/8/layout/default#1"/>
    <dgm:cxn modelId="{35CC75F1-E962-4603-9971-905667AE80DA}" srcId="{5FC27107-9042-42C3-BEBB-250EFD818E57}" destId="{81CB8C1C-9EE2-41E4-AD0E-2134569BCE26}" srcOrd="3" destOrd="0" parTransId="{53C2758E-A59D-44A3-80EF-EE66107DFBF4}" sibTransId="{828F6A2F-76AB-4D0A-86D6-3430B6BAC141}"/>
    <dgm:cxn modelId="{74290C9C-573D-4EF4-A3FF-4623A6BF07EC}" type="presOf" srcId="{5FC27107-9042-42C3-BEBB-250EFD818E57}" destId="{80D8C213-39FA-41FB-A2D9-E2D6D8003399}" srcOrd="0" destOrd="0" presId="urn:microsoft.com/office/officeart/2005/8/layout/default#1"/>
    <dgm:cxn modelId="{D7DEF967-CC0A-4B74-88EE-9499AB07B2C4}" srcId="{5FC27107-9042-42C3-BEBB-250EFD818E57}" destId="{AA4CDE76-3A6B-4611-BA64-D4809C19CE19}" srcOrd="2" destOrd="0" parTransId="{62D5F824-A43E-426D-8B07-DC6FBAD00CFF}" sibTransId="{9461739C-BA79-4094-8B17-E3A21914E779}"/>
    <dgm:cxn modelId="{97576761-7311-45FC-AA59-1947E3FF6C87}" type="presOf" srcId="{8C0D95FE-95E3-4722-BEC9-F5E550B1CB6B}" destId="{A1759664-30BF-4CB5-A1FB-08B2B0E7895A}" srcOrd="0" destOrd="0" presId="urn:microsoft.com/office/officeart/2005/8/layout/default#1"/>
    <dgm:cxn modelId="{4770960B-705B-4E48-970B-AB8AE13C9482}" srcId="{5FC27107-9042-42C3-BEBB-250EFD818E57}" destId="{8D1AB432-BF04-42CF-A883-88BC0D5BC5BB}" srcOrd="4" destOrd="0" parTransId="{86DB6779-028C-4DC1-8C84-6FE0EF1B4373}" sibTransId="{4A0A0DCF-2685-41A1-83EE-E98E23F65DD2}"/>
    <dgm:cxn modelId="{E093DDA5-7237-4A1C-BE4A-6FF4DF320674}" srcId="{5FC27107-9042-42C3-BEBB-250EFD818E57}" destId="{8C0D95FE-95E3-4722-BEC9-F5E550B1CB6B}" srcOrd="0" destOrd="0" parTransId="{5B11D90D-5356-40E6-A55E-C3AE90C19959}" sibTransId="{74A71AB5-D58B-42C1-9B51-151EA914DA8D}"/>
    <dgm:cxn modelId="{C552715E-4F8A-443A-AC56-0B7AA115E27C}" type="presOf" srcId="{8D1AB432-BF04-42CF-A883-88BC0D5BC5BB}" destId="{3D247A36-7311-4BB2-B14B-DFCE10F63DE9}" srcOrd="0" destOrd="0" presId="urn:microsoft.com/office/officeart/2005/8/layout/default#1"/>
    <dgm:cxn modelId="{9AB81DA6-DF7F-41E3-A55F-91EAD6AFC222}" type="presOf" srcId="{D760DD42-1C33-43E1-82CC-9BFCE4E00D9E}" destId="{FFF101E0-8FEE-42AF-B461-9516B245E43F}" srcOrd="0" destOrd="0" presId="urn:microsoft.com/office/officeart/2005/8/layout/default#1"/>
    <dgm:cxn modelId="{B7F319F2-BC3F-4922-8396-6E961E3D39AF}" type="presParOf" srcId="{80D8C213-39FA-41FB-A2D9-E2D6D8003399}" destId="{A1759664-30BF-4CB5-A1FB-08B2B0E7895A}" srcOrd="0" destOrd="0" presId="urn:microsoft.com/office/officeart/2005/8/layout/default#1"/>
    <dgm:cxn modelId="{593E7677-930F-4AEA-B927-7C81FC25B356}" type="presParOf" srcId="{80D8C213-39FA-41FB-A2D9-E2D6D8003399}" destId="{47DA87C6-CE17-4572-8B71-6FBF0ACE8528}" srcOrd="1" destOrd="0" presId="urn:microsoft.com/office/officeart/2005/8/layout/default#1"/>
    <dgm:cxn modelId="{71FC92F1-0DD4-4DAD-9EDA-E0C786ADE436}" type="presParOf" srcId="{80D8C213-39FA-41FB-A2D9-E2D6D8003399}" destId="{FFF101E0-8FEE-42AF-B461-9516B245E43F}" srcOrd="2" destOrd="0" presId="urn:microsoft.com/office/officeart/2005/8/layout/default#1"/>
    <dgm:cxn modelId="{BA34C0F4-88ED-4898-BB0F-A95D302506CA}" type="presParOf" srcId="{80D8C213-39FA-41FB-A2D9-E2D6D8003399}" destId="{9A0BAA5B-3FD0-49B4-B435-FD7A488920DA}" srcOrd="3" destOrd="0" presId="urn:microsoft.com/office/officeart/2005/8/layout/default#1"/>
    <dgm:cxn modelId="{06829C08-ED54-47FB-A84D-A00269FCA20E}" type="presParOf" srcId="{80D8C213-39FA-41FB-A2D9-E2D6D8003399}" destId="{A4004650-423B-4D44-9398-88A3C2B43B93}" srcOrd="4" destOrd="0" presId="urn:microsoft.com/office/officeart/2005/8/layout/default#1"/>
    <dgm:cxn modelId="{5333DA6B-4E73-4FD8-9024-86FFF5C23F3D}" type="presParOf" srcId="{80D8C213-39FA-41FB-A2D9-E2D6D8003399}" destId="{7FB01671-2643-48EF-BCF5-EDBF9FAAFAD1}" srcOrd="5" destOrd="0" presId="urn:microsoft.com/office/officeart/2005/8/layout/default#1"/>
    <dgm:cxn modelId="{9BE4B4A8-5839-4176-B266-FFFB82D96B7B}" type="presParOf" srcId="{80D8C213-39FA-41FB-A2D9-E2D6D8003399}" destId="{3D4DC390-000A-454E-B177-4F9787428456}" srcOrd="6" destOrd="0" presId="urn:microsoft.com/office/officeart/2005/8/layout/default#1"/>
    <dgm:cxn modelId="{85F50E16-5B32-4312-8D69-BCCAB0789339}" type="presParOf" srcId="{80D8C213-39FA-41FB-A2D9-E2D6D8003399}" destId="{2471FF6A-D0CD-4BB1-A76D-3A9069C35B8E}" srcOrd="7" destOrd="0" presId="urn:microsoft.com/office/officeart/2005/8/layout/default#1"/>
    <dgm:cxn modelId="{3D0BE5EB-D859-474B-AF9F-F3DD971F9406}" type="presParOf" srcId="{80D8C213-39FA-41FB-A2D9-E2D6D8003399}" destId="{3D247A36-7311-4BB2-B14B-DFCE10F63DE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62C15-C99D-411A-8764-EE58F10DA157}">
      <dsp:nvSpPr>
        <dsp:cNvPr id="0" name=""/>
        <dsp:cNvSpPr/>
      </dsp:nvSpPr>
      <dsp:spPr>
        <a:xfrm>
          <a:off x="0" y="0"/>
          <a:ext cx="7572428" cy="227865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Устав Профсоюза</a:t>
          </a:r>
        </a:p>
      </dsp:txBody>
      <dsp:txXfrm>
        <a:off x="1742351" y="0"/>
        <a:ext cx="5830076" cy="2278655"/>
      </dsp:txXfrm>
    </dsp:sp>
    <dsp:sp modelId="{7D9175BF-3A2F-4951-8DFC-496BB4024F32}">
      <dsp:nvSpPr>
        <dsp:cNvPr id="0" name=""/>
        <dsp:cNvSpPr/>
      </dsp:nvSpPr>
      <dsp:spPr>
        <a:xfrm>
          <a:off x="408627" y="3197154"/>
          <a:ext cx="1009662" cy="12059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F2730-ECB7-4D82-9A4C-6FE924EF76EC}">
      <dsp:nvSpPr>
        <dsp:cNvPr id="0" name=""/>
        <dsp:cNvSpPr/>
      </dsp:nvSpPr>
      <dsp:spPr>
        <a:xfrm>
          <a:off x="0" y="2428887"/>
          <a:ext cx="7572428" cy="227865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Положение о контрольно-ревизионных органах Профсоюза</a:t>
          </a:r>
        </a:p>
      </dsp:txBody>
      <dsp:txXfrm>
        <a:off x="1742351" y="2428887"/>
        <a:ext cx="5830076" cy="2278655"/>
      </dsp:txXfrm>
    </dsp:sp>
    <dsp:sp modelId="{37813C6C-7BFC-4BFA-AABF-23B33B0AFA26}">
      <dsp:nvSpPr>
        <dsp:cNvPr id="0" name=""/>
        <dsp:cNvSpPr/>
      </dsp:nvSpPr>
      <dsp:spPr>
        <a:xfrm>
          <a:off x="285749" y="214321"/>
          <a:ext cx="1305940" cy="182292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C291A-886D-4B60-BDDF-E60EFEAD2807}">
      <dsp:nvSpPr>
        <dsp:cNvPr id="0" name=""/>
        <dsp:cNvSpPr/>
      </dsp:nvSpPr>
      <dsp:spPr>
        <a:xfrm>
          <a:off x="2690823" y="1855444"/>
          <a:ext cx="2845358" cy="2172349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900" b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900" b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900" b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solidFill>
                <a:srgbClr val="0D27E9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Председатель КРК</a:t>
          </a:r>
          <a:endParaRPr lang="ru-RU" sz="1900" kern="1200" dirty="0">
            <a:solidFill>
              <a:srgbClr val="0D27E9"/>
            </a:solidFill>
          </a:endParaRPr>
        </a:p>
      </dsp:txBody>
      <dsp:txXfrm>
        <a:off x="3107516" y="2173577"/>
        <a:ext cx="2011972" cy="1536083"/>
      </dsp:txXfrm>
    </dsp:sp>
    <dsp:sp modelId="{D7C0CA8B-AB9C-409F-B6C8-551C6321FDC1}">
      <dsp:nvSpPr>
        <dsp:cNvPr id="0" name=""/>
        <dsp:cNvSpPr/>
      </dsp:nvSpPr>
      <dsp:spPr>
        <a:xfrm rot="20994314">
          <a:off x="5597006" y="2432269"/>
          <a:ext cx="195239" cy="56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597459" y="2550012"/>
        <a:ext cx="136667" cy="337829"/>
      </dsp:txXfrm>
    </dsp:sp>
    <dsp:sp modelId="{15DE4345-4318-43D3-9B39-E22E0E3966B0}">
      <dsp:nvSpPr>
        <dsp:cNvPr id="0" name=""/>
        <dsp:cNvSpPr/>
      </dsp:nvSpPr>
      <dsp:spPr>
        <a:xfrm>
          <a:off x="5817560" y="1684625"/>
          <a:ext cx="2354839" cy="1487991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созывает и проводит заседание КРК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162418" y="1902536"/>
        <a:ext cx="1665123" cy="1052169"/>
      </dsp:txXfrm>
    </dsp:sp>
    <dsp:sp modelId="{50A16312-08F2-4037-9183-63A8D52248D8}">
      <dsp:nvSpPr>
        <dsp:cNvPr id="0" name=""/>
        <dsp:cNvSpPr/>
      </dsp:nvSpPr>
      <dsp:spPr>
        <a:xfrm rot="16104494">
          <a:off x="3976084" y="1387460"/>
          <a:ext cx="204106" cy="56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4007550" y="1530674"/>
        <a:ext cx="142874" cy="337829"/>
      </dsp:txXfrm>
    </dsp:sp>
    <dsp:sp modelId="{92F31F24-3E55-48BD-A8C6-044121F7AFD6}">
      <dsp:nvSpPr>
        <dsp:cNvPr id="0" name=""/>
        <dsp:cNvSpPr/>
      </dsp:nvSpPr>
      <dsp:spPr>
        <a:xfrm>
          <a:off x="2439072" y="221013"/>
          <a:ext cx="3232385" cy="124975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председательствует на заседаниях КРК</a:t>
          </a:r>
          <a:endParaRPr lang="ru-RU" sz="1400" b="1" kern="1200" baseline="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912444" y="404035"/>
        <a:ext cx="2285641" cy="883710"/>
      </dsp:txXfrm>
    </dsp:sp>
    <dsp:sp modelId="{59445384-75CD-47C6-B2E4-3AE15B67D360}">
      <dsp:nvSpPr>
        <dsp:cNvPr id="0" name=""/>
        <dsp:cNvSpPr/>
      </dsp:nvSpPr>
      <dsp:spPr>
        <a:xfrm rot="2445289">
          <a:off x="5104679" y="3620858"/>
          <a:ext cx="247310" cy="56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113675" y="3709251"/>
        <a:ext cx="173117" cy="337829"/>
      </dsp:txXfrm>
    </dsp:sp>
    <dsp:sp modelId="{AD0ED459-B74F-48F0-865A-23328AE66C6E}">
      <dsp:nvSpPr>
        <dsp:cNvPr id="0" name=""/>
        <dsp:cNvSpPr/>
      </dsp:nvSpPr>
      <dsp:spPr>
        <a:xfrm>
          <a:off x="4567653" y="3980228"/>
          <a:ext cx="3128717" cy="140189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организует текущую работу КРК</a:t>
          </a:r>
          <a:r>
            <a:rPr lang="ru-RU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;</a:t>
          </a:r>
          <a:endParaRPr lang="ru-RU" sz="1400" kern="1200" dirty="0"/>
        </a:p>
      </dsp:txBody>
      <dsp:txXfrm>
        <a:off x="5025843" y="4185531"/>
        <a:ext cx="2212337" cy="991288"/>
      </dsp:txXfrm>
    </dsp:sp>
    <dsp:sp modelId="{0C1261E4-4E35-4F8E-AD60-10258B58184A}">
      <dsp:nvSpPr>
        <dsp:cNvPr id="0" name=""/>
        <dsp:cNvSpPr/>
      </dsp:nvSpPr>
      <dsp:spPr>
        <a:xfrm rot="8696568">
          <a:off x="2653027" y="3568897"/>
          <a:ext cx="330648" cy="56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2743223" y="3653019"/>
        <a:ext cx="231454" cy="337829"/>
      </dsp:txXfrm>
    </dsp:sp>
    <dsp:sp modelId="{59993C2B-CF50-4885-956E-36FEC9AEF8D1}">
      <dsp:nvSpPr>
        <dsp:cNvPr id="0" name=""/>
        <dsp:cNvSpPr/>
      </dsp:nvSpPr>
      <dsp:spPr>
        <a:xfrm>
          <a:off x="202077" y="3880096"/>
          <a:ext cx="2941454" cy="1548303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подписывает протокол заседания и др. документы</a:t>
          </a:r>
          <a:endParaRPr lang="ru-RU" sz="1400" kern="1200" dirty="0"/>
        </a:p>
      </dsp:txBody>
      <dsp:txXfrm>
        <a:off x="632843" y="4106840"/>
        <a:ext cx="2079922" cy="1094815"/>
      </dsp:txXfrm>
    </dsp:sp>
    <dsp:sp modelId="{44EB4EBD-8FC7-4386-B9FE-63B8F11F471F}">
      <dsp:nvSpPr>
        <dsp:cNvPr id="0" name=""/>
        <dsp:cNvSpPr/>
      </dsp:nvSpPr>
      <dsp:spPr>
        <a:xfrm rot="11724594">
          <a:off x="2506644" y="2249088"/>
          <a:ext cx="181465" cy="56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2560104" y="2368931"/>
        <a:ext cx="127026" cy="337829"/>
      </dsp:txXfrm>
    </dsp:sp>
    <dsp:sp modelId="{13A4E5A9-61E5-41B8-B6CD-9B2F43AA3BDC}">
      <dsp:nvSpPr>
        <dsp:cNvPr id="0" name=""/>
        <dsp:cNvSpPr/>
      </dsp:nvSpPr>
      <dsp:spPr>
        <a:xfrm>
          <a:off x="0" y="1391892"/>
          <a:ext cx="2562140" cy="153803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утверждает повестку заседания</a:t>
          </a:r>
          <a:endParaRPr lang="ru-RU" sz="1400" kern="1200" dirty="0"/>
        </a:p>
      </dsp:txBody>
      <dsp:txXfrm>
        <a:off x="375217" y="1617132"/>
        <a:ext cx="1811706" cy="1087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0F586-C901-4BAF-8279-55B12DEF60F7}">
      <dsp:nvSpPr>
        <dsp:cNvPr id="0" name=""/>
        <dsp:cNvSpPr/>
      </dsp:nvSpPr>
      <dsp:spPr>
        <a:xfrm>
          <a:off x="3739541" y="1912505"/>
          <a:ext cx="2095525" cy="875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909"/>
              </a:lnTo>
              <a:lnTo>
                <a:pt x="2095525" y="439909"/>
              </a:lnTo>
              <a:lnTo>
                <a:pt x="2095525" y="875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CBBE5-A882-46B6-B0A8-113E733C85B7}">
      <dsp:nvSpPr>
        <dsp:cNvPr id="0" name=""/>
        <dsp:cNvSpPr/>
      </dsp:nvSpPr>
      <dsp:spPr>
        <a:xfrm>
          <a:off x="1813359" y="1912505"/>
          <a:ext cx="1926181" cy="877792"/>
        </a:xfrm>
        <a:custGeom>
          <a:avLst/>
          <a:gdLst/>
          <a:ahLst/>
          <a:cxnLst/>
          <a:rect l="0" t="0" r="0" b="0"/>
          <a:pathLst>
            <a:path>
              <a:moveTo>
                <a:pt x="1926181" y="0"/>
              </a:moveTo>
              <a:lnTo>
                <a:pt x="1926181" y="442623"/>
              </a:lnTo>
              <a:lnTo>
                <a:pt x="0" y="442623"/>
              </a:lnTo>
              <a:lnTo>
                <a:pt x="0" y="877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2A6F3-7553-4E50-B5A6-F53C796438DD}">
      <dsp:nvSpPr>
        <dsp:cNvPr id="0" name=""/>
        <dsp:cNvSpPr/>
      </dsp:nvSpPr>
      <dsp:spPr>
        <a:xfrm>
          <a:off x="906822" y="3123"/>
          <a:ext cx="5665438" cy="190938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C3A6D-80E6-4512-8196-E80CBCA41A28}">
      <dsp:nvSpPr>
        <dsp:cNvPr id="0" name=""/>
        <dsp:cNvSpPr/>
      </dsp:nvSpPr>
      <dsp:spPr>
        <a:xfrm>
          <a:off x="1428763" y="498967"/>
          <a:ext cx="5665438" cy="190938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oft" dir="t"/>
        </a:scene3d>
        <a:sp3d extrusionH="114300" prstMaterial="plastic">
          <a:bevelT w="127000" h="120650" prst="angle"/>
          <a:extrusionClr>
            <a:srgbClr val="FED46A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СМЕТА</a:t>
          </a:r>
          <a:endParaRPr lang="ru-RU" sz="48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484687" y="554891"/>
        <a:ext cx="5553590" cy="1797534"/>
      </dsp:txXfrm>
    </dsp:sp>
    <dsp:sp modelId="{044A54CE-2CC4-46B2-B21B-0D6B2E043484}">
      <dsp:nvSpPr>
        <dsp:cNvPr id="0" name=""/>
        <dsp:cNvSpPr/>
      </dsp:nvSpPr>
      <dsp:spPr>
        <a:xfrm>
          <a:off x="197685" y="2790298"/>
          <a:ext cx="3231346" cy="1865921"/>
        </a:xfrm>
        <a:prstGeom prst="roundRect">
          <a:avLst>
            <a:gd name="adj" fmla="val 10000"/>
          </a:avLst>
        </a:prstGeom>
        <a:solidFill>
          <a:srgbClr val="4B93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rise" dir="t"/>
        </a:scene3d>
        <a:sp3d>
          <a:bevelT prst="relaxedInset"/>
          <a:bevelB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934AC-A673-409A-B861-5B0F624DB9A0}">
      <dsp:nvSpPr>
        <dsp:cNvPr id="0" name=""/>
        <dsp:cNvSpPr/>
      </dsp:nvSpPr>
      <dsp:spPr>
        <a:xfrm>
          <a:off x="719627" y="3286143"/>
          <a:ext cx="3231346" cy="1865921"/>
        </a:xfrm>
        <a:prstGeom prst="roundRect">
          <a:avLst>
            <a:gd name="adj" fmla="val 10000"/>
          </a:avLst>
        </a:prstGeom>
        <a:solidFill>
          <a:srgbClr val="FED46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Доходы</a:t>
          </a:r>
          <a:endParaRPr lang="ru-RU" sz="40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774278" y="3340794"/>
        <a:ext cx="3122044" cy="1756619"/>
      </dsp:txXfrm>
    </dsp:sp>
    <dsp:sp modelId="{EF50235F-496E-4A68-B1A2-535D6F6165C7}">
      <dsp:nvSpPr>
        <dsp:cNvPr id="0" name=""/>
        <dsp:cNvSpPr/>
      </dsp:nvSpPr>
      <dsp:spPr>
        <a:xfrm>
          <a:off x="4345238" y="2787584"/>
          <a:ext cx="2979656" cy="1816972"/>
        </a:xfrm>
        <a:prstGeom prst="roundRect">
          <a:avLst>
            <a:gd name="adj" fmla="val 10000"/>
          </a:avLst>
        </a:prstGeom>
        <a:solidFill>
          <a:srgbClr val="4B93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rise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CB4EA-E5A5-4196-ABCC-A79CFAFC69A0}">
      <dsp:nvSpPr>
        <dsp:cNvPr id="0" name=""/>
        <dsp:cNvSpPr/>
      </dsp:nvSpPr>
      <dsp:spPr>
        <a:xfrm>
          <a:off x="4867180" y="3283428"/>
          <a:ext cx="2979656" cy="1816972"/>
        </a:xfrm>
        <a:prstGeom prst="roundRect">
          <a:avLst>
            <a:gd name="adj" fmla="val 10000"/>
          </a:avLst>
        </a:prstGeom>
        <a:solidFill>
          <a:srgbClr val="FED46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Расходы</a:t>
          </a:r>
          <a:endParaRPr lang="ru-RU" sz="40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920397" y="3336645"/>
        <a:ext cx="2873222" cy="1710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2A946-80E3-4E99-829E-BE03CE3E885B}">
      <dsp:nvSpPr>
        <dsp:cNvPr id="0" name=""/>
        <dsp:cNvSpPr/>
      </dsp:nvSpPr>
      <dsp:spPr>
        <a:xfrm>
          <a:off x="0" y="675063"/>
          <a:ext cx="749935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FB098-2326-4088-A5DF-17ECD0AFDCC0}">
      <dsp:nvSpPr>
        <dsp:cNvPr id="0" name=""/>
        <dsp:cNvSpPr/>
      </dsp:nvSpPr>
      <dsp:spPr>
        <a:xfrm>
          <a:off x="279382" y="294309"/>
          <a:ext cx="7140487" cy="129888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Порядок</a:t>
          </a:r>
          <a:r>
            <a:rPr lang="ru-RU" sz="20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и своевременность перечисления членских профсоюзных взносов на расчетный счет организации Профсоюза</a:t>
          </a:r>
          <a:endParaRPr lang="ru-RU" sz="20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42788" y="357715"/>
        <a:ext cx="7013675" cy="1172068"/>
      </dsp:txXfrm>
    </dsp:sp>
    <dsp:sp modelId="{C6B5F9B2-65F8-47F8-A97E-0D8214D011A7}">
      <dsp:nvSpPr>
        <dsp:cNvPr id="0" name=""/>
        <dsp:cNvSpPr/>
      </dsp:nvSpPr>
      <dsp:spPr>
        <a:xfrm>
          <a:off x="0" y="2214074"/>
          <a:ext cx="749935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D45D4-8053-46B7-9B71-F3864EA30612}">
      <dsp:nvSpPr>
        <dsp:cNvPr id="0" name=""/>
        <dsp:cNvSpPr/>
      </dsp:nvSpPr>
      <dsp:spPr>
        <a:xfrm>
          <a:off x="279381" y="2121801"/>
          <a:ext cx="7129852" cy="84205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Анализ целевого использования выделенных средств</a:t>
          </a:r>
          <a:endParaRPr lang="ru-RU" sz="20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20486" y="2162906"/>
        <a:ext cx="7047642" cy="759840"/>
      </dsp:txXfrm>
    </dsp:sp>
    <dsp:sp modelId="{29CD080E-83AC-47C3-94F0-314E779135E5}">
      <dsp:nvSpPr>
        <dsp:cNvPr id="0" name=""/>
        <dsp:cNvSpPr/>
      </dsp:nvSpPr>
      <dsp:spPr>
        <a:xfrm>
          <a:off x="0" y="3558188"/>
          <a:ext cx="7499350" cy="9543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0FD37-4BA2-43C9-BFCE-7CBC5AADFC9C}">
      <dsp:nvSpPr>
        <dsp:cNvPr id="0" name=""/>
        <dsp:cNvSpPr/>
      </dsp:nvSpPr>
      <dsp:spPr>
        <a:xfrm>
          <a:off x="216024" y="3410830"/>
          <a:ext cx="7139106" cy="909631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Правильность оформления договора пожертвования и целевого использования этих средств </a:t>
          </a:r>
          <a:endParaRPr lang="ru-RU" sz="20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60429" y="3455235"/>
        <a:ext cx="7050296" cy="820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59664-30BF-4CB5-A1FB-08B2B0E7895A}">
      <dsp:nvSpPr>
        <dsp:cNvPr id="0" name=""/>
        <dsp:cNvSpPr/>
      </dsp:nvSpPr>
      <dsp:spPr>
        <a:xfrm>
          <a:off x="1101131" y="71653"/>
          <a:ext cx="2823316" cy="169398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распоряжение о приобретении основных средств</a:t>
          </a:r>
          <a:endParaRPr lang="ru-RU" sz="24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101131" y="71653"/>
        <a:ext cx="2823316" cy="1693989"/>
      </dsp:txXfrm>
    </dsp:sp>
    <dsp:sp modelId="{FFF101E0-8FEE-42AF-B461-9516B245E43F}">
      <dsp:nvSpPr>
        <dsp:cNvPr id="0" name=""/>
        <dsp:cNvSpPr/>
      </dsp:nvSpPr>
      <dsp:spPr>
        <a:xfrm>
          <a:off x="4289304" y="71653"/>
          <a:ext cx="2823316" cy="169398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первичные документы по учету основных средств</a:t>
          </a:r>
          <a:endParaRPr lang="ru-RU" sz="24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289304" y="71653"/>
        <a:ext cx="2823316" cy="1693989"/>
      </dsp:txXfrm>
    </dsp:sp>
    <dsp:sp modelId="{A4004650-423B-4D44-9398-88A3C2B43B93}">
      <dsp:nvSpPr>
        <dsp:cNvPr id="0" name=""/>
        <dsp:cNvSpPr/>
      </dsp:nvSpPr>
      <dsp:spPr>
        <a:xfrm>
          <a:off x="1101131" y="1955584"/>
          <a:ext cx="2823316" cy="169398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договор о безвозмездно полученном имуществе</a:t>
          </a:r>
          <a:endParaRPr lang="ru-RU" sz="24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101131" y="1955584"/>
        <a:ext cx="2823316" cy="1693989"/>
      </dsp:txXfrm>
    </dsp:sp>
    <dsp:sp modelId="{3D4DC390-000A-454E-B177-4F9787428456}">
      <dsp:nvSpPr>
        <dsp:cNvPr id="0" name=""/>
        <dsp:cNvSpPr/>
      </dsp:nvSpPr>
      <dsp:spPr>
        <a:xfrm>
          <a:off x="4289304" y="1955584"/>
          <a:ext cx="2823316" cy="169398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бухгалтерские проводки по учету основных средств</a:t>
          </a:r>
          <a:endParaRPr lang="ru-RU" sz="24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289304" y="1955584"/>
        <a:ext cx="2823316" cy="1693989"/>
      </dsp:txXfrm>
    </dsp:sp>
    <dsp:sp modelId="{3D247A36-7311-4BB2-B14B-DFCE10F63DE9}">
      <dsp:nvSpPr>
        <dsp:cNvPr id="0" name=""/>
        <dsp:cNvSpPr/>
      </dsp:nvSpPr>
      <dsp:spPr>
        <a:xfrm>
          <a:off x="1639438" y="3956160"/>
          <a:ext cx="4789953" cy="161596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распоряжение председателя профсоюзной организации на проведение инвентаризации;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инвентаризационные описи</a:t>
          </a:r>
          <a:endParaRPr lang="ru-RU" sz="20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639438" y="3956160"/>
        <a:ext cx="4789953" cy="1615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4666016-DB01-4BB8-8EA5-844D0FB2C7D6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B27702C-D39B-49B0-B8BE-2CE7A1AD0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1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471ABCD-610A-417E-944F-A8A09992823B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CACB41B-4D19-4B5B-9532-DA785B3FA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49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AD02E2-3058-497A-9A79-3F4A78C4BE0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err="1" smtClean="0"/>
              <a:t>рарара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8FF16-F4D2-4FAD-BA38-A449BCB02A5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94E958-6092-4C00-82D6-CA72BE90348D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B83FDD-B6A1-40E3-83AD-F2721678B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815B-27C1-472E-AD8B-EFFD5543D457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BE3E-B4F4-408D-A8D1-E529728135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43DC9-BF6B-4BD4-97AF-F8ABBA33C691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A436-7935-48BD-B789-E4569DA91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25E0-75D1-4E55-A684-453C88E91B02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E8E4-D3AA-4DDE-9FAD-0B2AE86FEB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AB2BF-6FB1-4776-89D4-F7AC0E157543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F5FB68-1C9D-40CD-B3DA-F6FA66C2F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86DD-6357-4BC4-8F47-4A4B02E58F83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0A16-970B-4AF8-AF37-9625F0B322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5FA866-112D-4D04-85AF-B913CE014A41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E99E9C-8EB7-42DE-A9F4-0E3D1F1E5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4A16-42B5-47B9-9E83-D3A52B2919E5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987F-42B1-40FF-BD20-9A6C287B63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6E4FB7-C152-4435-B645-3FD243B4511E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3550F6-284A-4072-ABD3-693856126A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FE1090-D209-4024-AB85-C859A87EF965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7CC275-BA3D-4739-8CF6-A5D12283F5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547D67-DEBD-497E-B56C-4A0CEDE4A6BE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A51409-3FD5-4D7F-A26B-CE15BF9D9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6249103-F391-47F6-9CB3-A93F1029DA73}" type="datetimeFigureOut">
              <a:rPr lang="ru-RU"/>
              <a:pPr>
                <a:defRPr/>
              </a:pPr>
              <a:t>12.09.2015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C9B75AF-143A-40D4-BDF9-5A47A54500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8" r:id="rId1"/>
    <p:sldLayoutId id="2147486007" r:id="rId2"/>
    <p:sldLayoutId id="2147486009" r:id="rId3"/>
    <p:sldLayoutId id="2147486006" r:id="rId4"/>
    <p:sldLayoutId id="2147486010" r:id="rId5"/>
    <p:sldLayoutId id="2147486005" r:id="rId6"/>
    <p:sldLayoutId id="2147486011" r:id="rId7"/>
    <p:sldLayoutId id="2147486012" r:id="rId8"/>
    <p:sldLayoutId id="2147486013" r:id="rId9"/>
    <p:sldLayoutId id="2147486004" r:id="rId10"/>
    <p:sldLayoutId id="214748600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gradFill flip="none" rotWithShape="1">
            <a:gsLst>
              <a:gs pos="31000">
                <a:schemeClr val="accent2">
                  <a:lumMod val="40000"/>
                  <a:lumOff val="60000"/>
                  <a:alpha val="22000"/>
                </a:scheme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3600000" scaled="0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             </a:t>
            </a:r>
            <a:br>
              <a:rPr lang="ru-RU" sz="1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1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1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1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1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1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1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1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1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1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         </a:t>
            </a:r>
            <a:r>
              <a:rPr lang="ru-RU" sz="2000" dirty="0" smtClean="0">
                <a:solidFill>
                  <a:srgbClr val="0D27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Общероссийский Профсоюз образования </a:t>
            </a:r>
            <a:r>
              <a:rPr lang="ru-RU" sz="2000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2000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44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РАБОТА КОНТРОЛЬНО-РЕВИЗИОННОЙ КОМИССИИ</a:t>
            </a:r>
            <a: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endParaRPr lang="ru-RU" sz="3900" b="1" dirty="0" smtClean="0">
              <a:solidFill>
                <a:srgbClr val="9222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45220" y="857232"/>
            <a:ext cx="1285852" cy="5429264"/>
          </a:xfrm>
          <a:blipFill>
            <a:blip r:embed="rId2"/>
            <a:tile tx="0" ty="0" sx="100000" sy="100000" flip="none" algn="tl"/>
          </a:blip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0"/>
            <a:ext cx="1439862" cy="15716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Учетная политика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ru-RU" sz="2800" b="1" dirty="0" smtClean="0">
                <a:latin typeface="Verdana" pitchFamily="34" charset="0"/>
                <a:cs typeface="Arial" charset="0"/>
              </a:rPr>
              <a:t> Учетная политика для целей бухгалтерского учета</a:t>
            </a:r>
          </a:p>
          <a:p>
            <a:pPr>
              <a:buClr>
                <a:schemeClr val="accent2"/>
              </a:buClr>
            </a:pPr>
            <a:r>
              <a:rPr lang="ru-RU" sz="2800" b="1" dirty="0" smtClean="0">
                <a:latin typeface="Verdana" pitchFamily="34" charset="0"/>
                <a:cs typeface="Arial" charset="0"/>
              </a:rPr>
              <a:t>Методика бухгалтерского учета</a:t>
            </a:r>
          </a:p>
          <a:p>
            <a:pPr>
              <a:buClr>
                <a:schemeClr val="accent2"/>
              </a:buClr>
            </a:pPr>
            <a:r>
              <a:rPr lang="ru-RU" sz="2800" b="1" dirty="0" smtClean="0">
                <a:latin typeface="Verdana" pitchFamily="34" charset="0"/>
                <a:cs typeface="Arial" charset="0"/>
              </a:rPr>
              <a:t>Учетная политика для целей налогообложения</a:t>
            </a:r>
          </a:p>
          <a:p>
            <a:pPr>
              <a:buClr>
                <a:schemeClr val="accent2"/>
              </a:buClr>
            </a:pPr>
            <a:endParaRPr lang="ru-RU" sz="2400" b="1" dirty="0" smtClean="0">
              <a:latin typeface="Verdana" pitchFamily="34" charset="0"/>
              <a:cs typeface="Arial" charset="0"/>
            </a:endParaRPr>
          </a:p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r>
              <a:rPr lang="ru-RU" sz="2800" b="1" dirty="0" smtClean="0">
                <a:latin typeface="Verdana" pitchFamily="34" charset="0"/>
                <a:cs typeface="Arial" charset="0"/>
              </a:rPr>
              <a:t>Учетная политика применяется последовательно из года в год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ПЛАНИРОВАНИЕ ДОХОДОВ И РАСХОДОВ ПРОФСОЮЗНОЙ ОРГАНИЗАЦИИ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4935" name="Прямоугольник 3"/>
          <p:cNvSpPr>
            <a:spLocks noChangeArrowheads="1"/>
          </p:cNvSpPr>
          <p:nvPr/>
        </p:nvSpPr>
        <p:spPr bwMode="auto">
          <a:xfrm>
            <a:off x="214313" y="1785938"/>
            <a:ext cx="2500312" cy="3714750"/>
          </a:xfrm>
          <a:prstGeom prst="rect">
            <a:avLst/>
          </a:prstGeom>
          <a:solidFill>
            <a:srgbClr val="C00000">
              <a:alpha val="85881"/>
            </a:srgbClr>
          </a:solidFill>
          <a:ln w="54991" cmpd="thickThin" algn="ctr">
            <a:solidFill>
              <a:srgbClr val="1E768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Verdana" pitchFamily="34" charset="0"/>
              </a:rPr>
              <a:t>НЕ ПОДЛЕЖИТ ИЗМЕНЕНИЮ</a:t>
            </a:r>
          </a:p>
          <a:p>
            <a:pPr algn="ctr"/>
            <a:r>
              <a:rPr lang="ru-RU" sz="2400" b="1">
                <a:solidFill>
                  <a:prstClr val="black"/>
                </a:solidFill>
                <a:latin typeface="Verdana" pitchFamily="34" charset="0"/>
              </a:rPr>
              <a:t>В СМЕТЕ</a:t>
            </a:r>
            <a:r>
              <a:rPr lang="ru-RU" b="1">
                <a:solidFill>
                  <a:prstClr val="black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24936" name="Овал 4"/>
          <p:cNvSpPr>
            <a:spLocks noChangeArrowheads="1"/>
          </p:cNvSpPr>
          <p:nvPr/>
        </p:nvSpPr>
        <p:spPr bwMode="auto">
          <a:xfrm>
            <a:off x="3000375" y="1643063"/>
            <a:ext cx="2857500" cy="1500187"/>
          </a:xfrm>
          <a:prstGeom prst="ellipse">
            <a:avLst/>
          </a:prstGeom>
          <a:solidFill>
            <a:srgbClr val="FED46A"/>
          </a:solidFill>
          <a:ln w="54991" cmpd="thickThin" algn="ctr">
            <a:solidFill>
              <a:srgbClr val="1E768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700" b="1">
                <a:solidFill>
                  <a:prstClr val="black"/>
                </a:solidFill>
                <a:latin typeface="Verdana" pitchFamily="34" charset="0"/>
              </a:rPr>
              <a:t>% отчисления средств в вышестоящую организацию </a:t>
            </a:r>
          </a:p>
        </p:txBody>
      </p:sp>
      <p:sp>
        <p:nvSpPr>
          <p:cNvPr id="124937" name="Овал 5"/>
          <p:cNvSpPr>
            <a:spLocks noChangeArrowheads="1"/>
          </p:cNvSpPr>
          <p:nvPr/>
        </p:nvSpPr>
        <p:spPr bwMode="auto">
          <a:xfrm>
            <a:off x="2928938" y="3429000"/>
            <a:ext cx="3214687" cy="2286000"/>
          </a:xfrm>
          <a:prstGeom prst="ellipse">
            <a:avLst/>
          </a:prstGeom>
          <a:solidFill>
            <a:srgbClr val="FED46A"/>
          </a:solidFill>
          <a:ln w="54991" cmpd="thickThin" algn="ctr">
            <a:solidFill>
              <a:srgbClr val="1E768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prstClr val="black"/>
                </a:solidFill>
                <a:latin typeface="Verdana" pitchFamily="34" charset="0"/>
              </a:rPr>
              <a:t>Предельные нормы финансовых расходов по следующим направлениям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286500" y="1428750"/>
            <a:ext cx="2573338" cy="14874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4991" cmpd="thickThin" algn="ctr">
            <a:solidFill>
              <a:srgbClr val="1E768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Verdana" pitchFamily="34" charset="0"/>
              </a:rPr>
              <a:t>% средств на оплату труда штатных работников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</a:rPr>
              <a:t>(Постановление Исполкома Профсоюза от 07.06.12  №10)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357938" y="3286125"/>
            <a:ext cx="2428875" cy="1198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4991" cmpd="thickThin" algn="ctr">
            <a:solidFill>
              <a:srgbClr val="1E768C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Verdana" pitchFamily="34" charset="0"/>
              </a:rPr>
              <a:t>3-5% средств на информационное обеспечение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357938" y="4714875"/>
            <a:ext cx="2428875" cy="1198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4991" cmpd="thickThin" algn="ctr">
            <a:solidFill>
              <a:srgbClr val="1E768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Verdana" pitchFamily="34" charset="0"/>
              </a:rPr>
              <a:t>6-10% средств на обучение профсоюзных кадров и актива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214563" y="22145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214563" y="43576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929313" y="5000625"/>
            <a:ext cx="414337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929313" y="3643313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5107781" y="2321720"/>
            <a:ext cx="1285875" cy="107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430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</a:rPr>
              <a:t>СМЕТА ДОХОДОВ И РАСХОДОВ профсоюзной организации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4" name="Содержимое 23"/>
          <p:cNvGraphicFramePr>
            <a:graphicFrameLocks noGrp="1"/>
          </p:cNvGraphicFramePr>
          <p:nvPr>
            <p:ph idx="1"/>
          </p:nvPr>
        </p:nvGraphicFramePr>
        <p:xfrm>
          <a:off x="1000100" y="1214422"/>
          <a:ext cx="800102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Стрелка вниз 25"/>
          <p:cNvSpPr/>
          <p:nvPr/>
        </p:nvSpPr>
        <p:spPr>
          <a:xfrm rot="1974352">
            <a:off x="3022600" y="3394075"/>
            <a:ext cx="428625" cy="1000125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 rot="19741104">
            <a:off x="6656388" y="3397250"/>
            <a:ext cx="428625" cy="1000125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17232"/>
            <a:ext cx="259080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Поступление и расходование целевых поступлений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403090"/>
              </p:ext>
            </p:extLst>
          </p:nvPr>
        </p:nvGraphicFramePr>
        <p:xfrm>
          <a:off x="1403648" y="126876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71546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ДОГОВОР о полной индивидуальной материальной ответственности работников, выполняющих обязанности кассиров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ru-RU" sz="3900" b="1" dirty="0" smtClean="0">
              <a:solidFill>
                <a:srgbClr val="9222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71546"/>
            <a:ext cx="8172400" cy="5786454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600" dirty="0" smtClean="0">
                <a:cs typeface="Arial" charset="0"/>
              </a:rPr>
              <a:t> _______________________________________________________________________________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(наименование профсоюзной организации)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далее   именуемый "Работодатель",   в     лице       председателя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_______________________________________________________________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(фамилия, имя, отчество)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действующего на основании ___________________________ с одной стороны,  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(устава, положения)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и   ____________________________________________________________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(наименование должности) (фамилия, имя, отчество)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именуемый в дальнейшем   "Работник", с   другой стороны, заключили настоящий Договор о нижеследующем: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1. Работник принимает на себя полную материальную ответственность за недостачу  вверенных ему Работодателем денежных средств, а также за ущерб, возникший у Работодателя в результате возмещения им ущерба иным лицам, и в связи с изложенным обязуется: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а)  бережно относиться к переданным ему для осуществления возложенных на него функций (обязанностей) денежным средствам Работодателя и принимать меры к предотвращению ущерба;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б) своевременно сообщать Работодателю обо всех обстоятельствах, угрожающих обеспечению сохранности вверенных ему денежных средств;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в) вести учет, составлять и представлять в установленном порядке отчеты о движении и остатках вверенных ему денежных средств;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г) участвовать в проведении инвентаризации, ревизии, иной проверке сохранности и состояния вверенных ему денежных средств.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2. Работодатель обязуется: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а) создавать Работнику условия, необходимые для нормальной работы и обеспечения полной сохранности вверенных ему денежных средств;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б) знакомить Работника с действующим законодательством о материальной ответственности работников за ущерб, причиненный работодателю, а также иными нормативными правовыми актами (в т.ч.. локальными) о порядке хранения, приема, выдачи и осуществления других операций с переданными ему денежными средствами;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в) проводить в установленном порядке инвентаризацию, ревизии и другие проверки сохранности и состояния денежных средств.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3. Определение размера ущерба, причиненного Работником Работодателю, а также ущерба, возникшего у Работодателя в результате возмещения им ущерба иным лицам, и порядок их возмещения производятся в соответствии с действующим законодательством.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4. Работник не несет материальной ответственности, если ущерб причинен не по его вине.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5. Настоящий Договор вступает в силу с момента его подписания. Действие настоящего Договора распространяется на все время работы с вверенным Работнику имуществом Работодателя.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6. Настоящий Договор составлен в двух имеющих одинаковую юридическую силу экземплярах, из которых один находится у Работодателя, а второй – у Работника.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7. Изменение условий настоящего Договора, дополнение, расторжение или прекращение его действия осуществляются по письменному соглашению сторон, являющемуся неотъемлемой частью настоящего Договора. 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Адреса и подписи сторон Договора: 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Работодатель                                                       Работник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	Место печати 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  «____» _______</a:t>
            </a:r>
          </a:p>
          <a:p>
            <a:pPr>
              <a:lnSpc>
                <a:spcPct val="80000"/>
              </a:lnSpc>
            </a:pPr>
            <a:r>
              <a:rPr lang="ru-RU" sz="800" dirty="0" smtClean="0">
                <a:latin typeface="Verdana" pitchFamily="34" charset="0"/>
                <a:cs typeface="Arial" charset="0"/>
              </a:rPr>
              <a:t>Дата заключения Договора	</a:t>
            </a:r>
          </a:p>
          <a:p>
            <a:pPr>
              <a:lnSpc>
                <a:spcPct val="80000"/>
              </a:lnSpc>
            </a:pPr>
            <a:r>
              <a:rPr lang="ru-RU" sz="800" b="1" dirty="0" smtClean="0">
                <a:latin typeface="Verdana" pitchFamily="34" charset="0"/>
                <a:cs typeface="Arial" charset="0"/>
              </a:rPr>
              <a:t> </a:t>
            </a:r>
            <a:endParaRPr lang="ru-RU" sz="8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600" b="1" dirty="0" smtClean="0">
                <a:cs typeface="Arial" charset="0"/>
              </a:rPr>
              <a:t> </a:t>
            </a:r>
            <a:endParaRPr lang="ru-RU" sz="6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600" b="1" dirty="0" smtClean="0">
                <a:cs typeface="Arial" charset="0"/>
              </a:rPr>
              <a:t> </a:t>
            </a:r>
            <a:endParaRPr lang="ru-RU" sz="600" dirty="0" smtClean="0"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92867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АКТ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 инвентаризации наличных денежных средств</a:t>
            </a:r>
            <a:endParaRPr lang="ru-RU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8172400" cy="594928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6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600" dirty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600" dirty="0" smtClean="0">
                <a:cs typeface="Arial" charset="0"/>
              </a:rPr>
              <a:t> </a:t>
            </a:r>
            <a:r>
              <a:rPr lang="ru-RU" sz="1000" dirty="0" smtClean="0">
                <a:latin typeface="Verdana" pitchFamily="34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___"_________20____ г.                                                                                                                                                                г. 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                 К началу проведения инвентаризации все расходные и приходные документы на денежные средства сданы в бухгалтерию, все денежные средства, поступившие на мою ответственность, оприходованы, а выбывшие списаны в расход.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 Материально–ответственное лицо: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___________________________________________________________________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(должность)                      (подпись)                                            (расшифровка подписи)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dirty="0" smtClean="0">
                <a:latin typeface="Verdana" pitchFamily="34" charset="0"/>
                <a:cs typeface="Arial" charset="0"/>
              </a:rPr>
              <a:t>При инвентаризации установлено следующее: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1) наличных денег ___________ руб.;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2) почтовых марок ___________ руб.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3) ценных бумаг    ___________  руб.;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4)                              ___________ руб.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Итого фактическое наличие ___________________  руб.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  _________________________________________________________________                             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(прописью)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 По учетным данным ____________ руб.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Результаты инвентаризации: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излишек   ____________ руб.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недостача ____________ руб.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Последние номера кассовых ордеров: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приходного N _______________	 расходного N  _______________	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Председатель контрольно-ревизионной комиссии: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_________________________________________________________________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(должность)                            (подпись)                       (расшифровка подписи)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Члены комиссии: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(должность)                            (подпись)                       (расшифровка подписи)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Подтверждаю, что денежные средства, перечисленные в акте, находятся на моем ответственном хранении. Материально–ответственное лицо: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(должность)                          (подпись)                           (расшифровка подписи)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Объяснение причин излишков или недостач: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Материально–ответственное лицо: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(должность)                          (подпись)                               (расшифровка подписи)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Решение председателя профсоюзной организации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Подпись                                                                           Ф.И.О.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					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Verdana" pitchFamily="34" charset="0"/>
                <a:cs typeface="Arial" charset="0"/>
              </a:rPr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600" dirty="0" smtClean="0">
                <a:cs typeface="Arial" charset="0"/>
              </a:rPr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600" b="1" dirty="0" smtClean="0">
                <a:cs typeface="Arial" charset="0"/>
              </a:rPr>
              <a:t> </a:t>
            </a:r>
            <a:endParaRPr lang="ru-RU" sz="600" dirty="0" smtClean="0"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АКТ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о списании материальных ценностей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600" dirty="0" smtClean="0">
                <a:cs typeface="Arial" charset="0"/>
              </a:rPr>
              <a:t> </a:t>
            </a:r>
            <a:r>
              <a:rPr lang="ru-RU" sz="1000" dirty="0" smtClean="0">
                <a:latin typeface="Verdana" pitchFamily="34" charset="0"/>
                <a:cs typeface="Arial" charset="0"/>
              </a:rPr>
              <a:t> "___"________20__г.                                                                                              г.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800" dirty="0" smtClean="0">
                <a:latin typeface="Verdana" pitchFamily="34" charset="0"/>
                <a:cs typeface="Arial" charset="0"/>
              </a:rPr>
              <a:t>						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>
                <a:latin typeface="Verdana" pitchFamily="34" charset="0"/>
                <a:cs typeface="Arial" charset="0"/>
              </a:rPr>
              <a:t>Комиссия в составе: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Verdana" pitchFamily="34" charset="0"/>
                <a:cs typeface="Arial" charset="0"/>
              </a:rPr>
              <a:t>председатель комиссии -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Verdana" pitchFamily="34" charset="0"/>
                <a:cs typeface="Arial" charset="0"/>
              </a:rPr>
              <a:t>член комиссии -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Verdana" pitchFamily="34" charset="0"/>
                <a:cs typeface="Arial" charset="0"/>
              </a:rPr>
              <a:t>член комиссии - 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900" dirty="0" smtClean="0">
                <a:latin typeface="Verdana" pitchFamily="34" charset="0"/>
                <a:cs typeface="Arial" charset="0"/>
              </a:rPr>
              <a:t>составили настоящий акт в том, что на проведение мероприятия  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900" dirty="0" smtClean="0">
                <a:latin typeface="Verdana" pitchFamily="34" charset="0"/>
                <a:cs typeface="Arial" charset="0"/>
              </a:rPr>
              <a:t> 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900" dirty="0" smtClean="0">
                <a:latin typeface="Verdana" pitchFamily="34" charset="0"/>
                <a:cs typeface="Arial" charset="0"/>
              </a:rPr>
              <a:t>были приобретены материальные ценности согласно смете,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900" dirty="0" smtClean="0">
                <a:latin typeface="Verdana" pitchFamily="34" charset="0"/>
                <a:cs typeface="Arial" charset="0"/>
              </a:rPr>
              <a:t>утвержденной на заседании профсоюзного комитета, и использованы на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900" dirty="0" smtClean="0">
                <a:latin typeface="Verdana" pitchFamily="34" charset="0"/>
                <a:cs typeface="Arial" charset="0"/>
              </a:rPr>
              <a:t>данное мероприятие (Протокол №__    от (      ) на сумму     ____   руб.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900" dirty="0" smtClean="0">
                <a:latin typeface="Verdana" pitchFamily="34" charset="0"/>
                <a:cs typeface="Arial" charset="0"/>
              </a:rPr>
              <a:t>Кассовые и товарные чеки приложены к авансовому отчету №  __________       подотчетного лица</a:t>
            </a:r>
            <a:r>
              <a:rPr lang="ru-RU" sz="1600" dirty="0" smtClean="0">
                <a:latin typeface="Verdana" pitchFamily="34" charset="0"/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Verdana" pitchFamily="34" charset="0"/>
                <a:cs typeface="Arial" charset="0"/>
              </a:rPr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Verdana" pitchFamily="34" charset="0"/>
                <a:cs typeface="Arial" charset="0"/>
              </a:rPr>
              <a:t>Председатель комиссии                                               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i="1" dirty="0" smtClean="0">
                <a:latin typeface="Verdana" pitchFamily="34" charset="0"/>
                <a:cs typeface="Arial" charset="0"/>
              </a:rPr>
              <a:t>подпись                                                   Ф.И.О. </a:t>
            </a:r>
            <a:endParaRPr lang="ru-RU" sz="16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Verdana" pitchFamily="34" charset="0"/>
                <a:cs typeface="Arial" charset="0"/>
              </a:rPr>
              <a:t>Члены комиссии: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i="1" dirty="0" smtClean="0">
                <a:latin typeface="Verdana" pitchFamily="34" charset="0"/>
                <a:cs typeface="Arial" charset="0"/>
              </a:rPr>
              <a:t>подпись                                                   Ф.И.О.                         </a:t>
            </a:r>
            <a:endParaRPr lang="ru-RU" sz="16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i="1" dirty="0" smtClean="0">
                <a:latin typeface="Verdana" pitchFamily="34" charset="0"/>
                <a:cs typeface="Arial" charset="0"/>
              </a:rPr>
              <a:t>подпись                                                   Ф.И.О.</a:t>
            </a:r>
            <a:endParaRPr lang="ru-RU" sz="16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i="1" dirty="0" smtClean="0">
                <a:latin typeface="Verdana" pitchFamily="34" charset="0"/>
                <a:cs typeface="Arial" charset="0"/>
              </a:rPr>
              <a:t> </a:t>
            </a:r>
            <a:endParaRPr lang="ru-RU" sz="16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Verdana" pitchFamily="34" charset="0"/>
                <a:cs typeface="Arial" charset="0"/>
              </a:rPr>
              <a:t>" __ " _________ 20__  г.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Verdana" pitchFamily="34" charset="0"/>
                <a:cs typeface="Arial" charset="0"/>
              </a:rPr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Verdana" pitchFamily="34" charset="0"/>
                <a:cs typeface="Arial" charset="0"/>
              </a:rPr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600" dirty="0" smtClean="0">
                <a:cs typeface="Arial" charset="0"/>
              </a:rPr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600" b="1" dirty="0" smtClean="0">
                <a:cs typeface="Arial" charset="0"/>
              </a:rPr>
              <a:t> </a:t>
            </a:r>
            <a:endParaRPr lang="ru-RU" sz="600" dirty="0" smtClean="0"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Расходование наличных средств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ru-RU" sz="2400" b="1" dirty="0" smtClean="0">
                <a:latin typeface="Verdana" pitchFamily="34" charset="0"/>
                <a:cs typeface="Arial" charset="0"/>
              </a:rPr>
              <a:t>Осуществление расчетов наличными деньгами сверх установленных размеров, неоприходование (неполное оприходование) в кассу денежной наличности, несоблюдение порядка хранения свободных денежных средств, накопление в кассе наличных денег сверх лимитов:</a:t>
            </a:r>
          </a:p>
          <a:p>
            <a:pPr marL="82550" indent="0">
              <a:buClr>
                <a:schemeClr val="accent2"/>
              </a:buClr>
              <a:buNone/>
            </a:pPr>
            <a:r>
              <a:rPr lang="ru-RU" sz="2400" b="1" dirty="0" smtClean="0">
                <a:latin typeface="Verdana" pitchFamily="34" charset="0"/>
                <a:cs typeface="Arial" charset="0"/>
              </a:rPr>
              <a:t>С должностных лиц – 4000-5000 руб.</a:t>
            </a:r>
          </a:p>
          <a:p>
            <a:pPr marL="82550" indent="0">
              <a:buClr>
                <a:schemeClr val="accent2"/>
              </a:buClr>
              <a:buNone/>
            </a:pPr>
            <a:r>
              <a:rPr lang="ru-RU" sz="2400" b="1" dirty="0" smtClean="0">
                <a:latin typeface="Verdana" pitchFamily="34" charset="0"/>
                <a:cs typeface="Arial" charset="0"/>
              </a:rPr>
              <a:t>С юридических лиц – 40000-50000 руб.</a:t>
            </a:r>
          </a:p>
          <a:p>
            <a:pPr>
              <a:buClr>
                <a:schemeClr val="accent2"/>
              </a:buClr>
            </a:pPr>
            <a:r>
              <a:rPr lang="ru-RU" sz="2400" b="1" dirty="0" smtClean="0">
                <a:latin typeface="Verdana" pitchFamily="34" charset="0"/>
                <a:cs typeface="Arial" charset="0"/>
              </a:rPr>
              <a:t>Ст.15.1 КоАП РФ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Нормативные документы по оплате труда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900" dirty="0" smtClean="0">
                <a:cs typeface="Arial" charset="0"/>
              </a:rPr>
              <a:t> </a:t>
            </a:r>
            <a:r>
              <a:rPr lang="ru-RU" sz="1900" b="1" dirty="0" smtClean="0">
                <a:latin typeface="Verdana" pitchFamily="34" charset="0"/>
                <a:cs typeface="Arial" charset="0"/>
              </a:rPr>
              <a:t>распоряжения о приеме и увольнении штатных работников в соответствии с Трудовым кодексом РФ и трудовыми договорами;</a:t>
            </a:r>
          </a:p>
          <a:p>
            <a:pPr>
              <a:lnSpc>
                <a:spcPct val="80000"/>
              </a:lnSpc>
            </a:pPr>
            <a:r>
              <a:rPr lang="ru-RU" sz="1900" b="1" dirty="0" smtClean="0">
                <a:latin typeface="Verdana" pitchFamily="34" charset="0"/>
                <a:cs typeface="Arial" charset="0"/>
              </a:rPr>
              <a:t>положения об оплате труда штатных профсоюзных работников региональных (межрегиональных), местных или первичных организаций Профсоюза (с отражением гарантий, компенсаций и социальных выплат), утвержденного постановлением президиума организации Профсоюза;</a:t>
            </a:r>
          </a:p>
          <a:p>
            <a:pPr>
              <a:lnSpc>
                <a:spcPct val="80000"/>
              </a:lnSpc>
            </a:pPr>
            <a:r>
              <a:rPr lang="ru-RU" sz="1900" b="1" dirty="0" smtClean="0">
                <a:latin typeface="Verdana" pitchFamily="34" charset="0"/>
                <a:cs typeface="Arial" charset="0"/>
              </a:rPr>
              <a:t>коллективный договор;</a:t>
            </a:r>
          </a:p>
          <a:p>
            <a:pPr>
              <a:lnSpc>
                <a:spcPct val="80000"/>
              </a:lnSpc>
            </a:pPr>
            <a:r>
              <a:rPr lang="ru-RU" sz="1900" b="1" dirty="0" smtClean="0">
                <a:latin typeface="Verdana" pitchFamily="34" charset="0"/>
                <a:cs typeface="Arial" charset="0"/>
              </a:rPr>
              <a:t>должностные инструкции;</a:t>
            </a:r>
          </a:p>
          <a:p>
            <a:pPr>
              <a:lnSpc>
                <a:spcPct val="80000"/>
              </a:lnSpc>
            </a:pPr>
            <a:r>
              <a:rPr lang="ru-RU" sz="1900" b="1" dirty="0" smtClean="0">
                <a:latin typeface="Verdana" pitchFamily="34" charset="0"/>
                <a:cs typeface="Arial" charset="0"/>
              </a:rPr>
              <a:t>трудовые договоры;</a:t>
            </a:r>
          </a:p>
          <a:p>
            <a:pPr>
              <a:lnSpc>
                <a:spcPct val="80000"/>
              </a:lnSpc>
            </a:pPr>
            <a:r>
              <a:rPr lang="ru-RU" sz="1900" b="1" dirty="0" smtClean="0">
                <a:latin typeface="Verdana" pitchFamily="34" charset="0"/>
                <a:cs typeface="Arial" charset="0"/>
              </a:rPr>
              <a:t>штатное расписание;</a:t>
            </a:r>
          </a:p>
          <a:p>
            <a:pPr>
              <a:lnSpc>
                <a:spcPct val="80000"/>
              </a:lnSpc>
            </a:pPr>
            <a:r>
              <a:rPr lang="ru-RU" sz="1900" b="1" dirty="0" smtClean="0">
                <a:latin typeface="Verdana" pitchFamily="34" charset="0"/>
                <a:cs typeface="Arial" charset="0"/>
              </a:rPr>
              <a:t>график отпусков;</a:t>
            </a:r>
          </a:p>
          <a:p>
            <a:pPr>
              <a:lnSpc>
                <a:spcPct val="80000"/>
              </a:lnSpc>
            </a:pPr>
            <a:r>
              <a:rPr lang="ru-RU" sz="1900" b="1" dirty="0" smtClean="0">
                <a:latin typeface="Verdana" pitchFamily="34" charset="0"/>
                <a:cs typeface="Arial" charset="0"/>
              </a:rPr>
              <a:t>– соблюдение установленного процента расходов на оплату труда штатных профсоюзных работников (постановление Исполкома Профсоюза от 07 июня 2012г. №10); </a:t>
            </a:r>
          </a:p>
          <a:p>
            <a:pPr>
              <a:lnSpc>
                <a:spcPct val="80000"/>
              </a:lnSpc>
            </a:pPr>
            <a:r>
              <a:rPr lang="ru-RU" sz="1900" b="1" dirty="0" smtClean="0">
                <a:latin typeface="Verdana" pitchFamily="34" charset="0"/>
                <a:cs typeface="Arial" charset="0"/>
              </a:rPr>
              <a:t>– ведение персонифицированного учета по страховым взносам в Пенсионный фонд РФ в соответствии с пенсионным законодательством.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Выдача материальной помощи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 2" pitchFamily="18" charset="2"/>
              <a:buNone/>
            </a:pPr>
            <a:r>
              <a:rPr lang="ru-RU" sz="2400" b="1" dirty="0" smtClean="0">
                <a:latin typeface="Verdana" pitchFamily="34" charset="0"/>
                <a:cs typeface="Arial" charset="0"/>
              </a:rPr>
              <a:t>	Члены Профсоюза имеют право в соответствии с п.4 ст. 7 Устава Профсоюза получать материальную помощь в порядке и размерах, устанавливаемых соответствующим выборным коллегиальным профсоюзным органом с учетом профсоюзного стажа.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Общие положения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>
                <a:latin typeface="Verdana" pitchFamily="34" charset="0"/>
                <a:cs typeface="Arial" charset="0"/>
              </a:rPr>
              <a:t>Контрольно-ревизионные органы Профсоюза и организаций Профсоюза: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2285992"/>
            <a:ext cx="3357586" cy="1214446"/>
          </a:xfrm>
          <a:prstGeom prst="roundRect">
            <a:avLst>
              <a:gd name="adj" fmla="val 41556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КРК </a:t>
            </a: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Профсоюза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174" y="3643314"/>
            <a:ext cx="3786214" cy="150019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КРК территориальных организаций Профсоюза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2132" y="5286388"/>
            <a:ext cx="3357586" cy="1428760"/>
          </a:xfrm>
          <a:prstGeom prst="roundRect">
            <a:avLst>
              <a:gd name="adj" fmla="val 41556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КРК первичных профсоюзных организаций</a:t>
            </a:r>
            <a:endParaRPr lang="ru-RU" sz="3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6" y="116632"/>
            <a:ext cx="635459" cy="9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9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Основные средства и материалы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25" y="1285875"/>
          <a:ext cx="814387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Учет членов Профсоюза</a:t>
            </a:r>
            <a:endParaRPr lang="ru-RU" b="1" dirty="0" smtClean="0">
              <a:solidFill>
                <a:srgbClr val="9222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80963" indent="0" algn="ctr">
              <a:buClr>
                <a:schemeClr val="accent2"/>
              </a:buClr>
              <a:buFont typeface="Wingdings 2" pitchFamily="18" charset="2"/>
              <a:buNone/>
            </a:pPr>
            <a:r>
              <a:rPr lang="ru-RU" sz="2000" dirty="0" smtClean="0">
                <a:latin typeface="Verdana" pitchFamily="34" charset="0"/>
                <a:cs typeface="Arial" charset="0"/>
              </a:rPr>
              <a:t>Пункт 4 статьи 10. </a:t>
            </a:r>
          </a:p>
          <a:p>
            <a:pPr marL="80963" indent="0" algn="ctr">
              <a:buClr>
                <a:schemeClr val="accent2"/>
              </a:buClr>
              <a:buFont typeface="Wingdings 2" pitchFamily="18" charset="2"/>
              <a:buNone/>
            </a:pPr>
            <a:r>
              <a:rPr lang="ru-RU" sz="2000" dirty="0" smtClean="0">
                <a:latin typeface="Verdana" pitchFamily="34" charset="0"/>
                <a:cs typeface="Arial" charset="0"/>
              </a:rPr>
              <a:t>Профсоюзный билет и учет членов Профсоюза</a:t>
            </a:r>
          </a:p>
          <a:p>
            <a:pPr marL="80963" indent="0" algn="just">
              <a:buClr>
                <a:schemeClr val="accent2"/>
              </a:buClr>
              <a:buFont typeface="Wingdings 2" pitchFamily="18" charset="2"/>
              <a:buNone/>
            </a:pPr>
            <a:r>
              <a:rPr lang="ru-RU" sz="2400" b="1" dirty="0" smtClean="0">
                <a:latin typeface="Verdana" pitchFamily="34" charset="0"/>
                <a:cs typeface="Arial" charset="0"/>
              </a:rPr>
              <a:t>Учет членов Профсоюза осуществляется в первичной профсоюзной организации в форме журнала и (или) учетной карточки в бумажном или электронном виде в соответствии с рекомендациями об учете членов Профсоюза, принимаемыми соответствующим выборным органом Профсоюза</a:t>
            </a:r>
          </a:p>
        </p:txBody>
      </p:sp>
      <p:sp>
        <p:nvSpPr>
          <p:cNvPr id="5" name="Овал 4"/>
          <p:cNvSpPr/>
          <p:nvPr/>
        </p:nvSpPr>
        <p:spPr>
          <a:xfrm>
            <a:off x="6858016" y="4929198"/>
            <a:ext cx="1614582" cy="1614582"/>
          </a:xfrm>
          <a:prstGeom prst="ellipse">
            <a:avLst/>
          </a:prstGeom>
          <a:blipFill>
            <a:blip r:embed="rId2">
              <a:extLst/>
            </a:blip>
            <a:srcRect/>
            <a:stretch>
              <a:fillRect t="-17000" b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52736"/>
            <a:ext cx="8143900" cy="5805264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r">
              <a:buClr>
                <a:schemeClr val="accent2"/>
              </a:buClr>
              <a:buFont typeface="Wingdings 2" pitchFamily="18" charset="2"/>
              <a:buNone/>
            </a:pPr>
            <a:endParaRPr lang="ru-RU" sz="1200" dirty="0" smtClean="0">
              <a:latin typeface="Verdana" pitchFamily="34" charset="0"/>
              <a:cs typeface="Arial" charset="0"/>
            </a:endParaRPr>
          </a:p>
          <a:p>
            <a:pPr algn="r">
              <a:buClr>
                <a:schemeClr val="accent2"/>
              </a:buClr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  <a:cs typeface="Arial" charset="0"/>
              </a:rPr>
              <a:t>Председателю первичной профсоюзной организации</a:t>
            </a:r>
          </a:p>
          <a:p>
            <a:pPr>
              <a:buClr>
                <a:schemeClr val="accent2"/>
              </a:buClr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  <a:cs typeface="Arial" charset="0"/>
              </a:rPr>
              <a:t>                                                                                                              студентов</a:t>
            </a:r>
          </a:p>
          <a:p>
            <a:pPr>
              <a:buClr>
                <a:schemeClr val="accent2"/>
              </a:buClr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  <a:cs typeface="Arial" charset="0"/>
              </a:rPr>
              <a:t>                                                                                __________________________________</a:t>
            </a:r>
          </a:p>
          <a:p>
            <a:pPr algn="r">
              <a:buClr>
                <a:schemeClr val="accent2"/>
              </a:buClr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  <a:cs typeface="Arial" charset="0"/>
              </a:rPr>
              <a:t>От студента группы №</a:t>
            </a:r>
          </a:p>
          <a:p>
            <a:pPr>
              <a:buClr>
                <a:schemeClr val="accent2"/>
              </a:buClr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  <a:cs typeface="Arial" charset="0"/>
              </a:rPr>
              <a:t>  							________________________</a:t>
            </a:r>
          </a:p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r>
              <a:rPr lang="ru-RU" sz="1600" dirty="0" smtClean="0">
                <a:latin typeface="Verdana" pitchFamily="34" charset="0"/>
                <a:cs typeface="Arial" charset="0"/>
              </a:rPr>
              <a:t>Заявление</a:t>
            </a:r>
          </a:p>
          <a:p>
            <a:pPr>
              <a:buClr>
                <a:schemeClr val="accent2"/>
              </a:buClr>
              <a:buFont typeface="Wingdings 2" pitchFamily="18" charset="2"/>
              <a:buNone/>
            </a:pPr>
            <a:endParaRPr lang="ru-RU" sz="1200" dirty="0" smtClean="0">
              <a:latin typeface="Verdana" pitchFamily="34" charset="0"/>
              <a:cs typeface="Arial" charset="0"/>
            </a:endParaRPr>
          </a:p>
          <a:p>
            <a:pPr algn="just">
              <a:buClr>
                <a:schemeClr val="accent2"/>
              </a:buClr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  <a:cs typeface="Arial" charset="0"/>
              </a:rPr>
              <a:t>	</a:t>
            </a:r>
            <a:r>
              <a:rPr lang="ru-RU" sz="1400" dirty="0" smtClean="0">
                <a:latin typeface="Verdana" pitchFamily="34" charset="0"/>
                <a:cs typeface="Arial" charset="0"/>
              </a:rPr>
              <a:t>	Прошу принять меня в Профсоюз работников народного образования и науки Российской Федерации. Обязуюсь соблюдать требования Устава Профсоюза, регулярно уплачивать членские взносы и принимать участие в деятельности профсоюзной организации.</a:t>
            </a:r>
          </a:p>
          <a:p>
            <a:pPr algn="just">
              <a:buClr>
                <a:schemeClr val="accent2"/>
              </a:buClr>
              <a:buFont typeface="Wingdings 2" pitchFamily="18" charset="2"/>
              <a:buNone/>
            </a:pPr>
            <a:endParaRPr lang="ru-RU" sz="1400" dirty="0" smtClean="0">
              <a:latin typeface="Verdana" pitchFamily="34" charset="0"/>
              <a:cs typeface="Arial" charset="0"/>
            </a:endParaRPr>
          </a:p>
          <a:p>
            <a:pPr>
              <a:buClr>
                <a:schemeClr val="accent2"/>
              </a:buClr>
              <a:buFont typeface="Wingdings 2" pitchFamily="18" charset="2"/>
              <a:buNone/>
            </a:pPr>
            <a:endParaRPr lang="ru-RU" sz="1200" dirty="0" smtClean="0">
              <a:latin typeface="Verdana" pitchFamily="34" charset="0"/>
              <a:cs typeface="Arial" charset="0"/>
            </a:endParaRPr>
          </a:p>
          <a:p>
            <a:pPr>
              <a:buClr>
                <a:schemeClr val="accent2"/>
              </a:buClr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  <a:cs typeface="Arial" charset="0"/>
              </a:rPr>
              <a:t>		Дата                                                                                        Подпись</a:t>
            </a:r>
          </a:p>
        </p:txBody>
      </p:sp>
      <p:pic>
        <p:nvPicPr>
          <p:cNvPr id="1372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5085184"/>
            <a:ext cx="1835696" cy="1728192"/>
          </a:xfrm>
          <a:prstGeom prst="rect">
            <a:avLst/>
          </a:prstGeom>
          <a:solidFill>
            <a:srgbClr val="FFF1C5">
              <a:alpha val="5600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8172400" cy="55892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800" i="1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800" b="1" dirty="0" smtClean="0">
                <a:cs typeface="Arial" charset="0"/>
              </a:rPr>
              <a:t> </a:t>
            </a:r>
            <a:endParaRPr lang="ru-RU" sz="800" dirty="0" smtClean="0"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100" b="1" dirty="0" smtClean="0">
                <a:latin typeface="Verdana" pitchFamily="34" charset="0"/>
                <a:cs typeface="Arial" charset="0"/>
              </a:rPr>
              <a:t> </a:t>
            </a:r>
            <a:r>
              <a:rPr lang="ru-RU" sz="1100" i="1" dirty="0" smtClean="0">
                <a:latin typeface="Verdana" pitchFamily="34" charset="0"/>
                <a:cs typeface="Arial" charset="0"/>
              </a:rPr>
              <a:t> Руководителю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100" i="1" dirty="0" smtClean="0">
                <a:latin typeface="Verdana" pitchFamily="34" charset="0"/>
                <a:cs typeface="Arial" charset="0"/>
              </a:rPr>
              <a:t>образовательного учреждения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100" i="1" dirty="0" smtClean="0">
                <a:latin typeface="Verdana" pitchFamily="34" charset="0"/>
                <a:cs typeface="Arial" charset="0"/>
              </a:rPr>
              <a:t> </a:t>
            </a:r>
            <a:r>
              <a:rPr lang="ru-RU" sz="1100" i="1" u="sng" dirty="0" smtClean="0">
                <a:latin typeface="Verdana" pitchFamily="34" charset="0"/>
                <a:cs typeface="Arial" charset="0"/>
              </a:rPr>
              <a:t>_                _________________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100" i="1" dirty="0" smtClean="0">
                <a:latin typeface="Verdana" pitchFamily="34" charset="0"/>
                <a:cs typeface="Arial" charset="0"/>
              </a:rPr>
              <a:t> (наименование образовательного учреждения) 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100" i="1" dirty="0" smtClean="0">
                <a:latin typeface="Verdana" pitchFamily="34" charset="0"/>
                <a:cs typeface="Arial" charset="0"/>
              </a:rPr>
              <a:t>_________________________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100" i="1" dirty="0" smtClean="0">
                <a:latin typeface="Verdana" pitchFamily="34" charset="0"/>
                <a:cs typeface="Arial" charset="0"/>
              </a:rPr>
              <a:t>      (Ф.И.О. руководителя)                           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100" i="1" dirty="0" smtClean="0">
                <a:latin typeface="Verdana" pitchFamily="34" charset="0"/>
                <a:cs typeface="Arial" charset="0"/>
              </a:rPr>
              <a:t>_________________________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100" i="1" dirty="0" smtClean="0">
                <a:latin typeface="Verdana" pitchFamily="34" charset="0"/>
                <a:cs typeface="Arial" charset="0"/>
              </a:rPr>
              <a:t>(Ф.И.О.   члена Профсоюза)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endParaRPr lang="ru-RU" sz="1100" i="1" dirty="0" smtClean="0">
              <a:latin typeface="Verdana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100" b="1" dirty="0" smtClean="0">
                <a:latin typeface="Verdana" pitchFamily="34" charset="0"/>
                <a:cs typeface="Arial" charset="0"/>
              </a:rPr>
              <a:t>ЗАЯВЛЕНИЕ о безналичном перечислении членского  профсоюзного взноса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100" dirty="0" smtClean="0">
                <a:latin typeface="Verdana" pitchFamily="34" charset="0"/>
                <a:cs typeface="Arial" charset="0"/>
              </a:rPr>
              <a:t>Я,___________________________________________________________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100" dirty="0" smtClean="0">
                <a:latin typeface="Verdana" pitchFamily="34" charset="0"/>
                <a:cs typeface="Arial" charset="0"/>
              </a:rPr>
              <a:t>__________________________________________________________________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100" dirty="0" smtClean="0">
                <a:latin typeface="Verdana" pitchFamily="34" charset="0"/>
                <a:cs typeface="Arial" charset="0"/>
              </a:rPr>
              <a:t>    </a:t>
            </a:r>
            <a:r>
              <a:rPr lang="ru-RU" sz="1100" i="1" dirty="0" smtClean="0">
                <a:latin typeface="Verdana" pitchFamily="34" charset="0"/>
                <a:cs typeface="Arial" charset="0"/>
              </a:rPr>
              <a:t>( указываются Ф.И.О. , должность, адрес и паспортные  данные)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100" b="1" i="1" dirty="0" smtClean="0">
                <a:latin typeface="Verdana" pitchFamily="34" charset="0"/>
                <a:cs typeface="Arial" charset="0"/>
              </a:rPr>
              <a:t>	</a:t>
            </a:r>
            <a:r>
              <a:rPr lang="ru-RU" sz="1100" dirty="0" smtClean="0">
                <a:latin typeface="Verdana" pitchFamily="34" charset="0"/>
                <a:cs typeface="Arial" charset="0"/>
              </a:rPr>
              <a:t>На основании ст.28 Федерального Закона «О профессиональных союзах, их правах и гарантиях деятельности» прошу ежемесячно удерживать из моей зарплаты  членский профсоюзный взнос в размере 1% от заработной платы и перечислять его на счет ____________________________________________                                                    </a:t>
            </a:r>
            <a:endParaRPr lang="ru-RU" sz="1100" b="1" i="1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100" dirty="0" smtClean="0">
                <a:latin typeface="Verdana" pitchFamily="34" charset="0"/>
                <a:cs typeface="Arial" charset="0"/>
              </a:rPr>
              <a:t>                                                      </a:t>
            </a:r>
            <a:r>
              <a:rPr lang="ru-RU" sz="1100" i="1" dirty="0" smtClean="0">
                <a:latin typeface="Verdana" pitchFamily="34" charset="0"/>
                <a:cs typeface="Arial" charset="0"/>
              </a:rPr>
              <a:t>(наименование территориальной профсоюзной организации)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100" dirty="0" smtClean="0">
                <a:latin typeface="Verdana" pitchFamily="34" charset="0"/>
                <a:cs typeface="Arial" charset="0"/>
              </a:rPr>
              <a:t>   ________	                           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100" b="1" dirty="0" smtClean="0">
                <a:latin typeface="Verdana" pitchFamily="34" charset="0"/>
                <a:cs typeface="Arial" charset="0"/>
              </a:rPr>
              <a:t> </a:t>
            </a:r>
            <a:r>
              <a:rPr lang="ru-RU" sz="1100" dirty="0" smtClean="0">
                <a:latin typeface="Verdana" pitchFamily="34" charset="0"/>
                <a:cs typeface="Arial" charset="0"/>
              </a:rPr>
              <a:t>             </a:t>
            </a:r>
            <a:r>
              <a:rPr lang="ru-RU" sz="1100" i="1" dirty="0" smtClean="0">
                <a:latin typeface="Verdana" pitchFamily="34" charset="0"/>
                <a:cs typeface="Arial" charset="0"/>
              </a:rPr>
              <a:t> (дата)	                                                             (, подпись) 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100" i="1" dirty="0" smtClean="0">
                <a:latin typeface="Verdana" pitchFamily="34" charset="0"/>
                <a:cs typeface="Arial" charset="0"/>
              </a:rPr>
              <a:t> 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100" b="1" i="1" dirty="0" smtClean="0">
                <a:latin typeface="Verdana" pitchFamily="34" charset="0"/>
                <a:cs typeface="Arial" charset="0"/>
              </a:rPr>
              <a:t>Примечание:</a:t>
            </a:r>
            <a:r>
              <a:rPr lang="ru-RU" sz="1100" dirty="0" smtClean="0">
                <a:latin typeface="Verdana" pitchFamily="34" charset="0"/>
                <a:cs typeface="Arial" charset="0"/>
              </a:rPr>
              <a:t> Копия заявления хранится в профсоюзном комитете..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100" b="1" dirty="0" smtClean="0">
                <a:latin typeface="Verdana" pitchFamily="34" charset="0"/>
                <a:cs typeface="Arial" charset="0"/>
              </a:rPr>
              <a:t> </a:t>
            </a:r>
            <a:endParaRPr lang="ru-RU" sz="11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800" b="1" dirty="0" smtClean="0">
                <a:cs typeface="Arial" charset="0"/>
              </a:rPr>
              <a:t> </a:t>
            </a:r>
            <a:endParaRPr lang="ru-RU" sz="800" dirty="0" smtClean="0">
              <a:cs typeface="Arial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</a:pPr>
            <a:endParaRPr lang="ru-RU" sz="800" dirty="0" smtClean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400" i="1" dirty="0" smtClean="0">
                <a:latin typeface="Verdana" pitchFamily="34" charset="0"/>
                <a:cs typeface="Arial" charset="0"/>
              </a:rPr>
              <a:t>Председателю 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400" i="1" dirty="0" smtClean="0">
                <a:latin typeface="Verdana" pitchFamily="34" charset="0"/>
                <a:cs typeface="Arial" charset="0"/>
              </a:rPr>
              <a:t> организации Профсоюза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i="1" dirty="0" smtClean="0">
                <a:latin typeface="Verdana" pitchFamily="34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          _____________________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dirty="0" smtClean="0">
                <a:latin typeface="Verdana" pitchFamily="34" charset="0"/>
                <a:cs typeface="Arial" charset="0"/>
              </a:rPr>
              <a:t>СОГЛАСИЕ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dirty="0" smtClean="0">
                <a:latin typeface="Verdana" pitchFamily="34" charset="0"/>
                <a:cs typeface="Arial" charset="0"/>
              </a:rPr>
              <a:t>на обработку персональных данных  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dirty="0" smtClean="0">
                <a:latin typeface="Verdana" pitchFamily="34" charset="0"/>
                <a:cs typeface="Arial" charset="0"/>
              </a:rPr>
              <a:t>члена Профсоюза, избранного в состав профсоюзного органа    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dirty="0" smtClean="0">
                <a:latin typeface="Verdana" pitchFamily="34" charset="0"/>
                <a:cs typeface="Arial" charset="0"/>
              </a:rPr>
              <a:t>Я,__________________________________________________________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dirty="0" smtClean="0">
                <a:latin typeface="Verdana" pitchFamily="34" charset="0"/>
                <a:cs typeface="Arial" charset="0"/>
              </a:rPr>
              <a:t>_________________________________________________________________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i="1" dirty="0" smtClean="0">
                <a:latin typeface="Verdana" pitchFamily="34" charset="0"/>
                <a:cs typeface="Arial" charset="0"/>
              </a:rPr>
              <a:t>( Ф.И.О., должность, выборная профсоюзная работа, адрес и паспортные  данные) 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i="1" dirty="0" smtClean="0">
                <a:latin typeface="Verdana" pitchFamily="34" charset="0"/>
                <a:cs typeface="Arial" charset="0"/>
              </a:rPr>
              <a:t> </a:t>
            </a:r>
            <a:r>
              <a:rPr lang="ru-RU" sz="1400" dirty="0" smtClean="0">
                <a:latin typeface="Verdana" pitchFamily="34" charset="0"/>
                <a:cs typeface="Arial" charset="0"/>
              </a:rPr>
              <a:t>с целью обеспечения реализации моих полномочий в качестве члена  _________________________________ </a:t>
            </a:r>
            <a:r>
              <a:rPr lang="ru-RU" sz="1400" i="1" dirty="0" smtClean="0">
                <a:latin typeface="Verdana" pitchFamily="34" charset="0"/>
                <a:cs typeface="Arial" charset="0"/>
              </a:rPr>
              <a:t>(наименование профоргана)</a:t>
            </a:r>
            <a:r>
              <a:rPr lang="ru-RU" sz="1400" dirty="0" smtClean="0">
                <a:latin typeface="Verdana" pitchFamily="34" charset="0"/>
                <a:cs typeface="Arial" charset="0"/>
              </a:rPr>
              <a:t>  даю согласие на обработку  персональных данных </a:t>
            </a:r>
            <a:r>
              <a:rPr lang="ru-RU" sz="1400" i="1" dirty="0" smtClean="0">
                <a:latin typeface="Verdana" pitchFamily="34" charset="0"/>
                <a:cs typeface="Arial" charset="0"/>
              </a:rPr>
              <a:t>(Ф.И.О., год и дата рождения,  образование, профессия, номер телефона)</a:t>
            </a:r>
            <a:r>
              <a:rPr lang="ru-RU" sz="1400" dirty="0" smtClean="0">
                <a:latin typeface="Verdana" pitchFamily="34" charset="0"/>
                <a:cs typeface="Arial" charset="0"/>
              </a:rPr>
              <a:t> на весь период моего пребывания в составе выборного профсоюзного органа  и  оставляю за собой право по  письменному требованию отозвать заявление в любое время.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i="1" dirty="0" smtClean="0">
                <a:latin typeface="Verdana" pitchFamily="34" charset="0"/>
                <a:cs typeface="Arial" charset="0"/>
              </a:rPr>
              <a:t> 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dirty="0" smtClean="0">
                <a:latin typeface="Verdana" pitchFamily="34" charset="0"/>
                <a:cs typeface="Arial" charset="0"/>
              </a:rPr>
              <a:t>Член Профсоюза                               ___________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dirty="0" smtClean="0">
                <a:latin typeface="Verdana" pitchFamily="34" charset="0"/>
                <a:cs typeface="Arial" charset="0"/>
              </a:rPr>
              <a:t> </a:t>
            </a:r>
            <a:r>
              <a:rPr lang="ru-RU" sz="1400" u="sng" dirty="0" smtClean="0">
                <a:latin typeface="Verdana" pitchFamily="34" charset="0"/>
                <a:cs typeface="Arial" charset="0"/>
              </a:rPr>
              <a:t>      </a:t>
            </a:r>
            <a:r>
              <a:rPr lang="ru-RU" sz="1400" dirty="0" smtClean="0">
                <a:latin typeface="Verdana" pitchFamily="34" charset="0"/>
                <a:cs typeface="Arial" charset="0"/>
              </a:rPr>
              <a:t>  _________               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i="1" dirty="0" smtClean="0">
                <a:latin typeface="Verdana" pitchFamily="34" charset="0"/>
                <a:cs typeface="Arial" charset="0"/>
              </a:rPr>
              <a:t>         ( дата)                                                  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i="1" dirty="0" smtClean="0">
                <a:latin typeface="Verdana" pitchFamily="34" charset="0"/>
                <a:cs typeface="Arial" charset="0"/>
              </a:rPr>
              <a:t>                                          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i="1" dirty="0" smtClean="0">
                <a:latin typeface="Verdana" pitchFamily="34" charset="0"/>
                <a:cs typeface="Arial" charset="0"/>
              </a:rPr>
              <a:t>Примечание:</a:t>
            </a:r>
            <a:r>
              <a:rPr lang="ru-RU" sz="1400" dirty="0" smtClean="0">
                <a:latin typeface="Verdana" pitchFamily="34" charset="0"/>
                <a:cs typeface="Arial" charset="0"/>
              </a:rPr>
              <a:t> Письменное согласие на обработку персональных данных хранится в выборном органе соответствующей организации Профсоюза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i="1" dirty="0" smtClean="0">
                <a:latin typeface="Verdana" pitchFamily="34" charset="0"/>
                <a:cs typeface="Arial" charset="0"/>
              </a:rPr>
              <a:t> 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</a:pPr>
            <a:endParaRPr lang="ru-RU" sz="1300" dirty="0" smtClean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500" b="1" dirty="0" smtClean="0">
                <a:latin typeface="Verdana" pitchFamily="34" charset="0"/>
                <a:cs typeface="Arial" charset="0"/>
              </a:rPr>
              <a:t>ОБЯЗАТЕЛЬСТВО</a:t>
            </a:r>
            <a:endParaRPr lang="ru-RU" sz="1500" dirty="0" smtClean="0">
              <a:latin typeface="Verdana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500" b="1" dirty="0" smtClean="0">
                <a:latin typeface="Verdana" pitchFamily="34" charset="0"/>
                <a:cs typeface="Arial" charset="0"/>
              </a:rPr>
              <a:t>о неразглашении персональных данных  председателем</a:t>
            </a:r>
            <a:endParaRPr lang="ru-RU" sz="1500" dirty="0" smtClean="0">
              <a:latin typeface="Verdana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500" b="1" dirty="0" smtClean="0">
                <a:latin typeface="Verdana" pitchFamily="34" charset="0"/>
                <a:cs typeface="Arial" charset="0"/>
              </a:rPr>
              <a:t> организации Профсоюза  </a:t>
            </a:r>
            <a:endParaRPr lang="ru-RU" sz="15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latin typeface="Verdana" pitchFamily="34" charset="0"/>
                <a:cs typeface="Arial" charset="0"/>
              </a:rPr>
              <a:t>Я,__________________________________________________________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latin typeface="Verdana" pitchFamily="34" charset="0"/>
                <a:cs typeface="Arial" charset="0"/>
              </a:rPr>
              <a:t>_________________________________________________________________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i="1" dirty="0" smtClean="0">
                <a:latin typeface="Verdana" pitchFamily="34" charset="0"/>
                <a:cs typeface="Arial" charset="0"/>
              </a:rPr>
              <a:t>( Ф.И.О., председателя  организации Профсоюза) </a:t>
            </a:r>
            <a:endParaRPr lang="ru-RU" sz="15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latin typeface="Verdana" pitchFamily="34" charset="0"/>
                <a:cs typeface="Arial" charset="0"/>
              </a:rPr>
              <a:t>    обязуюсь  не разглашать персональные данные члена Профсоюза и использовать их только с целью представительства и защиты его социально-трудовых прав и профессиональных интересов, организации  профсоюзного учёта и, в случае избрания в состав профсоюзного органа, организации  деятельности профсоюзного органа в соответствии с Уставом Профсоюза.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latin typeface="Verdana" pitchFamily="34" charset="0"/>
                <a:cs typeface="Arial" charset="0"/>
              </a:rPr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latin typeface="Verdana" pitchFamily="34" charset="0"/>
                <a:cs typeface="Arial" charset="0"/>
              </a:rPr>
              <a:t>          Председатель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latin typeface="Verdana" pitchFamily="34" charset="0"/>
                <a:cs typeface="Arial" charset="0"/>
              </a:rPr>
              <a:t>организации  Профсоюза                               ___________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latin typeface="Verdana" pitchFamily="34" charset="0"/>
                <a:cs typeface="Arial" charset="0"/>
              </a:rPr>
              <a:t> </a:t>
            </a:r>
            <a:r>
              <a:rPr lang="ru-RU" sz="1500" u="sng" dirty="0" smtClean="0">
                <a:latin typeface="Verdana" pitchFamily="34" charset="0"/>
                <a:cs typeface="Arial" charset="0"/>
              </a:rPr>
              <a:t>      </a:t>
            </a:r>
            <a:r>
              <a:rPr lang="ru-RU" sz="1500" dirty="0" smtClean="0">
                <a:latin typeface="Verdana" pitchFamily="34" charset="0"/>
                <a:cs typeface="Arial" charset="0"/>
              </a:rPr>
              <a:t>  _________               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i="1" dirty="0" smtClean="0">
                <a:latin typeface="Verdana" pitchFamily="34" charset="0"/>
                <a:cs typeface="Arial" charset="0"/>
              </a:rPr>
              <a:t>         ( дата)                                                  </a:t>
            </a:r>
            <a:endParaRPr lang="ru-RU" sz="15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i="1" dirty="0" smtClean="0">
                <a:latin typeface="Verdana" pitchFamily="34" charset="0"/>
                <a:cs typeface="Arial" charset="0"/>
              </a:rPr>
              <a:t>                                          </a:t>
            </a:r>
            <a:endParaRPr lang="ru-RU" sz="15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b="1" i="1" dirty="0" smtClean="0">
                <a:latin typeface="Verdana" pitchFamily="34" charset="0"/>
                <a:cs typeface="Arial" charset="0"/>
              </a:rPr>
              <a:t>Примечание:</a:t>
            </a:r>
            <a:r>
              <a:rPr lang="ru-RU" sz="1500" dirty="0" smtClean="0">
                <a:latin typeface="Verdana" pitchFamily="34" charset="0"/>
                <a:cs typeface="Arial" charset="0"/>
              </a:rPr>
              <a:t> Письменное обязательство хранится в документах выборного органа соответствующей организации Профсоюза </a:t>
            </a:r>
          </a:p>
          <a:p>
            <a:pPr>
              <a:lnSpc>
                <a:spcPct val="80000"/>
              </a:lnSpc>
              <a:buClr>
                <a:schemeClr val="accent2"/>
              </a:buClr>
            </a:pPr>
            <a:endParaRPr lang="ru-RU" sz="1500" dirty="0" smtClean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400" i="1" dirty="0" smtClean="0">
                <a:latin typeface="Verdana" pitchFamily="34" charset="0"/>
                <a:cs typeface="Arial" charset="0"/>
              </a:rPr>
              <a:t>В первичную  профсоюзную организацию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400" i="1" dirty="0" smtClean="0">
                <a:latin typeface="Verdana" pitchFamily="34" charset="0"/>
                <a:cs typeface="Arial" charset="0"/>
              </a:rPr>
              <a:t>(наименование организации Профсоюза)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400" i="1" dirty="0" smtClean="0">
                <a:latin typeface="Verdana" pitchFamily="34" charset="0"/>
                <a:cs typeface="Arial" charset="0"/>
              </a:rPr>
              <a:t>от члена Профсоюза  (Ф.И.О., должность)</a:t>
            </a:r>
            <a:endParaRPr lang="ru-RU" sz="1400" dirty="0" smtClean="0">
              <a:latin typeface="Verdana" pitchFamily="34" charset="0"/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100" i="1" dirty="0" smtClean="0">
                <a:latin typeface="Verdana" pitchFamily="34" charset="0"/>
                <a:cs typeface="Arial" charset="0"/>
              </a:rPr>
              <a:t>         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cs typeface="Arial" charset="0"/>
              </a:rPr>
              <a:t>ЗАЯВЛЕНИЕ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sz="2000" i="1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cs typeface="Arial" charset="0"/>
              </a:rPr>
              <a:t>Прошу считать меня выбывшим из Профсоюза по собственному желанию в связи с _________________________________________________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cs typeface="Arial" charset="0"/>
              </a:rPr>
              <a:t>Профсоюзный билет прилагается.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cs typeface="Arial" charset="0"/>
              </a:rPr>
              <a:t>        ____________	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cs typeface="Arial" charset="0"/>
              </a:rPr>
              <a:t>             (дата)	     ( подпись) </a:t>
            </a:r>
            <a:endParaRPr lang="ru-RU" sz="20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cs typeface="Arial" charset="0"/>
              </a:rPr>
              <a:t> </a:t>
            </a:r>
            <a:endParaRPr lang="ru-RU" sz="20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cs typeface="Arial" charset="0"/>
              </a:rPr>
              <a:t> </a:t>
            </a:r>
            <a:endParaRPr lang="ru-RU" sz="20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cs typeface="Arial" charset="0"/>
              </a:rPr>
              <a:t> </a:t>
            </a:r>
            <a:endParaRPr lang="ru-RU" sz="20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cs typeface="Arial" charset="0"/>
              </a:rPr>
              <a:t> </a:t>
            </a:r>
            <a:endParaRPr lang="ru-RU" sz="20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cs typeface="Arial" charset="0"/>
              </a:rPr>
              <a:t> </a:t>
            </a:r>
            <a:endParaRPr lang="ru-RU" sz="2000" dirty="0" smtClean="0">
              <a:cs typeface="Arial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</a:pPr>
            <a:endParaRPr lang="ru-RU" sz="2000" dirty="0" smtClean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600" b="1" dirty="0" smtClean="0">
                <a:cs typeface="Arial" charset="0"/>
              </a:rPr>
              <a:t> </a:t>
            </a:r>
            <a:endParaRPr lang="ru-RU" sz="600" dirty="0" smtClean="0">
              <a:cs typeface="Arial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Утверждено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постановлением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Президиума ЦК Профсоюза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 21 мая 1999г. № 23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 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dirty="0" smtClean="0">
                <a:latin typeface="Verdana" pitchFamily="34" charset="0"/>
                <a:cs typeface="Arial" charset="0"/>
              </a:rPr>
              <a:t>УЧЕТНАЯ КАРТОЧКА ЧЛЕНА ПРОФСОЮЗА</a:t>
            </a:r>
            <a:endParaRPr lang="ru-RU" sz="9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dirty="0" smtClean="0">
                <a:latin typeface="Verdana" pitchFamily="34" charset="0"/>
                <a:cs typeface="Arial" charset="0"/>
              </a:rPr>
              <a:t>Фамилия _________________________________________________________</a:t>
            </a:r>
            <a:endParaRPr lang="ru-RU" sz="9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dirty="0" smtClean="0">
                <a:latin typeface="Verdana" pitchFamily="34" charset="0"/>
                <a:cs typeface="Arial" charset="0"/>
              </a:rPr>
              <a:t>Имя   ___________________         Отчество_____________________________</a:t>
            </a:r>
            <a:endParaRPr lang="ru-RU" sz="9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Год рождения_______________ Год вступления в Профсоюз_______________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Занимаемая должность_______________________________________________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Участие в профсоюзной работе 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Профсоюзные награды______________________________________________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__________________________________________________________________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Дата постановки на профсоюзный учет 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Форма уплаты членского профсоюзного взноса_________________________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Сведения об уплате взносов (по годам) 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dirty="0" smtClean="0">
                <a:latin typeface="Verdana" pitchFamily="34" charset="0"/>
                <a:cs typeface="Arial" charset="0"/>
              </a:rPr>
              <a:t>__________________________________________________________________</a:t>
            </a:r>
            <a:endParaRPr lang="ru-RU" sz="9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dirty="0" smtClean="0">
                <a:latin typeface="Verdana" pitchFamily="34" charset="0"/>
                <a:cs typeface="Arial" charset="0"/>
              </a:rPr>
              <a:t>__________________________________________________________________</a:t>
            </a:r>
            <a:endParaRPr lang="ru-RU" sz="9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Домашний адрес :__________________________________________________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                                           				  Член Профсоюза 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                                                                                               	  Председатель профсоюзной орг. 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dirty="0" smtClean="0">
                <a:latin typeface="Verdana" pitchFamily="34" charset="0"/>
                <a:cs typeface="Arial" charset="0"/>
              </a:rPr>
              <a:t> </a:t>
            </a:r>
            <a:r>
              <a:rPr lang="ru-RU" sz="900" b="1" i="1" dirty="0" smtClean="0">
                <a:latin typeface="Verdana" pitchFamily="34" charset="0"/>
                <a:cs typeface="Arial" charset="0"/>
              </a:rPr>
              <a:t>Примечание:</a:t>
            </a:r>
            <a:endParaRPr lang="ru-RU" sz="9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dirty="0" smtClean="0">
                <a:latin typeface="Verdana" pitchFamily="34" charset="0"/>
                <a:cs typeface="Arial" charset="0"/>
              </a:rPr>
              <a:t>1. </a:t>
            </a:r>
            <a:r>
              <a:rPr lang="ru-RU" sz="900" b="1" i="1" dirty="0" smtClean="0">
                <a:latin typeface="Verdana" pitchFamily="34" charset="0"/>
                <a:cs typeface="Arial" charset="0"/>
              </a:rPr>
              <a:t>Учет членов Профсоюза по учетным карточкам ведется в основном в крупных первичных профсоюзных организациях, насчитывающих более 100 человек.</a:t>
            </a:r>
            <a:endParaRPr lang="ru-RU" sz="9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i="1" dirty="0" smtClean="0">
                <a:latin typeface="Verdana" pitchFamily="34" charset="0"/>
                <a:cs typeface="Arial" charset="0"/>
              </a:rPr>
              <a:t>Учетная карточка члена Профсоюза, снявшегося с профсоюзного уче­та, остается в первичной профсоюзной организации и уничтожается в ус­тановленном порядке по истечении 1 года.</a:t>
            </a:r>
            <a:endParaRPr lang="ru-RU" sz="9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i="1" dirty="0" smtClean="0">
                <a:latin typeface="Verdana" pitchFamily="34" charset="0"/>
                <a:cs typeface="Arial" charset="0"/>
              </a:rPr>
              <a:t>2. В первичных профсоюзных организациях, насчитывающих менее 100 членов Профсоюза, учет членов Профсоюза ведется или по учётным карточкам или в журнальной форме. Необходимый объем сведений о члене Профсоюза, заносимых в журнал,  по­мимо данных, содержащихся в форме учетной карточки, определяется проф­союзным комитетом.</a:t>
            </a:r>
            <a:endParaRPr lang="ru-RU" sz="900" dirty="0" smtClean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Форма журнала регистрации корреспонденции</a:t>
            </a:r>
            <a:r>
              <a:rPr lang="ru-RU" sz="3600" b="1" u="sng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buFont typeface="Wingdings 2" pitchFamily="18" charset="2"/>
              <a:buNone/>
            </a:pPr>
            <a:endParaRPr lang="ru-RU" sz="1300" b="1" dirty="0" smtClean="0"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1071563" y="1928813"/>
          <a:ext cx="7929618" cy="2181557"/>
        </p:xfrm>
        <a:graphic>
          <a:graphicData uri="http://schemas.openxmlformats.org/drawingml/2006/table">
            <a:tbl>
              <a:tblPr/>
              <a:tblGrid>
                <a:gridCol w="521036"/>
                <a:gridCol w="979163"/>
                <a:gridCol w="1285884"/>
                <a:gridCol w="1285884"/>
                <a:gridCol w="1071570"/>
                <a:gridCol w="928694"/>
                <a:gridCol w="984409"/>
                <a:gridCol w="872978"/>
              </a:tblGrid>
              <a:tr h="1103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п/п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Дата 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поступления документа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Форма поступления документа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(почта, факс, e-</a:t>
                      </a:r>
                      <a:r>
                        <a:rPr lang="en-US" sz="1100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mail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 и пр.)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№ поступившего документа и дата его отправления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Корреспондент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Краткое содержание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Резолюция руководителя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Примечание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2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3000" y="4857750"/>
          <a:ext cx="7786740" cy="1643074"/>
        </p:xfrm>
        <a:graphic>
          <a:graphicData uri="http://schemas.openxmlformats.org/drawingml/2006/table">
            <a:tbl>
              <a:tblPr/>
              <a:tblGrid>
                <a:gridCol w="520649"/>
                <a:gridCol w="1428613"/>
                <a:gridCol w="2550871"/>
                <a:gridCol w="1575445"/>
                <a:gridCol w="1711162"/>
              </a:tblGrid>
              <a:tr h="494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№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п/п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Дата отправки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Краткое содержание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Кому адресовано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Исполнитель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</a:t>
                      </a: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2</a:t>
                      </a: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174" marR="34174" marT="34174" marB="341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928813" y="1428750"/>
            <a:ext cx="6715125" cy="357188"/>
          </a:xfrm>
          <a:prstGeom prst="snip2Diag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</a:rPr>
              <a:t>Входящая корреспонденция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785938" y="4286250"/>
            <a:ext cx="6715125" cy="357188"/>
          </a:xfrm>
          <a:prstGeom prst="snip2Diag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</a:rPr>
              <a:t>Исходящая корреспонденция</a:t>
            </a:r>
          </a:p>
        </p:txBody>
      </p:sp>
    </p:spTree>
    <p:extLst>
      <p:ext uri="{BB962C8B-B14F-4D97-AF65-F5344CB8AC3E}">
        <p14:creationId xmlns:p14="http://schemas.microsoft.com/office/powerpoint/2010/main" val="39844384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1268760"/>
            <a:ext cx="8172400" cy="5589240"/>
          </a:xfrm>
          <a:gradFill>
            <a:gsLst>
              <a:gs pos="0">
                <a:srgbClr val="FFF1C5">
                  <a:shade val="30000"/>
                  <a:satMod val="115000"/>
                </a:srgbClr>
              </a:gs>
              <a:gs pos="16000">
                <a:srgbClr val="FFF1C5">
                  <a:shade val="67500"/>
                  <a:satMod val="115000"/>
                </a:srgbClr>
              </a:gs>
              <a:gs pos="59000">
                <a:schemeClr val="bg2">
                  <a:alpha val="44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400" u="sng" dirty="0" smtClean="0">
                <a:latin typeface="Verdana" pitchFamily="34" charset="0"/>
              </a:rPr>
              <a:t>Профсоюз работников народного образования и науки РФ</a:t>
            </a:r>
            <a:endParaRPr lang="ru-RU" sz="1400" dirty="0" smtClean="0">
              <a:latin typeface="Verdana" pitchFamily="34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400" dirty="0" smtClean="0">
                <a:latin typeface="Verdana" pitchFamily="34" charset="0"/>
              </a:rPr>
              <a:t>                (</a:t>
            </a:r>
            <a:r>
              <a:rPr lang="ru-RU" sz="1400" i="1" dirty="0" smtClean="0">
                <a:latin typeface="Verdana" pitchFamily="34" charset="0"/>
              </a:rPr>
              <a:t> наименование организации Профсоюза</a:t>
            </a:r>
            <a:r>
              <a:rPr lang="ru-RU" sz="1400" dirty="0" smtClean="0">
                <a:latin typeface="Verdana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ru-RU" sz="1300" dirty="0" smtClean="0">
              <a:latin typeface="Verdana" pitchFamily="34" charset="0"/>
            </a:endParaRP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</a:rPr>
              <a:t>УТВЕРЖДЕНО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</a:rPr>
              <a:t>постановлением профкома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</a:rPr>
              <a:t>от __  ______20 __ г. №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</a:rPr>
              <a:t> _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latin typeface="Verdana" pitchFamily="34" charset="0"/>
              </a:rPr>
              <a:t>АКТ о выделении документов и дел</a:t>
            </a:r>
            <a:r>
              <a:rPr lang="ru-RU" sz="1200" b="1" i="1" dirty="0" smtClean="0">
                <a:latin typeface="Verdana" pitchFamily="34" charset="0"/>
              </a:rPr>
              <a:t>  </a:t>
            </a:r>
            <a:r>
              <a:rPr lang="ru-RU" sz="1200" b="1" dirty="0" smtClean="0">
                <a:latin typeface="Verdana" pitchFamily="34" charset="0"/>
              </a:rPr>
              <a:t> для уничтожения</a:t>
            </a:r>
            <a:endParaRPr lang="ru-RU" sz="1200" i="1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latin typeface="Verdana" pitchFamily="34" charset="0"/>
              </a:rPr>
              <a:t> </a:t>
            </a:r>
            <a:endParaRPr lang="ru-RU" sz="1200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latin typeface="Verdana" pitchFamily="34" charset="0"/>
              </a:rPr>
              <a:t>ОСНОВАНИЕ:     </a:t>
            </a:r>
            <a:r>
              <a:rPr lang="ru-RU" sz="1200" dirty="0" smtClean="0">
                <a:latin typeface="Verdana" pitchFamily="34" charset="0"/>
              </a:rPr>
              <a:t>Постановление профкома от 20.04. 20   г. № 4</a:t>
            </a:r>
            <a:endParaRPr lang="ru-RU" sz="1200" b="1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</a:rPr>
              <a:t>          Составлен комиссией (___________ф.и.о._____________________________)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</a:rPr>
              <a:t>	Комиссия профкома на основании списка, утвержденного постановлением профсоюзного комитета, уничтожила (путем сожжения) (___)  дел  и отдельных документов  в связи      с истечением сроков хранения и минованием их надобности (дается перечень названий документов и пояснение (краткое их содержание).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latin typeface="Verdana" pitchFamily="34" charset="0"/>
              </a:rPr>
              <a:t> </a:t>
            </a:r>
            <a:endParaRPr lang="ru-RU" sz="1200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</a:rPr>
              <a:t>Руководитель 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</a:rPr>
              <a:t>Председатель комиссии  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200" dirty="0" smtClean="0">
                <a:latin typeface="Verdana" pitchFamily="34" charset="0"/>
              </a:rPr>
              <a:t>Члены комиссии )         ___________	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Действие  КРК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285875"/>
            <a:ext cx="8143875" cy="5572125"/>
          </a:xfrm>
          <a:solidFill>
            <a:srgbClr val="FED46A">
              <a:alpha val="7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785938" y="285750"/>
            <a:ext cx="6143625" cy="1571625"/>
          </a:xfrm>
          <a:prstGeom prst="downArrowCallout">
            <a:avLst>
              <a:gd name="adj1" fmla="val 25000"/>
              <a:gd name="adj2" fmla="val 18469"/>
              <a:gd name="adj3" fmla="val 25000"/>
              <a:gd name="adj4" fmla="val 6497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</a:pPr>
            <a:r>
              <a:rPr lang="ru-RU" sz="4000" b="1" dirty="0">
                <a:solidFill>
                  <a:srgbClr val="922223"/>
                </a:solidFill>
                <a:latin typeface="Verdana" pitchFamily="34" charset="0"/>
                <a:cs typeface="Arial" charset="0"/>
              </a:rPr>
              <a:t>Действие  КРО</a:t>
            </a:r>
            <a:endParaRPr lang="ru-RU" sz="4000" b="1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357290" y="1857364"/>
          <a:ext cx="757242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36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>
              <a:tabLst>
                <a:tab pos="2057400" algn="l"/>
                <a:tab pos="2514600" algn="l"/>
                <a:tab pos="2628900" algn="l"/>
                <a:tab pos="2743200" algn="l"/>
                <a:tab pos="2971800" algn="l"/>
                <a:tab pos="3371850" algn="l"/>
                <a:tab pos="3657600" algn="l"/>
                <a:tab pos="3771900" algn="l"/>
                <a:tab pos="4229100" algn="l"/>
                <a:tab pos="4457700" algn="l"/>
              </a:tabLst>
            </a:pPr>
            <a:endParaRPr lang="ru-RU" dirty="0"/>
          </a:p>
        </p:txBody>
      </p:sp>
      <p:sp>
        <p:nvSpPr>
          <p:cNvPr id="11370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>
              <a:tabLst>
                <a:tab pos="2057400" algn="l"/>
                <a:tab pos="2514600" algn="l"/>
                <a:tab pos="2628900" algn="l"/>
                <a:tab pos="2743200" algn="l"/>
                <a:tab pos="2971800" algn="l"/>
                <a:tab pos="3371850" algn="l"/>
                <a:tab pos="3657600" algn="l"/>
                <a:tab pos="3771900" algn="l"/>
                <a:tab pos="4229100" algn="l"/>
                <a:tab pos="4457700" algn="l"/>
              </a:tabLst>
            </a:pPr>
            <a:endParaRPr lang="ru-RU" dirty="0"/>
          </a:p>
        </p:txBody>
      </p:sp>
      <p:pic>
        <p:nvPicPr>
          <p:cNvPr id="113702" name="Picture 7" descr="C:\Users\Plotnikova\Рецепты для газеты МП\Desktop\фото документов\2014417114512.jpg"/>
          <p:cNvPicPr>
            <a:picLocks noChangeAspect="1" noChangeArrowheads="1"/>
          </p:cNvPicPr>
          <p:nvPr/>
        </p:nvPicPr>
        <p:blipFill>
          <a:blip r:embed="rId7"/>
          <a:srcRect l="2036" t="10300" r="6412" b="2725"/>
          <a:stretch>
            <a:fillRect/>
          </a:stretch>
        </p:blipFill>
        <p:spPr bwMode="auto">
          <a:xfrm>
            <a:off x="1571625" y="4572000"/>
            <a:ext cx="1327150" cy="1928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Утверждено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постановлением профкома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от ____ 20_   г. №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300" b="1" dirty="0" smtClean="0">
                <a:latin typeface="Verdana" pitchFamily="34" charset="0"/>
                <a:cs typeface="Arial" charset="0"/>
              </a:rPr>
              <a:t>АКТ</a:t>
            </a:r>
            <a:endParaRPr lang="ru-RU" sz="1300" dirty="0" smtClean="0">
              <a:latin typeface="Verdana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300" b="1" dirty="0" smtClean="0">
                <a:latin typeface="Verdana" pitchFamily="34" charset="0"/>
                <a:cs typeface="Arial" charset="0"/>
              </a:rPr>
              <a:t>передачи дел первичной профсоюзной организации</a:t>
            </a:r>
            <a:endParaRPr lang="ru-RU" sz="13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u="sng" dirty="0" smtClean="0">
                <a:latin typeface="Verdana" pitchFamily="34" charset="0"/>
                <a:cs typeface="Arial" charset="0"/>
              </a:rPr>
              <a:t> _            </a:t>
            </a:r>
            <a:r>
              <a:rPr lang="ru-RU" sz="1300" dirty="0" smtClean="0">
                <a:latin typeface="Verdana" pitchFamily="34" charset="0"/>
                <a:cs typeface="Arial" charset="0"/>
              </a:rPr>
              <a:t> 20 </a:t>
            </a:r>
            <a:r>
              <a:rPr lang="ru-RU" sz="1300" u="sng" dirty="0" smtClean="0">
                <a:latin typeface="Verdana" pitchFamily="34" charset="0"/>
                <a:cs typeface="Arial" charset="0"/>
              </a:rPr>
              <a:t>     </a:t>
            </a:r>
            <a:r>
              <a:rPr lang="ru-RU" sz="1300" dirty="0" smtClean="0">
                <a:latin typeface="Verdana" pitchFamily="34" charset="0"/>
                <a:cs typeface="Arial" charset="0"/>
              </a:rPr>
              <a:t> г.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Настоящий акт составлен в присутствии представителя контрольно- ревизионной комиссии (или представителя рай (гор)кома профсоюза) </a:t>
            </a:r>
            <a:r>
              <a:rPr lang="ru-RU" sz="1300" u="sng" dirty="0" smtClean="0">
                <a:latin typeface="Verdana" pitchFamily="34" charset="0"/>
                <a:cs typeface="Arial" charset="0"/>
              </a:rPr>
              <a:t>                                     </a:t>
            </a:r>
            <a:endParaRPr lang="ru-RU" sz="13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о том, что </a:t>
            </a:r>
            <a:r>
              <a:rPr lang="ru-RU" sz="1300" u="sng" dirty="0" smtClean="0">
                <a:latin typeface="Verdana" pitchFamily="34" charset="0"/>
                <a:cs typeface="Arial" charset="0"/>
              </a:rPr>
              <a:t>                                                                                      -</a:t>
            </a:r>
            <a:endParaRPr lang="ru-RU" sz="13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бывшим председателем профсоюзной организации,  передаются: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1.Дела первичной профсоюзной организации по следующему списку: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		1)</a:t>
            </a:r>
            <a:r>
              <a:rPr lang="ru-RU" sz="1300" u="sng" dirty="0" smtClean="0">
                <a:latin typeface="Verdana" pitchFamily="34" charset="0"/>
                <a:cs typeface="Arial" charset="0"/>
              </a:rPr>
              <a:t>                                                                                                             </a:t>
            </a:r>
            <a:r>
              <a:rPr lang="ru-RU" sz="1300" dirty="0" smtClean="0">
                <a:latin typeface="Verdana" pitchFamily="34" charset="0"/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		2)</a:t>
            </a:r>
            <a:r>
              <a:rPr lang="ru-RU" sz="1300" u="sng" dirty="0" smtClean="0">
                <a:latin typeface="Verdana" pitchFamily="34" charset="0"/>
                <a:cs typeface="Arial" charset="0"/>
              </a:rPr>
              <a:t>                                                                                                             </a:t>
            </a:r>
            <a:r>
              <a:rPr lang="ru-RU" sz="1300" dirty="0" smtClean="0">
                <a:latin typeface="Verdana" pitchFamily="34" charset="0"/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		3)</a:t>
            </a:r>
            <a:r>
              <a:rPr lang="ru-RU" sz="1300" u="sng" dirty="0" smtClean="0">
                <a:latin typeface="Verdana" pitchFamily="34" charset="0"/>
                <a:cs typeface="Arial" charset="0"/>
              </a:rPr>
              <a:t>                                                                                                             </a:t>
            </a:r>
            <a:r>
              <a:rPr lang="ru-RU" sz="1300" dirty="0" smtClean="0">
                <a:latin typeface="Verdana" pitchFamily="34" charset="0"/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		4)</a:t>
            </a:r>
            <a:r>
              <a:rPr lang="ru-RU" sz="1300" u="sng" dirty="0" smtClean="0">
                <a:latin typeface="Verdana" pitchFamily="34" charset="0"/>
                <a:cs typeface="Arial" charset="0"/>
              </a:rPr>
              <a:t>                                                                                                             </a:t>
            </a:r>
            <a:r>
              <a:rPr lang="ru-RU" sz="1300" dirty="0" smtClean="0">
                <a:latin typeface="Verdana" pitchFamily="34" charset="0"/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	2.  Печать профсоюзной организации (при наличии).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                          Передающий дела              ___________</a:t>
            </a:r>
            <a:r>
              <a:rPr lang="ru-RU" sz="1300" u="sng" dirty="0" smtClean="0">
                <a:latin typeface="Verdana" pitchFamily="34" charset="0"/>
                <a:cs typeface="Arial" charset="0"/>
              </a:rPr>
              <a:t>                      </a:t>
            </a:r>
            <a:r>
              <a:rPr lang="ru-RU" sz="1300" dirty="0" smtClean="0">
                <a:latin typeface="Verdana" pitchFamily="34" charset="0"/>
                <a:cs typeface="Arial" charset="0"/>
              </a:rPr>
              <a:t>                   </a:t>
            </a:r>
            <a:r>
              <a:rPr lang="ru-RU" sz="1300" u="sng" dirty="0" smtClean="0">
                <a:latin typeface="Verdana" pitchFamily="34" charset="0"/>
                <a:cs typeface="Arial" charset="0"/>
              </a:rPr>
              <a:t>                            </a:t>
            </a:r>
            <a:r>
              <a:rPr lang="ru-RU" sz="1300" dirty="0" smtClean="0">
                <a:latin typeface="Verdana" pitchFamily="34" charset="0"/>
                <a:cs typeface="Arial" charset="0"/>
              </a:rPr>
              <a:t>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                          Принимающий дела           ___________          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b="1" dirty="0" smtClean="0">
                <a:latin typeface="Verdana" pitchFamily="34" charset="0"/>
                <a:cs typeface="Arial" charset="0"/>
              </a:rPr>
              <a:t>                                              </a:t>
            </a:r>
            <a:endParaRPr lang="ru-RU" sz="13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300" dirty="0" smtClean="0">
                <a:latin typeface="Verdana" pitchFamily="34" charset="0"/>
                <a:cs typeface="Arial" charset="0"/>
              </a:rPr>
              <a:t>         Представитель КРК </a:t>
            </a:r>
            <a:endParaRPr lang="ru-RU" sz="1300" b="1" dirty="0" smtClean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Акт ревизии финансово-хозяйственной и организационной деятельности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endParaRPr lang="ru-RU" sz="3900" b="1" dirty="0" smtClean="0">
              <a:solidFill>
                <a:srgbClr val="9222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«___»__________20__г.                                   г.    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Мы, контрольно-ревизионная комиссия ___________  региональной (межрегиональной) организации Профсоюза  в составе: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председатель контрольно-ревизионной комиссии  ______________________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члены контрольно-ревизионной комиссии: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1. _______________________________________________________________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2. ________________________________________________________________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3.________________________________________________________________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В присутствии председателя ______________ региональной (межрегиональной) организации Профсоюза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главного бухгалтера _____________________ региональной (межрегиональной) организации Профсоюза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провели ревизию финансово–хозяйственной и организационной деятельности региональной (межрегиональной)  организации Профсоюза за период с__________20___г. по__________20___г.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(с конца последней ревизии по настоящее время)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За ревизуемый период распорядителями кредитов  являлись: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председатель региональной (межрегиональной) организации Профсоюза _________________________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главный бухгалтер региональной (межрегиональной) организации Профсоюза _____________________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Контрольно–ревизионная комиссия проверила следующие документы региональной (межрегиональной) организации: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наличие регистрационных документов, учетной политики, положений об оплате труда;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приходные и расходные документы банка и кассы;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авансовые отчеты;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статистические и бухгалтерские отчеты, балансы;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штатное расписание;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сметы на проведение отдельных мероприятий;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письма и заявления членов Профсоюза.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Ревизией установлено: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1. Выполнение замечаний и предложений предыдущей ревизии. 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(Указать, какие замечания и предложения не выполнены и по какой причине)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2. Профсоюзное членство и статистическая отчетность: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 – наличие годовых статистических отчетов городских, районных и профсоюзных организаций  учреждений профессионального образования;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соответствие численности региональной (межрегиональной) организации данным статистических отчетов.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3.  Формирование и исполнение сметы по профсоюзному бюджету: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порядок составления и утверждения сметы;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полнота и своевременность уплаты членских профсоюзных взносов;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исполнение доходной части сметы;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исполнение расходной части сметы, законность и целесообразность расходов;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бухгалтерский и налоговый учет;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финансовая отчетность.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4. Сохранность денежных средств и материальных ценностей, их хранение и использование: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снятие остатка по кассе на момент проведения ревизии;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соблюдение лимита остатка кассы;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ведение кассовой книги;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ведение кассовых и банковских операций;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порядок расходования наличных денежных средств;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правильность оформления получаемых доходов;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правильность начисления и выплаты  заработной платы, премий, материальной помощи.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5. Учет основных средств и материальных ценностей: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проведение инвентаризации;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списание основных средств и материальных ценностей.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6. Организационная работа: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план работы;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соблюдение уставных норм в деятельности выборных  профсоюзных органов;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– система контроля за выполнением собственных решений.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7. Работа с письмами, заявлениями, жалобами членов Профсоюза.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8.Делопроизводство в региональной (межрегиональной) организации Профсоюза,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    условия хранения документов, сдача документов в архив: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 – формирование и наличие протоколов;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 – состояние текущего архива;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 – практика сдачи документов в архив.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9. Выводы: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10. Предложения: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Для устранения отмеченных в акте недостатков и нарушений, а также в целях улучшения деятельности организации контрольно-ревизионная комиссия предлагает: </a:t>
            </a:r>
            <a:r>
              <a:rPr lang="ru-RU" sz="1000" i="1" dirty="0" smtClean="0">
                <a:latin typeface="Verdana" pitchFamily="34" charset="0"/>
                <a:cs typeface="Arial" charset="0"/>
              </a:rPr>
              <a:t>(указываются конкретные предложения и сроки их выполнения).</a:t>
            </a:r>
            <a:endParaRPr lang="ru-RU" sz="1000" dirty="0" smtClean="0">
              <a:latin typeface="Verdana" pitchFamily="34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 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Председатель КРК</a:t>
            </a: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____________________                    ______________</a:t>
            </a:r>
          </a:p>
          <a:p>
            <a:pPr>
              <a:buFont typeface="Wingdings 2" pitchFamily="18" charset="2"/>
              <a:buNone/>
            </a:pPr>
            <a:r>
              <a:rPr lang="ru-RU" sz="1000" i="1" dirty="0" smtClean="0">
                <a:latin typeface="Verdana" pitchFamily="34" charset="0"/>
                <a:cs typeface="Arial" charset="0"/>
              </a:rPr>
              <a:t>                        Ф.И.О.                                     		( подпись)</a:t>
            </a:r>
            <a:endParaRPr lang="ru-RU" sz="1000" dirty="0" smtClean="0">
              <a:latin typeface="Verdana" pitchFamily="34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1000" dirty="0" smtClean="0">
                <a:latin typeface="Verdana" pitchFamily="34" charset="0"/>
                <a:cs typeface="Arial" charset="0"/>
              </a:rPr>
              <a:t> </a:t>
            </a:r>
          </a:p>
          <a:p>
            <a:r>
              <a:rPr lang="ru-RU" sz="1000" dirty="0" smtClean="0">
                <a:cs typeface="Arial" charset="0"/>
              </a:rPr>
              <a:t> </a:t>
            </a:r>
          </a:p>
          <a:p>
            <a:endParaRPr lang="ru-RU" sz="1000" dirty="0" smtClean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Законодательная база КРК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55000" lnSpcReduction="20000"/>
          </a:bodyPr>
          <a:lstStyle/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4200" b="1" dirty="0">
                <a:latin typeface="Verdana" pitchFamily="34" charset="0"/>
              </a:rPr>
              <a:t>Гражданский Кодекс Российской Федерации;</a:t>
            </a:r>
          </a:p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4200" b="1" dirty="0">
                <a:latin typeface="Verdana" pitchFamily="34" charset="0"/>
              </a:rPr>
              <a:t>Трудовой Кодекс Российской Федерации;</a:t>
            </a:r>
          </a:p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4200" b="1" dirty="0">
                <a:latin typeface="Verdana" pitchFamily="34" charset="0"/>
              </a:rPr>
              <a:t>Налоговый Кодекс Российской Федерации;</a:t>
            </a:r>
          </a:p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4200" b="1" dirty="0">
                <a:latin typeface="Verdana" pitchFamily="34" charset="0"/>
              </a:rPr>
              <a:t>Федеральный закон Российской Федерации «О профессиональных союзах, их правах и гарантиях деятельности» от 12 января 1996 года </a:t>
            </a:r>
            <a:r>
              <a:rPr lang="ru-RU" sz="4200" b="1" dirty="0" smtClean="0">
                <a:latin typeface="Verdana" pitchFamily="34" charset="0"/>
              </a:rPr>
              <a:t>№10-ФЗ</a:t>
            </a:r>
            <a:r>
              <a:rPr lang="ru-RU" sz="4200" b="1" dirty="0">
                <a:latin typeface="Verdana" pitchFamily="34" charset="0"/>
              </a:rPr>
              <a:t>;</a:t>
            </a:r>
          </a:p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4200" b="1" dirty="0">
                <a:latin typeface="Verdana" pitchFamily="34" charset="0"/>
              </a:rPr>
              <a:t>Федеральный закон Российской Федерации «О некоммерческих организациях» от 12 января 1996 года   №7-ФЗ;</a:t>
            </a:r>
          </a:p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4200" b="1" dirty="0">
                <a:latin typeface="Verdana" pitchFamily="34" charset="0"/>
              </a:rPr>
              <a:t>Федеральный закон Российской Федерации «Об общественных объединениях» от 19 мая 1995 года № 82-ФЗ</a:t>
            </a:r>
            <a:r>
              <a:rPr lang="ru-RU" sz="4200" dirty="0">
                <a:latin typeface="Verdana" pitchFamily="34" charset="0"/>
              </a:rPr>
              <a:t>;</a:t>
            </a:r>
            <a:endParaRPr lang="en-US" sz="4200" dirty="0">
              <a:latin typeface="Verdana" pitchFamily="34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2984"/>
          </a:xfrm>
          <a:gradFill>
            <a:gsLst>
              <a:gs pos="45000">
                <a:srgbClr val="FFC000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>ПРИМЕРНЫЙ ПЛАН РАБОТЫ КРК</a:t>
            </a:r>
            <a:endParaRPr lang="ru-RU" sz="36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1" y="1143000"/>
            <a:ext cx="8172400" cy="5715000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Проведение заседаний контрольно-ревизионной комиссии;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распределение обязанностей между членами </a:t>
            </a:r>
            <a:r>
              <a:rPr lang="ru-RU" b="1" dirty="0">
                <a:solidFill>
                  <a:prstClr val="black"/>
                </a:solidFill>
              </a:rPr>
              <a:t>контрольно-</a:t>
            </a:r>
            <a:r>
              <a:rPr lang="ru-RU" b="1" dirty="0" smtClean="0"/>
              <a:t>ревизионной комиссии;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утверждение плана работы </a:t>
            </a:r>
            <a:r>
              <a:rPr lang="ru-RU" b="1" dirty="0">
                <a:solidFill>
                  <a:prstClr val="black"/>
                </a:solidFill>
              </a:rPr>
              <a:t>контрольно-</a:t>
            </a:r>
            <a:r>
              <a:rPr lang="ru-RU" b="1" dirty="0" smtClean="0"/>
              <a:t>ревизионной комиссии;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рассмотрение, утверждение итогов ревизий и проверок;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выполнение предложений по результатам ревизий и др.</a:t>
            </a:r>
            <a:endParaRPr lang="ru-RU" b="1" dirty="0"/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143000"/>
            <a:ext cx="1928813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43000"/>
            <a:ext cx="576064" cy="64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Порядок работы КРК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143000"/>
            <a:ext cx="8143875" cy="5715000"/>
          </a:xfrm>
          <a:solidFill>
            <a:srgbClr val="FFF1C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algn="ctr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endParaRPr lang="ru-RU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82993366"/>
              </p:ext>
            </p:extLst>
          </p:nvPr>
        </p:nvGraphicFramePr>
        <p:xfrm>
          <a:off x="971600" y="1000108"/>
          <a:ext cx="81724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6742" name="Рисунок 10" descr="Описание: https://im3-tub-ru.yandex.net/i?id=acc5cbe2f5b84a31a131ac33ac6cafd1&amp;n=33&amp;h=1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3000375"/>
            <a:ext cx="758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4957763"/>
            <a:ext cx="2189162" cy="1481137"/>
          </a:xfrm>
        </p:spPr>
      </p:pic>
      <p:grpSp>
        <p:nvGrpSpPr>
          <p:cNvPr id="117765" name="Group 19"/>
          <p:cNvGrpSpPr>
            <a:grpSpLocks/>
          </p:cNvGrpSpPr>
          <p:nvPr/>
        </p:nvGrpSpPr>
        <p:grpSpPr bwMode="auto">
          <a:xfrm>
            <a:off x="179512" y="0"/>
            <a:ext cx="8964488" cy="6527800"/>
            <a:chOff x="0" y="1352"/>
            <a:chExt cx="5580" cy="2968"/>
          </a:xfrm>
        </p:grpSpPr>
        <p:sp>
          <p:nvSpPr>
            <p:cNvPr id="5" name="Прямоугольник 4"/>
            <p:cNvSpPr>
              <a:spLocks noChangeArrowheads="1"/>
            </p:cNvSpPr>
            <p:nvPr/>
          </p:nvSpPr>
          <p:spPr bwMode="auto">
            <a:xfrm>
              <a:off x="450" y="1352"/>
              <a:ext cx="5130" cy="58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algn="ctr">
              <a:solidFill>
                <a:srgbClr val="1E768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Verdana" pitchFamily="34" charset="0"/>
                  <a:cs typeface="Times New Roman" pitchFamily="18" charset="0"/>
                </a:rPr>
                <a:t>Документальная ревизия финансово-хозяйственной деятельности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Verdana" pitchFamily="34" charset="0"/>
                  <a:cs typeface="Times New Roman" pitchFamily="18" charset="0"/>
                </a:rPr>
                <a:t> (не реже 1 раза в год)</a:t>
              </a:r>
            </a:p>
          </p:txBody>
        </p:sp>
        <p:sp>
          <p:nvSpPr>
            <p:cNvPr id="117770" name="Овал 5"/>
            <p:cNvSpPr>
              <a:spLocks noChangeArrowheads="1"/>
            </p:cNvSpPr>
            <p:nvPr/>
          </p:nvSpPr>
          <p:spPr bwMode="auto">
            <a:xfrm>
              <a:off x="0" y="2160"/>
              <a:ext cx="1710" cy="849"/>
            </a:xfrm>
            <a:prstGeom prst="ellipse">
              <a:avLst/>
            </a:prstGeom>
            <a:solidFill>
              <a:srgbClr val="808000"/>
            </a:solidFill>
            <a:ln w="25400" algn="ctr">
              <a:solidFill>
                <a:srgbClr val="1E768C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ru-RU" sz="1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Проверка полноты поступления и своевременности перечисления членских взносов</a:t>
              </a:r>
            </a:p>
          </p:txBody>
        </p:sp>
        <p:sp>
          <p:nvSpPr>
            <p:cNvPr id="117771" name="Овал 6"/>
            <p:cNvSpPr>
              <a:spLocks noChangeArrowheads="1"/>
            </p:cNvSpPr>
            <p:nvPr/>
          </p:nvSpPr>
          <p:spPr bwMode="auto">
            <a:xfrm>
              <a:off x="855" y="2920"/>
              <a:ext cx="1587" cy="737"/>
            </a:xfrm>
            <a:prstGeom prst="ellipse">
              <a:avLst/>
            </a:prstGeom>
            <a:solidFill>
              <a:srgbClr val="808000"/>
            </a:solidFill>
            <a:ln w="25400" algn="ctr">
              <a:solidFill>
                <a:srgbClr val="1E768C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ru-RU" sz="1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Ведение протоколов и делопроизводства</a:t>
              </a:r>
            </a:p>
          </p:txBody>
        </p:sp>
        <p:sp>
          <p:nvSpPr>
            <p:cNvPr id="117772" name="Овал 7"/>
            <p:cNvSpPr>
              <a:spLocks noChangeArrowheads="1"/>
            </p:cNvSpPr>
            <p:nvPr/>
          </p:nvSpPr>
          <p:spPr bwMode="auto">
            <a:xfrm>
              <a:off x="3780" y="2879"/>
              <a:ext cx="1800" cy="746"/>
            </a:xfrm>
            <a:prstGeom prst="ellipse">
              <a:avLst/>
            </a:prstGeom>
            <a:solidFill>
              <a:srgbClr val="808000"/>
            </a:solidFill>
            <a:ln w="25400" algn="ctr">
              <a:solidFill>
                <a:srgbClr val="1E768C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ru-RU" altLang="ru-RU" sz="1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Законность </a:t>
              </a:r>
            </a:p>
            <a:p>
              <a:r>
                <a:rPr lang="ru-RU" altLang="ru-RU" sz="1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и целесообразность</a:t>
              </a:r>
            </a:p>
            <a:p>
              <a:r>
                <a:rPr lang="ru-RU" altLang="ru-RU" sz="1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расходования денежных средств</a:t>
              </a:r>
            </a:p>
          </p:txBody>
        </p:sp>
        <p:sp>
          <p:nvSpPr>
            <p:cNvPr id="117773" name="Овал 8"/>
            <p:cNvSpPr>
              <a:spLocks noChangeArrowheads="1"/>
            </p:cNvSpPr>
            <p:nvPr/>
          </p:nvSpPr>
          <p:spPr bwMode="auto">
            <a:xfrm>
              <a:off x="2064" y="2454"/>
              <a:ext cx="1536" cy="681"/>
            </a:xfrm>
            <a:prstGeom prst="ellipse">
              <a:avLst/>
            </a:prstGeom>
            <a:solidFill>
              <a:srgbClr val="808000"/>
            </a:solidFill>
            <a:ln w="25400" algn="ctr">
              <a:solidFill>
                <a:srgbClr val="1E768C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ru-RU" sz="1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Учет членов Профсоюза</a:t>
              </a:r>
            </a:p>
          </p:txBody>
        </p:sp>
        <p:sp>
          <p:nvSpPr>
            <p:cNvPr id="117774" name="Овал 9"/>
            <p:cNvSpPr>
              <a:spLocks noChangeArrowheads="1"/>
            </p:cNvSpPr>
            <p:nvPr/>
          </p:nvSpPr>
          <p:spPr bwMode="auto">
            <a:xfrm>
              <a:off x="3787" y="3657"/>
              <a:ext cx="1793" cy="663"/>
            </a:xfrm>
            <a:prstGeom prst="ellipse">
              <a:avLst/>
            </a:prstGeom>
            <a:solidFill>
              <a:srgbClr val="808000"/>
            </a:solidFill>
            <a:ln w="25400" algn="ctr">
              <a:solidFill>
                <a:srgbClr val="1E768C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ru-RU" sz="1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Периодичность заседаний выборных коллегиальных органов</a:t>
              </a:r>
            </a:p>
          </p:txBody>
        </p:sp>
        <p:sp>
          <p:nvSpPr>
            <p:cNvPr id="117775" name="Овал 10"/>
            <p:cNvSpPr>
              <a:spLocks noChangeArrowheads="1"/>
            </p:cNvSpPr>
            <p:nvPr/>
          </p:nvSpPr>
          <p:spPr bwMode="auto">
            <a:xfrm>
              <a:off x="2348" y="3185"/>
              <a:ext cx="1440" cy="758"/>
            </a:xfrm>
            <a:prstGeom prst="ellipse">
              <a:avLst/>
            </a:prstGeom>
            <a:solidFill>
              <a:srgbClr val="808000"/>
            </a:solidFill>
            <a:ln w="25400" algn="ctr">
              <a:solidFill>
                <a:srgbClr val="1E768C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ru-RU" altLang="ru-RU" sz="1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Достоверность финансовой отчетности</a:t>
              </a:r>
            </a:p>
          </p:txBody>
        </p:sp>
        <p:sp>
          <p:nvSpPr>
            <p:cNvPr id="117776" name="Овал 11"/>
            <p:cNvSpPr>
              <a:spLocks noChangeArrowheads="1"/>
            </p:cNvSpPr>
            <p:nvPr/>
          </p:nvSpPr>
          <p:spPr bwMode="auto">
            <a:xfrm>
              <a:off x="3960" y="2024"/>
              <a:ext cx="1551" cy="771"/>
            </a:xfrm>
            <a:prstGeom prst="ellipse">
              <a:avLst/>
            </a:prstGeom>
            <a:solidFill>
              <a:srgbClr val="808000"/>
            </a:solidFill>
            <a:ln w="25400" algn="ctr">
              <a:solidFill>
                <a:srgbClr val="1E768C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ru-RU" sz="1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Проверка сохранности денежных средств и материальных ценностей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>
              <a:off x="1521" y="1979"/>
              <a:ext cx="1223" cy="3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1665" y="1979"/>
              <a:ext cx="1034" cy="9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2653" y="1979"/>
              <a:ext cx="1361" cy="2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2699" y="2024"/>
              <a:ext cx="0" cy="4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699" y="1979"/>
              <a:ext cx="500" cy="12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2744" y="2024"/>
              <a:ext cx="1498" cy="16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2699" y="1979"/>
              <a:ext cx="1770" cy="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7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6963" y="5340350"/>
            <a:ext cx="246221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Прямая со стрелкой 33"/>
          <p:cNvCxnSpPr/>
          <p:nvPr/>
        </p:nvCxnSpPr>
        <p:spPr bwMode="auto">
          <a:xfrm flipH="1">
            <a:off x="827088" y="1477963"/>
            <a:ext cx="3670300" cy="3521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14692" idx="0"/>
          </p:cNvCxnSpPr>
          <p:nvPr/>
        </p:nvCxnSpPr>
        <p:spPr bwMode="auto">
          <a:xfrm flipH="1">
            <a:off x="3598863" y="1477963"/>
            <a:ext cx="971550" cy="386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Проверка регистрационных документов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Свидетельство о государственной регистрации профсоюзной организации;</a:t>
            </a:r>
          </a:p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Свидетельство о постановке на учет в налоговом органе;</a:t>
            </a:r>
          </a:p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Свидетельство о внесении записи в ЕГРН;</a:t>
            </a:r>
          </a:p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Информационное письмо об учете в Статистическом регистре Росстата;</a:t>
            </a:r>
          </a:p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Свидетельство о регистрации в государственных фондах страхования РФ (ФСС, ФОМС, ПФР);</a:t>
            </a:r>
          </a:p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Уведомление о размере страховых взносов на обязательное социальное страхование от несчастных случаев на производстве  и профессиональных заболеваний;</a:t>
            </a:r>
          </a:p>
          <a:p>
            <a:pPr marL="566738" indent="-4572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Договор об открытии банковского счета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gradFill flip="none" rotWithShape="1">
            <a:gsLst>
              <a:gs pos="8000">
                <a:srgbClr val="FFC000">
                  <a:shade val="30000"/>
                  <a:satMod val="115000"/>
                  <a:alpha val="20000"/>
                </a:srgbClr>
              </a:gs>
              <a:gs pos="50000">
                <a:srgbClr val="FED46A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Локальные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нормативные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gradFill flip="none" rotWithShape="1">
            <a:gsLst>
              <a:gs pos="0">
                <a:srgbClr val="FFEFD1"/>
              </a:gs>
              <a:gs pos="0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/>
          </a:gra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623888" indent="-51435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Устав профсоюзной организации;</a:t>
            </a:r>
          </a:p>
          <a:p>
            <a:pPr marL="623888" indent="-51435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Учетная политика;</a:t>
            </a:r>
          </a:p>
          <a:p>
            <a:pPr marL="623888" indent="-51435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Положение о порядке уплаты, распределения, учета членских профсоюзных взносов в Профсоюзе;</a:t>
            </a:r>
          </a:p>
          <a:p>
            <a:pPr marL="623888" indent="-51435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Положение об оплате труда штатных профсоюзных работников;</a:t>
            </a:r>
          </a:p>
          <a:p>
            <a:pPr marL="623888" indent="-51435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Положение о порядке выдачи материальной помощи членам Профсоюза;</a:t>
            </a:r>
          </a:p>
          <a:p>
            <a:pPr marL="623888" indent="-51435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Положение о служебных командировках;</a:t>
            </a:r>
          </a:p>
          <a:p>
            <a:pPr marL="623888" indent="-51435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altLang="ru-RU" sz="2400" b="1" dirty="0">
                <a:latin typeface="Verdana" pitchFamily="34" charset="0"/>
              </a:rPr>
              <a:t>Другие нормативные акты</a:t>
            </a:r>
          </a:p>
          <a:p>
            <a:pPr marL="365760" indent="-283464" fontAlgn="auto">
              <a:spcAft>
                <a:spcPts val="0"/>
              </a:spcAft>
              <a:buClr>
                <a:schemeClr val="accent2"/>
              </a:buClr>
              <a:defRPr/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8009</TotalTime>
  <Words>1414</Words>
  <Application>Microsoft Office PowerPoint</Application>
  <PresentationFormat>Экран (4:3)</PresentationFormat>
  <Paragraphs>460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                             Общероссийский Профсоюз образования     РАБОТА КОНТРОЛЬНО-РЕВИЗИОННОЙ КОМИССИИ    </vt:lpstr>
      <vt:lpstr>Общие положения</vt:lpstr>
      <vt:lpstr>Действие  КРК</vt:lpstr>
      <vt:lpstr>Законодательная база КРК</vt:lpstr>
      <vt:lpstr>ПРИМЕРНЫЙ ПЛАН РАБОТЫ КРК</vt:lpstr>
      <vt:lpstr>Порядок работы КРК</vt:lpstr>
      <vt:lpstr> </vt:lpstr>
      <vt:lpstr>Проверка регистрационных документов</vt:lpstr>
      <vt:lpstr>Локальные нормативные акты</vt:lpstr>
      <vt:lpstr>Учетная политика</vt:lpstr>
      <vt:lpstr>ПЛАНИРОВАНИЕ ДОХОДОВ И РАСХОДОВ ПРОФСОЮЗНОЙ ОРГАНИЗАЦИИ</vt:lpstr>
      <vt:lpstr>СМЕТА ДОХОДОВ И РАСХОДОВ профсоюзной организации</vt:lpstr>
      <vt:lpstr>Поступление и расходование целевых поступлений</vt:lpstr>
      <vt:lpstr>   ДОГОВОР о полной индивидуальной материальной ответственности работников, выполняющих обязанности кассиров </vt:lpstr>
      <vt:lpstr>АКТ   инвентаризации наличных денежных средств</vt:lpstr>
      <vt:lpstr>АКТ  о списании материальных ценностей</vt:lpstr>
      <vt:lpstr>Расходование наличных средств</vt:lpstr>
      <vt:lpstr>Нормативные документы по оплате труда</vt:lpstr>
      <vt:lpstr>Выдача материальной помощи</vt:lpstr>
      <vt:lpstr>Основные средства и материалы</vt:lpstr>
      <vt:lpstr>Учет членов Профсоюза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журнала регистрации корреспонденции </vt:lpstr>
      <vt:lpstr>Презентация PowerPoint</vt:lpstr>
      <vt:lpstr>Презентация PowerPoint</vt:lpstr>
      <vt:lpstr> Акт ревизии финансово-хозяйственной и организационной деятельности </vt:lpstr>
      <vt:lpstr>Презентация PowerPoint</vt:lpstr>
      <vt:lpstr>Презентация PowerPoint</vt:lpstr>
    </vt:vector>
  </TitlesOfParts>
  <Company>УИЦ МФП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организации работы контрольно - ревизионной комиссии.</dc:title>
  <dc:creator>Щеголькова</dc:creator>
  <cp:lastModifiedBy>мм</cp:lastModifiedBy>
  <cp:revision>695</cp:revision>
  <cp:lastPrinted>2015-09-03T12:03:05Z</cp:lastPrinted>
  <dcterms:created xsi:type="dcterms:W3CDTF">2011-10-27T06:24:13Z</dcterms:created>
  <dcterms:modified xsi:type="dcterms:W3CDTF">2015-09-12T11:21:58Z</dcterms:modified>
</cp:coreProperties>
</file>