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323" r:id="rId2"/>
    <p:sldId id="318" r:id="rId3"/>
    <p:sldId id="303" r:id="rId4"/>
    <p:sldId id="316" r:id="rId5"/>
    <p:sldId id="317" r:id="rId6"/>
    <p:sldId id="384" r:id="rId7"/>
    <p:sldId id="319" r:id="rId8"/>
    <p:sldId id="329" r:id="rId9"/>
    <p:sldId id="321" r:id="rId10"/>
    <p:sldId id="322" r:id="rId11"/>
    <p:sldId id="336" r:id="rId12"/>
    <p:sldId id="335" r:id="rId13"/>
    <p:sldId id="383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B1B542D-DC79-470F-B140-7AEC2FE1BDC4}">
          <p14:sldIdLst>
            <p14:sldId id="296"/>
            <p14:sldId id="371"/>
            <p14:sldId id="372"/>
            <p14:sldId id="373"/>
            <p14:sldId id="374"/>
            <p14:sldId id="375"/>
            <p14:sldId id="323"/>
            <p14:sldId id="318"/>
            <p14:sldId id="303"/>
            <p14:sldId id="316"/>
            <p14:sldId id="356"/>
            <p14:sldId id="326"/>
            <p14:sldId id="317"/>
            <p14:sldId id="319"/>
            <p14:sldId id="329"/>
            <p14:sldId id="321"/>
            <p14:sldId id="322"/>
            <p14:sldId id="336"/>
            <p14:sldId id="335"/>
            <p14:sldId id="324"/>
            <p14:sldId id="328"/>
            <p14:sldId id="330"/>
            <p14:sldId id="331"/>
            <p14:sldId id="332"/>
            <p14:sldId id="357"/>
            <p14:sldId id="358"/>
            <p14:sldId id="359"/>
            <p14:sldId id="360"/>
            <p14:sldId id="361"/>
            <p14:sldId id="362"/>
            <p14:sldId id="334"/>
            <p14:sldId id="370"/>
            <p14:sldId id="380"/>
            <p14:sldId id="381"/>
            <p14:sldId id="382"/>
            <p14:sldId id="377"/>
            <p14:sldId id="376"/>
            <p14:sldId id="351"/>
            <p14:sldId id="363"/>
            <p14:sldId id="367"/>
            <p14:sldId id="333"/>
            <p14:sldId id="349"/>
            <p14:sldId id="341"/>
            <p14:sldId id="352"/>
            <p14:sldId id="353"/>
            <p14:sldId id="378"/>
            <p14:sldId id="379"/>
            <p14:sldId id="35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D8FE"/>
    <a:srgbClr val="9900FF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rgbClr val="00B0F0"/>
                </a:gs>
              </a:gsLst>
              <a:lin ang="5400000" scaled="0"/>
            </a:gradFill>
          </c:spPr>
          <c:dLbls>
            <c:dLbl>
              <c:idx val="1"/>
              <c:layout>
                <c:manualLayout>
                  <c:x val="1.2500000000000016E-2"/>
                  <c:y val="-0.38125000000000031"/>
                </c:manualLayout>
              </c:layout>
              <c:showVal val="1"/>
            </c:dLbl>
            <c:txPr>
              <a:bodyPr/>
              <a:lstStyle/>
              <a:p>
                <a:pPr>
                  <a:defRPr sz="40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Женщины</c:v>
                </c:pt>
                <c:pt idx="1">
                  <c:v>Мужчины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1">
                  <c:v>42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50000">
                  <a:schemeClr val="accent2">
                    <a:lumMod val="60000"/>
                    <a:lumOff val="40000"/>
                  </a:schemeClr>
                </a:gs>
                <a:gs pos="100000">
                  <a:srgbClr val="FED8FE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1.875000000000002E-2"/>
                  <c:y val="-0.34687500000000077"/>
                </c:manualLayout>
              </c:layout>
              <c:showVal val="1"/>
            </c:dLbl>
            <c:txPr>
              <a:bodyPr/>
              <a:lstStyle/>
              <a:p>
                <a:pPr>
                  <a:defRPr sz="40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Женщины</c:v>
                </c:pt>
                <c:pt idx="1">
                  <c:v>Мужчины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37</c:v>
                </c:pt>
              </c:numCache>
            </c:numRef>
          </c:val>
        </c:ser>
        <c:dLbls>
          <c:showVal val="1"/>
        </c:dLbls>
        <c:shape val="cylinder"/>
        <c:axId val="80330752"/>
        <c:axId val="80332288"/>
        <c:axId val="0"/>
      </c:bar3DChart>
      <c:catAx>
        <c:axId val="80330752"/>
        <c:scaling>
          <c:orientation val="minMax"/>
        </c:scaling>
        <c:axPos val="b"/>
        <c:tickLblPos val="nextTo"/>
        <c:crossAx val="80332288"/>
        <c:crosses val="autoZero"/>
        <c:auto val="1"/>
        <c:lblAlgn val="ctr"/>
        <c:lblOffset val="100"/>
      </c:catAx>
      <c:valAx>
        <c:axId val="803322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03307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07593-AE40-4B26-8A6A-10618E0FD76B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B946B-6FD4-4CAA-9982-09FF087483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6573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030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271" y="-99392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476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143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950" y="332656"/>
            <a:ext cx="8401050" cy="6746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350838" y="1600200"/>
            <a:ext cx="8437562" cy="47545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6A9447EE-3FB2-4114-80C1-5E9384E2935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30101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122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820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685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860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184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352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849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661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271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E1FBD-8E65-4EC1-93ED-0F3CF2B9C134}" type="datetimeFigureOut">
              <a:rPr lang="ru-RU" smtClean="0"/>
              <a:pPr/>
              <a:t>01.10.2018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67C2C-E550-428C-B5E6-EC8817DDC93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196752"/>
            <a:ext cx="835292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7487816" y="642459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Impact" panose="020B0806030902050204" pitchFamily="34" charset="0"/>
              </a:rPr>
              <a:t>ПЕНСИОННЫЙ ФОНД РОССИЙСКОЙ ФЕДЕРАЦИИ</a:t>
            </a:r>
            <a:endParaRPr lang="ru-RU" sz="1000" dirty="0">
              <a:solidFill>
                <a:schemeClr val="bg1">
                  <a:lumMod val="75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091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2" y="1"/>
            <a:ext cx="9180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отдельные законодательные акты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AutoShape 35"/>
          <p:cNvSpPr>
            <a:spLocks noChangeArrowheads="1"/>
          </p:cNvSpPr>
          <p:nvPr/>
        </p:nvSpPr>
        <p:spPr bwMode="gray">
          <a:xfrm>
            <a:off x="179512" y="620688"/>
            <a:ext cx="8671440" cy="5976664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square" anchor="ctr"/>
          <a:lstStyle/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Установление пенсионного </a:t>
            </a:r>
            <a:r>
              <a:rPr lang="ru-RU" sz="2000" b="1" dirty="0">
                <a:solidFill>
                  <a:srgbClr val="0000FF"/>
                </a:solidFill>
              </a:rPr>
              <a:t>возраста для женщин </a:t>
            </a:r>
            <a:r>
              <a:rPr lang="ru-RU" sz="2000" b="1" dirty="0" smtClean="0">
                <a:solidFill>
                  <a:srgbClr val="0000FF"/>
                </a:solidFill>
              </a:rPr>
              <a:t>60</a:t>
            </a:r>
            <a:r>
              <a:rPr lang="ru-RU" sz="2000" b="1" dirty="0">
                <a:solidFill>
                  <a:srgbClr val="0000FF"/>
                </a:solidFill>
              </a:rPr>
              <a:t> </a:t>
            </a:r>
            <a:r>
              <a:rPr lang="ru-RU" sz="2000" b="1" dirty="0" smtClean="0">
                <a:solidFill>
                  <a:srgbClr val="0000FF"/>
                </a:solidFill>
              </a:rPr>
              <a:t>лет, для мужчин – 65 лет</a:t>
            </a:r>
          </a:p>
          <a:p>
            <a:pPr marL="457200" indent="-457200" algn="just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Социальные пенсии по старости назначаются по достижении женщинами 65 лет, мужчинами – 70 лет</a:t>
            </a:r>
          </a:p>
          <a:p>
            <a:pPr marL="457200" indent="-457200" algn="just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Установление особой льготы гражданам, </a:t>
            </a:r>
            <a:r>
              <a:rPr lang="ru-RU" sz="2000" b="1" dirty="0">
                <a:solidFill>
                  <a:srgbClr val="0000FF"/>
                </a:solidFill>
              </a:rPr>
              <a:t>которым </a:t>
            </a:r>
            <a:r>
              <a:rPr lang="ru-RU" sz="2000" b="1" dirty="0" smtClean="0">
                <a:solidFill>
                  <a:srgbClr val="0000FF"/>
                </a:solidFill>
              </a:rPr>
              <a:t>предстоит выходить </a:t>
            </a:r>
            <a:r>
              <a:rPr lang="ru-RU" sz="2000" b="1" dirty="0">
                <a:solidFill>
                  <a:srgbClr val="0000FF"/>
                </a:solidFill>
              </a:rPr>
              <a:t>на пенсию </a:t>
            </a:r>
            <a:r>
              <a:rPr lang="ru-RU" sz="2000" b="1" dirty="0" smtClean="0">
                <a:solidFill>
                  <a:srgbClr val="0000FF"/>
                </a:solidFill>
              </a:rPr>
              <a:t>в 2019 и 2020 годах</a:t>
            </a:r>
            <a:r>
              <a:rPr lang="ru-RU" sz="2000" b="1" dirty="0">
                <a:solidFill>
                  <a:srgbClr val="0000FF"/>
                </a:solidFill>
              </a:rPr>
              <a:t> – право оформить пенсию на шесть месяцев раньше </a:t>
            </a:r>
            <a:r>
              <a:rPr lang="ru-RU" sz="2000" b="1" u="sng" dirty="0">
                <a:solidFill>
                  <a:srgbClr val="0000FF"/>
                </a:solidFill>
              </a:rPr>
              <a:t>нового</a:t>
            </a:r>
            <a:r>
              <a:rPr lang="ru-RU" sz="2000" b="1" dirty="0">
                <a:solidFill>
                  <a:srgbClr val="0000FF"/>
                </a:solidFill>
              </a:rPr>
              <a:t> пенсионного </a:t>
            </a:r>
            <a:r>
              <a:rPr lang="ru-RU" sz="2000" b="1" dirty="0" smtClean="0">
                <a:solidFill>
                  <a:srgbClr val="0000FF"/>
                </a:solidFill>
              </a:rPr>
              <a:t>возраста</a:t>
            </a:r>
          </a:p>
          <a:p>
            <a:pPr marL="457200" indent="-457200" algn="just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Лицам, имеющим страховой стаж не менее 42 и 37 лет (соответственно мужчины и женщины), страховая пенсия по старости может назначаться на 24 месяца ранее достижения определенного возраста, но не ранее 60 и 55 лет соответственно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Предоставление права досрочного выхода на пенсию многодетным матерям: 3 ребенка – в 57 лет, 4 ребенка – в 56 лет. Сохранение права досрочного выхода на пенсию в 50 лет матерям, родившим 5 и более детей, родителям инвалидов с детства</a:t>
            </a:r>
          </a:p>
          <a:p>
            <a:pPr marL="457200" indent="-457200" algn="just">
              <a:buAutoNum type="arabicPeriod"/>
            </a:pPr>
            <a:r>
              <a:rPr lang="ru-RU" sz="2000" b="1" dirty="0" smtClean="0">
                <a:solidFill>
                  <a:srgbClr val="0000FF"/>
                </a:solidFill>
              </a:rPr>
              <a:t>Сохранение действующих условий назначения социальных пенсий малочисленным народам Севера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b="1" dirty="0">
                <a:solidFill>
                  <a:srgbClr val="0000FF"/>
                </a:solidFill>
              </a:rPr>
              <a:t>Сохранение федеральных и региональных льгот гражданам при достижении соответствующего </a:t>
            </a:r>
            <a:r>
              <a:rPr lang="ru-RU" sz="2000" b="1" dirty="0" smtClean="0">
                <a:solidFill>
                  <a:srgbClr val="0000FF"/>
                </a:solidFill>
              </a:rPr>
              <a:t>возраста</a:t>
            </a:r>
          </a:p>
          <a:p>
            <a:pPr marL="457200" indent="-457200">
              <a:buFontTx/>
              <a:buAutoNum type="arabicPeriod"/>
            </a:pPr>
            <a:endParaRPr lang="ru-RU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22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95936" y="1772816"/>
            <a:ext cx="4896544" cy="12241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44008" y="1960384"/>
            <a:ext cx="4248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ПРЕДОСТАВЛЕНИЕ РЕГИОНАЛЬНЫХ ЛЬГОТ</a:t>
            </a:r>
            <a:endParaRPr lang="ru-RU" sz="26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25062\Desktop\174544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61200" y="1203134"/>
            <a:ext cx="1514500" cy="15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35"/>
          <p:cNvSpPr>
            <a:spLocks noChangeArrowheads="1"/>
          </p:cNvSpPr>
          <p:nvPr/>
        </p:nvSpPr>
        <p:spPr bwMode="gray">
          <a:xfrm>
            <a:off x="221040" y="3789040"/>
            <a:ext cx="8671440" cy="1728192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square" anchor="ctr"/>
          <a:lstStyle/>
          <a:p>
            <a:pPr marL="342900" indent="-342900"/>
            <a:r>
              <a:rPr lang="ru-RU" sz="2000" b="1" dirty="0" smtClean="0">
                <a:solidFill>
                  <a:srgbClr val="C00000"/>
                </a:solidFill>
              </a:rPr>
              <a:t>По </a:t>
            </a:r>
            <a:r>
              <a:rPr lang="ru-RU" sz="2000" b="1" smtClean="0">
                <a:solidFill>
                  <a:srgbClr val="C00000"/>
                </a:solidFill>
              </a:rPr>
              <a:t>законодательству субъекта РФ: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rgbClr val="C00000"/>
                </a:solidFill>
              </a:rPr>
              <a:t>льготы </a:t>
            </a:r>
            <a:r>
              <a:rPr lang="ru-RU" sz="2000" b="1" dirty="0" smtClean="0">
                <a:solidFill>
                  <a:srgbClr val="C00000"/>
                </a:solidFill>
              </a:rPr>
              <a:t>по бесплатному проезду в общественном транспорте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rgbClr val="C00000"/>
                </a:solidFill>
              </a:rPr>
              <a:t>льготы на ЖКХ</a:t>
            </a:r>
          </a:p>
          <a:p>
            <a:pPr marL="342900" indent="-342900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</a:rPr>
              <a:t>льготы </a:t>
            </a:r>
            <a:r>
              <a:rPr lang="ru-RU" sz="2000" b="1" dirty="0" smtClean="0">
                <a:solidFill>
                  <a:srgbClr val="C00000"/>
                </a:solidFill>
              </a:rPr>
              <a:t>при капремонте </a:t>
            </a:r>
            <a:r>
              <a:rPr lang="ru-RU" sz="2000" b="1" dirty="0" smtClean="0">
                <a:solidFill>
                  <a:srgbClr val="C00000"/>
                </a:solidFill>
              </a:rPr>
              <a:t>домов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rgbClr val="C00000"/>
                </a:solidFill>
              </a:rPr>
              <a:t>льготы при газификации</a:t>
            </a:r>
          </a:p>
          <a:p>
            <a:pPr marL="342900" indent="-342900">
              <a:buFontTx/>
              <a:buChar char="-"/>
            </a:pPr>
            <a:r>
              <a:rPr lang="ru-RU" sz="2000" b="1" dirty="0" smtClean="0">
                <a:solidFill>
                  <a:srgbClr val="C00000"/>
                </a:solidFill>
              </a:rPr>
              <a:t>льготы при покупке медикаментов и др.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323945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Сохранение региональных льгот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5240" y="1674674"/>
            <a:ext cx="40111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Лица, достигшие возраста 60 и 55 лет, и (или) соответствующие условиям необходимым для назначения пенсии в соответствии с законодательством Российской Федерации, действовавшим </a:t>
            </a:r>
            <a:b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на 31.12.2018</a:t>
            </a:r>
          </a:p>
        </p:txBody>
      </p:sp>
    </p:spTree>
    <p:extLst>
      <p:ext uri="{BB962C8B-B14F-4D97-AF65-F5344CB8AC3E}">
        <p14:creationId xmlns:p14="http://schemas.microsoft.com/office/powerpoint/2010/main" xmlns="" val="1048673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44624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Индексация страховой пенсии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c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2019 года по 2024 год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gray">
          <a:xfrm>
            <a:off x="323528" y="1243786"/>
            <a:ext cx="8496944" cy="2329230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1295469"/>
            <a:ext cx="864096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600" b="1" dirty="0" smtClean="0"/>
              <a:t>В результате проведенных мероприятий </a:t>
            </a:r>
            <a:r>
              <a:rPr lang="ru-RU" sz="2600" b="1" u="sng" dirty="0" smtClean="0"/>
              <a:t>средний размер страховой пенсии</a:t>
            </a:r>
            <a:r>
              <a:rPr lang="ru-RU" sz="2600" b="1" dirty="0" smtClean="0"/>
              <a:t> для неработающих пенсионеров  </a:t>
            </a:r>
            <a:r>
              <a:rPr lang="ru-RU" sz="3200" b="1" dirty="0" smtClean="0">
                <a:solidFill>
                  <a:srgbClr val="FF0000"/>
                </a:solidFill>
              </a:rPr>
              <a:t>увеличивается ежегодно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на 1 000 рублей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2600" b="1" dirty="0" smtClean="0"/>
              <a:t>(в зависимости от стажа и заработной платы пенсионера)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0" name="AutoShape 23"/>
          <p:cNvSpPr>
            <a:spLocks noChangeArrowheads="1"/>
          </p:cNvSpPr>
          <p:nvPr/>
        </p:nvSpPr>
        <p:spPr bwMode="gray">
          <a:xfrm>
            <a:off x="543104" y="3717032"/>
            <a:ext cx="8061344" cy="1944216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8900000" scaled="1"/>
          </a:gradFill>
          <a:ln>
            <a:noFill/>
          </a:ln>
          <a:effectLst/>
        </p:spPr>
        <p:txBody>
          <a:bodyPr wrap="square"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Например, годовой доход в 2019 году</a:t>
            </a:r>
          </a:p>
          <a:p>
            <a:pPr algn="ctr"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больше на 12 000 рублей,</a:t>
            </a:r>
          </a:p>
          <a:p>
            <a:pPr algn="ctr">
              <a:defRPr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чем в 2018 году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96" y="5949280"/>
            <a:ext cx="9108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Гарантии по этому увеличению закрепляются Законом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9033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-9939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Индексация 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страховой пенсии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 c 20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19 по 2024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AutoShape 3"/>
          <p:cNvSpPr>
            <a:spLocks noChangeArrowheads="1"/>
          </p:cNvSpPr>
          <p:nvPr/>
        </p:nvSpPr>
        <p:spPr bwMode="gray">
          <a:xfrm>
            <a:off x="755576" y="1196752"/>
            <a:ext cx="8227383" cy="2088232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AutoShape 4"/>
          <p:cNvSpPr>
            <a:spLocks noChangeArrowheads="1"/>
          </p:cNvSpPr>
          <p:nvPr/>
        </p:nvSpPr>
        <p:spPr bwMode="gray">
          <a:xfrm>
            <a:off x="827584" y="1253629"/>
            <a:ext cx="8064897" cy="2031355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AutoShape 3"/>
          <p:cNvSpPr>
            <a:spLocks noChangeArrowheads="1"/>
          </p:cNvSpPr>
          <p:nvPr/>
        </p:nvSpPr>
        <p:spPr bwMode="gray">
          <a:xfrm>
            <a:off x="755576" y="3356992"/>
            <a:ext cx="8136904" cy="2808312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4"/>
          <p:cNvSpPr>
            <a:spLocks noChangeArrowheads="1"/>
          </p:cNvSpPr>
          <p:nvPr/>
        </p:nvSpPr>
        <p:spPr bwMode="gray">
          <a:xfrm>
            <a:off x="755576" y="3429000"/>
            <a:ext cx="8082455" cy="2649811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827584" y="3544760"/>
          <a:ext cx="7992888" cy="2514529"/>
        </p:xfrm>
        <a:graphic>
          <a:graphicData uri="http://schemas.openxmlformats.org/drawingml/2006/table">
            <a:tbl>
              <a:tblPr/>
              <a:tblGrid>
                <a:gridCol w="3192464"/>
                <a:gridCol w="4800424"/>
              </a:tblGrid>
              <a:tr h="139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Величина фиксированной выплаты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5334 руб. 19 коп.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5686 руб. 25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6044 руб. 48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6401 руб. 10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5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6759 руб. 56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7131 руб. 34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827584" y="1268759"/>
          <a:ext cx="7992888" cy="2016226"/>
        </p:xfrm>
        <a:graphic>
          <a:graphicData uri="http://schemas.openxmlformats.org/drawingml/2006/table">
            <a:tbl>
              <a:tblPr/>
              <a:tblGrid>
                <a:gridCol w="3192464"/>
                <a:gridCol w="4800424"/>
              </a:tblGrid>
              <a:tr h="2443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Стоимость одного пенсионного коэффициента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87 руб. 24 коп.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93 руб. 00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98 руб. 86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104 руб. 69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110 руб. 55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116 руб. 63 коп.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328" marR="62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9190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-9939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Индексация 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страховой пенсии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 c 01.01.2025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AutoShape 3"/>
          <p:cNvSpPr>
            <a:spLocks noChangeArrowheads="1"/>
          </p:cNvSpPr>
          <p:nvPr/>
        </p:nvSpPr>
        <p:spPr bwMode="gray">
          <a:xfrm>
            <a:off x="3461597" y="1196752"/>
            <a:ext cx="5521361" cy="1382219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AutoShape 4"/>
          <p:cNvSpPr>
            <a:spLocks noChangeArrowheads="1"/>
          </p:cNvSpPr>
          <p:nvPr/>
        </p:nvSpPr>
        <p:spPr bwMode="gray">
          <a:xfrm>
            <a:off x="3563889" y="1253629"/>
            <a:ext cx="5328592" cy="1239267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AutoShape 13"/>
          <p:cNvSpPr>
            <a:spLocks noChangeArrowheads="1"/>
          </p:cNvSpPr>
          <p:nvPr/>
        </p:nvSpPr>
        <p:spPr bwMode="gray">
          <a:xfrm>
            <a:off x="69578" y="1606121"/>
            <a:ext cx="2207741" cy="504056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AutoShape 16"/>
          <p:cNvSpPr>
            <a:spLocks noChangeArrowheads="1"/>
          </p:cNvSpPr>
          <p:nvPr/>
        </p:nvSpPr>
        <p:spPr bwMode="blackGray">
          <a:xfrm rot="10806395" flipH="1" flipV="1">
            <a:off x="1980414" y="1486129"/>
            <a:ext cx="144621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3422" y="1617733"/>
            <a:ext cx="230425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00FF"/>
                </a:solidFill>
              </a:rPr>
              <a:t>1 февраля</a:t>
            </a:r>
            <a:endParaRPr lang="ru-RU" sz="26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1920" y="1268760"/>
            <a:ext cx="4581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Индексация фиксированной выплаты и страховой пенсии на уровень инфляции</a:t>
            </a:r>
            <a:endParaRPr lang="ru-RU" sz="2400" b="1" dirty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635896" y="1412776"/>
            <a:ext cx="168275" cy="168275"/>
            <a:chOff x="2928" y="2208"/>
            <a:chExt cx="262" cy="262"/>
          </a:xfrm>
        </p:grpSpPr>
        <p:sp>
          <p:nvSpPr>
            <p:cNvPr id="42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4" name="AutoShape 3"/>
          <p:cNvSpPr>
            <a:spLocks noChangeArrowheads="1"/>
          </p:cNvSpPr>
          <p:nvPr/>
        </p:nvSpPr>
        <p:spPr bwMode="gray">
          <a:xfrm>
            <a:off x="3444149" y="3356992"/>
            <a:ext cx="5538809" cy="1862319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4"/>
          <p:cNvSpPr>
            <a:spLocks noChangeArrowheads="1"/>
          </p:cNvSpPr>
          <p:nvPr/>
        </p:nvSpPr>
        <p:spPr bwMode="gray">
          <a:xfrm>
            <a:off x="3563245" y="3443485"/>
            <a:ext cx="5346794" cy="1684089"/>
          </a:xfrm>
          <a:prstGeom prst="roundRect">
            <a:avLst>
              <a:gd name="adj" fmla="val 7912"/>
            </a:avLst>
          </a:prstGeom>
          <a:gradFill rotWithShape="1">
            <a:gsLst>
              <a:gs pos="0">
                <a:schemeClr val="accent1">
                  <a:gamma/>
                  <a:tint val="38039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AutoShape 13"/>
          <p:cNvSpPr>
            <a:spLocks noChangeArrowheads="1"/>
          </p:cNvSpPr>
          <p:nvPr/>
        </p:nvSpPr>
        <p:spPr bwMode="gray">
          <a:xfrm>
            <a:off x="69578" y="4016133"/>
            <a:ext cx="2207741" cy="504056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AutoShape 16"/>
          <p:cNvSpPr>
            <a:spLocks noChangeArrowheads="1"/>
          </p:cNvSpPr>
          <p:nvPr/>
        </p:nvSpPr>
        <p:spPr bwMode="blackGray">
          <a:xfrm rot="10806395" flipH="1" flipV="1">
            <a:off x="1997234" y="3896141"/>
            <a:ext cx="144621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90242" y="4021939"/>
            <a:ext cx="230425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00FF"/>
                </a:solidFill>
              </a:rPr>
              <a:t>1 апреля</a:t>
            </a:r>
            <a:endParaRPr lang="ru-RU" sz="2600" b="1" dirty="0">
              <a:solidFill>
                <a:srgbClr val="0000FF"/>
              </a:solidFill>
            </a:endParaRP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638513" y="3548757"/>
            <a:ext cx="168275" cy="168275"/>
            <a:chOff x="2928" y="2208"/>
            <a:chExt cx="262" cy="262"/>
          </a:xfrm>
        </p:grpSpPr>
        <p:sp>
          <p:nvSpPr>
            <p:cNvPr id="50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3816423" y="3356992"/>
            <a:ext cx="514806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Индексация страховой </a:t>
            </a:r>
            <a:r>
              <a:rPr lang="ru-RU" sz="2400" b="1" dirty="0"/>
              <a:t>пенсии </a:t>
            </a:r>
            <a:r>
              <a:rPr lang="ru-RU" sz="2400" b="1" dirty="0" smtClean="0"/>
              <a:t>на дополнительный коэффициент </a:t>
            </a:r>
            <a:r>
              <a:rPr lang="ru-RU" sz="1600" b="1" dirty="0" smtClean="0"/>
              <a:t>(разница </a:t>
            </a:r>
            <a:r>
              <a:rPr lang="ru-RU" sz="1600" b="1" dirty="0"/>
              <a:t>между годовым индексом роста среднемесячной </a:t>
            </a:r>
            <a:r>
              <a:rPr lang="ru-RU" sz="1600" b="1" dirty="0" smtClean="0"/>
              <a:t>зарплаты и коэффициентом индексации на 1 февраля, но не более индекса доходов ПФР)</a:t>
            </a:r>
            <a:endParaRPr lang="ru-RU" sz="16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0" y="5550331"/>
            <a:ext cx="9108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Такая индексация позволит обеспечить постоянное увеличение размера пенсии на уровень выше инфляции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90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4624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Повышение пенсионного возраста мужчинам и женщинам на 5 лет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415" y="1922071"/>
            <a:ext cx="1911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Мужчины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70373" y="4505578"/>
            <a:ext cx="1953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Женщины</a:t>
            </a:r>
            <a:endParaRPr lang="ru-RU" sz="3200" dirty="0"/>
          </a:p>
        </p:txBody>
      </p:sp>
      <p:pic>
        <p:nvPicPr>
          <p:cNvPr id="13" name="Picture 9" descr="RY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73882" y="3628708"/>
            <a:ext cx="1108075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LB_circl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1176337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 descr="LB_circl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0437" y="1628800"/>
            <a:ext cx="1176337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9" descr="RY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0437" y="3628708"/>
            <a:ext cx="1108075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Стрелка вправо 19"/>
          <p:cNvSpPr/>
          <p:nvPr/>
        </p:nvSpPr>
        <p:spPr>
          <a:xfrm>
            <a:off x="3516089" y="1913290"/>
            <a:ext cx="3794348" cy="648072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503121" y="3858709"/>
            <a:ext cx="3794348" cy="648072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2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481957" y="1628800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</a:rPr>
              <a:t>п</a:t>
            </a:r>
            <a:r>
              <a:rPr lang="ru-RU" sz="2200" b="1" dirty="0" smtClean="0">
                <a:solidFill>
                  <a:srgbClr val="0070C0"/>
                </a:solidFill>
              </a:rPr>
              <a:t>енсионный возраст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4817" y="4650755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C00000"/>
                </a:solidFill>
              </a:rPr>
              <a:t>п</a:t>
            </a:r>
            <a:r>
              <a:rPr lang="ru-RU" sz="2200" b="1" dirty="0" smtClean="0">
                <a:solidFill>
                  <a:srgbClr val="C00000"/>
                </a:solidFill>
              </a:rPr>
              <a:t>енсионный возраст</a:t>
            </a:r>
            <a:endParaRPr lang="ru-RU" sz="2200" b="1" dirty="0">
              <a:solidFill>
                <a:srgbClr val="C00000"/>
              </a:solidFill>
            </a:endParaRPr>
          </a:p>
        </p:txBody>
      </p:sp>
      <p:pic>
        <p:nvPicPr>
          <p:cNvPr id="24" name="Picture 6" descr="num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0387" y="1925259"/>
            <a:ext cx="382225" cy="54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1" descr="nu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0883" y="3909496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 descr="num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3359" y="1909996"/>
            <a:ext cx="407028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1" descr="nu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7918" y="3912790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2" descr="num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1577" y="1898599"/>
            <a:ext cx="407028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1" descr="nu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909996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num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4474" y="3928053"/>
            <a:ext cx="382225" cy="54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2" descr="num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7446" y="3912790"/>
            <a:ext cx="407028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4039193" y="2705378"/>
            <a:ext cx="2549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5 лет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4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" y="188640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b="1" dirty="0" smtClean="0">
                <a:solidFill>
                  <a:schemeClr val="accent2">
                    <a:lumMod val="75000"/>
                  </a:schemeClr>
                </a:solidFill>
              </a:rPr>
              <a:t>Страховая пенсия на общих основаниях</a:t>
            </a:r>
            <a:endParaRPr lang="ru-RU" sz="3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-513458" y="2670023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Мужчины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554816" y="5296574"/>
            <a:ext cx="1563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Женщины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0466660"/>
              </p:ext>
            </p:extLst>
          </p:nvPr>
        </p:nvGraphicFramePr>
        <p:xfrm>
          <a:off x="467544" y="1214730"/>
          <a:ext cx="8499839" cy="29950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6616"/>
                <a:gridCol w="2055912"/>
                <a:gridCol w="2019119"/>
                <a:gridCol w="1728192"/>
              </a:tblGrid>
              <a:tr h="4762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800" b="1" u="none" strike="noStrike" dirty="0">
                          <a:effectLst/>
                        </a:rPr>
                      </a:br>
                      <a:r>
                        <a:rPr lang="ru-RU" sz="1800" b="1" u="none" strike="noStrike" dirty="0">
                          <a:effectLst/>
                        </a:rPr>
                        <a:t>60 лет  (</a:t>
                      </a:r>
                      <a:r>
                        <a:rPr lang="ru-RU" sz="1800" b="1" u="none" strike="noStrike" dirty="0" smtClean="0">
                          <a:effectLst/>
                        </a:rPr>
                        <a:t>мужчины) и</a:t>
                      </a:r>
                      <a:r>
                        <a:rPr lang="ru-RU" sz="1800" b="1" u="none" strike="noStrike" dirty="0">
                          <a:effectLst/>
                        </a:rPr>
                        <a:t/>
                      </a:r>
                      <a:br>
                        <a:rPr lang="ru-RU" sz="1800" b="1" u="none" strike="noStrike" dirty="0">
                          <a:effectLst/>
                        </a:rPr>
                      </a:br>
                      <a:r>
                        <a:rPr lang="ru-RU" sz="1800" b="1" u="none" strike="noStrike" dirty="0">
                          <a:effectLst/>
                        </a:rPr>
                        <a:t>55 лет (женщины)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 рождения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6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в возрасте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в году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1959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302"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1959 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1960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1960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3749730"/>
              </p:ext>
            </p:extLst>
          </p:nvPr>
        </p:nvGraphicFramePr>
        <p:xfrm>
          <a:off x="485180" y="4581128"/>
          <a:ext cx="8499839" cy="18424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6616"/>
                <a:gridCol w="2055912"/>
                <a:gridCol w="2019119"/>
                <a:gridCol w="1728192"/>
              </a:tblGrid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2302"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 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6 мес.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302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7" name="Text Box 17"/>
          <p:cNvSpPr txBox="1">
            <a:spLocks noChangeArrowheads="1"/>
          </p:cNvSpPr>
          <p:nvPr/>
        </p:nvSpPr>
        <p:spPr bwMode="gray">
          <a:xfrm>
            <a:off x="3419872" y="4121785"/>
            <a:ext cx="576064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600" b="1" dirty="0" smtClean="0">
                <a:solidFill>
                  <a:srgbClr val="800000"/>
                </a:solidFill>
                <a:latin typeface="Verdana" pitchFamily="34" charset="0"/>
              </a:rPr>
              <a:t>Сохранить действующие условия назначения социальных пенсий коренным малочисленным народам Севера (назначение пенсии в возрасте 55 и 50 лет для мужчин и женщин соответственно) </a:t>
            </a:r>
            <a:endParaRPr lang="en-US" altLang="ru-RU" sz="1600" b="1" dirty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53" name="Text Box 17"/>
          <p:cNvSpPr txBox="1">
            <a:spLocks noChangeArrowheads="1"/>
          </p:cNvSpPr>
          <p:nvPr/>
        </p:nvSpPr>
        <p:spPr bwMode="gray">
          <a:xfrm>
            <a:off x="467544" y="1556792"/>
            <a:ext cx="863932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dirty="0" smtClean="0">
                <a:solidFill>
                  <a:srgbClr val="0000FF"/>
                </a:solidFill>
                <a:latin typeface="Verdana" pitchFamily="34" charset="0"/>
              </a:rPr>
              <a:t>В законопроекте льготы уже сохранены занятым </a:t>
            </a:r>
            <a:r>
              <a:rPr lang="ru-RU" altLang="ru-RU" sz="1600" b="1" dirty="0" smtClean="0">
                <a:solidFill>
                  <a:srgbClr val="0000FF"/>
                </a:solidFill>
                <a:latin typeface="Verdana" pitchFamily="34" charset="0"/>
              </a:rPr>
              <a:t>на работах с вредными и тяжелыми условиями труда: шахтерам, работникам «горячих цехов», работникам угольной промышленности, черной и цветной металлургии, химических производств, железнодорожной отрасли, чернобыльцам, льготникам по социальным основаниям </a:t>
            </a:r>
            <a:r>
              <a:rPr lang="ru-RU" altLang="ru-RU" sz="1600" dirty="0" smtClean="0">
                <a:solidFill>
                  <a:srgbClr val="0000FF"/>
                </a:solidFill>
                <a:latin typeface="Verdana" pitchFamily="34" charset="0"/>
              </a:rPr>
              <a:t>и т.д.</a:t>
            </a:r>
            <a:endParaRPr lang="en-US" altLang="ru-RU" sz="1600" dirty="0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636" y="-65132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b="1" dirty="0" smtClean="0">
                <a:solidFill>
                  <a:schemeClr val="accent2">
                    <a:lumMod val="75000"/>
                  </a:schemeClr>
                </a:solidFill>
              </a:rPr>
              <a:t>Сохранение права на досрочное пенсионное обеспечение </a:t>
            </a:r>
            <a:endParaRPr lang="ru-RU" sz="3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Picture 2" descr="C:\Users\25062\Desktop\good-technology-vector-png--15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764705" y="2708920"/>
            <a:ext cx="4637031" cy="447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2842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xmlns="" val="4073797311"/>
              </p:ext>
            </p:extLst>
          </p:nvPr>
        </p:nvGraphicFramePr>
        <p:xfrm>
          <a:off x="899593" y="2780928"/>
          <a:ext cx="72008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44624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Стаж, дающий право на досрочный </a:t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выход на пенсию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black">
          <a:xfrm>
            <a:off x="899592" y="1268760"/>
            <a:ext cx="756084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ru-RU" alt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наличии у женщин стажа 37 лет, у мужчин 42 года  возможность выхода на пенсию на 2 года, но не ранее чем в 60 лет (для мужчин) или 55 лет (для женщин)</a:t>
            </a:r>
            <a:endParaRPr lang="en-US" altLang="ru-RU" b="1" i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4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" y="18864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Страховая пенсия на общих основаниях лицам, имеющим стаж 42 года и 37 лет (соответственно  мужчины и женщины) 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-513458" y="2670023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Мужчины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554816" y="5296574"/>
            <a:ext cx="1563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Женщины</a:t>
            </a:r>
            <a:endParaRPr lang="ru-RU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0466660"/>
              </p:ext>
            </p:extLst>
          </p:nvPr>
        </p:nvGraphicFramePr>
        <p:xfrm>
          <a:off x="467544" y="1214730"/>
          <a:ext cx="8496944" cy="2542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232"/>
                <a:gridCol w="2140923"/>
                <a:gridCol w="2455294"/>
                <a:gridCol w="1812495"/>
              </a:tblGrid>
              <a:tr h="4762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600" b="1" u="none" strike="noStrike" dirty="0">
                          <a:effectLst/>
                        </a:rPr>
                      </a:br>
                      <a:r>
                        <a:rPr lang="ru-RU" sz="1600" b="1" u="none" strike="noStrike" dirty="0">
                          <a:effectLst/>
                        </a:rPr>
                        <a:t>60 лет  (</a:t>
                      </a:r>
                      <a:r>
                        <a:rPr lang="ru-RU" sz="1600" b="1" u="none" strike="noStrike" dirty="0" smtClean="0">
                          <a:effectLst/>
                        </a:rPr>
                        <a:t>мужчины) и</a:t>
                      </a:r>
                      <a:r>
                        <a:rPr lang="ru-RU" sz="1600" b="1" u="none" strike="noStrike" dirty="0">
                          <a:effectLst/>
                        </a:rPr>
                        <a:t/>
                      </a:r>
                      <a:br>
                        <a:rPr lang="ru-RU" sz="1600" b="1" u="none" strike="noStrike" dirty="0">
                          <a:effectLst/>
                        </a:rPr>
                      </a:br>
                      <a:r>
                        <a:rPr lang="ru-RU" sz="1600" b="1" u="none" strike="noStrike" dirty="0">
                          <a:effectLst/>
                        </a:rPr>
                        <a:t>55 лет (женщины)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 рождения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6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в возрасте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в году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416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1959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1960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лет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год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года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3749730"/>
              </p:ext>
            </p:extLst>
          </p:nvPr>
        </p:nvGraphicFramePr>
        <p:xfrm>
          <a:off x="485180" y="4293095"/>
          <a:ext cx="8499839" cy="16025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6616"/>
                <a:gridCol w="2055912"/>
                <a:gridCol w="2019119"/>
                <a:gridCol w="1728192"/>
              </a:tblGrid>
              <a:tr h="4320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</a:p>
                  </a:txBody>
                  <a:tcPr marL="9525" marR="9525" marT="9525" marB="0" anchor="ctr"/>
                </a:tc>
              </a:tr>
              <a:tr h="2941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941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941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302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99593" y="1908121"/>
            <a:ext cx="2232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3 детей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932386" y="3645024"/>
            <a:ext cx="2232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4 детей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971601" y="5445224"/>
            <a:ext cx="2232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5 детей</a:t>
            </a:r>
            <a:endParaRPr lang="ru-RU" sz="3200" dirty="0"/>
          </a:p>
        </p:txBody>
      </p:sp>
      <p:pic>
        <p:nvPicPr>
          <p:cNvPr id="17" name="Picture 10" descr="LB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0437" y="1628800"/>
            <a:ext cx="1176337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Стрелка вправо 17"/>
          <p:cNvSpPr/>
          <p:nvPr/>
        </p:nvSpPr>
        <p:spPr>
          <a:xfrm>
            <a:off x="3516089" y="1913290"/>
            <a:ext cx="3794348" cy="648072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481957" y="1628800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</a:rPr>
              <a:t>п</a:t>
            </a:r>
            <a:r>
              <a:rPr lang="ru-RU" sz="2200" b="1" dirty="0" smtClean="0">
                <a:solidFill>
                  <a:srgbClr val="0070C0"/>
                </a:solidFill>
              </a:rPr>
              <a:t>енсионный возраст</a:t>
            </a:r>
            <a:endParaRPr lang="ru-RU" sz="2200" b="1" dirty="0">
              <a:solidFill>
                <a:srgbClr val="0070C0"/>
              </a:solidFill>
            </a:endParaRPr>
          </a:p>
        </p:txBody>
      </p:sp>
      <p:pic>
        <p:nvPicPr>
          <p:cNvPr id="21" name="Picture 11" descr="nu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909996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3" descr="num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9076" y="1913290"/>
            <a:ext cx="473627" cy="6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LB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93812" y="3354888"/>
            <a:ext cx="1176337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Стрелка вправо 24"/>
          <p:cNvSpPr/>
          <p:nvPr/>
        </p:nvSpPr>
        <p:spPr>
          <a:xfrm>
            <a:off x="3499464" y="3639378"/>
            <a:ext cx="3794348" cy="648072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465332" y="3354888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</a:rPr>
              <a:t>п</a:t>
            </a:r>
            <a:r>
              <a:rPr lang="ru-RU" sz="2200" b="1" dirty="0" smtClean="0">
                <a:solidFill>
                  <a:srgbClr val="0070C0"/>
                </a:solidFill>
              </a:rPr>
              <a:t>енсионный возраст</a:t>
            </a:r>
            <a:endParaRPr lang="ru-RU" sz="2200" b="1" dirty="0">
              <a:solidFill>
                <a:srgbClr val="0070C0"/>
              </a:solidFill>
            </a:endParaRPr>
          </a:p>
        </p:txBody>
      </p:sp>
      <p:pic>
        <p:nvPicPr>
          <p:cNvPr id="27" name="Picture 11" descr="nu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7703" y="3636084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0" descr="LB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60711" y="5161909"/>
            <a:ext cx="1176337" cy="11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Стрелка вправо 28"/>
          <p:cNvSpPr/>
          <p:nvPr/>
        </p:nvSpPr>
        <p:spPr>
          <a:xfrm>
            <a:off x="3566363" y="5446399"/>
            <a:ext cx="3794348" cy="648072"/>
          </a:xfrm>
          <a:prstGeom prst="rightArrow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532231" y="5161909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70C0"/>
                </a:solidFill>
              </a:rPr>
              <a:t>п</a:t>
            </a:r>
            <a:r>
              <a:rPr lang="ru-RU" sz="2200" b="1" dirty="0" smtClean="0">
                <a:solidFill>
                  <a:srgbClr val="0070C0"/>
                </a:solidFill>
              </a:rPr>
              <a:t>енсионный возраст</a:t>
            </a:r>
            <a:endParaRPr lang="ru-RU" sz="2200" b="1" dirty="0">
              <a:solidFill>
                <a:srgbClr val="0070C0"/>
              </a:solidFill>
            </a:endParaRPr>
          </a:p>
        </p:txBody>
      </p:sp>
      <p:pic>
        <p:nvPicPr>
          <p:cNvPr id="31" name="Picture 11" descr="nu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4602" y="5443105"/>
            <a:ext cx="399395" cy="5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num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493631"/>
            <a:ext cx="414664" cy="59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2" descr="num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2285" y="3639378"/>
            <a:ext cx="459693" cy="655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3465332" y="5874310"/>
            <a:ext cx="3828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C00000"/>
                </a:solidFill>
              </a:rPr>
              <a:t>действующая норма</a:t>
            </a:r>
            <a:endParaRPr lang="ru-RU" sz="2200" b="1" i="1" dirty="0">
              <a:solidFill>
                <a:srgbClr val="C0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23528" y="323945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Досрочные пенсии многодетным матерям 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4693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0832" y="-27384"/>
            <a:ext cx="91748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Предоставление права досрочного выхода на пенсию многодетным матерям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8021109"/>
              </p:ext>
            </p:extLst>
          </p:nvPr>
        </p:nvGraphicFramePr>
        <p:xfrm>
          <a:off x="323528" y="1124746"/>
          <a:ext cx="8568952" cy="56146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0517"/>
                <a:gridCol w="2118594"/>
                <a:gridCol w="2227359"/>
                <a:gridCol w="2312482"/>
              </a:tblGrid>
              <a:tr h="491192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ЖЕНЩИНЫ, РОДИВШИЕ И ВОСПИТАВШИЕ ДО 8-ЛЕТНЕГО ВОЗРАСТА 3-Х ДЕТЕЙ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9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повышения возраста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рождения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назначения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5149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лет +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месяцев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(назначение по общим нормам)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b"/>
                </a:tc>
              </a:tr>
              <a:tr h="5149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лет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+ 6 месяцев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2021-22 (назначение по общим нормам)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 gridSpan="4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515349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ЕНЩИНЫ, РОДИВШИЕ И ВОСПИТАВШИЕ ДО 8-ЛЕТНЕГО ВОЗРАСТА 4-Х ДЕТЕЙ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повышения возраста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рождения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назначения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лет + 6 месяцев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 (назначение по общим нормам)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b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  <a:tr h="26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47" marR="7747" marT="774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09526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7944" y="1988840"/>
            <a:ext cx="4824536" cy="12241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6700" y="1916832"/>
            <a:ext cx="40012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Лица, соответствующие условиям необходимым для назначения пенсии в соответствии с законодательством Российской Федерации, действовавшим на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31.12.2018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8" y="2176408"/>
            <a:ext cx="4248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ПРЕДОСТАВЛЕНИЕ ФЕДЕРАЛЬНЫХ ЛЬГОТ</a:t>
            </a:r>
            <a:endParaRPr lang="ru-RU" sz="26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25062\Desktop\174544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61200" y="1419158"/>
            <a:ext cx="1514500" cy="15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644008" y="3328536"/>
            <a:ext cx="455291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600" b="1" dirty="0" smtClean="0">
                <a:solidFill>
                  <a:srgbClr val="C00000"/>
                </a:solidFill>
              </a:rPr>
              <a:t>по налогу на недвижимость</a:t>
            </a:r>
          </a:p>
          <a:p>
            <a:pPr marL="285750" indent="-285750">
              <a:buFontTx/>
              <a:buChar char="-"/>
            </a:pPr>
            <a:r>
              <a:rPr lang="ru-RU" sz="2600" b="1" dirty="0" smtClean="0">
                <a:solidFill>
                  <a:srgbClr val="C00000"/>
                </a:solidFill>
              </a:rPr>
              <a:t>по налогу на землю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2" name="AutoShape 35"/>
          <p:cNvSpPr>
            <a:spLocks noChangeArrowheads="1"/>
          </p:cNvSpPr>
          <p:nvPr/>
        </p:nvSpPr>
        <p:spPr bwMode="gray">
          <a:xfrm>
            <a:off x="221040" y="4509120"/>
            <a:ext cx="8671440" cy="1728192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square" anchor="ctr"/>
          <a:lstStyle/>
          <a:p>
            <a:pPr algn="ctr"/>
            <a:r>
              <a:rPr lang="ru-RU" sz="2800" b="1" dirty="0" smtClean="0"/>
              <a:t>То есть еще до выхода на пенсию они уже не будут платить налог на дом, квартиру или садовый участок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323945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Сохранение федеральных льгот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580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3632</TotalTime>
  <Words>842</Words>
  <Application>Microsoft Office PowerPoint</Application>
  <PresentationFormat>Экран (4:3)</PresentationFormat>
  <Paragraphs>244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Водянов Владимир Анатол.</dc:creator>
  <cp:lastModifiedBy>065SmigasevichNV</cp:lastModifiedBy>
  <cp:revision>384</cp:revision>
  <cp:lastPrinted>2018-09-10T16:11:33Z</cp:lastPrinted>
  <dcterms:created xsi:type="dcterms:W3CDTF">2018-05-16T10:09:17Z</dcterms:created>
  <dcterms:modified xsi:type="dcterms:W3CDTF">2018-10-01T11:07:26Z</dcterms:modified>
</cp:coreProperties>
</file>