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3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diagrams/layout3.xml" ContentType="application/vnd.openxmlformats-officedocument.drawingml.diagramLayout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Layouts/slideLayout29.xml" ContentType="application/vnd.openxmlformats-officedocument.presentationml.slideLayout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diagrams/colors2.xml" ContentType="application/vnd.openxmlformats-officedocument.drawingml.diagramColors+xml"/>
  <Override PartName="/ppt/diagrams/drawing3.xml" ContentType="application/vnd.ms-office.drawingml.diagramDrawing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diagrams/quickStyle3.xml" ContentType="application/vnd.openxmlformats-officedocument.drawingml.diagramStyl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Default Extension="emf" ContentType="image/x-emf"/>
  <Default Extension="jpeg" ContentType="image/jpeg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diagrams/data3.xml" ContentType="application/vnd.openxmlformats-officedocument.drawingml.diagramData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diagrams/colors1.xml" ContentType="application/vnd.openxmlformats-officedocument.drawingml.diagramColors+xml"/>
  <Default Extension="svg" ContentType="image/svg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05" r:id="rId1"/>
    <p:sldMasterId id="2147484400" r:id="rId2"/>
  </p:sldMasterIdLst>
  <p:notesMasterIdLst>
    <p:notesMasterId r:id="rId37"/>
  </p:notesMasterIdLst>
  <p:handoutMasterIdLst>
    <p:handoutMasterId r:id="rId38"/>
  </p:handoutMasterIdLst>
  <p:sldIdLst>
    <p:sldId id="401" r:id="rId3"/>
    <p:sldId id="403" r:id="rId4"/>
    <p:sldId id="430" r:id="rId5"/>
    <p:sldId id="404" r:id="rId6"/>
    <p:sldId id="405" r:id="rId7"/>
    <p:sldId id="406" r:id="rId8"/>
    <p:sldId id="408" r:id="rId9"/>
    <p:sldId id="407" r:id="rId10"/>
    <p:sldId id="412" r:id="rId11"/>
    <p:sldId id="413" r:id="rId12"/>
    <p:sldId id="416" r:id="rId13"/>
    <p:sldId id="414" r:id="rId14"/>
    <p:sldId id="419" r:id="rId15"/>
    <p:sldId id="421" r:id="rId16"/>
    <p:sldId id="410" r:id="rId17"/>
    <p:sldId id="420" r:id="rId18"/>
    <p:sldId id="422" r:id="rId19"/>
    <p:sldId id="423" r:id="rId20"/>
    <p:sldId id="424" r:id="rId21"/>
    <p:sldId id="426" r:id="rId22"/>
    <p:sldId id="431" r:id="rId23"/>
    <p:sldId id="446" r:id="rId24"/>
    <p:sldId id="447" r:id="rId25"/>
    <p:sldId id="448" r:id="rId26"/>
    <p:sldId id="432" r:id="rId27"/>
    <p:sldId id="438" r:id="rId28"/>
    <p:sldId id="439" r:id="rId29"/>
    <p:sldId id="450" r:id="rId30"/>
    <p:sldId id="443" r:id="rId31"/>
    <p:sldId id="440" r:id="rId32"/>
    <p:sldId id="445" r:id="rId33"/>
    <p:sldId id="442" r:id="rId34"/>
    <p:sldId id="434" r:id="rId35"/>
    <p:sldId id="427" r:id="rId36"/>
  </p:sldIdLst>
  <p:sldSz cx="12192000" cy="6858000"/>
  <p:notesSz cx="6797675" cy="9926638"/>
  <p:defaultTextStyle>
    <a:defPPr>
      <a:defRPr lang="en-US"/>
    </a:defPPr>
    <a:lvl1pPr marL="0" algn="l" defTabSz="91433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65" algn="l" defTabSz="91433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30" algn="l" defTabSz="91433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495" algn="l" defTabSz="91433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660" algn="l" defTabSz="91433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825" algn="l" defTabSz="91433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990" algn="l" defTabSz="91433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155" algn="l" defTabSz="91433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320" algn="l" defTabSz="91433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5" orient="horz" pos="2160">
          <p15:clr>
            <a:srgbClr val="A4A3A4"/>
          </p15:clr>
        </p15:guide>
        <p15:guide id="6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FFFFFF"/>
    <a:srgbClr val="97BAF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712"/>
    <p:restoredTop sz="94595" autoAdjust="0"/>
  </p:normalViewPr>
  <p:slideViewPr>
    <p:cSldViewPr snapToGrid="0" snapToObjects="1">
      <p:cViewPr varScale="1">
        <p:scale>
          <a:sx n="106" d="100"/>
          <a:sy n="106" d="100"/>
        </p:scale>
        <p:origin x="-1086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99" d="100"/>
          <a:sy n="99" d="100"/>
        </p:scale>
        <p:origin x="3064" y="184"/>
      </p:cViewPr>
      <p:guideLst/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1BDC411-48B4-429A-B0EA-970D05DAFFC2}" type="doc">
      <dgm:prSet loTypeId="urn:microsoft.com/office/officeart/2005/8/layout/cycle4#1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270CA64-9378-4697-AACF-152E8C66ADE6}">
      <dgm:prSet phldrT="[Текст]" custT="1"/>
      <dgm:spPr>
        <a:solidFill>
          <a:schemeClr val="accent1">
            <a:hueOff val="0"/>
            <a:satOff val="0"/>
            <a:lumOff val="0"/>
            <a:alpha val="44000"/>
          </a:schemeClr>
        </a:solidFill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ru-RU" sz="16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Для органов ППО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ru-RU" sz="16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Профсоюза</a:t>
          </a:r>
          <a:endParaRPr lang="ru-RU" sz="16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F6D501D6-F55F-4F30-9CCF-8F9C698AB062}" type="parTrans" cxnId="{0CD1E971-1061-49F1-9508-2D9E950248EC}">
      <dgm:prSet/>
      <dgm:spPr/>
      <dgm:t>
        <a:bodyPr/>
        <a:lstStyle/>
        <a:p>
          <a:endParaRPr lang="ru-RU"/>
        </a:p>
      </dgm:t>
    </dgm:pt>
    <dgm:pt modelId="{FA187E1C-7F90-4FBD-AA1D-EAB55F54BEF1}" type="sibTrans" cxnId="{0CD1E971-1061-49F1-9508-2D9E950248EC}">
      <dgm:prSet/>
      <dgm:spPr/>
      <dgm:t>
        <a:bodyPr/>
        <a:lstStyle/>
        <a:p>
          <a:endParaRPr lang="ru-RU"/>
        </a:p>
      </dgm:t>
    </dgm:pt>
    <dgm:pt modelId="{58849802-E780-450B-8322-29CD5DF4C48F}">
      <dgm:prSet phldrT="[Текст]" custT="1"/>
      <dgm:spPr>
        <a:ln>
          <a:noFill/>
        </a:ln>
      </dgm:spPr>
      <dgm:t>
        <a:bodyPr/>
        <a:lstStyle/>
        <a:p>
          <a:r>
            <a:rPr lang="ru-RU" sz="1600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выборные органы ТО Профсоюза;</a:t>
          </a:r>
          <a:endParaRPr lang="ru-RU" sz="1600" dirty="0">
            <a:solidFill>
              <a:schemeClr val="accent1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593A3DE5-F704-4B20-B67B-5803F90B3645}" type="parTrans" cxnId="{BC0D43D6-0087-4A19-9385-60B7307D81B0}">
      <dgm:prSet/>
      <dgm:spPr/>
      <dgm:t>
        <a:bodyPr/>
        <a:lstStyle/>
        <a:p>
          <a:endParaRPr lang="ru-RU"/>
        </a:p>
      </dgm:t>
    </dgm:pt>
    <dgm:pt modelId="{E9E74BC8-AA41-4613-BF8E-863CE1DC2C5C}" type="sibTrans" cxnId="{BC0D43D6-0087-4A19-9385-60B7307D81B0}">
      <dgm:prSet/>
      <dgm:spPr/>
      <dgm:t>
        <a:bodyPr/>
        <a:lstStyle/>
        <a:p>
          <a:endParaRPr lang="ru-RU"/>
        </a:p>
      </dgm:t>
    </dgm:pt>
    <dgm:pt modelId="{0B98F101-6328-4188-8294-CDB80E6CB22F}">
      <dgm:prSet phldrT="[Текст]" custT="1"/>
      <dgm:spPr>
        <a:solidFill>
          <a:schemeClr val="accent1">
            <a:hueOff val="0"/>
            <a:satOff val="0"/>
            <a:lumOff val="0"/>
            <a:alpha val="44000"/>
          </a:schemeClr>
        </a:solidFill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ru-RU" sz="14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Для органов ППО Профсоюза с правами территориальной</a:t>
          </a:r>
          <a:endParaRPr lang="ru-RU" sz="14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33766AAB-EA89-4CDC-A8BE-CD1EF1B0263D}" type="parTrans" cxnId="{446F4ECD-8CC9-46B0-AD36-3069F9A80ACF}">
      <dgm:prSet/>
      <dgm:spPr/>
      <dgm:t>
        <a:bodyPr/>
        <a:lstStyle/>
        <a:p>
          <a:endParaRPr lang="ru-RU"/>
        </a:p>
      </dgm:t>
    </dgm:pt>
    <dgm:pt modelId="{F69E60AB-D718-4ED2-8B0D-18AEC292344D}" type="sibTrans" cxnId="{446F4ECD-8CC9-46B0-AD36-3069F9A80ACF}">
      <dgm:prSet/>
      <dgm:spPr/>
      <dgm:t>
        <a:bodyPr/>
        <a:lstStyle/>
        <a:p>
          <a:endParaRPr lang="ru-RU"/>
        </a:p>
      </dgm:t>
    </dgm:pt>
    <dgm:pt modelId="{DD55438D-235F-48A6-B0B6-1EA73B3F8528}">
      <dgm:prSet phldrT="[Текст]" custT="1"/>
      <dgm:spPr>
        <a:ln>
          <a:noFill/>
        </a:ln>
      </dgm:spPr>
      <dgm:t>
        <a:bodyPr/>
        <a:lstStyle/>
        <a:p>
          <a:r>
            <a:rPr lang="ru-RU" sz="1600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соответственно выборные органы РО (МО) или ТО Профсоюза;</a:t>
          </a:r>
          <a:endParaRPr lang="ru-RU" sz="1100" dirty="0">
            <a:solidFill>
              <a:schemeClr val="accent1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F9CF6399-92D4-4B4A-8C54-E8A4873B84BA}" type="parTrans" cxnId="{772109F9-7BB9-4665-A925-3D1FDB37F5AB}">
      <dgm:prSet/>
      <dgm:spPr/>
      <dgm:t>
        <a:bodyPr/>
        <a:lstStyle/>
        <a:p>
          <a:endParaRPr lang="ru-RU"/>
        </a:p>
      </dgm:t>
    </dgm:pt>
    <dgm:pt modelId="{75FB703F-3344-4274-AFC0-180B357267C5}" type="sibTrans" cxnId="{772109F9-7BB9-4665-A925-3D1FDB37F5AB}">
      <dgm:prSet/>
      <dgm:spPr/>
      <dgm:t>
        <a:bodyPr/>
        <a:lstStyle/>
        <a:p>
          <a:endParaRPr lang="ru-RU"/>
        </a:p>
      </dgm:t>
    </dgm:pt>
    <dgm:pt modelId="{E2D98CD3-A5C2-42CC-A86C-9E919DDF8724}">
      <dgm:prSet phldrT="[Текст]" custT="1"/>
      <dgm:spPr>
        <a:solidFill>
          <a:schemeClr val="accent1">
            <a:hueOff val="0"/>
            <a:satOff val="0"/>
            <a:lumOff val="0"/>
            <a:alpha val="44000"/>
          </a:schemeClr>
        </a:solidFill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ru-RU" sz="14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Для органов 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ru-RU" sz="14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РО (МО)  Профсоюза</a:t>
          </a:r>
          <a:endParaRPr lang="ru-RU" sz="14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2F4A8E3A-9833-41A8-9304-B7E3234630EC}" type="parTrans" cxnId="{CC019AB5-E8FC-478A-AE3B-8E3578F54277}">
      <dgm:prSet/>
      <dgm:spPr/>
      <dgm:t>
        <a:bodyPr/>
        <a:lstStyle/>
        <a:p>
          <a:endParaRPr lang="ru-RU"/>
        </a:p>
      </dgm:t>
    </dgm:pt>
    <dgm:pt modelId="{09C67FF5-3C4C-457E-B89B-947D770BC3F6}" type="sibTrans" cxnId="{CC019AB5-E8FC-478A-AE3B-8E3578F54277}">
      <dgm:prSet/>
      <dgm:spPr/>
      <dgm:t>
        <a:bodyPr/>
        <a:lstStyle/>
        <a:p>
          <a:endParaRPr lang="ru-RU"/>
        </a:p>
      </dgm:t>
    </dgm:pt>
    <dgm:pt modelId="{A7C41BE3-EFFA-49E7-B6E8-12010E33B01F}">
      <dgm:prSet phldrT="[Текст]" custT="1"/>
      <dgm:spPr>
        <a:ln>
          <a:noFill/>
        </a:ln>
      </dgm:spPr>
      <dgm:t>
        <a:bodyPr/>
        <a:lstStyle/>
        <a:p>
          <a:r>
            <a:rPr lang="ru-RU" sz="1600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органы Профсоюза</a:t>
          </a:r>
          <a:endParaRPr lang="ru-RU" sz="1600" dirty="0">
            <a:solidFill>
              <a:schemeClr val="accent1">
                <a:lumMod val="50000"/>
              </a:schemeClr>
            </a:solidFill>
          </a:endParaRPr>
        </a:p>
      </dgm:t>
    </dgm:pt>
    <dgm:pt modelId="{9A3FBB72-722F-4D5A-BBE0-80FF00BF6BC7}" type="parTrans" cxnId="{144DB43D-9708-4EB2-8026-ADA58D1381F8}">
      <dgm:prSet/>
      <dgm:spPr/>
      <dgm:t>
        <a:bodyPr/>
        <a:lstStyle/>
        <a:p>
          <a:endParaRPr lang="ru-RU"/>
        </a:p>
      </dgm:t>
    </dgm:pt>
    <dgm:pt modelId="{021085C6-54D4-44D4-93E3-B6452BFF6B2D}" type="sibTrans" cxnId="{144DB43D-9708-4EB2-8026-ADA58D1381F8}">
      <dgm:prSet/>
      <dgm:spPr/>
      <dgm:t>
        <a:bodyPr/>
        <a:lstStyle/>
        <a:p>
          <a:endParaRPr lang="ru-RU"/>
        </a:p>
      </dgm:t>
    </dgm:pt>
    <dgm:pt modelId="{798DDB04-E4F8-42A8-A80B-40523CD7B99A}">
      <dgm:prSet phldrT="[Текст]" custT="1"/>
      <dgm:spPr>
        <a:solidFill>
          <a:schemeClr val="accent1">
            <a:hueOff val="0"/>
            <a:satOff val="0"/>
            <a:lumOff val="0"/>
            <a:alpha val="44000"/>
          </a:schemeClr>
        </a:solidFill>
        <a:ln>
          <a:noFill/>
        </a:ln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ru-RU" sz="14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Для органов ТО Профсоюза </a:t>
          </a:r>
          <a:endParaRPr lang="ru-RU" sz="14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4FAFE002-42E7-4448-81F8-EDB1DBAD1133}" type="parTrans" cxnId="{53C31424-0766-456D-AEC1-D7A33E1BFA8C}">
      <dgm:prSet/>
      <dgm:spPr/>
      <dgm:t>
        <a:bodyPr/>
        <a:lstStyle/>
        <a:p>
          <a:endParaRPr lang="ru-RU"/>
        </a:p>
      </dgm:t>
    </dgm:pt>
    <dgm:pt modelId="{350E9152-1DC9-40A6-9C4F-7D6B42B18FC1}" type="sibTrans" cxnId="{53C31424-0766-456D-AEC1-D7A33E1BFA8C}">
      <dgm:prSet/>
      <dgm:spPr/>
      <dgm:t>
        <a:bodyPr/>
        <a:lstStyle/>
        <a:p>
          <a:endParaRPr lang="ru-RU"/>
        </a:p>
      </dgm:t>
    </dgm:pt>
    <dgm:pt modelId="{C0C66995-20C3-42BE-8EC5-51296F1592AD}">
      <dgm:prSet phldrT="[Текст]" custT="1"/>
      <dgm:spPr>
        <a:ln>
          <a:noFill/>
        </a:ln>
      </dgm:spPr>
      <dgm:t>
        <a:bodyPr/>
        <a:lstStyle/>
        <a:p>
          <a:r>
            <a:rPr lang="ru-RU" sz="1600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выборные органы РО (МО) Профсоюза;</a:t>
          </a:r>
          <a:endParaRPr lang="ru-RU" sz="1400" dirty="0">
            <a:solidFill>
              <a:schemeClr val="accent1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029EAABD-EA89-43AE-ABAC-4DD0D80532A1}" type="parTrans" cxnId="{17A5B56C-4C95-4DD0-B661-576E1236B624}">
      <dgm:prSet/>
      <dgm:spPr/>
      <dgm:t>
        <a:bodyPr/>
        <a:lstStyle/>
        <a:p>
          <a:endParaRPr lang="ru-RU"/>
        </a:p>
      </dgm:t>
    </dgm:pt>
    <dgm:pt modelId="{A5F2E01D-BA08-461C-9293-08D3ED5C1B20}" type="sibTrans" cxnId="{17A5B56C-4C95-4DD0-B661-576E1236B624}">
      <dgm:prSet/>
      <dgm:spPr/>
      <dgm:t>
        <a:bodyPr/>
        <a:lstStyle/>
        <a:p>
          <a:endParaRPr lang="ru-RU"/>
        </a:p>
      </dgm:t>
    </dgm:pt>
    <dgm:pt modelId="{EA8C75D9-8216-40F5-8F9B-F6ED2F136BE6}">
      <dgm:prSet custT="1"/>
      <dgm:spPr>
        <a:ln>
          <a:noFill/>
        </a:ln>
      </dgm:spPr>
      <dgm:t>
        <a:bodyPr/>
        <a:lstStyle/>
        <a:p>
          <a:r>
            <a:rPr lang="ru-RU" sz="1600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выборные органы РО (МО) Профсоюза;</a:t>
          </a:r>
          <a:endParaRPr lang="ru-RU" sz="1600" dirty="0">
            <a:solidFill>
              <a:schemeClr val="accent1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87883B6A-D16A-405B-9A4E-D2FC7F0C483D}" type="parTrans" cxnId="{88EFA727-1DA3-47BC-8A69-756A6111AE5D}">
      <dgm:prSet/>
      <dgm:spPr/>
      <dgm:t>
        <a:bodyPr/>
        <a:lstStyle/>
        <a:p>
          <a:endParaRPr lang="ru-RU"/>
        </a:p>
      </dgm:t>
    </dgm:pt>
    <dgm:pt modelId="{38292E9B-8E3D-48FF-BFC1-55A965AD19B6}" type="sibTrans" cxnId="{88EFA727-1DA3-47BC-8A69-756A6111AE5D}">
      <dgm:prSet/>
      <dgm:spPr/>
      <dgm:t>
        <a:bodyPr/>
        <a:lstStyle/>
        <a:p>
          <a:endParaRPr lang="ru-RU"/>
        </a:p>
      </dgm:t>
    </dgm:pt>
    <dgm:pt modelId="{E5EE9FDC-E454-46FD-94C5-8C2B988168CB}">
      <dgm:prSet custT="1"/>
      <dgm:spPr>
        <a:ln>
          <a:noFill/>
        </a:ln>
      </dgm:spPr>
      <dgm:t>
        <a:bodyPr/>
        <a:lstStyle/>
        <a:p>
          <a:r>
            <a:rPr lang="ru-RU" sz="1600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органы Профсоюза</a:t>
          </a:r>
          <a:endParaRPr lang="ru-RU" sz="1600" dirty="0">
            <a:solidFill>
              <a:schemeClr val="accent1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C3996093-CF9F-4D77-BB31-4674DE8452C1}" type="parTrans" cxnId="{5114B3DE-D6CD-4893-BB9C-5D7922E4D7CC}">
      <dgm:prSet/>
      <dgm:spPr/>
      <dgm:t>
        <a:bodyPr/>
        <a:lstStyle/>
        <a:p>
          <a:endParaRPr lang="ru-RU"/>
        </a:p>
      </dgm:t>
    </dgm:pt>
    <dgm:pt modelId="{991E0E35-5F1E-45E6-AAC1-57D4216A18FB}" type="sibTrans" cxnId="{5114B3DE-D6CD-4893-BB9C-5D7922E4D7CC}">
      <dgm:prSet/>
      <dgm:spPr/>
      <dgm:t>
        <a:bodyPr/>
        <a:lstStyle/>
        <a:p>
          <a:endParaRPr lang="ru-RU"/>
        </a:p>
      </dgm:t>
    </dgm:pt>
    <dgm:pt modelId="{AD5F383B-CE6E-4751-B327-797F16E8C963}">
      <dgm:prSet custT="1"/>
      <dgm:spPr>
        <a:ln>
          <a:noFill/>
        </a:ln>
      </dgm:spPr>
      <dgm:t>
        <a:bodyPr/>
        <a:lstStyle/>
        <a:p>
          <a:r>
            <a:rPr lang="ru-RU" sz="1600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органы Профсоюза</a:t>
          </a:r>
          <a:endParaRPr lang="ru-RU" sz="1600" dirty="0">
            <a:solidFill>
              <a:schemeClr val="accent1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2C155234-A2C4-46B0-915B-616E3E00B2A3}" type="parTrans" cxnId="{133A9579-4D3D-434D-91D3-85FC217AD548}">
      <dgm:prSet/>
      <dgm:spPr/>
      <dgm:t>
        <a:bodyPr/>
        <a:lstStyle/>
        <a:p>
          <a:endParaRPr lang="ru-RU"/>
        </a:p>
      </dgm:t>
    </dgm:pt>
    <dgm:pt modelId="{240CD4E7-8B60-41F6-899C-A3EBE5F28186}" type="sibTrans" cxnId="{133A9579-4D3D-434D-91D3-85FC217AD548}">
      <dgm:prSet/>
      <dgm:spPr/>
      <dgm:t>
        <a:bodyPr/>
        <a:lstStyle/>
        <a:p>
          <a:endParaRPr lang="ru-RU"/>
        </a:p>
      </dgm:t>
    </dgm:pt>
    <dgm:pt modelId="{14B059B2-4BC2-4A50-BE3B-CE38DB0FF833}">
      <dgm:prSet custT="1"/>
      <dgm:spPr>
        <a:ln>
          <a:noFill/>
        </a:ln>
      </dgm:spPr>
      <dgm:t>
        <a:bodyPr/>
        <a:lstStyle/>
        <a:p>
          <a:r>
            <a:rPr lang="ru-RU" sz="1600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органы Профсоюза</a:t>
          </a:r>
          <a:endParaRPr lang="ru-RU" sz="1600" dirty="0">
            <a:solidFill>
              <a:schemeClr val="accent1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0ED2939A-7017-4FB6-9A09-6185EA6EB7E9}" type="parTrans" cxnId="{753FAB25-B925-477D-8A40-C02320F7BF49}">
      <dgm:prSet/>
      <dgm:spPr/>
      <dgm:t>
        <a:bodyPr/>
        <a:lstStyle/>
        <a:p>
          <a:endParaRPr lang="ru-RU"/>
        </a:p>
      </dgm:t>
    </dgm:pt>
    <dgm:pt modelId="{270A1C2D-4AC9-42CF-A392-3FD23FD6F10F}" type="sibTrans" cxnId="{753FAB25-B925-477D-8A40-C02320F7BF49}">
      <dgm:prSet/>
      <dgm:spPr/>
      <dgm:t>
        <a:bodyPr/>
        <a:lstStyle/>
        <a:p>
          <a:endParaRPr lang="ru-RU"/>
        </a:p>
      </dgm:t>
    </dgm:pt>
    <dgm:pt modelId="{8CDA4EF9-1389-4FCF-84D1-92310E4B6A97}" type="pres">
      <dgm:prSet presAssocID="{F1BDC411-48B4-429A-B0EA-970D05DAFFC2}" presName="cycleMatrixDiagram" presStyleCnt="0">
        <dgm:presLayoutVars>
          <dgm:chMax val="1"/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E656340-53EE-4765-A0A8-0B313916AC2B}" type="pres">
      <dgm:prSet presAssocID="{F1BDC411-48B4-429A-B0EA-970D05DAFFC2}" presName="children" presStyleCnt="0"/>
      <dgm:spPr/>
    </dgm:pt>
    <dgm:pt modelId="{9998AA9C-9881-4E45-B632-732E6E5307E0}" type="pres">
      <dgm:prSet presAssocID="{F1BDC411-48B4-429A-B0EA-970D05DAFFC2}" presName="child1group" presStyleCnt="0"/>
      <dgm:spPr/>
    </dgm:pt>
    <dgm:pt modelId="{6B9C2A0B-1B61-4050-9FA4-809A05DFA115}" type="pres">
      <dgm:prSet presAssocID="{F1BDC411-48B4-429A-B0EA-970D05DAFFC2}" presName="child1" presStyleLbl="bgAcc1" presStyleIdx="0" presStyleCnt="4" custScaleX="162711" custScaleY="113731" custLinFactNeighborX="-34913" custLinFactNeighborY="28957"/>
      <dgm:spPr/>
      <dgm:t>
        <a:bodyPr/>
        <a:lstStyle/>
        <a:p>
          <a:endParaRPr lang="ru-RU"/>
        </a:p>
      </dgm:t>
    </dgm:pt>
    <dgm:pt modelId="{09A73EBF-C454-4936-B5FF-A157BA8B2623}" type="pres">
      <dgm:prSet presAssocID="{F1BDC411-48B4-429A-B0EA-970D05DAFFC2}" presName="child1Text" presStyleLbl="bgAcc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2607FCB-D7BB-413C-B067-AE56A70D021B}" type="pres">
      <dgm:prSet presAssocID="{F1BDC411-48B4-429A-B0EA-970D05DAFFC2}" presName="child2group" presStyleCnt="0"/>
      <dgm:spPr/>
    </dgm:pt>
    <dgm:pt modelId="{60F02B55-D37C-43F4-A4E9-305418D33BD8}" type="pres">
      <dgm:prSet presAssocID="{F1BDC411-48B4-429A-B0EA-970D05DAFFC2}" presName="child2" presStyleLbl="bgAcc1" presStyleIdx="1" presStyleCnt="4" custScaleX="161526" custScaleY="109131" custLinFactNeighborX="29740" custLinFactNeighborY="31898"/>
      <dgm:spPr/>
      <dgm:t>
        <a:bodyPr/>
        <a:lstStyle/>
        <a:p>
          <a:endParaRPr lang="ru-RU"/>
        </a:p>
      </dgm:t>
    </dgm:pt>
    <dgm:pt modelId="{E77126F1-8B8E-4444-A30C-796AC894277F}" type="pres">
      <dgm:prSet presAssocID="{F1BDC411-48B4-429A-B0EA-970D05DAFFC2}" presName="child2Text" presStyleLbl="bgAcc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AB8FE59-1720-42DD-B121-513753069984}" type="pres">
      <dgm:prSet presAssocID="{F1BDC411-48B4-429A-B0EA-970D05DAFFC2}" presName="child3group" presStyleCnt="0"/>
      <dgm:spPr/>
    </dgm:pt>
    <dgm:pt modelId="{84BFD7F0-71A3-478E-B0DB-6C23A8A366E4}" type="pres">
      <dgm:prSet presAssocID="{F1BDC411-48B4-429A-B0EA-970D05DAFFC2}" presName="child3" presStyleLbl="bgAcc1" presStyleIdx="2" presStyleCnt="4" custScaleX="143928" custScaleY="89036" custLinFactNeighborX="27271" custLinFactNeighborY="-22907"/>
      <dgm:spPr/>
      <dgm:t>
        <a:bodyPr/>
        <a:lstStyle/>
        <a:p>
          <a:endParaRPr lang="ru-RU"/>
        </a:p>
      </dgm:t>
    </dgm:pt>
    <dgm:pt modelId="{43A62A22-AFC0-4638-A18B-F2291DB5D711}" type="pres">
      <dgm:prSet presAssocID="{F1BDC411-48B4-429A-B0EA-970D05DAFFC2}" presName="child3Text" presStyleLbl="bgAcc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87644B4-AC76-46B4-AD84-A6FB1FEB9B18}" type="pres">
      <dgm:prSet presAssocID="{F1BDC411-48B4-429A-B0EA-970D05DAFFC2}" presName="child4group" presStyleCnt="0"/>
      <dgm:spPr/>
    </dgm:pt>
    <dgm:pt modelId="{43F4E0F6-65FF-4A31-BF66-D88AB1A8D40A}" type="pres">
      <dgm:prSet presAssocID="{F1BDC411-48B4-429A-B0EA-970D05DAFFC2}" presName="child4" presStyleLbl="bgAcc1" presStyleIdx="3" presStyleCnt="4" custScaleX="146516" custScaleY="88639" custLinFactNeighborX="-38757" custLinFactNeighborY="-23105"/>
      <dgm:spPr/>
      <dgm:t>
        <a:bodyPr/>
        <a:lstStyle/>
        <a:p>
          <a:endParaRPr lang="ru-RU"/>
        </a:p>
      </dgm:t>
    </dgm:pt>
    <dgm:pt modelId="{2D0A66EC-757E-4FA9-9628-713C4289EA6A}" type="pres">
      <dgm:prSet presAssocID="{F1BDC411-48B4-429A-B0EA-970D05DAFFC2}" presName="child4Text" presStyleLbl="bgAcc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0B2B68C-7104-4E90-8FF9-750D17F6CCC3}" type="pres">
      <dgm:prSet presAssocID="{F1BDC411-48B4-429A-B0EA-970D05DAFFC2}" presName="childPlaceholder" presStyleCnt="0"/>
      <dgm:spPr/>
    </dgm:pt>
    <dgm:pt modelId="{B22E9B19-1E07-4D78-AC97-B84144F23513}" type="pres">
      <dgm:prSet presAssocID="{F1BDC411-48B4-429A-B0EA-970D05DAFFC2}" presName="circle" presStyleCnt="0"/>
      <dgm:spPr/>
    </dgm:pt>
    <dgm:pt modelId="{9020A1A0-CFB0-4D88-91EF-A99A7051B250}" type="pres">
      <dgm:prSet presAssocID="{F1BDC411-48B4-429A-B0EA-970D05DAFFC2}" presName="quadrant1" presStyleLbl="node1" presStyleIdx="0" presStyleCnt="4" custScaleX="115340" custScaleY="101736" custLinFactNeighborX="-12388" custLinFactNeighborY="-195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56F5BD8-2624-4635-B752-C417F6AD40EE}" type="pres">
      <dgm:prSet presAssocID="{F1BDC411-48B4-429A-B0EA-970D05DAFFC2}" presName="quadrant2" presStyleLbl="node1" presStyleIdx="1" presStyleCnt="4" custScaleX="122136" custScaleY="100370" custLinFactNeighborX="882" custLinFactNeighborY="-195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786EB58-31B7-46B9-8D50-37CFA124AE28}" type="pres">
      <dgm:prSet presAssocID="{F1BDC411-48B4-429A-B0EA-970D05DAFFC2}" presName="quadrant3" presStyleLbl="node1" presStyleIdx="2" presStyleCnt="4" custScaleX="119406" custScaleY="106137" custLinFactNeighborX="1365" custLinFactNeighborY="-809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79469D8-C6EB-4E56-96F7-0F99CC4D99D5}" type="pres">
      <dgm:prSet presAssocID="{F1BDC411-48B4-429A-B0EA-970D05DAFFC2}" presName="quadrant4" presStyleLbl="node1" presStyleIdx="3" presStyleCnt="4" custScaleX="115340" custScaleY="107264" custLinFactNeighborX="-12388" custLinFactNeighborY="-809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027900F-129F-427C-8820-DBA855F1A533}" type="pres">
      <dgm:prSet presAssocID="{F1BDC411-48B4-429A-B0EA-970D05DAFFC2}" presName="quadrantPlaceholder" presStyleCnt="0"/>
      <dgm:spPr/>
    </dgm:pt>
    <dgm:pt modelId="{D4C8140C-423E-4183-BE7E-D6D58EBAFC3C}" type="pres">
      <dgm:prSet presAssocID="{F1BDC411-48B4-429A-B0EA-970D05DAFFC2}" presName="center1" presStyleLbl="fgShp" presStyleIdx="0" presStyleCnt="2" custFlipVert="0" custFlipHor="1" custScaleX="14528" custScaleY="19654" custLinFactX="-300000" custLinFactY="200000" custLinFactNeighborX="-303223" custLinFactNeighborY="256258"/>
      <dgm:spPr/>
    </dgm:pt>
    <dgm:pt modelId="{59ACD094-34A0-431D-9B8A-8771304420E7}" type="pres">
      <dgm:prSet presAssocID="{F1BDC411-48B4-429A-B0EA-970D05DAFFC2}" presName="center2" presStyleLbl="fgShp" presStyleIdx="1" presStyleCnt="2" custAng="8061330" custFlipVert="1" custFlipHor="0" custScaleX="6757" custScaleY="7771" custLinFactX="-47289" custLinFactY="200000" custLinFactNeighborX="-100000" custLinFactNeighborY="292592"/>
      <dgm:spPr>
        <a:prstGeom prst="leftArrow">
          <a:avLst/>
        </a:prstGeom>
      </dgm:spPr>
    </dgm:pt>
  </dgm:ptLst>
  <dgm:cxnLst>
    <dgm:cxn modelId="{BC0D43D6-0087-4A19-9385-60B7307D81B0}" srcId="{B270CA64-9378-4697-AACF-152E8C66ADE6}" destId="{58849802-E780-450B-8322-29CD5DF4C48F}" srcOrd="0" destOrd="0" parTransId="{593A3DE5-F704-4B20-B67B-5803F90B3645}" sibTransId="{E9E74BC8-AA41-4613-BF8E-863CE1DC2C5C}"/>
    <dgm:cxn modelId="{78F17B10-1A0B-43FA-8CAB-1A149D0B684B}" type="presOf" srcId="{E5EE9FDC-E454-46FD-94C5-8C2B988168CB}" destId="{6B9C2A0B-1B61-4050-9FA4-809A05DFA115}" srcOrd="0" destOrd="2" presId="urn:microsoft.com/office/officeart/2005/8/layout/cycle4#1"/>
    <dgm:cxn modelId="{133A9579-4D3D-434D-91D3-85FC217AD548}" srcId="{0B98F101-6328-4188-8294-CDB80E6CB22F}" destId="{AD5F383B-CE6E-4751-B327-797F16E8C963}" srcOrd="1" destOrd="0" parTransId="{2C155234-A2C4-46B0-915B-616E3E00B2A3}" sibTransId="{240CD4E7-8B60-41F6-899C-A3EBE5F28186}"/>
    <dgm:cxn modelId="{CC019AB5-E8FC-478A-AE3B-8E3578F54277}" srcId="{F1BDC411-48B4-429A-B0EA-970D05DAFFC2}" destId="{E2D98CD3-A5C2-42CC-A86C-9E919DDF8724}" srcOrd="2" destOrd="0" parTransId="{2F4A8E3A-9833-41A8-9304-B7E3234630EC}" sibTransId="{09C67FF5-3C4C-457E-B89B-947D770BC3F6}"/>
    <dgm:cxn modelId="{5114B3DE-D6CD-4893-BB9C-5D7922E4D7CC}" srcId="{B270CA64-9378-4697-AACF-152E8C66ADE6}" destId="{E5EE9FDC-E454-46FD-94C5-8C2B988168CB}" srcOrd="2" destOrd="0" parTransId="{C3996093-CF9F-4D77-BB31-4674DE8452C1}" sibTransId="{991E0E35-5F1E-45E6-AAC1-57D4216A18FB}"/>
    <dgm:cxn modelId="{49565EE5-1CE8-4C1D-ABA8-05F3B4256F30}" type="presOf" srcId="{DD55438D-235F-48A6-B0B6-1EA73B3F8528}" destId="{E77126F1-8B8E-4444-A30C-796AC894277F}" srcOrd="1" destOrd="0" presId="urn:microsoft.com/office/officeart/2005/8/layout/cycle4#1"/>
    <dgm:cxn modelId="{BC569F61-DD33-4704-8E6C-45B4E51AC1F1}" type="presOf" srcId="{0B98F101-6328-4188-8294-CDB80E6CB22F}" destId="{356F5BD8-2624-4635-B752-C417F6AD40EE}" srcOrd="0" destOrd="0" presId="urn:microsoft.com/office/officeart/2005/8/layout/cycle4#1"/>
    <dgm:cxn modelId="{753FAB25-B925-477D-8A40-C02320F7BF49}" srcId="{798DDB04-E4F8-42A8-A80B-40523CD7B99A}" destId="{14B059B2-4BC2-4A50-BE3B-CE38DB0FF833}" srcOrd="1" destOrd="0" parTransId="{0ED2939A-7017-4FB6-9A09-6185EA6EB7E9}" sibTransId="{270A1C2D-4AC9-42CF-A392-3FD23FD6F10F}"/>
    <dgm:cxn modelId="{58AEF512-C90A-49D5-A4E9-30A7474B3BA5}" type="presOf" srcId="{E2D98CD3-A5C2-42CC-A86C-9E919DDF8724}" destId="{8786EB58-31B7-46B9-8D50-37CFA124AE28}" srcOrd="0" destOrd="0" presId="urn:microsoft.com/office/officeart/2005/8/layout/cycle4#1"/>
    <dgm:cxn modelId="{88EFA727-1DA3-47BC-8A69-756A6111AE5D}" srcId="{B270CA64-9378-4697-AACF-152E8C66ADE6}" destId="{EA8C75D9-8216-40F5-8F9B-F6ED2F136BE6}" srcOrd="1" destOrd="0" parTransId="{87883B6A-D16A-405B-9A4E-D2FC7F0C483D}" sibTransId="{38292E9B-8E3D-48FF-BFC1-55A965AD19B6}"/>
    <dgm:cxn modelId="{5B5C83BC-92DE-4331-A493-01D99A69EDF0}" type="presOf" srcId="{B270CA64-9378-4697-AACF-152E8C66ADE6}" destId="{9020A1A0-CFB0-4D88-91EF-A99A7051B250}" srcOrd="0" destOrd="0" presId="urn:microsoft.com/office/officeart/2005/8/layout/cycle4#1"/>
    <dgm:cxn modelId="{C468C71E-CC44-450B-911D-4AF2B2C582EB}" type="presOf" srcId="{AD5F383B-CE6E-4751-B327-797F16E8C963}" destId="{60F02B55-D37C-43F4-A4E9-305418D33BD8}" srcOrd="0" destOrd="1" presId="urn:microsoft.com/office/officeart/2005/8/layout/cycle4#1"/>
    <dgm:cxn modelId="{891D7D07-A8EB-4F71-8817-8325EFB3FBA2}" type="presOf" srcId="{58849802-E780-450B-8322-29CD5DF4C48F}" destId="{6B9C2A0B-1B61-4050-9FA4-809A05DFA115}" srcOrd="0" destOrd="0" presId="urn:microsoft.com/office/officeart/2005/8/layout/cycle4#1"/>
    <dgm:cxn modelId="{15A90BCC-316C-40D5-AE03-7515C2119846}" type="presOf" srcId="{14B059B2-4BC2-4A50-BE3B-CE38DB0FF833}" destId="{2D0A66EC-757E-4FA9-9628-713C4289EA6A}" srcOrd="1" destOrd="1" presId="urn:microsoft.com/office/officeart/2005/8/layout/cycle4#1"/>
    <dgm:cxn modelId="{6D11B458-930D-49D3-BBE6-04B6E3E5B77E}" type="presOf" srcId="{DD55438D-235F-48A6-B0B6-1EA73B3F8528}" destId="{60F02B55-D37C-43F4-A4E9-305418D33BD8}" srcOrd="0" destOrd="0" presId="urn:microsoft.com/office/officeart/2005/8/layout/cycle4#1"/>
    <dgm:cxn modelId="{8D786925-DC65-4E9E-879E-20485B01893F}" type="presOf" srcId="{A7C41BE3-EFFA-49E7-B6E8-12010E33B01F}" destId="{43A62A22-AFC0-4638-A18B-F2291DB5D711}" srcOrd="1" destOrd="0" presId="urn:microsoft.com/office/officeart/2005/8/layout/cycle4#1"/>
    <dgm:cxn modelId="{17A5B56C-4C95-4DD0-B661-576E1236B624}" srcId="{798DDB04-E4F8-42A8-A80B-40523CD7B99A}" destId="{C0C66995-20C3-42BE-8EC5-51296F1592AD}" srcOrd="0" destOrd="0" parTransId="{029EAABD-EA89-43AE-ABAC-4DD0D80532A1}" sibTransId="{A5F2E01D-BA08-461C-9293-08D3ED5C1B20}"/>
    <dgm:cxn modelId="{12C05EFA-A7BA-4FDF-AA2E-B8733C567774}" type="presOf" srcId="{E5EE9FDC-E454-46FD-94C5-8C2B988168CB}" destId="{09A73EBF-C454-4936-B5FF-A157BA8B2623}" srcOrd="1" destOrd="2" presId="urn:microsoft.com/office/officeart/2005/8/layout/cycle4#1"/>
    <dgm:cxn modelId="{F7EFE23E-0B2D-4342-9CDE-E445AF0149E0}" type="presOf" srcId="{EA8C75D9-8216-40F5-8F9B-F6ED2F136BE6}" destId="{6B9C2A0B-1B61-4050-9FA4-809A05DFA115}" srcOrd="0" destOrd="1" presId="urn:microsoft.com/office/officeart/2005/8/layout/cycle4#1"/>
    <dgm:cxn modelId="{DF15B3F9-FB81-4679-B1A9-B500B69D1F1A}" type="presOf" srcId="{F1BDC411-48B4-429A-B0EA-970D05DAFFC2}" destId="{8CDA4EF9-1389-4FCF-84D1-92310E4B6A97}" srcOrd="0" destOrd="0" presId="urn:microsoft.com/office/officeart/2005/8/layout/cycle4#1"/>
    <dgm:cxn modelId="{772109F9-7BB9-4665-A925-3D1FDB37F5AB}" srcId="{0B98F101-6328-4188-8294-CDB80E6CB22F}" destId="{DD55438D-235F-48A6-B0B6-1EA73B3F8528}" srcOrd="0" destOrd="0" parTransId="{F9CF6399-92D4-4B4A-8C54-E8A4873B84BA}" sibTransId="{75FB703F-3344-4274-AFC0-180B357267C5}"/>
    <dgm:cxn modelId="{4154DDD7-81A2-443D-9CE4-869162135EEA}" type="presOf" srcId="{A7C41BE3-EFFA-49E7-B6E8-12010E33B01F}" destId="{84BFD7F0-71A3-478E-B0DB-6C23A8A366E4}" srcOrd="0" destOrd="0" presId="urn:microsoft.com/office/officeart/2005/8/layout/cycle4#1"/>
    <dgm:cxn modelId="{3CA2CBE8-FB8D-460E-9DAE-B1BB3EF8C6C0}" type="presOf" srcId="{C0C66995-20C3-42BE-8EC5-51296F1592AD}" destId="{43F4E0F6-65FF-4A31-BF66-D88AB1A8D40A}" srcOrd="0" destOrd="0" presId="urn:microsoft.com/office/officeart/2005/8/layout/cycle4#1"/>
    <dgm:cxn modelId="{53C31424-0766-456D-AEC1-D7A33E1BFA8C}" srcId="{F1BDC411-48B4-429A-B0EA-970D05DAFFC2}" destId="{798DDB04-E4F8-42A8-A80B-40523CD7B99A}" srcOrd="3" destOrd="0" parTransId="{4FAFE002-42E7-4448-81F8-EDB1DBAD1133}" sibTransId="{350E9152-1DC9-40A6-9C4F-7D6B42B18FC1}"/>
    <dgm:cxn modelId="{B14B9AEE-1BCC-4502-BD8F-4E6377D3CEA7}" type="presOf" srcId="{C0C66995-20C3-42BE-8EC5-51296F1592AD}" destId="{2D0A66EC-757E-4FA9-9628-713C4289EA6A}" srcOrd="1" destOrd="0" presId="urn:microsoft.com/office/officeart/2005/8/layout/cycle4#1"/>
    <dgm:cxn modelId="{446F4ECD-8CC9-46B0-AD36-3069F9A80ACF}" srcId="{F1BDC411-48B4-429A-B0EA-970D05DAFFC2}" destId="{0B98F101-6328-4188-8294-CDB80E6CB22F}" srcOrd="1" destOrd="0" parTransId="{33766AAB-EA89-4CDC-A8BE-CD1EF1B0263D}" sibTransId="{F69E60AB-D718-4ED2-8B0D-18AEC292344D}"/>
    <dgm:cxn modelId="{9426FA26-3D1C-4DBE-B7E0-3D7D7028B960}" type="presOf" srcId="{798DDB04-E4F8-42A8-A80B-40523CD7B99A}" destId="{179469D8-C6EB-4E56-96F7-0F99CC4D99D5}" srcOrd="0" destOrd="0" presId="urn:microsoft.com/office/officeart/2005/8/layout/cycle4#1"/>
    <dgm:cxn modelId="{D34EC667-10E4-4C6E-BEE5-347DA445EBC6}" type="presOf" srcId="{EA8C75D9-8216-40F5-8F9B-F6ED2F136BE6}" destId="{09A73EBF-C454-4936-B5FF-A157BA8B2623}" srcOrd="1" destOrd="1" presId="urn:microsoft.com/office/officeart/2005/8/layout/cycle4#1"/>
    <dgm:cxn modelId="{90DC8694-0EA5-4F31-A944-7666DB41DEDB}" type="presOf" srcId="{58849802-E780-450B-8322-29CD5DF4C48F}" destId="{09A73EBF-C454-4936-B5FF-A157BA8B2623}" srcOrd="1" destOrd="0" presId="urn:microsoft.com/office/officeart/2005/8/layout/cycle4#1"/>
    <dgm:cxn modelId="{144DB43D-9708-4EB2-8026-ADA58D1381F8}" srcId="{E2D98CD3-A5C2-42CC-A86C-9E919DDF8724}" destId="{A7C41BE3-EFFA-49E7-B6E8-12010E33B01F}" srcOrd="0" destOrd="0" parTransId="{9A3FBB72-722F-4D5A-BBE0-80FF00BF6BC7}" sibTransId="{021085C6-54D4-44D4-93E3-B6452BFF6B2D}"/>
    <dgm:cxn modelId="{0CD1E971-1061-49F1-9508-2D9E950248EC}" srcId="{F1BDC411-48B4-429A-B0EA-970D05DAFFC2}" destId="{B270CA64-9378-4697-AACF-152E8C66ADE6}" srcOrd="0" destOrd="0" parTransId="{F6D501D6-F55F-4F30-9CCF-8F9C698AB062}" sibTransId="{FA187E1C-7F90-4FBD-AA1D-EAB55F54BEF1}"/>
    <dgm:cxn modelId="{935990D2-993B-4154-84E1-03F3084521BB}" type="presOf" srcId="{14B059B2-4BC2-4A50-BE3B-CE38DB0FF833}" destId="{43F4E0F6-65FF-4A31-BF66-D88AB1A8D40A}" srcOrd="0" destOrd="1" presId="urn:microsoft.com/office/officeart/2005/8/layout/cycle4#1"/>
    <dgm:cxn modelId="{7DAD14F6-1B53-4186-9F13-9A5D5E32C5CB}" type="presOf" srcId="{AD5F383B-CE6E-4751-B327-797F16E8C963}" destId="{E77126F1-8B8E-4444-A30C-796AC894277F}" srcOrd="1" destOrd="1" presId="urn:microsoft.com/office/officeart/2005/8/layout/cycle4#1"/>
    <dgm:cxn modelId="{35F712E9-C24D-4854-A76C-45A6B48AD946}" type="presParOf" srcId="{8CDA4EF9-1389-4FCF-84D1-92310E4B6A97}" destId="{0E656340-53EE-4765-A0A8-0B313916AC2B}" srcOrd="0" destOrd="0" presId="urn:microsoft.com/office/officeart/2005/8/layout/cycle4#1"/>
    <dgm:cxn modelId="{A840167F-D05F-463A-B5C7-11E1335AA92C}" type="presParOf" srcId="{0E656340-53EE-4765-A0A8-0B313916AC2B}" destId="{9998AA9C-9881-4E45-B632-732E6E5307E0}" srcOrd="0" destOrd="0" presId="urn:microsoft.com/office/officeart/2005/8/layout/cycle4#1"/>
    <dgm:cxn modelId="{1161D292-E227-4C56-98DF-319BBE90238F}" type="presParOf" srcId="{9998AA9C-9881-4E45-B632-732E6E5307E0}" destId="{6B9C2A0B-1B61-4050-9FA4-809A05DFA115}" srcOrd="0" destOrd="0" presId="urn:microsoft.com/office/officeart/2005/8/layout/cycle4#1"/>
    <dgm:cxn modelId="{1A1BB561-9C29-456B-A386-F0E8A864E3B6}" type="presParOf" srcId="{9998AA9C-9881-4E45-B632-732E6E5307E0}" destId="{09A73EBF-C454-4936-B5FF-A157BA8B2623}" srcOrd="1" destOrd="0" presId="urn:microsoft.com/office/officeart/2005/8/layout/cycle4#1"/>
    <dgm:cxn modelId="{886E0397-6518-4EFE-AC46-8CB2E57C592F}" type="presParOf" srcId="{0E656340-53EE-4765-A0A8-0B313916AC2B}" destId="{72607FCB-D7BB-413C-B067-AE56A70D021B}" srcOrd="1" destOrd="0" presId="urn:microsoft.com/office/officeart/2005/8/layout/cycle4#1"/>
    <dgm:cxn modelId="{7D791BF1-0A3C-4E14-8A9A-8C429F53426E}" type="presParOf" srcId="{72607FCB-D7BB-413C-B067-AE56A70D021B}" destId="{60F02B55-D37C-43F4-A4E9-305418D33BD8}" srcOrd="0" destOrd="0" presId="urn:microsoft.com/office/officeart/2005/8/layout/cycle4#1"/>
    <dgm:cxn modelId="{B3038805-04C7-4211-BEDC-287CE744894E}" type="presParOf" srcId="{72607FCB-D7BB-413C-B067-AE56A70D021B}" destId="{E77126F1-8B8E-4444-A30C-796AC894277F}" srcOrd="1" destOrd="0" presId="urn:microsoft.com/office/officeart/2005/8/layout/cycle4#1"/>
    <dgm:cxn modelId="{0207AD4C-5EBD-40D9-8B64-05E657C71908}" type="presParOf" srcId="{0E656340-53EE-4765-A0A8-0B313916AC2B}" destId="{BAB8FE59-1720-42DD-B121-513753069984}" srcOrd="2" destOrd="0" presId="urn:microsoft.com/office/officeart/2005/8/layout/cycle4#1"/>
    <dgm:cxn modelId="{E323904C-1FA2-41BD-9446-7CF5BD73D6CE}" type="presParOf" srcId="{BAB8FE59-1720-42DD-B121-513753069984}" destId="{84BFD7F0-71A3-478E-B0DB-6C23A8A366E4}" srcOrd="0" destOrd="0" presId="urn:microsoft.com/office/officeart/2005/8/layout/cycle4#1"/>
    <dgm:cxn modelId="{5771D5D6-D710-4605-B798-1A451274F1B1}" type="presParOf" srcId="{BAB8FE59-1720-42DD-B121-513753069984}" destId="{43A62A22-AFC0-4638-A18B-F2291DB5D711}" srcOrd="1" destOrd="0" presId="urn:microsoft.com/office/officeart/2005/8/layout/cycle4#1"/>
    <dgm:cxn modelId="{648F46A0-C2D0-4EC6-876A-958F4B673FE1}" type="presParOf" srcId="{0E656340-53EE-4765-A0A8-0B313916AC2B}" destId="{487644B4-AC76-46B4-AD84-A6FB1FEB9B18}" srcOrd="3" destOrd="0" presId="urn:microsoft.com/office/officeart/2005/8/layout/cycle4#1"/>
    <dgm:cxn modelId="{3D6090C4-331F-4028-9A95-DB88DE43E253}" type="presParOf" srcId="{487644B4-AC76-46B4-AD84-A6FB1FEB9B18}" destId="{43F4E0F6-65FF-4A31-BF66-D88AB1A8D40A}" srcOrd="0" destOrd="0" presId="urn:microsoft.com/office/officeart/2005/8/layout/cycle4#1"/>
    <dgm:cxn modelId="{FB11CCBE-2E72-486D-A75F-FF4CD78811ED}" type="presParOf" srcId="{487644B4-AC76-46B4-AD84-A6FB1FEB9B18}" destId="{2D0A66EC-757E-4FA9-9628-713C4289EA6A}" srcOrd="1" destOrd="0" presId="urn:microsoft.com/office/officeart/2005/8/layout/cycle4#1"/>
    <dgm:cxn modelId="{4DEFC9B8-DBEE-4577-8947-4AA33F180F3D}" type="presParOf" srcId="{0E656340-53EE-4765-A0A8-0B313916AC2B}" destId="{C0B2B68C-7104-4E90-8FF9-750D17F6CCC3}" srcOrd="4" destOrd="0" presId="urn:microsoft.com/office/officeart/2005/8/layout/cycle4#1"/>
    <dgm:cxn modelId="{E5872DC0-6725-4F16-9E59-FF4D719C9D23}" type="presParOf" srcId="{8CDA4EF9-1389-4FCF-84D1-92310E4B6A97}" destId="{B22E9B19-1E07-4D78-AC97-B84144F23513}" srcOrd="1" destOrd="0" presId="urn:microsoft.com/office/officeart/2005/8/layout/cycle4#1"/>
    <dgm:cxn modelId="{0FA390FE-0523-4B1D-94D1-ADF637376DCA}" type="presParOf" srcId="{B22E9B19-1E07-4D78-AC97-B84144F23513}" destId="{9020A1A0-CFB0-4D88-91EF-A99A7051B250}" srcOrd="0" destOrd="0" presId="urn:microsoft.com/office/officeart/2005/8/layout/cycle4#1"/>
    <dgm:cxn modelId="{B96D035D-4FA9-4462-A0C1-F9963C014849}" type="presParOf" srcId="{B22E9B19-1E07-4D78-AC97-B84144F23513}" destId="{356F5BD8-2624-4635-B752-C417F6AD40EE}" srcOrd="1" destOrd="0" presId="urn:microsoft.com/office/officeart/2005/8/layout/cycle4#1"/>
    <dgm:cxn modelId="{0345C257-3BD8-4D15-AAFD-536DC3AEB562}" type="presParOf" srcId="{B22E9B19-1E07-4D78-AC97-B84144F23513}" destId="{8786EB58-31B7-46B9-8D50-37CFA124AE28}" srcOrd="2" destOrd="0" presId="urn:microsoft.com/office/officeart/2005/8/layout/cycle4#1"/>
    <dgm:cxn modelId="{0730DAA6-1076-48BA-88B2-524C5E354776}" type="presParOf" srcId="{B22E9B19-1E07-4D78-AC97-B84144F23513}" destId="{179469D8-C6EB-4E56-96F7-0F99CC4D99D5}" srcOrd="3" destOrd="0" presId="urn:microsoft.com/office/officeart/2005/8/layout/cycle4#1"/>
    <dgm:cxn modelId="{4B1A9493-3B5D-445D-B885-C3B983840992}" type="presParOf" srcId="{B22E9B19-1E07-4D78-AC97-B84144F23513}" destId="{6027900F-129F-427C-8820-DBA855F1A533}" srcOrd="4" destOrd="0" presId="urn:microsoft.com/office/officeart/2005/8/layout/cycle4#1"/>
    <dgm:cxn modelId="{E60D8638-B55A-486D-BDA5-BFF98AEBE2B4}" type="presParOf" srcId="{8CDA4EF9-1389-4FCF-84D1-92310E4B6A97}" destId="{D4C8140C-423E-4183-BE7E-D6D58EBAFC3C}" srcOrd="2" destOrd="0" presId="urn:microsoft.com/office/officeart/2005/8/layout/cycle4#1"/>
    <dgm:cxn modelId="{5EAC6BBE-750E-47D3-A3CD-BBD3182C3821}" type="presParOf" srcId="{8CDA4EF9-1389-4FCF-84D1-92310E4B6A97}" destId="{59ACD094-34A0-431D-9B8A-8771304420E7}" srcOrd="3" destOrd="0" presId="urn:microsoft.com/office/officeart/2005/8/layout/cycle4#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0B96549-03EA-4A68-AB0F-A40C6A1163F9}" type="doc">
      <dgm:prSet loTypeId="urn:microsoft.com/office/officeart/2005/8/layout/arrow4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267F80B4-0664-419F-897B-FAA205DC320A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indent="0" algn="l"/>
          <a:r>
            <a:rPr lang="ru-RU" sz="1600" dirty="0">
              <a:latin typeface="Times New Roman" pitchFamily="18" charset="0"/>
              <a:cs typeface="Times New Roman" pitchFamily="18" charset="0"/>
            </a:rPr>
            <a:t>       Выговор</a:t>
          </a:r>
        </a:p>
        <a:p>
          <a:pPr indent="0" algn="l"/>
          <a:r>
            <a:rPr lang="ru-RU" sz="1600" dirty="0">
              <a:latin typeface="Times New Roman" pitchFamily="18" charset="0"/>
              <a:cs typeface="Times New Roman" pitchFamily="18" charset="0"/>
            </a:rPr>
            <a:t>       Предупреждение об исключении  из Профсоюза</a:t>
          </a:r>
        </a:p>
      </dgm:t>
    </dgm:pt>
    <dgm:pt modelId="{531E5D2F-EFB6-481C-A008-31382BD1274D}" type="parTrans" cxnId="{2F6711AA-B7B2-49BA-8A08-AED942EA9610}">
      <dgm:prSet/>
      <dgm:spPr/>
      <dgm:t>
        <a:bodyPr/>
        <a:lstStyle/>
        <a:p>
          <a:endParaRPr lang="ru-RU"/>
        </a:p>
      </dgm:t>
    </dgm:pt>
    <dgm:pt modelId="{D7BFE005-33EF-4254-8F0C-E0476EE2E2D7}" type="sibTrans" cxnId="{2F6711AA-B7B2-49BA-8A08-AED942EA9610}">
      <dgm:prSet/>
      <dgm:spPr/>
      <dgm:t>
        <a:bodyPr/>
        <a:lstStyle/>
        <a:p>
          <a:endParaRPr lang="ru-RU"/>
        </a:p>
      </dgm:t>
    </dgm:pt>
    <dgm:pt modelId="{6155EF45-E96D-48E4-9B59-4C438B9D3971}">
      <dgm:prSet/>
      <dgm:spPr/>
      <dgm:t>
        <a:bodyPr/>
        <a:lstStyle/>
        <a:p>
          <a:endParaRPr lang="ru-RU" dirty="0"/>
        </a:p>
      </dgm:t>
    </dgm:pt>
    <dgm:pt modelId="{FEB3A892-1805-44F5-A5AD-EC2A3E67E60E}" type="parTrans" cxnId="{22988BE6-01E0-4A61-9A99-18229C6CD059}">
      <dgm:prSet/>
      <dgm:spPr/>
      <dgm:t>
        <a:bodyPr/>
        <a:lstStyle/>
        <a:p>
          <a:endParaRPr lang="ru-RU"/>
        </a:p>
      </dgm:t>
    </dgm:pt>
    <dgm:pt modelId="{5C9A1D7C-BD0E-4280-85A8-E6DCDFE7E268}" type="sibTrans" cxnId="{22988BE6-01E0-4A61-9A99-18229C6CD059}">
      <dgm:prSet/>
      <dgm:spPr/>
      <dgm:t>
        <a:bodyPr/>
        <a:lstStyle/>
        <a:p>
          <a:endParaRPr lang="ru-RU"/>
        </a:p>
      </dgm:t>
    </dgm:pt>
    <dgm:pt modelId="{E9009686-8C18-422F-AECB-4FB36EDB0F75}">
      <dgm:prSet/>
      <dgm:spPr/>
      <dgm:t>
        <a:bodyPr/>
        <a:lstStyle/>
        <a:p>
          <a:endParaRPr lang="ru-RU" dirty="0"/>
        </a:p>
      </dgm:t>
    </dgm:pt>
    <dgm:pt modelId="{A343A7C5-C171-49DE-A50F-CA31602CB820}" type="parTrans" cxnId="{ADA43AE3-956D-4DD2-9CF8-2EE1AA4C8250}">
      <dgm:prSet/>
      <dgm:spPr/>
      <dgm:t>
        <a:bodyPr/>
        <a:lstStyle/>
        <a:p>
          <a:endParaRPr lang="ru-RU"/>
        </a:p>
      </dgm:t>
    </dgm:pt>
    <dgm:pt modelId="{8C1FB4E3-889F-4BDA-AF72-D76EA55E3D2E}" type="sibTrans" cxnId="{ADA43AE3-956D-4DD2-9CF8-2EE1AA4C8250}">
      <dgm:prSet/>
      <dgm:spPr/>
      <dgm:t>
        <a:bodyPr/>
        <a:lstStyle/>
        <a:p>
          <a:endParaRPr lang="ru-RU"/>
        </a:p>
      </dgm:t>
    </dgm:pt>
    <dgm:pt modelId="{0BA17D63-FE8F-47C0-8647-1A800320E50B}">
      <dgm:prSet/>
      <dgm:spPr/>
      <dgm:t>
        <a:bodyPr/>
        <a:lstStyle/>
        <a:p>
          <a:endParaRPr lang="ru-RU" dirty="0"/>
        </a:p>
      </dgm:t>
    </dgm:pt>
    <dgm:pt modelId="{6F815FBF-C175-4150-8D95-77EC83B5F157}" type="parTrans" cxnId="{6A3A7758-0DCF-4CDD-BCE0-8193C64659D6}">
      <dgm:prSet/>
      <dgm:spPr/>
      <dgm:t>
        <a:bodyPr/>
        <a:lstStyle/>
        <a:p>
          <a:endParaRPr lang="ru-RU"/>
        </a:p>
      </dgm:t>
    </dgm:pt>
    <dgm:pt modelId="{1CBCF724-0021-4C78-9778-46F7A755DFE0}" type="sibTrans" cxnId="{6A3A7758-0DCF-4CDD-BCE0-8193C64659D6}">
      <dgm:prSet/>
      <dgm:spPr/>
      <dgm:t>
        <a:bodyPr/>
        <a:lstStyle/>
        <a:p>
          <a:endParaRPr lang="ru-RU"/>
        </a:p>
      </dgm:t>
    </dgm:pt>
    <dgm:pt modelId="{74CCCE87-48EC-43BD-AAF3-BFDDF6413E87}">
      <dgm:prSet/>
      <dgm:spPr/>
      <dgm:t>
        <a:bodyPr/>
        <a:lstStyle/>
        <a:p>
          <a:endParaRPr lang="ru-RU" dirty="0"/>
        </a:p>
      </dgm:t>
    </dgm:pt>
    <dgm:pt modelId="{74DA70C6-3C5E-4075-B90D-90E1AE6D19E2}" type="parTrans" cxnId="{8D2B429C-F354-459B-A8FF-E851D3378E09}">
      <dgm:prSet/>
      <dgm:spPr/>
      <dgm:t>
        <a:bodyPr/>
        <a:lstStyle/>
        <a:p>
          <a:endParaRPr lang="ru-RU"/>
        </a:p>
      </dgm:t>
    </dgm:pt>
    <dgm:pt modelId="{FC9E3D2D-9AC0-442E-8E2A-84708E0CBF0D}" type="sibTrans" cxnId="{8D2B429C-F354-459B-A8FF-E851D3378E09}">
      <dgm:prSet/>
      <dgm:spPr/>
      <dgm:t>
        <a:bodyPr/>
        <a:lstStyle/>
        <a:p>
          <a:endParaRPr lang="ru-RU"/>
        </a:p>
      </dgm:t>
    </dgm:pt>
    <dgm:pt modelId="{133AAC82-4732-47C7-8F7B-457EE88B68D4}">
      <dgm:prSet/>
      <dgm:spPr/>
      <dgm:t>
        <a:bodyPr/>
        <a:lstStyle/>
        <a:p>
          <a:endParaRPr lang="ru-RU"/>
        </a:p>
      </dgm:t>
    </dgm:pt>
    <dgm:pt modelId="{64009D53-E713-4F8B-BF84-B10F2BD339DC}" type="parTrans" cxnId="{89605649-AE87-4FF1-93A9-35D99EE8AA43}">
      <dgm:prSet/>
      <dgm:spPr/>
      <dgm:t>
        <a:bodyPr/>
        <a:lstStyle/>
        <a:p>
          <a:endParaRPr lang="ru-RU"/>
        </a:p>
      </dgm:t>
    </dgm:pt>
    <dgm:pt modelId="{3596EE6E-2532-4AEF-8FD4-DE7E7CFBCD0B}" type="sibTrans" cxnId="{89605649-AE87-4FF1-93A9-35D99EE8AA43}">
      <dgm:prSet/>
      <dgm:spPr/>
      <dgm:t>
        <a:bodyPr/>
        <a:lstStyle/>
        <a:p>
          <a:endParaRPr lang="ru-RU"/>
        </a:p>
      </dgm:t>
    </dgm:pt>
    <dgm:pt modelId="{6B5EF158-BAF0-4682-802D-FD2586DF2180}" type="pres">
      <dgm:prSet presAssocID="{80B96549-03EA-4A68-AB0F-A40C6A1163F9}" presName="compositeShape" presStyleCnt="0">
        <dgm:presLayoutVars>
          <dgm:chMax val="2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BC8DAF1-E791-4CE1-9C61-CFF42C18F8A6}" type="pres">
      <dgm:prSet presAssocID="{267F80B4-0664-419F-897B-FAA205DC320A}" presName="upArrow" presStyleLbl="node1" presStyleIdx="0" presStyleCnt="2" custAng="5400000" custScaleX="13807" custScaleY="24406" custLinFactX="20716" custLinFactNeighborX="100000" custLinFactNeighborY="-3784"/>
      <dgm:spPr>
        <a:scene3d>
          <a:camera prst="orthographicFront"/>
          <a:lightRig rig="threePt" dir="t"/>
        </a:scene3d>
        <a:sp3d>
          <a:bevelT/>
        </a:sp3d>
      </dgm:spPr>
    </dgm:pt>
    <dgm:pt modelId="{A9C4F0EE-9A9A-40A3-95C5-6D3BED4562AA}" type="pres">
      <dgm:prSet presAssocID="{267F80B4-0664-419F-897B-FAA205DC320A}" presName="upArrowText" presStyleLbl="revTx" presStyleIdx="0" presStyleCnt="2" custFlipHor="1" custScaleX="76803" custScaleY="40198" custLinFactNeighborX="-56570" custLinFactNeighborY="-453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34662B6-1849-4C4C-A9A2-FAE163B76BE4}" type="pres">
      <dgm:prSet presAssocID="{6155EF45-E96D-48E4-9B59-4C438B9D3971}" presName="downArrow" presStyleLbl="node1" presStyleIdx="1" presStyleCnt="2" custAng="16200000" custScaleX="16665" custScaleY="26784" custLinFactNeighborX="89419" custLinFactNeighborY="-72542"/>
      <dgm:spPr>
        <a:scene3d>
          <a:camera prst="orthographicFront"/>
          <a:lightRig rig="threePt" dir="t"/>
        </a:scene3d>
        <a:sp3d>
          <a:bevelT/>
        </a:sp3d>
      </dgm:spPr>
    </dgm:pt>
    <dgm:pt modelId="{A8BD745C-3600-454D-96D0-C2D1529E7D0C}" type="pres">
      <dgm:prSet presAssocID="{6155EF45-E96D-48E4-9B59-4C438B9D3971}" presName="downArrowText" presStyleLbl="revTx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F6711AA-B7B2-49BA-8A08-AED942EA9610}" srcId="{80B96549-03EA-4A68-AB0F-A40C6A1163F9}" destId="{267F80B4-0664-419F-897B-FAA205DC320A}" srcOrd="0" destOrd="0" parTransId="{531E5D2F-EFB6-481C-A008-31382BD1274D}" sibTransId="{D7BFE005-33EF-4254-8F0C-E0476EE2E2D7}"/>
    <dgm:cxn modelId="{E0E3F05C-A73C-4683-B621-B62FCF86FEBB}" type="presOf" srcId="{80B96549-03EA-4A68-AB0F-A40C6A1163F9}" destId="{6B5EF158-BAF0-4682-802D-FD2586DF2180}" srcOrd="0" destOrd="0" presId="urn:microsoft.com/office/officeart/2005/8/layout/arrow4"/>
    <dgm:cxn modelId="{6A3A7758-0DCF-4CDD-BCE0-8193C64659D6}" srcId="{80B96549-03EA-4A68-AB0F-A40C6A1163F9}" destId="{0BA17D63-FE8F-47C0-8647-1A800320E50B}" srcOrd="3" destOrd="0" parTransId="{6F815FBF-C175-4150-8D95-77EC83B5F157}" sibTransId="{1CBCF724-0021-4C78-9778-46F7A755DFE0}"/>
    <dgm:cxn modelId="{22988BE6-01E0-4A61-9A99-18229C6CD059}" srcId="{80B96549-03EA-4A68-AB0F-A40C6A1163F9}" destId="{6155EF45-E96D-48E4-9B59-4C438B9D3971}" srcOrd="1" destOrd="0" parTransId="{FEB3A892-1805-44F5-A5AD-EC2A3E67E60E}" sibTransId="{5C9A1D7C-BD0E-4280-85A8-E6DCDFE7E268}"/>
    <dgm:cxn modelId="{4A874F0D-0B79-4BB3-8DBB-ABD25259C47C}" type="presOf" srcId="{267F80B4-0664-419F-897B-FAA205DC320A}" destId="{A9C4F0EE-9A9A-40A3-95C5-6D3BED4562AA}" srcOrd="0" destOrd="0" presId="urn:microsoft.com/office/officeart/2005/8/layout/arrow4"/>
    <dgm:cxn modelId="{ADA43AE3-956D-4DD2-9CF8-2EE1AA4C8250}" srcId="{80B96549-03EA-4A68-AB0F-A40C6A1163F9}" destId="{E9009686-8C18-422F-AECB-4FB36EDB0F75}" srcOrd="2" destOrd="0" parTransId="{A343A7C5-C171-49DE-A50F-CA31602CB820}" sibTransId="{8C1FB4E3-889F-4BDA-AF72-D76EA55E3D2E}"/>
    <dgm:cxn modelId="{0199D21E-EBFA-4EB9-9D8A-11E5A5D94DDC}" type="presOf" srcId="{6155EF45-E96D-48E4-9B59-4C438B9D3971}" destId="{A8BD745C-3600-454D-96D0-C2D1529E7D0C}" srcOrd="0" destOrd="0" presId="urn:microsoft.com/office/officeart/2005/8/layout/arrow4"/>
    <dgm:cxn modelId="{8D2B429C-F354-459B-A8FF-E851D3378E09}" srcId="{80B96549-03EA-4A68-AB0F-A40C6A1163F9}" destId="{74CCCE87-48EC-43BD-AAF3-BFDDF6413E87}" srcOrd="4" destOrd="0" parTransId="{74DA70C6-3C5E-4075-B90D-90E1AE6D19E2}" sibTransId="{FC9E3D2D-9AC0-442E-8E2A-84708E0CBF0D}"/>
    <dgm:cxn modelId="{89605649-AE87-4FF1-93A9-35D99EE8AA43}" srcId="{80B96549-03EA-4A68-AB0F-A40C6A1163F9}" destId="{133AAC82-4732-47C7-8F7B-457EE88B68D4}" srcOrd="5" destOrd="0" parTransId="{64009D53-E713-4F8B-BF84-B10F2BD339DC}" sibTransId="{3596EE6E-2532-4AEF-8FD4-DE7E7CFBCD0B}"/>
    <dgm:cxn modelId="{E773C444-43AC-480D-8E42-7AE832F7806F}" type="presParOf" srcId="{6B5EF158-BAF0-4682-802D-FD2586DF2180}" destId="{4BC8DAF1-E791-4CE1-9C61-CFF42C18F8A6}" srcOrd="0" destOrd="0" presId="urn:microsoft.com/office/officeart/2005/8/layout/arrow4"/>
    <dgm:cxn modelId="{C7C19EC1-AC5D-4D7F-B70C-1B8EA2E072FB}" type="presParOf" srcId="{6B5EF158-BAF0-4682-802D-FD2586DF2180}" destId="{A9C4F0EE-9A9A-40A3-95C5-6D3BED4562AA}" srcOrd="1" destOrd="0" presId="urn:microsoft.com/office/officeart/2005/8/layout/arrow4"/>
    <dgm:cxn modelId="{01D7D6C3-6E09-4B86-903F-5F9A119855C3}" type="presParOf" srcId="{6B5EF158-BAF0-4682-802D-FD2586DF2180}" destId="{734662B6-1849-4C4C-A9A2-FAE163B76BE4}" srcOrd="2" destOrd="0" presId="urn:microsoft.com/office/officeart/2005/8/layout/arrow4"/>
    <dgm:cxn modelId="{19A48346-1520-4C2A-B5A3-3696D5A72E32}" type="presParOf" srcId="{6B5EF158-BAF0-4682-802D-FD2586DF2180}" destId="{A8BD745C-3600-454D-96D0-C2D1529E7D0C}" srcOrd="3" destOrd="0" presId="urn:microsoft.com/office/officeart/2005/8/layout/arrow4"/>
  </dgm:cxnLst>
  <dgm:bg>
    <a:noFill/>
  </dgm:bg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EBAC32E-E788-49B7-BA57-33BD99C62B78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5FF0E84-B22F-4505-82A9-BA90ACF2E71B}">
      <dgm:prSet phldrT="[Текст]" custT="1"/>
      <dgm:spPr>
        <a:solidFill>
          <a:schemeClr val="accent1">
            <a:hueOff val="0"/>
            <a:satOff val="0"/>
            <a:lumOff val="0"/>
            <a:alpha val="49000"/>
          </a:schemeClr>
        </a:solidFill>
      </dgm:spPr>
      <dgm:t>
        <a:bodyPr/>
        <a:lstStyle/>
        <a:p>
          <a:pPr algn="ctr"/>
          <a:r>
            <a:rPr lang="ru-RU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rPr>
            <a:t>  </a:t>
          </a:r>
          <a:r>
            <a:rPr lang="ru-RU" sz="28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- </a:t>
          </a:r>
          <a:r>
            <a:rPr lang="ru-RU" sz="20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отчёты выборных коллегиальных органов в Профсоюзе: </a:t>
          </a:r>
        </a:p>
        <a:p>
          <a:pPr algn="ctr"/>
          <a:r>
            <a:rPr lang="ru-RU" sz="20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rPr>
            <a:t>не </a:t>
          </a:r>
          <a:r>
            <a:rPr lang="ru-RU" sz="2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rPr>
            <a:t>реже 1 раза в 5 лет </a:t>
          </a:r>
          <a:endParaRPr lang="ru-RU" sz="2000" b="1" dirty="0" smtClean="0">
            <a:solidFill>
              <a:srgbClr val="C00000"/>
            </a:solidFill>
            <a:latin typeface="Times New Roman" pitchFamily="18" charset="0"/>
            <a:cs typeface="Times New Roman" pitchFamily="18" charset="0"/>
          </a:endParaRPr>
        </a:p>
        <a:p>
          <a:pPr algn="ctr"/>
          <a:r>
            <a:rPr lang="ru-RU" sz="20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rPr>
            <a:t>(</a:t>
          </a:r>
          <a:r>
            <a:rPr lang="ru-RU" sz="2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rPr>
            <a:t>п.2 ст.16);</a:t>
          </a:r>
        </a:p>
        <a:p>
          <a:pPr algn="ctr"/>
          <a:r>
            <a:rPr lang="ru-RU" sz="20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rPr>
            <a:t>ежегодно (</a:t>
          </a:r>
          <a:r>
            <a:rPr lang="ru-RU" sz="2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rPr>
            <a:t>п.1.8 ст.16)</a:t>
          </a:r>
        </a:p>
      </dgm:t>
    </dgm:pt>
    <dgm:pt modelId="{7E674334-6B0E-4CCA-BE1C-1111AE267BE3}" type="parTrans" cxnId="{CC6CD915-3723-4EF8-9135-A1E644C0D54C}">
      <dgm:prSet/>
      <dgm:spPr/>
      <dgm:t>
        <a:bodyPr/>
        <a:lstStyle/>
        <a:p>
          <a:endParaRPr lang="ru-RU"/>
        </a:p>
      </dgm:t>
    </dgm:pt>
    <dgm:pt modelId="{3C0CA0A7-B9FC-4FBE-B0D7-6E65C4C86406}" type="sibTrans" cxnId="{CC6CD915-3723-4EF8-9135-A1E644C0D54C}">
      <dgm:prSet/>
      <dgm:spPr/>
      <dgm:t>
        <a:bodyPr/>
        <a:lstStyle/>
        <a:p>
          <a:endParaRPr lang="ru-RU"/>
        </a:p>
      </dgm:t>
    </dgm:pt>
    <dgm:pt modelId="{9C742AC9-FC51-4BC2-ACE4-12635485E0D7}">
      <dgm:prSet phldrT="[Текст]" custT="1"/>
      <dgm:spPr>
        <a:solidFill>
          <a:schemeClr val="accent1">
            <a:hueOff val="0"/>
            <a:satOff val="0"/>
            <a:lumOff val="0"/>
            <a:alpha val="49000"/>
          </a:schemeClr>
        </a:solidFill>
      </dgm:spPr>
      <dgm:t>
        <a:bodyPr/>
        <a:lstStyle/>
        <a:p>
          <a:r>
            <a:rPr lang="ru-RU" sz="28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- </a:t>
          </a:r>
          <a:r>
            <a:rPr lang="ru-RU" sz="20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выборы 1 раз</a:t>
          </a:r>
        </a:p>
        <a:p>
          <a:r>
            <a:rPr lang="ru-RU" sz="20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в</a:t>
          </a:r>
          <a:r>
            <a:rPr lang="ru-RU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2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rPr>
            <a:t>5 лет </a:t>
          </a:r>
          <a:endParaRPr lang="ru-RU" sz="2000" b="1" dirty="0" smtClean="0">
            <a:solidFill>
              <a:srgbClr val="C00000"/>
            </a:solidFill>
            <a:latin typeface="Times New Roman" pitchFamily="18" charset="0"/>
            <a:cs typeface="Times New Roman" pitchFamily="18" charset="0"/>
          </a:endParaRPr>
        </a:p>
        <a:p>
          <a:r>
            <a:rPr lang="ru-RU" sz="2000" b="1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(</a:t>
          </a:r>
          <a:r>
            <a:rPr lang="ru-RU" sz="20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для всех выборных органов организаций Профсоюза, Профсоюза)</a:t>
          </a:r>
        </a:p>
      </dgm:t>
    </dgm:pt>
    <dgm:pt modelId="{E9BF313C-C0EE-4210-BB1E-56E23EB01A93}" type="parTrans" cxnId="{C7B760D6-F05C-4607-B383-312767874795}">
      <dgm:prSet/>
      <dgm:spPr/>
      <dgm:t>
        <a:bodyPr/>
        <a:lstStyle/>
        <a:p>
          <a:endParaRPr lang="ru-RU"/>
        </a:p>
      </dgm:t>
    </dgm:pt>
    <dgm:pt modelId="{D9533B11-B23C-411B-AF4C-AB01CCE81FDD}" type="sibTrans" cxnId="{C7B760D6-F05C-4607-B383-312767874795}">
      <dgm:prSet/>
      <dgm:spPr/>
      <dgm:t>
        <a:bodyPr/>
        <a:lstStyle/>
        <a:p>
          <a:endParaRPr lang="ru-RU"/>
        </a:p>
      </dgm:t>
    </dgm:pt>
    <dgm:pt modelId="{14E8A601-6D3C-478B-A55A-FDE895BF3DF6}">
      <dgm:prSet phldrT="[Текст]" custT="1"/>
      <dgm:spPr/>
      <dgm:t>
        <a:bodyPr/>
        <a:lstStyle/>
        <a:p>
          <a:r>
            <a:rPr lang="ru-RU" sz="1800" dirty="0">
              <a:latin typeface="Times New Roman" pitchFamily="18" charset="0"/>
              <a:cs typeface="Times New Roman" pitchFamily="18" charset="0"/>
            </a:rPr>
            <a:t>в первичной профсоюзной организации с правами территориальной </a:t>
          </a:r>
          <a:r>
            <a:rPr lang="ru-RU" sz="1800" dirty="0" smtClean="0">
              <a:latin typeface="Times New Roman" pitchFamily="18" charset="0"/>
              <a:cs typeface="Times New Roman" pitchFamily="18" charset="0"/>
            </a:rPr>
            <a:t>организации </a:t>
          </a:r>
          <a:r>
            <a:rPr lang="ru-RU" sz="1800" dirty="0">
              <a:latin typeface="Times New Roman" pitchFamily="18" charset="0"/>
              <a:cs typeface="Times New Roman" pitchFamily="18" charset="0"/>
            </a:rPr>
            <a:t>Профсоюза;</a:t>
          </a:r>
        </a:p>
      </dgm:t>
    </dgm:pt>
    <dgm:pt modelId="{A40518AE-6E34-4673-918E-E707800E5326}" type="parTrans" cxnId="{138EE6BB-771E-434C-BF90-77FA318C9471}">
      <dgm:prSet/>
      <dgm:spPr/>
      <dgm:t>
        <a:bodyPr/>
        <a:lstStyle/>
        <a:p>
          <a:endParaRPr lang="ru-RU"/>
        </a:p>
      </dgm:t>
    </dgm:pt>
    <dgm:pt modelId="{A1154857-2D7D-417B-A7E3-56B8F5040FCF}" type="sibTrans" cxnId="{138EE6BB-771E-434C-BF90-77FA318C9471}">
      <dgm:prSet/>
      <dgm:spPr/>
      <dgm:t>
        <a:bodyPr/>
        <a:lstStyle/>
        <a:p>
          <a:endParaRPr lang="ru-RU"/>
        </a:p>
      </dgm:t>
    </dgm:pt>
    <dgm:pt modelId="{6509422C-46F2-41E5-82ED-92EE8FE9E0C7}">
      <dgm:prSet phldrT="[Текст]" custT="1"/>
      <dgm:spPr/>
      <dgm:t>
        <a:bodyPr/>
        <a:lstStyle/>
        <a:p>
          <a:r>
            <a:rPr lang="ru-RU" sz="1800" dirty="0">
              <a:latin typeface="Times New Roman" pitchFamily="18" charset="0"/>
              <a:cs typeface="Times New Roman" pitchFamily="18" charset="0"/>
            </a:rPr>
            <a:t>в территориальной организации Профсоюза;</a:t>
          </a:r>
        </a:p>
      </dgm:t>
    </dgm:pt>
    <dgm:pt modelId="{E490573F-D0EE-41A9-B910-84F97B3E472A}" type="parTrans" cxnId="{45F75725-54AD-49A9-A635-832BABDE732A}">
      <dgm:prSet/>
      <dgm:spPr/>
      <dgm:t>
        <a:bodyPr/>
        <a:lstStyle/>
        <a:p>
          <a:endParaRPr lang="ru-RU"/>
        </a:p>
      </dgm:t>
    </dgm:pt>
    <dgm:pt modelId="{A3E23B1D-97A0-4C6E-9363-94146EE78F2C}" type="sibTrans" cxnId="{45F75725-54AD-49A9-A635-832BABDE732A}">
      <dgm:prSet/>
      <dgm:spPr/>
      <dgm:t>
        <a:bodyPr/>
        <a:lstStyle/>
        <a:p>
          <a:endParaRPr lang="ru-RU"/>
        </a:p>
      </dgm:t>
    </dgm:pt>
    <dgm:pt modelId="{C2FA16E8-90FA-41B6-B315-ED252EEB3370}">
      <dgm:prSet phldrT="[Текст]" custT="1"/>
      <dgm:spPr/>
      <dgm:t>
        <a:bodyPr/>
        <a:lstStyle/>
        <a:p>
          <a:r>
            <a:rPr lang="ru-RU" sz="1800" dirty="0">
              <a:latin typeface="Times New Roman" pitchFamily="18" charset="0"/>
              <a:cs typeface="Times New Roman" pitchFamily="18" charset="0"/>
            </a:rPr>
            <a:t>в региональной (межрегиональной) организации Профсоюза;</a:t>
          </a:r>
        </a:p>
      </dgm:t>
    </dgm:pt>
    <dgm:pt modelId="{E21144B8-A15B-423F-BDCD-AE51EAD46FA9}" type="parTrans" cxnId="{B701F669-1CC2-494A-B71D-1285184320AF}">
      <dgm:prSet/>
      <dgm:spPr/>
      <dgm:t>
        <a:bodyPr/>
        <a:lstStyle/>
        <a:p>
          <a:endParaRPr lang="ru-RU"/>
        </a:p>
      </dgm:t>
    </dgm:pt>
    <dgm:pt modelId="{20A092A3-449C-40C7-A00E-8FD8481A3069}" type="sibTrans" cxnId="{B701F669-1CC2-494A-B71D-1285184320AF}">
      <dgm:prSet/>
      <dgm:spPr/>
      <dgm:t>
        <a:bodyPr/>
        <a:lstStyle/>
        <a:p>
          <a:endParaRPr lang="ru-RU"/>
        </a:p>
      </dgm:t>
    </dgm:pt>
    <dgm:pt modelId="{49047DF2-7D1E-4157-BB89-274C0B9F3F06}">
      <dgm:prSet phldrT="[Текст]" custT="1"/>
      <dgm:spPr/>
      <dgm:t>
        <a:bodyPr/>
        <a:lstStyle/>
        <a:p>
          <a:r>
            <a:rPr lang="ru-RU" sz="1800" dirty="0">
              <a:latin typeface="Times New Roman" pitchFamily="18" charset="0"/>
              <a:cs typeface="Times New Roman" pitchFamily="18" charset="0"/>
            </a:rPr>
            <a:t>в Профсоюзе.</a:t>
          </a:r>
        </a:p>
      </dgm:t>
    </dgm:pt>
    <dgm:pt modelId="{800C1BCE-6618-4169-A3CE-A7379770CB7E}" type="parTrans" cxnId="{337C1363-375D-43A6-99D0-5E0463CA6FC4}">
      <dgm:prSet/>
      <dgm:spPr/>
      <dgm:t>
        <a:bodyPr/>
        <a:lstStyle/>
        <a:p>
          <a:endParaRPr lang="ru-RU"/>
        </a:p>
      </dgm:t>
    </dgm:pt>
    <dgm:pt modelId="{0464AB85-2544-4704-8FC1-A74EA64E9D3D}" type="sibTrans" cxnId="{337C1363-375D-43A6-99D0-5E0463CA6FC4}">
      <dgm:prSet/>
      <dgm:spPr/>
      <dgm:t>
        <a:bodyPr/>
        <a:lstStyle/>
        <a:p>
          <a:endParaRPr lang="ru-RU"/>
        </a:p>
      </dgm:t>
    </dgm:pt>
    <dgm:pt modelId="{C1F13413-DEE8-48CE-94BA-6B282F300C81}">
      <dgm:prSet phldrT="[Текст]" custT="1"/>
      <dgm:spPr/>
      <dgm:t>
        <a:bodyPr/>
        <a:lstStyle/>
        <a:p>
          <a:r>
            <a:rPr lang="ru-RU" sz="1800" dirty="0">
              <a:latin typeface="Times New Roman" pitchFamily="18" charset="0"/>
              <a:cs typeface="Times New Roman" pitchFamily="18" charset="0"/>
            </a:rPr>
            <a:t>в первичной профсоюзной организации</a:t>
          </a:r>
        </a:p>
      </dgm:t>
    </dgm:pt>
    <dgm:pt modelId="{24F15F3E-3CC4-4B32-A0C8-3005E862AF3F}" type="parTrans" cxnId="{9D1513BE-D479-47FF-99BB-4C7532F5B3C0}">
      <dgm:prSet/>
      <dgm:spPr/>
      <dgm:t>
        <a:bodyPr/>
        <a:lstStyle/>
        <a:p>
          <a:endParaRPr lang="ru-RU"/>
        </a:p>
      </dgm:t>
    </dgm:pt>
    <dgm:pt modelId="{FD3EB86F-B93E-45C1-93F1-20A675D6665C}" type="sibTrans" cxnId="{9D1513BE-D479-47FF-99BB-4C7532F5B3C0}">
      <dgm:prSet/>
      <dgm:spPr/>
      <dgm:t>
        <a:bodyPr/>
        <a:lstStyle/>
        <a:p>
          <a:endParaRPr lang="ru-RU"/>
        </a:p>
      </dgm:t>
    </dgm:pt>
    <dgm:pt modelId="{DD0FA672-4360-4DB1-AA8A-D562DBB7CE64}" type="pres">
      <dgm:prSet presAssocID="{6EBAC32E-E788-49B7-BA57-33BD99C62B78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BE740FF-DFE6-403A-81D1-76988BF0C194}" type="pres">
      <dgm:prSet presAssocID="{F5FF0E84-B22F-4505-82A9-BA90ACF2E71B}" presName="linNode" presStyleCnt="0"/>
      <dgm:spPr/>
    </dgm:pt>
    <dgm:pt modelId="{4248A795-1D16-450C-B1A5-101FDAB396C2}" type="pres">
      <dgm:prSet presAssocID="{F5FF0E84-B22F-4505-82A9-BA90ACF2E71B}" presName="parentText" presStyleLbl="node1" presStyleIdx="0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6FDD8CA-FB8D-4C75-BECE-5D16929CE1A2}" type="pres">
      <dgm:prSet presAssocID="{3C0CA0A7-B9FC-4FBE-B0D7-6E65C4C86406}" presName="sp" presStyleCnt="0"/>
      <dgm:spPr/>
    </dgm:pt>
    <dgm:pt modelId="{D436D5B8-29CD-4B82-AEA5-5814162B2D8E}" type="pres">
      <dgm:prSet presAssocID="{9C742AC9-FC51-4BC2-ACE4-12635485E0D7}" presName="linNode" presStyleCnt="0"/>
      <dgm:spPr/>
    </dgm:pt>
    <dgm:pt modelId="{A437E620-18D9-41E9-A175-A0CF2447FAFC}" type="pres">
      <dgm:prSet presAssocID="{9C742AC9-FC51-4BC2-ACE4-12635485E0D7}" presName="parentText" presStyleLbl="node1" presStyleIdx="1" presStyleCnt="2" custLinFactNeighborX="7" custLinFactNeighborY="-489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C1041B5-4EDA-45F5-9DD3-93B286BC4D6D}" type="pres">
      <dgm:prSet presAssocID="{9C742AC9-FC51-4BC2-ACE4-12635485E0D7}" presName="descendantText" presStyleLbl="alignAccFollowNode1" presStyleIdx="0" presStyleCnt="1" custScaleY="117275" custLinFactNeighborX="0" custLinFactNeighborY="-6893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38EE6BB-771E-434C-BF90-77FA318C9471}" srcId="{9C742AC9-FC51-4BC2-ACE4-12635485E0D7}" destId="{14E8A601-6D3C-478B-A55A-FDE895BF3DF6}" srcOrd="1" destOrd="0" parTransId="{A40518AE-6E34-4673-918E-E707800E5326}" sibTransId="{A1154857-2D7D-417B-A7E3-56B8F5040FCF}"/>
    <dgm:cxn modelId="{A1829891-DCF7-44A7-A491-69B693834653}" type="presOf" srcId="{6EBAC32E-E788-49B7-BA57-33BD99C62B78}" destId="{DD0FA672-4360-4DB1-AA8A-D562DBB7CE64}" srcOrd="0" destOrd="0" presId="urn:microsoft.com/office/officeart/2005/8/layout/vList5"/>
    <dgm:cxn modelId="{FAE79AE8-28F9-4D71-8DD3-99CF6C80DA94}" type="presOf" srcId="{9C742AC9-FC51-4BC2-ACE4-12635485E0D7}" destId="{A437E620-18D9-41E9-A175-A0CF2447FAFC}" srcOrd="0" destOrd="0" presId="urn:microsoft.com/office/officeart/2005/8/layout/vList5"/>
    <dgm:cxn modelId="{C7B760D6-F05C-4607-B383-312767874795}" srcId="{6EBAC32E-E788-49B7-BA57-33BD99C62B78}" destId="{9C742AC9-FC51-4BC2-ACE4-12635485E0D7}" srcOrd="1" destOrd="0" parTransId="{E9BF313C-C0EE-4210-BB1E-56E23EB01A93}" sibTransId="{D9533B11-B23C-411B-AF4C-AB01CCE81FDD}"/>
    <dgm:cxn modelId="{146336B4-4F76-49A2-9E1A-C8189CB49A5F}" type="presOf" srcId="{14E8A601-6D3C-478B-A55A-FDE895BF3DF6}" destId="{FC1041B5-4EDA-45F5-9DD3-93B286BC4D6D}" srcOrd="0" destOrd="1" presId="urn:microsoft.com/office/officeart/2005/8/layout/vList5"/>
    <dgm:cxn modelId="{337C1363-375D-43A6-99D0-5E0463CA6FC4}" srcId="{9C742AC9-FC51-4BC2-ACE4-12635485E0D7}" destId="{49047DF2-7D1E-4157-BB89-274C0B9F3F06}" srcOrd="4" destOrd="0" parTransId="{800C1BCE-6618-4169-A3CE-A7379770CB7E}" sibTransId="{0464AB85-2544-4704-8FC1-A74EA64E9D3D}"/>
    <dgm:cxn modelId="{777E3C7C-AB4B-4780-97E3-49B0C922F677}" type="presOf" srcId="{49047DF2-7D1E-4157-BB89-274C0B9F3F06}" destId="{FC1041B5-4EDA-45F5-9DD3-93B286BC4D6D}" srcOrd="0" destOrd="4" presId="urn:microsoft.com/office/officeart/2005/8/layout/vList5"/>
    <dgm:cxn modelId="{9D1513BE-D479-47FF-99BB-4C7532F5B3C0}" srcId="{9C742AC9-FC51-4BC2-ACE4-12635485E0D7}" destId="{C1F13413-DEE8-48CE-94BA-6B282F300C81}" srcOrd="0" destOrd="0" parTransId="{24F15F3E-3CC4-4B32-A0C8-3005E862AF3F}" sibTransId="{FD3EB86F-B93E-45C1-93F1-20A675D6665C}"/>
    <dgm:cxn modelId="{620C8D31-A7EA-4AE6-A2BC-30C3A53C15F6}" type="presOf" srcId="{F5FF0E84-B22F-4505-82A9-BA90ACF2E71B}" destId="{4248A795-1D16-450C-B1A5-101FDAB396C2}" srcOrd="0" destOrd="0" presId="urn:microsoft.com/office/officeart/2005/8/layout/vList5"/>
    <dgm:cxn modelId="{4A3FD72B-D627-454B-941C-6065EEFF3935}" type="presOf" srcId="{C2FA16E8-90FA-41B6-B315-ED252EEB3370}" destId="{FC1041B5-4EDA-45F5-9DD3-93B286BC4D6D}" srcOrd="0" destOrd="3" presId="urn:microsoft.com/office/officeart/2005/8/layout/vList5"/>
    <dgm:cxn modelId="{E77BF648-0F38-4F7F-B847-ACC5AA4D0F10}" type="presOf" srcId="{C1F13413-DEE8-48CE-94BA-6B282F300C81}" destId="{FC1041B5-4EDA-45F5-9DD3-93B286BC4D6D}" srcOrd="0" destOrd="0" presId="urn:microsoft.com/office/officeart/2005/8/layout/vList5"/>
    <dgm:cxn modelId="{45F75725-54AD-49A9-A635-832BABDE732A}" srcId="{9C742AC9-FC51-4BC2-ACE4-12635485E0D7}" destId="{6509422C-46F2-41E5-82ED-92EE8FE9E0C7}" srcOrd="2" destOrd="0" parTransId="{E490573F-D0EE-41A9-B910-84F97B3E472A}" sibTransId="{A3E23B1D-97A0-4C6E-9363-94146EE78F2C}"/>
    <dgm:cxn modelId="{8D638A0A-2133-4BBB-B8FE-DE5E68B6B8EF}" type="presOf" srcId="{6509422C-46F2-41E5-82ED-92EE8FE9E0C7}" destId="{FC1041B5-4EDA-45F5-9DD3-93B286BC4D6D}" srcOrd="0" destOrd="2" presId="urn:microsoft.com/office/officeart/2005/8/layout/vList5"/>
    <dgm:cxn modelId="{B701F669-1CC2-494A-B71D-1285184320AF}" srcId="{9C742AC9-FC51-4BC2-ACE4-12635485E0D7}" destId="{C2FA16E8-90FA-41B6-B315-ED252EEB3370}" srcOrd="3" destOrd="0" parTransId="{E21144B8-A15B-423F-BDCD-AE51EAD46FA9}" sibTransId="{20A092A3-449C-40C7-A00E-8FD8481A3069}"/>
    <dgm:cxn modelId="{CC6CD915-3723-4EF8-9135-A1E644C0D54C}" srcId="{6EBAC32E-E788-49B7-BA57-33BD99C62B78}" destId="{F5FF0E84-B22F-4505-82A9-BA90ACF2E71B}" srcOrd="0" destOrd="0" parTransId="{7E674334-6B0E-4CCA-BE1C-1111AE267BE3}" sibTransId="{3C0CA0A7-B9FC-4FBE-B0D7-6E65C4C86406}"/>
    <dgm:cxn modelId="{B7792F83-F23F-4A35-9391-F22AEA361890}" type="presParOf" srcId="{DD0FA672-4360-4DB1-AA8A-D562DBB7CE64}" destId="{EBE740FF-DFE6-403A-81D1-76988BF0C194}" srcOrd="0" destOrd="0" presId="urn:microsoft.com/office/officeart/2005/8/layout/vList5"/>
    <dgm:cxn modelId="{A65DFD2F-70FB-425F-BFFB-AACFF5432E8B}" type="presParOf" srcId="{EBE740FF-DFE6-403A-81D1-76988BF0C194}" destId="{4248A795-1D16-450C-B1A5-101FDAB396C2}" srcOrd="0" destOrd="0" presId="urn:microsoft.com/office/officeart/2005/8/layout/vList5"/>
    <dgm:cxn modelId="{18D3E4DD-FD14-4EBE-9D8B-2CC2724B55A8}" type="presParOf" srcId="{DD0FA672-4360-4DB1-AA8A-D562DBB7CE64}" destId="{C6FDD8CA-FB8D-4C75-BECE-5D16929CE1A2}" srcOrd="1" destOrd="0" presId="urn:microsoft.com/office/officeart/2005/8/layout/vList5"/>
    <dgm:cxn modelId="{D4FC1EE5-88BD-4EBA-9757-8DB3FB69AB9F}" type="presParOf" srcId="{DD0FA672-4360-4DB1-AA8A-D562DBB7CE64}" destId="{D436D5B8-29CD-4B82-AEA5-5814162B2D8E}" srcOrd="2" destOrd="0" presId="urn:microsoft.com/office/officeart/2005/8/layout/vList5"/>
    <dgm:cxn modelId="{F1EC77D0-46F9-4123-AB96-1923AA38693D}" type="presParOf" srcId="{D436D5B8-29CD-4B82-AEA5-5814162B2D8E}" destId="{A437E620-18D9-41E9-A175-A0CF2447FAFC}" srcOrd="0" destOrd="0" presId="urn:microsoft.com/office/officeart/2005/8/layout/vList5"/>
    <dgm:cxn modelId="{AFFB039B-DF81-4F84-9BBC-330643BF443D}" type="presParOf" srcId="{D436D5B8-29CD-4B82-AEA5-5814162B2D8E}" destId="{FC1041B5-4EDA-45F5-9DD3-93B286BC4D6D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84BFD7F0-71A3-478E-B0DB-6C23A8A366E4}">
      <dsp:nvSpPr>
        <dsp:cNvPr id="0" name=""/>
        <dsp:cNvSpPr/>
      </dsp:nvSpPr>
      <dsp:spPr>
        <a:xfrm>
          <a:off x="5719273" y="3039118"/>
          <a:ext cx="3372511" cy="135144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органы Профсоюза</a:t>
          </a:r>
          <a:endParaRPr lang="ru-RU" sz="1600" kern="1200" dirty="0">
            <a:solidFill>
              <a:schemeClr val="accent1">
                <a:lumMod val="50000"/>
              </a:schemeClr>
            </a:solidFill>
          </a:endParaRPr>
        </a:p>
      </dsp:txBody>
      <dsp:txXfrm>
        <a:off x="6731026" y="3376978"/>
        <a:ext cx="2360758" cy="1013580"/>
      </dsp:txXfrm>
    </dsp:sp>
    <dsp:sp modelId="{43F4E0F6-65FF-4A31-BF66-D88AB1A8D40A}">
      <dsp:nvSpPr>
        <dsp:cNvPr id="0" name=""/>
        <dsp:cNvSpPr/>
      </dsp:nvSpPr>
      <dsp:spPr>
        <a:xfrm>
          <a:off x="318683" y="3039125"/>
          <a:ext cx="3433153" cy="134541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выборные органы РО (МО) Профсоюза;</a:t>
          </a:r>
          <a:endParaRPr lang="ru-RU" sz="1400" kern="1200" dirty="0">
            <a:solidFill>
              <a:schemeClr val="accent1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органы Профсоюза</a:t>
          </a:r>
          <a:endParaRPr lang="ru-RU" sz="1600" kern="1200" dirty="0">
            <a:solidFill>
              <a:schemeClr val="accent1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318683" y="3375479"/>
        <a:ext cx="2403207" cy="1009060"/>
      </dsp:txXfrm>
    </dsp:sp>
    <dsp:sp modelId="{60F02B55-D37C-43F4-A4E9-305418D33BD8}">
      <dsp:nvSpPr>
        <dsp:cNvPr id="0" name=""/>
        <dsp:cNvSpPr/>
      </dsp:nvSpPr>
      <dsp:spPr>
        <a:xfrm>
          <a:off x="5570949" y="493024"/>
          <a:ext cx="3784866" cy="165645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соответственно выборные органы РО (МО) или ТО Профсоюза;</a:t>
          </a:r>
          <a:endParaRPr lang="ru-RU" sz="1100" kern="1200" dirty="0">
            <a:solidFill>
              <a:schemeClr val="accent1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органы Профсоюза</a:t>
          </a:r>
          <a:endParaRPr lang="ru-RU" sz="1600" kern="1200" dirty="0">
            <a:solidFill>
              <a:schemeClr val="accent1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6706409" y="493024"/>
        <a:ext cx="2649406" cy="1242340"/>
      </dsp:txXfrm>
    </dsp:sp>
    <dsp:sp modelId="{6B9C2A0B-1B61-4050-9FA4-809A05DFA115}">
      <dsp:nvSpPr>
        <dsp:cNvPr id="0" name=""/>
        <dsp:cNvSpPr/>
      </dsp:nvSpPr>
      <dsp:spPr>
        <a:xfrm>
          <a:off x="219015" y="413474"/>
          <a:ext cx="3812633" cy="172627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выборные органы ТО Профсоюза;</a:t>
          </a:r>
          <a:endParaRPr lang="ru-RU" sz="1600" kern="1200" dirty="0">
            <a:solidFill>
              <a:schemeClr val="accent1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выборные органы РО (МО) Профсоюза;</a:t>
          </a:r>
          <a:endParaRPr lang="ru-RU" sz="1600" kern="1200" dirty="0">
            <a:solidFill>
              <a:schemeClr val="accent1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органы Профсоюза</a:t>
          </a:r>
          <a:endParaRPr lang="ru-RU" sz="1600" kern="1200" dirty="0">
            <a:solidFill>
              <a:schemeClr val="accent1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219015" y="413474"/>
        <a:ext cx="2668843" cy="1294706"/>
      </dsp:txXfrm>
    </dsp:sp>
    <dsp:sp modelId="{9020A1A0-CFB0-4D88-91EF-A99A7051B250}">
      <dsp:nvSpPr>
        <dsp:cNvPr id="0" name=""/>
        <dsp:cNvSpPr/>
      </dsp:nvSpPr>
      <dsp:spPr>
        <a:xfrm>
          <a:off x="2334776" y="238440"/>
          <a:ext cx="2368912" cy="2089506"/>
        </a:xfrm>
        <a:prstGeom prst="pieWedge">
          <a:avLst/>
        </a:prstGeom>
        <a:solidFill>
          <a:schemeClr val="accent1">
            <a:hueOff val="0"/>
            <a:satOff val="0"/>
            <a:lumOff val="0"/>
            <a:alpha val="44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6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Для органов ППО</a:t>
          </a:r>
        </a:p>
        <a:p>
          <a:pPr lvl="0" algn="ctr" defTabSz="7112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6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Профсоюза</a:t>
          </a:r>
          <a:endParaRPr lang="ru-RU" sz="1600" b="1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2334776" y="238440"/>
        <a:ext cx="2368912" cy="2089506"/>
      </dsp:txXfrm>
    </dsp:sp>
    <dsp:sp modelId="{356F5BD8-2624-4635-B752-C417F6AD40EE}">
      <dsp:nvSpPr>
        <dsp:cNvPr id="0" name=""/>
        <dsp:cNvSpPr/>
      </dsp:nvSpPr>
      <dsp:spPr>
        <a:xfrm rot="5400000">
          <a:off x="4909770" y="28926"/>
          <a:ext cx="2061451" cy="2508492"/>
        </a:xfrm>
        <a:prstGeom prst="pieWedge">
          <a:avLst/>
        </a:prstGeom>
        <a:solidFill>
          <a:schemeClr val="accent1">
            <a:hueOff val="0"/>
            <a:satOff val="0"/>
            <a:lumOff val="0"/>
            <a:alpha val="44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lvl="0" algn="ctr" defTabSz="6223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4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Для органов ППО Профсоюза с правами территориальной</a:t>
          </a:r>
          <a:endParaRPr lang="ru-RU" sz="1400" b="1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 rot="5400000">
        <a:off x="4909770" y="28926"/>
        <a:ext cx="2061451" cy="2508492"/>
      </dsp:txXfrm>
    </dsp:sp>
    <dsp:sp modelId="{8786EB58-31B7-46B9-8D50-37CFA124AE28}">
      <dsp:nvSpPr>
        <dsp:cNvPr id="0" name=""/>
        <dsp:cNvSpPr/>
      </dsp:nvSpPr>
      <dsp:spPr>
        <a:xfrm rot="10800000">
          <a:off x="4724205" y="2365500"/>
          <a:ext cx="2452422" cy="2179896"/>
        </a:xfrm>
        <a:prstGeom prst="pieWedge">
          <a:avLst/>
        </a:prstGeom>
        <a:solidFill>
          <a:schemeClr val="accent1">
            <a:hueOff val="0"/>
            <a:satOff val="0"/>
            <a:lumOff val="0"/>
            <a:alpha val="44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lvl="0" algn="ctr" defTabSz="6223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4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Для органов </a:t>
          </a:r>
        </a:p>
        <a:p>
          <a:pPr lvl="0" algn="ctr" defTabSz="6223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4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РО (МО)  Профсоюза</a:t>
          </a:r>
          <a:endParaRPr lang="ru-RU" sz="1400" b="1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 rot="10800000">
        <a:off x="4724205" y="2365500"/>
        <a:ext cx="2452422" cy="2179896"/>
      </dsp:txXfrm>
    </dsp:sp>
    <dsp:sp modelId="{179469D8-C6EB-4E56-96F7-0F99CC4D99D5}">
      <dsp:nvSpPr>
        <dsp:cNvPr id="0" name=""/>
        <dsp:cNvSpPr/>
      </dsp:nvSpPr>
      <dsp:spPr>
        <a:xfrm rot="16200000">
          <a:off x="2417710" y="2270992"/>
          <a:ext cx="2203043" cy="2368912"/>
        </a:xfrm>
        <a:prstGeom prst="pieWedge">
          <a:avLst/>
        </a:prstGeom>
        <a:solidFill>
          <a:schemeClr val="accent1">
            <a:hueOff val="0"/>
            <a:satOff val="0"/>
            <a:lumOff val="0"/>
            <a:alpha val="44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lvl="0" algn="ctr" defTabSz="6223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4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Для органов ТО Профсоюза </a:t>
          </a:r>
          <a:endParaRPr lang="ru-RU" sz="1400" b="1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 rot="16200000">
        <a:off x="2417710" y="2270992"/>
        <a:ext cx="2203043" cy="2368912"/>
      </dsp:txXfrm>
    </dsp:sp>
    <dsp:sp modelId="{D4C8140C-423E-4183-BE7E-D6D58EBAFC3C}">
      <dsp:nvSpPr>
        <dsp:cNvPr id="0" name=""/>
        <dsp:cNvSpPr/>
      </dsp:nvSpPr>
      <dsp:spPr>
        <a:xfrm flipH="1">
          <a:off x="518910" y="4734814"/>
          <a:ext cx="103021" cy="121192"/>
        </a:xfrm>
        <a:prstGeom prst="circular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9ACD094-34A0-431D-9B8A-8771304420E7}">
      <dsp:nvSpPr>
        <dsp:cNvPr id="0" name=""/>
        <dsp:cNvSpPr/>
      </dsp:nvSpPr>
      <dsp:spPr>
        <a:xfrm rot="2738670" flipV="1">
          <a:off x="3779602" y="4771451"/>
          <a:ext cx="47915" cy="47918"/>
        </a:xfrm>
        <a:prstGeom prst="left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4BC8DAF1-E791-4CE1-9C61-CFF42C18F8A6}">
      <dsp:nvSpPr>
        <dsp:cNvPr id="0" name=""/>
        <dsp:cNvSpPr/>
      </dsp:nvSpPr>
      <dsp:spPr>
        <a:xfrm rot="5400000">
          <a:off x="4061290" y="527098"/>
          <a:ext cx="393694" cy="674852"/>
        </a:xfrm>
        <a:prstGeom prst="upArrow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9C4F0EE-9A9A-40A3-95C5-6D3BED4562AA}">
      <dsp:nvSpPr>
        <dsp:cNvPr id="0" name=""/>
        <dsp:cNvSpPr/>
      </dsp:nvSpPr>
      <dsp:spPr>
        <a:xfrm flipH="1">
          <a:off x="151214" y="288027"/>
          <a:ext cx="3716310" cy="1111517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0" rIns="113792" bIns="113792" numCol="1" spcCol="1270" anchor="ctr" anchorCtr="0">
          <a:noAutofit/>
        </a:bodyPr>
        <a:lstStyle/>
        <a:p>
          <a:pPr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>
              <a:latin typeface="Times New Roman" pitchFamily="18" charset="0"/>
              <a:cs typeface="Times New Roman" pitchFamily="18" charset="0"/>
            </a:rPr>
            <a:t>       Выговор</a:t>
          </a:r>
        </a:p>
        <a:p>
          <a:pPr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>
              <a:latin typeface="Times New Roman" pitchFamily="18" charset="0"/>
              <a:cs typeface="Times New Roman" pitchFamily="18" charset="0"/>
            </a:rPr>
            <a:t>       Предупреждение об исключении  из Профсоюза</a:t>
          </a:r>
        </a:p>
      </dsp:txBody>
      <dsp:txXfrm flipH="1">
        <a:off x="151214" y="288027"/>
        <a:ext cx="3716310" cy="1111517"/>
      </dsp:txXfrm>
    </dsp:sp>
    <dsp:sp modelId="{734662B6-1849-4C4C-A9A2-FAE163B76BE4}">
      <dsp:nvSpPr>
        <dsp:cNvPr id="0" name=""/>
        <dsp:cNvSpPr/>
      </dsp:nvSpPr>
      <dsp:spPr>
        <a:xfrm rot="16200000">
          <a:off x="3983560" y="1588521"/>
          <a:ext cx="475187" cy="740606"/>
        </a:xfrm>
        <a:prstGeom prst="downArrow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8BD745C-3600-454D-96D0-C2D1529E7D0C}">
      <dsp:nvSpPr>
        <dsp:cNvPr id="0" name=""/>
        <dsp:cNvSpPr/>
      </dsp:nvSpPr>
      <dsp:spPr>
        <a:xfrm>
          <a:off x="3182699" y="2582135"/>
          <a:ext cx="4838757" cy="27651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62280" tIns="0" rIns="462280" bIns="462280" numCol="1" spcCol="1270" anchor="ctr" anchorCtr="0">
          <a:noAutofit/>
        </a:bodyPr>
        <a:lstStyle/>
        <a:p>
          <a:pPr lvl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500" kern="1200" dirty="0"/>
        </a:p>
      </dsp:txBody>
      <dsp:txXfrm>
        <a:off x="3182699" y="2582135"/>
        <a:ext cx="4838757" cy="2765107"/>
      </dsp:txXfrm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4248A795-1D16-450C-B1A5-101FDAB396C2}">
      <dsp:nvSpPr>
        <dsp:cNvPr id="0" name=""/>
        <dsp:cNvSpPr/>
      </dsp:nvSpPr>
      <dsp:spPr>
        <a:xfrm>
          <a:off x="0" y="66"/>
          <a:ext cx="3423460" cy="266949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 val="49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rPr>
            <a:t>  </a:t>
          </a:r>
          <a:r>
            <a:rPr lang="ru-RU" sz="2800" b="1" kern="1200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- </a:t>
          </a:r>
          <a:r>
            <a:rPr lang="ru-RU" sz="2000" b="1" kern="1200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отчёты выборных коллегиальных органов в Профсоюзе: 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rPr>
            <a:t>не </a:t>
          </a:r>
          <a:r>
            <a:rPr lang="ru-RU" sz="2000" b="1" kern="12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rPr>
            <a:t>реже 1 раза в 5 лет </a:t>
          </a:r>
          <a:endParaRPr lang="ru-RU" sz="2000" b="1" kern="1200" dirty="0" smtClean="0">
            <a:solidFill>
              <a:srgbClr val="C00000"/>
            </a:solidFill>
            <a:latin typeface="Times New Roman" pitchFamily="18" charset="0"/>
            <a:cs typeface="Times New Roman" pitchFamily="18" charset="0"/>
          </a:endParaRP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rPr>
            <a:t>(</a:t>
          </a:r>
          <a:r>
            <a:rPr lang="ru-RU" sz="2000" b="1" kern="12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rPr>
            <a:t>п.2 ст.16);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rPr>
            <a:t>ежегодно (</a:t>
          </a:r>
          <a:r>
            <a:rPr lang="ru-RU" sz="2000" b="1" kern="12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rPr>
            <a:t>п.1.8 ст.16)</a:t>
          </a:r>
        </a:p>
      </dsp:txBody>
      <dsp:txXfrm>
        <a:off x="0" y="66"/>
        <a:ext cx="3423460" cy="2669499"/>
      </dsp:txXfrm>
    </dsp:sp>
    <dsp:sp modelId="{FC1041B5-4EDA-45F5-9DD3-93B286BC4D6D}">
      <dsp:nvSpPr>
        <dsp:cNvPr id="0" name=""/>
        <dsp:cNvSpPr/>
      </dsp:nvSpPr>
      <dsp:spPr>
        <a:xfrm rot="5400000">
          <a:off x="5214274" y="-377439"/>
          <a:ext cx="2504524" cy="6086152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>
              <a:latin typeface="Times New Roman" pitchFamily="18" charset="0"/>
              <a:cs typeface="Times New Roman" pitchFamily="18" charset="0"/>
            </a:rPr>
            <a:t>в первичной профсоюзной организации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>
              <a:latin typeface="Times New Roman" pitchFamily="18" charset="0"/>
              <a:cs typeface="Times New Roman" pitchFamily="18" charset="0"/>
            </a:rPr>
            <a:t>в первичной профсоюзной организации с правами территориальной </a:t>
          </a:r>
          <a:r>
            <a:rPr lang="ru-RU" sz="1800" kern="1200" dirty="0" smtClean="0">
              <a:latin typeface="Times New Roman" pitchFamily="18" charset="0"/>
              <a:cs typeface="Times New Roman" pitchFamily="18" charset="0"/>
            </a:rPr>
            <a:t>организации </a:t>
          </a:r>
          <a:r>
            <a:rPr lang="ru-RU" sz="1800" kern="1200" dirty="0">
              <a:latin typeface="Times New Roman" pitchFamily="18" charset="0"/>
              <a:cs typeface="Times New Roman" pitchFamily="18" charset="0"/>
            </a:rPr>
            <a:t>Профсоюза;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>
              <a:latin typeface="Times New Roman" pitchFamily="18" charset="0"/>
              <a:cs typeface="Times New Roman" pitchFamily="18" charset="0"/>
            </a:rPr>
            <a:t>в территориальной организации Профсоюза;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>
              <a:latin typeface="Times New Roman" pitchFamily="18" charset="0"/>
              <a:cs typeface="Times New Roman" pitchFamily="18" charset="0"/>
            </a:rPr>
            <a:t>в региональной (межрегиональной) организации Профсоюза;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>
              <a:latin typeface="Times New Roman" pitchFamily="18" charset="0"/>
              <a:cs typeface="Times New Roman" pitchFamily="18" charset="0"/>
            </a:rPr>
            <a:t>в Профсоюзе.</a:t>
          </a:r>
        </a:p>
      </dsp:txBody>
      <dsp:txXfrm rot="5400000">
        <a:off x="5214274" y="-377439"/>
        <a:ext cx="2504524" cy="6086152"/>
      </dsp:txXfrm>
    </dsp:sp>
    <dsp:sp modelId="{A437E620-18D9-41E9-A175-A0CF2447FAFC}">
      <dsp:nvSpPr>
        <dsp:cNvPr id="0" name=""/>
        <dsp:cNvSpPr/>
      </dsp:nvSpPr>
      <dsp:spPr>
        <a:xfrm>
          <a:off x="426" y="2672316"/>
          <a:ext cx="3423460" cy="266949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 val="49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- </a:t>
          </a:r>
          <a:r>
            <a:rPr lang="ru-RU" sz="2000" b="1" kern="1200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выборы 1 раз</a:t>
          </a: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в</a:t>
          </a:r>
          <a:r>
            <a:rPr lang="ru-RU" sz="200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2000" b="1" kern="12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rPr>
            <a:t>5 лет </a:t>
          </a:r>
          <a:endParaRPr lang="ru-RU" sz="2000" b="1" kern="1200" dirty="0" smtClean="0">
            <a:solidFill>
              <a:srgbClr val="C00000"/>
            </a:solidFill>
            <a:latin typeface="Times New Roman" pitchFamily="18" charset="0"/>
            <a:cs typeface="Times New Roman" pitchFamily="18" charset="0"/>
          </a:endParaRP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(</a:t>
          </a:r>
          <a:r>
            <a:rPr lang="ru-RU" sz="2000" b="1" kern="1200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для всех выборных органов организаций Профсоюза, Профсоюза)</a:t>
          </a:r>
        </a:p>
      </dsp:txBody>
      <dsp:txXfrm>
        <a:off x="426" y="2672316"/>
        <a:ext cx="3423460" cy="266949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4#1">
  <dgm:title val=""/>
  <dgm:desc val=""/>
  <dgm:catLst>
    <dgm:cat type="relationship" pri="26000"/>
    <dgm:cat type="cycle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cycleMatrixDiagram">
    <dgm:varLst>
      <dgm:chMax val="1"/>
      <dgm:dir/>
      <dgm:animLvl val="lvl"/>
      <dgm:resizeHandles val="exact"/>
    </dgm:varLst>
    <dgm:alg type="composite">
      <dgm:param type="ar" val="1.3"/>
    </dgm:alg>
    <dgm:shape xmlns:r="http://schemas.openxmlformats.org/officeDocument/2006/relationships" r:blip="">
      <dgm:adjLst/>
    </dgm:shape>
    <dgm:presOf/>
    <dgm:constrLst>
      <dgm:constr type="w" for="ch" forName="children" refType="w"/>
      <dgm:constr type="h" for="ch" forName="children" refType="w" refFor="ch" refForName="children" fact="0.77"/>
      <dgm:constr type="ctrX" for="ch" forName="children" refType="w" fact="0.5"/>
      <dgm:constr type="ctrY" for="ch" forName="children" refType="h" fact="0.5"/>
      <dgm:constr type="w" for="ch" forName="circle" refType="w"/>
      <dgm:constr type="h" for="ch" forName="circle" refType="h"/>
      <dgm:constr type="ctrX" for="ch" forName="circle" refType="w" fact="0.5"/>
      <dgm:constr type="ctrY" for="ch" forName="circle" refType="h" fact="0.5"/>
      <dgm:constr type="w" for="ch" forName="center1" refType="w" fact="0.115"/>
      <dgm:constr type="h" for="ch" forName="center1" refType="w" fact="0.1"/>
      <dgm:constr type="ctrX" for="ch" forName="center1" refType="w" fact="0.5"/>
      <dgm:constr type="ctrY" for="ch" forName="center1" refType="h" fact="0.475"/>
      <dgm:constr type="w" for="ch" forName="center2" refType="w" fact="0.115"/>
      <dgm:constr type="h" for="ch" forName="center2" refType="w" fact="0.1"/>
      <dgm:constr type="ctrX" for="ch" forName="center2" refType="w" fact="0.5"/>
      <dgm:constr type="ctrY" for="ch" forName="center2" refType="h" fact="0.525"/>
    </dgm:constrLst>
    <dgm:ruleLst/>
    <dgm:choose name="Name0">
      <dgm:if name="Name1" axis="ch" ptType="node" func="cnt" op="gte" val="1">
        <dgm:layoutNode name="children">
          <dgm:alg type="composite">
            <dgm:param type="ar" val="1.3"/>
          </dgm:alg>
          <dgm:shape xmlns:r="http://schemas.openxmlformats.org/officeDocument/2006/relationships" r:blip="">
            <dgm:adjLst/>
          </dgm:shape>
          <dgm:presOf/>
          <dgm:choose name="Name2">
            <dgm:if name="Name3" func="var" arg="dir" op="equ" val="norm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l" for="ch" forName="child1group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r" for="ch" forName="child2group" refType="w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r" for="ch" forName="child3group" refType="w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l" for="ch" forName="child4group"/>
              </dgm:constrLst>
            </dgm:if>
            <dgm:else name="Name4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r" for="ch" forName="child1group" refType="w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l" for="ch" forName="child2group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l" for="ch" forName="child3group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r" for="ch" forName="child4group" refType="w"/>
              </dgm:constrLst>
            </dgm:else>
          </dgm:choose>
          <dgm:ruleLst/>
          <dgm:choose name="Name5">
            <dgm:if name="Name6" axis="ch ch" ptType="node node" st="1 1" cnt="1 0" func="cnt" op="gte" val="1">
              <dgm:layoutNode name="child1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7">
                  <dgm:if name="Name8" func="var" arg="dir" op="equ" val="norm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l" for="ch" forName="child1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l" for="ch" forName="child1Text"/>
                    </dgm:constrLst>
                  </dgm:if>
                  <dgm:else name="Name9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r" for="ch" forName="child1" refType="w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r" for="ch" forName="child1Text" refType="w"/>
                    </dgm:constrLst>
                  </dgm:else>
                </dgm:choose>
                <dgm:ruleLst/>
                <dgm:layoutNode name="child1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1 1" cnt="1 0"/>
                  <dgm:constrLst/>
                  <dgm:ruleLst/>
                </dgm:layoutNode>
                <dgm:layoutNode name="child1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1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0"/>
          </dgm:choose>
          <dgm:choose name="Name11">
            <dgm:if name="Name12" axis="ch ch" ptType="node node" st="2 1" cnt="1 0" func="cnt" op="gte" val="1">
              <dgm:layoutNode name="child2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choose name="Name13">
                  <dgm:if name="Name14" func="var" arg="dir" op="equ" val="norm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r" for="ch" forName="child2" refType="w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r" for="ch" forName="child2Text" refType="w"/>
                    </dgm:constrLst>
                  </dgm:if>
                  <dgm:else name="Name15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l" for="ch" forName="child2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l" for="ch" forName="child2Text"/>
                    </dgm:constrLst>
                  </dgm:else>
                </dgm:choose>
                <dgm:ruleLst/>
                <dgm:layoutNode name="child2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2 1" cnt="1 0"/>
                  <dgm:constrLst/>
                  <dgm:ruleLst/>
                </dgm:layoutNode>
                <dgm:layoutNode name="child2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2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6"/>
          </dgm:choose>
          <dgm:choose name="Name17">
            <dgm:if name="Name18" axis="ch ch" ptType="node node" st="3 1" cnt="1 0" func="cnt" op="gte" val="1">
              <dgm:layoutNode name="child3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19">
                  <dgm:if name="Name20" func="var" arg="dir" op="equ" val="norm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r" for="ch" forName="child3" refType="w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r" for="ch" forName="child3Text" refType="w"/>
                    </dgm:constrLst>
                  </dgm:if>
                  <dgm:else name="Name21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l" for="ch" forName="child3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l" for="ch" forName="child3Text"/>
                    </dgm:constrLst>
                  </dgm:else>
                </dgm:choose>
                <dgm:ruleLst/>
                <dgm:layoutNode name="child3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3 1" cnt="1 0"/>
                  <dgm:constrLst/>
                  <dgm:ruleLst/>
                </dgm:layoutNode>
                <dgm:layoutNode name="child3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3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2"/>
          </dgm:choose>
          <dgm:choose name="Name23">
            <dgm:if name="Name24" axis="ch ch" ptType="node node" st="4 1" cnt="1 0" func="cnt" op="gte" val="1">
              <dgm:layoutNode name="child4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25">
                  <dgm:if name="Name26" func="var" arg="dir" op="equ" val="norm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l" for="ch" forName="child4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l" for="ch" forName="child4Text"/>
                    </dgm:constrLst>
                  </dgm:if>
                  <dgm:else name="Name27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r" for="ch" forName="child4" refType="w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r" for="ch" forName="child4Text" refType="w"/>
                    </dgm:constrLst>
                  </dgm:else>
                </dgm:choose>
                <dgm:ruleLst/>
                <dgm:layoutNode name="child4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4 1" cnt="1 0"/>
                  <dgm:constrLst/>
                  <dgm:ruleLst/>
                </dgm:layoutNode>
                <dgm:layoutNode name="child4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4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8"/>
          </dgm:choose>
          <dgm:layoutNode name="child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ircle">
          <dgm:alg type="composite">
            <dgm:param type="ar" val="1"/>
          </dgm:alg>
          <dgm:shape xmlns:r="http://schemas.openxmlformats.org/officeDocument/2006/relationships" r:blip="">
            <dgm:adjLst/>
          </dgm:shape>
          <dgm:presOf/>
          <dgm:choose name="Name29">
            <dgm:if name="Name30" func="var" arg="dir" op="equ" val="norm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r" for="ch" forName="quadrant1" refType="w" fact="0.5"/>
                <dgm:constr type="rOff" for="ch" forName="quadrant1" refType="w" fact="-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l" for="ch" forName="quadrant2" refType="w" fact="0.5"/>
                <dgm:constr type="lOff" for="ch" forName="quadrant2" refType="w" fact="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l" for="ch" forName="quadrant3" refType="w" fact="0.5"/>
                <dgm:constr type="lOff" for="ch" forName="quadrant3" refType="w" fact="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r" for="ch" forName="quadrant4" refType="w" fact="0.5"/>
                <dgm:constr type="rOff" for="ch" forName="quadrant4" refType="w" fact="-0.01"/>
              </dgm:constrLst>
            </dgm:if>
            <dgm:else name="Name31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l" for="ch" forName="quadrant1" refType="w" fact="0.5"/>
                <dgm:constr type="lOff" for="ch" forName="quadrant1" refType="w" fact="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r" for="ch" forName="quadrant2" refType="w" fact="0.5"/>
                <dgm:constr type="rOff" for="ch" forName="quadrant2" refType="w" fact="-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r" for="ch" forName="quadrant3" refType="w" fact="0.5"/>
                <dgm:constr type="rOff" for="ch" forName="quadrant3" refType="w" fact="-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l" for="ch" forName="quadrant4" refType="w" fact="0.5"/>
                <dgm:constr type="lOff" for="ch" forName="quadrant4" refType="w" fact="0.01"/>
              </dgm:constrLst>
            </dgm:else>
          </dgm:choose>
          <dgm:ruleLst/>
          <dgm:layoutNode name="quadrant1" styleLbl="node1">
            <dgm:varLst>
              <dgm:chMax val="1"/>
              <dgm:bulletEnabled val="1"/>
            </dgm:varLst>
            <dgm:alg type="tx"/>
            <dgm:choose name="Name32">
              <dgm:if name="Name33" func="var" arg="dir" op="equ" val="norm">
                <dgm:shape xmlns:r="http://schemas.openxmlformats.org/officeDocument/2006/relationships" type="pieWedge" r:blip="">
                  <dgm:adjLst/>
                </dgm:shape>
              </dgm:if>
              <dgm:else name="Name34">
                <dgm:shape xmlns:r="http://schemas.openxmlformats.org/officeDocument/2006/relationships" rot="90" type="pieWedge" r:blip="">
                  <dgm:adjLst/>
                </dgm:shape>
              </dgm:else>
            </dgm:choose>
            <dgm:presOf axis="ch" ptType="node" cnt="1"/>
            <dgm:constrLst/>
            <dgm:ruleLst>
              <dgm:rule type="primFontSz" val="5" fact="NaN" max="NaN"/>
            </dgm:ruleLst>
          </dgm:layoutNode>
          <dgm:layoutNode name="quadrant2" styleLbl="node1">
            <dgm:varLst>
              <dgm:chMax val="1"/>
              <dgm:bulletEnabled val="1"/>
            </dgm:varLst>
            <dgm:alg type="tx"/>
            <dgm:choose name="Name35">
              <dgm:if name="Name36" func="var" arg="dir" op="equ" val="norm">
                <dgm:shape xmlns:r="http://schemas.openxmlformats.org/officeDocument/2006/relationships" rot="90" type="pieWedge" r:blip="">
                  <dgm:adjLst/>
                </dgm:shape>
              </dgm:if>
              <dgm:else name="Name37">
                <dgm:shape xmlns:r="http://schemas.openxmlformats.org/officeDocument/2006/relationships" type="pieWedge" r:blip="">
                  <dgm:adjLst/>
                </dgm:shape>
              </dgm:else>
            </dgm:choose>
            <dgm:presOf axis="ch" ptType="node" st="2" cnt="1"/>
            <dgm:constrLst/>
            <dgm:ruleLst>
              <dgm:rule type="primFontSz" val="5" fact="NaN" max="NaN"/>
            </dgm:ruleLst>
          </dgm:layoutNode>
          <dgm:layoutNode name="quadrant3" styleLbl="node1">
            <dgm:varLst>
              <dgm:chMax val="1"/>
              <dgm:bulletEnabled val="1"/>
            </dgm:varLst>
            <dgm:alg type="tx"/>
            <dgm:choose name="Name38">
              <dgm:if name="Name39" func="var" arg="dir" op="equ" val="norm">
                <dgm:shape xmlns:r="http://schemas.openxmlformats.org/officeDocument/2006/relationships" rot="180" type="pieWedge" r:blip="">
                  <dgm:adjLst/>
                </dgm:shape>
              </dgm:if>
              <dgm:else name="Name40">
                <dgm:shape xmlns:r="http://schemas.openxmlformats.org/officeDocument/2006/relationships" rot="270" type="pieWedge" r:blip="">
                  <dgm:adjLst/>
                </dgm:shape>
              </dgm:else>
            </dgm:choose>
            <dgm:presOf axis="ch" ptType="node" st="3" cnt="1"/>
            <dgm:constrLst/>
            <dgm:ruleLst>
              <dgm:rule type="primFontSz" val="5" fact="NaN" max="NaN"/>
            </dgm:ruleLst>
          </dgm:layoutNode>
          <dgm:layoutNode name="quadrant4" styleLbl="node1">
            <dgm:varLst>
              <dgm:chMax val="1"/>
              <dgm:bulletEnabled val="1"/>
            </dgm:varLst>
            <dgm:alg type="tx"/>
            <dgm:choose name="Name41">
              <dgm:if name="Name42" func="var" arg="dir" op="equ" val="norm">
                <dgm:shape xmlns:r="http://schemas.openxmlformats.org/officeDocument/2006/relationships" rot="270" type="pieWedge" r:blip="">
                  <dgm:adjLst/>
                </dgm:shape>
              </dgm:if>
              <dgm:else name="Name43">
                <dgm:shape xmlns:r="http://schemas.openxmlformats.org/officeDocument/2006/relationships" rot="180" type="pieWedge" r:blip="">
                  <dgm:adjLst/>
                </dgm:shape>
              </dgm:else>
            </dgm:choose>
            <dgm:presOf axis="ch" ptType="node" st="4" cnt="1"/>
            <dgm:constrLst/>
            <dgm:ruleLst>
              <dgm:rule type="primFontSz" val="5" fact="NaN" max="NaN"/>
            </dgm:ruleLst>
          </dgm:layoutNode>
          <dgm:layoutNode name="quadrant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enter1" styleLbl="fgShp">
          <dgm:alg type="sp"/>
          <dgm:choose name="Name44">
            <dgm:if name="Name45" func="var" arg="dir" op="equ" val="norm">
              <dgm:shape xmlns:r="http://schemas.openxmlformats.org/officeDocument/2006/relationships" type="circularArrow" r:blip="" zOrderOff="16">
                <dgm:adjLst/>
              </dgm:shape>
            </dgm:if>
            <dgm:else name="Name46">
              <dgm:shape xmlns:r="http://schemas.openxmlformats.org/officeDocument/2006/relationships" rot="180" type="leftCircularArrow" r:blip="" zOrderOff="16">
                <dgm:adjLst/>
              </dgm:shape>
            </dgm:else>
          </dgm:choose>
          <dgm:presOf/>
          <dgm:constrLst/>
          <dgm:ruleLst/>
        </dgm:layoutNode>
        <dgm:layoutNode name="center2" styleLbl="fgShp">
          <dgm:alg type="sp"/>
          <dgm:choose name="Name47">
            <dgm:if name="Name48" func="var" arg="dir" op="equ" val="norm">
              <dgm:shape xmlns:r="http://schemas.openxmlformats.org/officeDocument/2006/relationships" rot="180" type="circularArrow" r:blip="" zOrderOff="16">
                <dgm:adjLst/>
              </dgm:shape>
            </dgm:if>
            <dgm:else name="Name49">
              <dgm:shape xmlns:r="http://schemas.openxmlformats.org/officeDocument/2006/relationships" type="leftCircularArrow" r:blip="" zOrderOff="16">
                <dgm:adjLst/>
              </dgm:shape>
            </dgm:else>
          </dgm:choose>
          <dgm:presOf/>
          <dgm:constrLst/>
          <dgm:ruleLst/>
        </dgm:layoutNode>
      </dgm:if>
      <dgm:else name="Name50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arrow4">
  <dgm:title val=""/>
  <dgm:desc val=""/>
  <dgm:catLst>
    <dgm:cat type="relationship" pri="8000"/>
    <dgm:cat type="process" pri="3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hoose name="Name2">
          <dgm:if name="Name3" axis="ch" ptType="node" func="cnt" op="lte" val="1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/>
              <dgm:constr type="b" for="ch" forName="upArrow" refType="h" fact="0.48"/>
              <dgm:constr type="l" for="ch" forName="upArrow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/>
              <dgm:constr type="b" for="ch" forName="upArrowText" refType="h" fact="0.48"/>
              <dgm:constr type="l" for="ch" forName="upArrowText" refType="w" refFor="ch" refForName="upArrow" fact="1.03"/>
            </dgm:constrLst>
          </dgm:if>
          <dgm:else name="Name4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 fact="0.48"/>
              <dgm:constr type="b" for="ch" forName="upArrow" refType="h" fact="0.48"/>
              <dgm:constr type="l" for="ch" forName="upArrow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 fact="0.48"/>
              <dgm:constr type="b" for="ch" forName="upArrowText" refType="h" fact="0.48"/>
              <dgm:constr type="l" for="ch" forName="upArrowText" refType="w" refFor="ch" refForName="upArrow" fact="1.03"/>
              <dgm:constr type="w" for="ch" forName="downArrow" refType="w" fact="0.33"/>
              <dgm:constr type="h" for="ch" forName="downArrow" refType="h" fact="0.48"/>
              <dgm:constr type="t" for="ch" forName="downArrow" refType="h" fact="0.52"/>
              <dgm:constr type="l" for="ch" forName="downArrow" refType="w" refFor="ch" refForName="downArrow" fact="0.3"/>
              <dgm:constr type="h" for="ch" forName="downArrow" refType="w" refFor="ch" refForName="downArrow" op="gte" fact="0.75"/>
              <dgm:constr type="w" for="ch" forName="downArrowText" refType="w" fact="0.56"/>
              <dgm:constr type="h" for="ch" forName="downArrowText" refType="h" fact="0.48"/>
              <dgm:constr type="t" for="ch" forName="downArrowText" refType="h" fact="0.52"/>
              <dgm:constr type="l" for="ch" forName="downArrowText" refType="w" refFor="ch" refForName="downArrow" fact="1.33"/>
            </dgm:constrLst>
          </dgm:else>
        </dgm:choose>
      </dgm:if>
      <dgm:else name="Name5">
        <dgm:choose name="Name6">
          <dgm:if name="Name7" axis="ch" ptType="node" func="cnt" op="lte" val="1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/>
              <dgm:constr type="t" for="ch" forName="upArrow"/>
              <dgm:constr type="l" for="ch" forName="upArrow" refType="w" fact="0.67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/>
              <dgm:constr type="t" for="ch" forName="upArrowText"/>
              <dgm:constr type="l" for="ch" forName="upArrowText" refType="w" fact="0.1"/>
            </dgm:constrLst>
          </dgm:if>
          <dgm:else name="Name8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 fact="0.48"/>
              <dgm:constr type="t" for="ch" forName="upArrow"/>
              <dgm:constr type="l" for="ch" forName="upArrow" refType="w" fact="0.67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 fact="0.48"/>
              <dgm:constr type="t" for="ch" forName="upArrowText"/>
              <dgm:constr type="l" for="ch" forName="upArrowText" refType="w" fact="0.1"/>
              <dgm:constr type="w" for="ch" forName="downArrow" refType="w" fact="0.33"/>
              <dgm:constr type="h" for="ch" forName="downArrow" refType="h" fact="0.48"/>
              <dgm:constr type="t" for="ch" forName="downArrow" refType="h" fact="0.52"/>
              <dgm:constr type="l" for="ch" forName="downArrow" refType="w" fact="0.57"/>
              <dgm:constr type="h" for="ch" forName="downArrow" refType="w" refFor="ch" refForName="downArrow" op="gte" fact="0.75"/>
              <dgm:constr type="w" for="ch" forName="downArrowText" refType="w" fact="0.56"/>
              <dgm:constr type="h" for="ch" forName="downArrowText" refType="h" fact="0.48"/>
              <dgm:constr type="t" for="ch" forName="downArrowText" refType="h" fact="0.52"/>
              <dgm:constr type="l" for="ch" forName="downArrowText"/>
            </dgm:constrLst>
          </dgm:else>
        </dgm:choose>
      </dgm:else>
    </dgm:choose>
    <dgm:ruleLst/>
    <dgm:forEach name="Name9" axis="ch" ptType="node" cnt="1">
      <dgm:layoutNode name="upArrow" styleLbl="node1">
        <dgm:alg type="sp"/>
        <dgm:shape xmlns:r="http://schemas.openxmlformats.org/officeDocument/2006/relationships" type="upArrow" r:blip="">
          <dgm:adjLst/>
        </dgm:shape>
        <dgm:presOf/>
        <dgm:constrLst/>
        <dgm:ruleLst/>
      </dgm:layoutNode>
      <dgm:layoutNode name="upArrowText" styleLbl="revTx">
        <dgm:varLst>
          <dgm:chMax val="0"/>
          <dgm:bulletEnabled val="1"/>
        </dgm:varLst>
        <dgm:choose name="Name10">
          <dgm:if name="Name1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12">
            <dgm:choose name="Name13">
              <dgm:if name="Name14" func="var" arg="dir" op="equ" val="norm">
                <dgm:alg type="tx">
                  <dgm:param type="parTxLTRAlign" val="l"/>
                  <dgm:param type="parTxRTLAlign" val="l"/>
                  <dgm:param type="txAnchorVertCh" val="mid"/>
                </dgm:alg>
              </dgm:if>
              <dgm:else name="Name15">
                <dgm:alg type="tx">
                  <dgm:param type="parTxLTRAlign" val="r"/>
                  <dgm:param type="parTxRTLAlign" val="r"/>
                  <dgm:param type="txAnchorVertCh" val="mid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tMarg"/>
        </dgm:constrLst>
        <dgm:ruleLst>
          <dgm:rule type="primFontSz" val="5" fact="NaN" max="NaN"/>
        </dgm:ruleLst>
      </dgm:layoutNode>
    </dgm:forEach>
    <dgm:forEach name="Name16" axis="ch" ptType="node" st="2" cnt="1">
      <dgm:layoutNode name="downArrow" styleLbl="node1">
        <dgm:alg type="sp"/>
        <dgm:shape xmlns:r="http://schemas.openxmlformats.org/officeDocument/2006/relationships" type="downArrow" r:blip="">
          <dgm:adjLst/>
        </dgm:shape>
        <dgm:presOf/>
        <dgm:constrLst/>
        <dgm:ruleLst/>
      </dgm:layoutNode>
      <dgm:layoutNode name="downArrowText" styleLbl="revTx">
        <dgm:varLst>
          <dgm:chMax val="0"/>
          <dgm:bulletEnabled val="1"/>
        </dgm:varLst>
        <dgm:choose name="Name17">
          <dgm:if name="Name18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19">
            <dgm:choose name="Name20">
              <dgm:if name="Name21" func="var" arg="dir" op="equ" val="norm">
                <dgm:alg type="tx">
                  <dgm:param type="parTxLTRAlign" val="l"/>
                  <dgm:param type="parTxRTLAlign" val="l"/>
                  <dgm:param type="txAnchorVertCh" val="mid"/>
                </dgm:alg>
              </dgm:if>
              <dgm:else name="Name22">
                <dgm:alg type="tx">
                  <dgm:param type="parTxLTRAlign" val="r"/>
                  <dgm:param type="parTxRTLAlign" val="r"/>
                  <dgm:param type="txAnchorVertCh" val="mid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tMarg"/>
        </dgm:constrLst>
        <dgm:ruleLst>
          <dgm:rule type="primFontSz" val="5" fact="NaN" max="NaN"/>
        </dgm:ruleLst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xmlns="" id="{780C0594-2332-1A48-B2BE-17591429DF0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2826342A-616F-3243-B5F7-9102E4DEB93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03431D-1B21-DF45-8389-049DA19659FC}" type="datetimeFigureOut">
              <a:rPr lang="ru-RU" smtClean="0"/>
              <a:pPr/>
              <a:t>09.12.2020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7E695026-EC58-C74C-B88C-66F8EB0A563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E30C74F9-6D55-404B-B9FB-6E5DF4B0650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871E57-4034-4E42-8439-D4A13652A9C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2582042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Образ слайда 7">
            <a:extLst>
              <a:ext uri="{FF2B5EF4-FFF2-40B4-BE49-F238E27FC236}">
                <a16:creationId xmlns:a16="http://schemas.microsoft.com/office/drawing/2014/main" xmlns="" id="{472FE59E-A322-1341-A90E-7BF87189E18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9" name="Верхний колонтитул 8">
            <a:extLst>
              <a:ext uri="{FF2B5EF4-FFF2-40B4-BE49-F238E27FC236}">
                <a16:creationId xmlns:a16="http://schemas.microsoft.com/office/drawing/2014/main" xmlns="" id="{20DAD8BB-EAC5-6748-A3A8-69015AB4F2C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10" name="Нижний колонтитул 9">
            <a:extLst>
              <a:ext uri="{FF2B5EF4-FFF2-40B4-BE49-F238E27FC236}">
                <a16:creationId xmlns:a16="http://schemas.microsoft.com/office/drawing/2014/main" xmlns="" id="{93532B49-0265-0D49-893F-99731FDB5765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12" name="Заметки 11">
            <a:extLst>
              <a:ext uri="{FF2B5EF4-FFF2-40B4-BE49-F238E27FC236}">
                <a16:creationId xmlns:a16="http://schemas.microsoft.com/office/drawing/2014/main" xmlns="" id="{FEBC81FA-797E-0D4F-87F3-33948EEE498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13" name="Дата 12">
            <a:extLst>
              <a:ext uri="{FF2B5EF4-FFF2-40B4-BE49-F238E27FC236}">
                <a16:creationId xmlns:a16="http://schemas.microsoft.com/office/drawing/2014/main" xmlns="" id="{637DCDAD-21AD-1045-9274-91F7CA0403E3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DD2414-008A-D449-9080-E5781CD1996F}" type="datetimeFigureOut">
              <a:rPr lang="ru-RU" smtClean="0"/>
              <a:pPr/>
              <a:t>09.12.2020</a:t>
            </a:fld>
            <a:endParaRPr lang="ru-RU"/>
          </a:p>
        </p:txBody>
      </p:sp>
      <p:sp>
        <p:nvSpPr>
          <p:cNvPr id="14" name="Номер слайда 13">
            <a:extLst>
              <a:ext uri="{FF2B5EF4-FFF2-40B4-BE49-F238E27FC236}">
                <a16:creationId xmlns:a16="http://schemas.microsoft.com/office/drawing/2014/main" xmlns="" id="{F236F736-71D7-F148-BE36-6078EAAB4E8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7FFEC1-2030-6E4C-970F-203298E07FA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851649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/>
          <a:lstStyle/>
          <a:p>
            <a:fld id="{326BED9E-78BD-4C4E-B037-F792E5B37933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682816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Образ слайда 1">
            <a:extLst>
              <a:ext uri="{FF2B5EF4-FFF2-40B4-BE49-F238E27FC236}">
                <a16:creationId xmlns:a16="http://schemas.microsoft.com/office/drawing/2014/main" xmlns="" id="{83B97C74-0CB9-4652-A3CD-79156C3B087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41987" name="Заметки 2">
            <a:extLst>
              <a:ext uri="{FF2B5EF4-FFF2-40B4-BE49-F238E27FC236}">
                <a16:creationId xmlns:a16="http://schemas.microsoft.com/office/drawing/2014/main" xmlns="" id="{03A1B1A4-1831-48C2-AB71-D39C054DEFA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/>
          </a:p>
        </p:txBody>
      </p:sp>
      <p:sp>
        <p:nvSpPr>
          <p:cNvPr id="41988" name="Номер слайда 3">
            <a:extLst>
              <a:ext uri="{FF2B5EF4-FFF2-40B4-BE49-F238E27FC236}">
                <a16:creationId xmlns:a16="http://schemas.microsoft.com/office/drawing/2014/main" xmlns="" id="{C65B2DE0-BAC0-415E-8DB6-5D9A0D24D5B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0F692D14-96BF-4C90-920E-33A38A95EF84}" type="slidenum">
              <a:rPr lang="ru-RU" altLang="ru-RU">
                <a:latin typeface="Calibri" panose="020F0502020204030204" pitchFamily="34" charset="0"/>
              </a:rPr>
              <a:pPr/>
              <a:t>27</a:t>
            </a:fld>
            <a:endParaRPr lang="ru-RU" altLang="ru-RU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628520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9"/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tx1">
                  <a:alpha val="20000"/>
                </a:schemeClr>
              </a:gs>
              <a:gs pos="98000">
                <a:schemeClr val="tx1">
                  <a:alpha val="5000"/>
                </a:schemeClr>
              </a:gs>
            </a:gsLst>
            <a:lin ang="5400000" scaled="1"/>
          </a:gradFill>
          <a:ln>
            <a:noFill/>
          </a:ln>
        </p:spPr>
        <p:txBody>
          <a:bodyPr rtlCol="0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pPr lvl="0"/>
            <a:endParaRPr lang="en-US" noProof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5202621" y="1400504"/>
            <a:ext cx="1786758" cy="178675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reeform 4"/>
          <p:cNvSpPr/>
          <p:nvPr userDrawn="1"/>
        </p:nvSpPr>
        <p:spPr>
          <a:xfrm>
            <a:off x="2412239" y="-232760"/>
            <a:ext cx="7367521" cy="2360296"/>
          </a:xfrm>
          <a:custGeom>
            <a:avLst/>
            <a:gdLst>
              <a:gd name="connsiteX0" fmla="*/ 0 w 7367521"/>
              <a:gd name="connsiteY0" fmla="*/ 0 h 2360296"/>
              <a:gd name="connsiteX1" fmla="*/ 7367521 w 7367521"/>
              <a:gd name="connsiteY1" fmla="*/ 0 h 2360296"/>
              <a:gd name="connsiteX2" fmla="*/ 7254187 w 7367521"/>
              <a:gd name="connsiteY2" fmla="*/ 235268 h 2360296"/>
              <a:gd name="connsiteX3" fmla="*/ 3683760 w 7367521"/>
              <a:gd name="connsiteY3" fmla="*/ 2360296 h 2360296"/>
              <a:gd name="connsiteX4" fmla="*/ 113334 w 7367521"/>
              <a:gd name="connsiteY4" fmla="*/ 235268 h 2360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367521" h="2360296">
                <a:moveTo>
                  <a:pt x="0" y="0"/>
                </a:moveTo>
                <a:lnTo>
                  <a:pt x="7367521" y="0"/>
                </a:lnTo>
                <a:lnTo>
                  <a:pt x="7254187" y="235268"/>
                </a:lnTo>
                <a:cubicBezTo>
                  <a:pt x="6566583" y="1501030"/>
                  <a:pt x="5225518" y="2360296"/>
                  <a:pt x="3683760" y="2360296"/>
                </a:cubicBezTo>
                <a:cubicBezTo>
                  <a:pt x="2142003" y="2360296"/>
                  <a:pt x="800937" y="1501030"/>
                  <a:pt x="113334" y="235268"/>
                </a:cubicBezTo>
                <a:close/>
              </a:path>
            </a:pathLst>
          </a:custGeom>
          <a:noFill/>
          <a:ln>
            <a:solidFill>
              <a:schemeClr val="tx1">
                <a:alpha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65102063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4" pos="6552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9"/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6096000" cy="3429000"/>
          </a:xfrm>
          <a:prstGeom prst="rect">
            <a:avLst/>
          </a:prstGeom>
          <a:gradFill>
            <a:gsLst>
              <a:gs pos="0">
                <a:schemeClr val="tx1">
                  <a:alpha val="20000"/>
                </a:schemeClr>
              </a:gs>
              <a:gs pos="98000">
                <a:schemeClr val="tx1">
                  <a:alpha val="5000"/>
                </a:schemeClr>
              </a:gs>
            </a:gsLst>
            <a:lin ang="5400000" scaled="1"/>
          </a:gradFill>
          <a:ln>
            <a:noFill/>
          </a:ln>
        </p:spPr>
        <p:txBody>
          <a:bodyPr rtlCol="0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29"/>
          <p:cNvSpPr>
            <a:spLocks noGrp="1"/>
          </p:cNvSpPr>
          <p:nvPr>
            <p:ph type="pic" sz="quarter" idx="13"/>
          </p:nvPr>
        </p:nvSpPr>
        <p:spPr>
          <a:xfrm>
            <a:off x="6096000" y="0"/>
            <a:ext cx="6096000" cy="3429000"/>
          </a:xfrm>
          <a:prstGeom prst="rect">
            <a:avLst/>
          </a:prstGeom>
          <a:gradFill>
            <a:gsLst>
              <a:gs pos="0">
                <a:schemeClr val="tx1">
                  <a:alpha val="20000"/>
                </a:schemeClr>
              </a:gs>
              <a:gs pos="98000">
                <a:schemeClr val="tx1">
                  <a:alpha val="5000"/>
                </a:schemeClr>
              </a:gs>
            </a:gsLst>
            <a:lin ang="5400000" scaled="1"/>
          </a:gradFill>
          <a:ln>
            <a:noFill/>
          </a:ln>
        </p:spPr>
        <p:txBody>
          <a:bodyPr rtlCol="0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xmlns="" val="836466463"/>
      </p:ext>
    </p:extLst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9"/>
          <p:cNvSpPr>
            <a:spLocks noGrp="1"/>
          </p:cNvSpPr>
          <p:nvPr>
            <p:ph type="pic" sz="quarter" idx="12"/>
          </p:nvPr>
        </p:nvSpPr>
        <p:spPr>
          <a:xfrm>
            <a:off x="1" y="0"/>
            <a:ext cx="6096000" cy="3429000"/>
          </a:xfrm>
          <a:prstGeom prst="rect">
            <a:avLst/>
          </a:prstGeom>
          <a:gradFill>
            <a:gsLst>
              <a:gs pos="0">
                <a:schemeClr val="tx1">
                  <a:alpha val="20000"/>
                </a:schemeClr>
              </a:gs>
              <a:gs pos="98000">
                <a:schemeClr val="tx1">
                  <a:alpha val="5000"/>
                </a:schemeClr>
              </a:gs>
            </a:gsLst>
            <a:lin ang="5400000" scaled="1"/>
          </a:gradFill>
          <a:ln>
            <a:noFill/>
          </a:ln>
        </p:spPr>
        <p:txBody>
          <a:bodyPr rtlCol="0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29"/>
          <p:cNvSpPr>
            <a:spLocks noGrp="1"/>
          </p:cNvSpPr>
          <p:nvPr>
            <p:ph type="pic" sz="quarter" idx="13"/>
          </p:nvPr>
        </p:nvSpPr>
        <p:spPr>
          <a:xfrm>
            <a:off x="1" y="3429000"/>
            <a:ext cx="6096000" cy="3429000"/>
          </a:xfrm>
          <a:prstGeom prst="rect">
            <a:avLst/>
          </a:prstGeom>
          <a:gradFill>
            <a:gsLst>
              <a:gs pos="0">
                <a:schemeClr val="tx1">
                  <a:alpha val="20000"/>
                </a:schemeClr>
              </a:gs>
              <a:gs pos="98000">
                <a:schemeClr val="tx1">
                  <a:alpha val="5000"/>
                </a:schemeClr>
              </a:gs>
            </a:gsLst>
            <a:lin ang="5400000" scaled="1"/>
          </a:gradFill>
          <a:ln>
            <a:noFill/>
          </a:ln>
        </p:spPr>
        <p:txBody>
          <a:bodyPr rtlCol="0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xmlns="" val="856754931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4" pos="6552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9"/>
          <p:cNvSpPr>
            <a:spLocks noGrp="1"/>
          </p:cNvSpPr>
          <p:nvPr>
            <p:ph type="pic" sz="quarter" idx="12"/>
          </p:nvPr>
        </p:nvSpPr>
        <p:spPr>
          <a:xfrm>
            <a:off x="4313274" y="1646274"/>
            <a:ext cx="3565452" cy="3565452"/>
          </a:xfrm>
          <a:prstGeom prst="ellipse">
            <a:avLst/>
          </a:prstGeom>
          <a:gradFill>
            <a:gsLst>
              <a:gs pos="0">
                <a:schemeClr val="tx1">
                  <a:lumMod val="41000"/>
                  <a:lumOff val="59000"/>
                  <a:alpha val="36000"/>
                </a:schemeClr>
              </a:gs>
              <a:gs pos="98000">
                <a:schemeClr val="tx1">
                  <a:alpha val="5000"/>
                </a:schemeClr>
              </a:gs>
            </a:gsLst>
            <a:lin ang="5400000" scaled="1"/>
          </a:gradFill>
          <a:ln>
            <a:noFill/>
          </a:ln>
        </p:spPr>
        <p:txBody>
          <a:bodyPr rtlCol="0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pPr lvl="0"/>
            <a:endParaRPr lang="en-US" noProof="0"/>
          </a:p>
        </p:txBody>
      </p:sp>
      <p:sp>
        <p:nvSpPr>
          <p:cNvPr id="6" name="Oval 5"/>
          <p:cNvSpPr/>
          <p:nvPr userDrawn="1"/>
        </p:nvSpPr>
        <p:spPr>
          <a:xfrm>
            <a:off x="3218120" y="551121"/>
            <a:ext cx="5755760" cy="5755758"/>
          </a:xfrm>
          <a:prstGeom prst="ellipse">
            <a:avLst/>
          </a:prstGeom>
          <a:noFill/>
          <a:ln>
            <a:solidFill>
              <a:schemeClr val="tx1">
                <a:alpha val="2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38866229"/>
      </p:ext>
    </p:extLst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9"/>
          <p:cNvSpPr>
            <a:spLocks noGrp="1"/>
          </p:cNvSpPr>
          <p:nvPr>
            <p:ph type="pic" sz="quarter" idx="12"/>
          </p:nvPr>
        </p:nvSpPr>
        <p:spPr>
          <a:xfrm>
            <a:off x="-1" y="0"/>
            <a:ext cx="12192001" cy="3415862"/>
          </a:xfrm>
          <a:prstGeom prst="rect">
            <a:avLst/>
          </a:prstGeom>
          <a:gradFill>
            <a:gsLst>
              <a:gs pos="0">
                <a:schemeClr val="tx1">
                  <a:alpha val="20000"/>
                </a:schemeClr>
              </a:gs>
              <a:gs pos="98000">
                <a:schemeClr val="tx1">
                  <a:alpha val="5000"/>
                </a:schemeClr>
              </a:gs>
            </a:gsLst>
            <a:lin ang="5400000" scaled="1"/>
          </a:gradFill>
          <a:ln>
            <a:noFill/>
          </a:ln>
        </p:spPr>
        <p:txBody>
          <a:bodyPr rtlCol="0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xmlns="" val="3310053777"/>
      </p:ext>
    </p:extLst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9"/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6096000" cy="3429000"/>
          </a:xfrm>
          <a:prstGeom prst="rect">
            <a:avLst/>
          </a:prstGeom>
          <a:gradFill>
            <a:gsLst>
              <a:gs pos="0">
                <a:schemeClr val="tx1">
                  <a:alpha val="20000"/>
                </a:schemeClr>
              </a:gs>
              <a:gs pos="98000">
                <a:schemeClr val="tx1">
                  <a:alpha val="5000"/>
                </a:schemeClr>
              </a:gs>
            </a:gsLst>
            <a:lin ang="5400000" scaled="1"/>
          </a:gradFill>
          <a:ln>
            <a:noFill/>
          </a:ln>
        </p:spPr>
        <p:txBody>
          <a:bodyPr rtlCol="0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29"/>
          <p:cNvSpPr>
            <a:spLocks noGrp="1"/>
          </p:cNvSpPr>
          <p:nvPr>
            <p:ph type="pic" sz="quarter" idx="13"/>
          </p:nvPr>
        </p:nvSpPr>
        <p:spPr>
          <a:xfrm>
            <a:off x="6096000" y="0"/>
            <a:ext cx="6096000" cy="3429000"/>
          </a:xfrm>
          <a:prstGeom prst="rect">
            <a:avLst/>
          </a:prstGeom>
          <a:gradFill>
            <a:gsLst>
              <a:gs pos="0">
                <a:schemeClr val="tx1">
                  <a:alpha val="20000"/>
                </a:schemeClr>
              </a:gs>
              <a:gs pos="98000">
                <a:schemeClr val="tx1">
                  <a:alpha val="5000"/>
                </a:schemeClr>
              </a:gs>
            </a:gsLst>
            <a:lin ang="5400000" scaled="1"/>
          </a:gradFill>
          <a:ln>
            <a:noFill/>
          </a:ln>
        </p:spPr>
        <p:txBody>
          <a:bodyPr rtlCol="0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xmlns="" val="4266005252"/>
      </p:ext>
    </p:extLst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9"/>
          <p:cNvSpPr>
            <a:spLocks noGrp="1"/>
          </p:cNvSpPr>
          <p:nvPr>
            <p:ph type="pic" sz="quarter" idx="12"/>
          </p:nvPr>
        </p:nvSpPr>
        <p:spPr>
          <a:xfrm>
            <a:off x="1" y="0"/>
            <a:ext cx="6096000" cy="3429000"/>
          </a:xfrm>
          <a:prstGeom prst="rect">
            <a:avLst/>
          </a:prstGeom>
          <a:gradFill>
            <a:gsLst>
              <a:gs pos="0">
                <a:schemeClr val="tx1">
                  <a:alpha val="20000"/>
                </a:schemeClr>
              </a:gs>
              <a:gs pos="98000">
                <a:schemeClr val="tx1">
                  <a:alpha val="5000"/>
                </a:schemeClr>
              </a:gs>
            </a:gsLst>
            <a:lin ang="5400000" scaled="1"/>
          </a:gradFill>
          <a:ln>
            <a:noFill/>
          </a:ln>
        </p:spPr>
        <p:txBody>
          <a:bodyPr rtlCol="0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29"/>
          <p:cNvSpPr>
            <a:spLocks noGrp="1"/>
          </p:cNvSpPr>
          <p:nvPr>
            <p:ph type="pic" sz="quarter" idx="13"/>
          </p:nvPr>
        </p:nvSpPr>
        <p:spPr>
          <a:xfrm>
            <a:off x="1" y="3429000"/>
            <a:ext cx="6096000" cy="3429000"/>
          </a:xfrm>
          <a:prstGeom prst="rect">
            <a:avLst/>
          </a:prstGeom>
          <a:gradFill>
            <a:gsLst>
              <a:gs pos="0">
                <a:schemeClr val="tx1">
                  <a:alpha val="20000"/>
                </a:schemeClr>
              </a:gs>
              <a:gs pos="98000">
                <a:schemeClr val="tx1">
                  <a:alpha val="5000"/>
                </a:schemeClr>
              </a:gs>
            </a:gsLst>
            <a:lin ang="5400000" scaled="1"/>
          </a:gradFill>
          <a:ln>
            <a:noFill/>
          </a:ln>
        </p:spPr>
        <p:txBody>
          <a:bodyPr rtlCol="0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xmlns="" val="2169942072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4" pos="6552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9"/>
          <p:cNvSpPr>
            <a:spLocks noGrp="1"/>
          </p:cNvSpPr>
          <p:nvPr>
            <p:ph type="pic" sz="quarter" idx="12"/>
          </p:nvPr>
        </p:nvSpPr>
        <p:spPr>
          <a:xfrm>
            <a:off x="6096000" y="0"/>
            <a:ext cx="6096000" cy="3429000"/>
          </a:xfrm>
          <a:prstGeom prst="rect">
            <a:avLst/>
          </a:prstGeom>
          <a:gradFill>
            <a:gsLst>
              <a:gs pos="0">
                <a:schemeClr val="tx1">
                  <a:alpha val="20000"/>
                </a:schemeClr>
              </a:gs>
              <a:gs pos="98000">
                <a:schemeClr val="tx1">
                  <a:alpha val="5000"/>
                </a:schemeClr>
              </a:gs>
            </a:gsLst>
            <a:lin ang="5400000" scaled="1"/>
          </a:gradFill>
          <a:ln>
            <a:noFill/>
          </a:ln>
        </p:spPr>
        <p:txBody>
          <a:bodyPr rtlCol="0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29"/>
          <p:cNvSpPr>
            <a:spLocks noGrp="1"/>
          </p:cNvSpPr>
          <p:nvPr>
            <p:ph type="pic" sz="quarter" idx="13"/>
          </p:nvPr>
        </p:nvSpPr>
        <p:spPr>
          <a:xfrm>
            <a:off x="6096000" y="3429000"/>
            <a:ext cx="6096000" cy="3429000"/>
          </a:xfrm>
          <a:prstGeom prst="rect">
            <a:avLst/>
          </a:prstGeom>
          <a:gradFill>
            <a:gsLst>
              <a:gs pos="0">
                <a:schemeClr val="tx1">
                  <a:alpha val="20000"/>
                </a:schemeClr>
              </a:gs>
              <a:gs pos="98000">
                <a:schemeClr val="tx1">
                  <a:alpha val="5000"/>
                </a:schemeClr>
              </a:gs>
            </a:gsLst>
            <a:lin ang="5400000" scaled="1"/>
          </a:gradFill>
          <a:ln>
            <a:noFill/>
          </a:ln>
        </p:spPr>
        <p:txBody>
          <a:bodyPr rtlCol="0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xmlns="" val="176054229"/>
      </p:ext>
    </p:extLst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5202621" y="1400504"/>
            <a:ext cx="1786758" cy="178675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reeform 4"/>
          <p:cNvSpPr/>
          <p:nvPr userDrawn="1"/>
        </p:nvSpPr>
        <p:spPr>
          <a:xfrm>
            <a:off x="2412239" y="-232760"/>
            <a:ext cx="7367521" cy="2360296"/>
          </a:xfrm>
          <a:custGeom>
            <a:avLst/>
            <a:gdLst>
              <a:gd name="connsiteX0" fmla="*/ 0 w 7367521"/>
              <a:gd name="connsiteY0" fmla="*/ 0 h 2360296"/>
              <a:gd name="connsiteX1" fmla="*/ 7367521 w 7367521"/>
              <a:gd name="connsiteY1" fmla="*/ 0 h 2360296"/>
              <a:gd name="connsiteX2" fmla="*/ 7254187 w 7367521"/>
              <a:gd name="connsiteY2" fmla="*/ 235268 h 2360296"/>
              <a:gd name="connsiteX3" fmla="*/ 3683760 w 7367521"/>
              <a:gd name="connsiteY3" fmla="*/ 2360296 h 2360296"/>
              <a:gd name="connsiteX4" fmla="*/ 113334 w 7367521"/>
              <a:gd name="connsiteY4" fmla="*/ 235268 h 2360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367521" h="2360296">
                <a:moveTo>
                  <a:pt x="0" y="0"/>
                </a:moveTo>
                <a:lnTo>
                  <a:pt x="7367521" y="0"/>
                </a:lnTo>
                <a:lnTo>
                  <a:pt x="7254187" y="235268"/>
                </a:lnTo>
                <a:cubicBezTo>
                  <a:pt x="6566583" y="1501030"/>
                  <a:pt x="5225518" y="2360296"/>
                  <a:pt x="3683760" y="2360296"/>
                </a:cubicBezTo>
                <a:cubicBezTo>
                  <a:pt x="2142003" y="2360296"/>
                  <a:pt x="800937" y="1501030"/>
                  <a:pt x="113334" y="235268"/>
                </a:cubicBezTo>
                <a:close/>
              </a:path>
            </a:pathLst>
          </a:custGeom>
          <a:noFill/>
          <a:ln>
            <a:solidFill>
              <a:schemeClr val="tx1">
                <a:alpha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199654226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4" pos="6552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9"/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tx1">
                  <a:alpha val="20000"/>
                </a:schemeClr>
              </a:gs>
              <a:gs pos="98000">
                <a:schemeClr val="tx1">
                  <a:alpha val="5000"/>
                </a:schemeClr>
              </a:gs>
            </a:gsLst>
            <a:lin ang="5400000" scaled="1"/>
          </a:gradFill>
          <a:ln>
            <a:noFill/>
          </a:ln>
        </p:spPr>
        <p:txBody>
          <a:bodyPr rtlCol="0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xmlns="" val="14727222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9"/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tx1">
                  <a:alpha val="20000"/>
                </a:schemeClr>
              </a:gs>
              <a:gs pos="98000">
                <a:schemeClr val="tx1">
                  <a:alpha val="5000"/>
                </a:schemeClr>
              </a:gs>
            </a:gsLst>
            <a:lin ang="5400000" scaled="1"/>
          </a:gradFill>
          <a:ln>
            <a:noFill/>
          </a:ln>
        </p:spPr>
        <p:txBody>
          <a:bodyPr rtlCol="0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pPr lvl="0"/>
            <a:endParaRPr lang="en-US" noProof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41797393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xmlns="" id="{43D1F228-BD13-6A4E-AE21-37BDE52AAC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853629"/>
            <a:ext cx="10515601" cy="1028700"/>
          </a:xfrm>
          <a:prstGeom prst="rect">
            <a:avLst/>
          </a:prstGeom>
        </p:spPr>
        <p:txBody>
          <a:bodyPr/>
          <a:lstStyle/>
          <a:p>
            <a:r>
              <a:rPr lang="ru-RU" b="1" dirty="0">
                <a:solidFill>
                  <a:schemeClr val="bg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ЗАГОЛОВОК</a:t>
            </a:r>
            <a:endParaRPr lang="en-US" b="1" dirty="0">
              <a:solidFill>
                <a:schemeClr val="bg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AB1244E2-5B22-B146-AB13-14DD5AB33BB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99899" y="25612"/>
            <a:ext cx="13106400" cy="7505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4105048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5202621" y="1400504"/>
            <a:ext cx="1786758" cy="178675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reeform 4"/>
          <p:cNvSpPr/>
          <p:nvPr userDrawn="1"/>
        </p:nvSpPr>
        <p:spPr>
          <a:xfrm>
            <a:off x="2412239" y="-232760"/>
            <a:ext cx="7367521" cy="2360296"/>
          </a:xfrm>
          <a:custGeom>
            <a:avLst/>
            <a:gdLst>
              <a:gd name="connsiteX0" fmla="*/ 0 w 7367521"/>
              <a:gd name="connsiteY0" fmla="*/ 0 h 2360296"/>
              <a:gd name="connsiteX1" fmla="*/ 7367521 w 7367521"/>
              <a:gd name="connsiteY1" fmla="*/ 0 h 2360296"/>
              <a:gd name="connsiteX2" fmla="*/ 7254187 w 7367521"/>
              <a:gd name="connsiteY2" fmla="*/ 235268 h 2360296"/>
              <a:gd name="connsiteX3" fmla="*/ 3683760 w 7367521"/>
              <a:gd name="connsiteY3" fmla="*/ 2360296 h 2360296"/>
              <a:gd name="connsiteX4" fmla="*/ 113334 w 7367521"/>
              <a:gd name="connsiteY4" fmla="*/ 235268 h 2360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367521" h="2360296">
                <a:moveTo>
                  <a:pt x="0" y="0"/>
                </a:moveTo>
                <a:lnTo>
                  <a:pt x="7367521" y="0"/>
                </a:lnTo>
                <a:lnTo>
                  <a:pt x="7254187" y="235268"/>
                </a:lnTo>
                <a:cubicBezTo>
                  <a:pt x="6566583" y="1501030"/>
                  <a:pt x="5225518" y="2360296"/>
                  <a:pt x="3683760" y="2360296"/>
                </a:cubicBezTo>
                <a:cubicBezTo>
                  <a:pt x="2142003" y="2360296"/>
                  <a:pt x="800937" y="1501030"/>
                  <a:pt x="113334" y="235268"/>
                </a:cubicBezTo>
                <a:close/>
              </a:path>
            </a:pathLst>
          </a:custGeom>
          <a:noFill/>
          <a:ln>
            <a:solidFill>
              <a:schemeClr val="tx1">
                <a:alpha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842451940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4" pos="6552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7C9232B-8078-704A-AB37-6BF8F47F57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DEBF07EE-673A-4B46-8542-4E2D5C7766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5EA06B71-8523-B542-9B9F-9935AF575C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FE23EE18-C2C1-9A44-94D5-9DE8B1432D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E8E7CACD-BD08-5A41-BDE8-85DBCF553C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998D8-4445-714B-B1D8-0371EC48040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4122409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17D79AA-CB77-074B-87D3-D0789291EB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D5F72382-6389-5F41-9DDB-0E3A0A21B5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53443073-2929-4B47-B3A6-A0F00530E7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35EE0438-DC2F-C44C-B04D-229FA77BB4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7732D2A5-00FE-3041-A75E-DE6DDFB7D9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998D8-4445-714B-B1D8-0371EC48040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085946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1A0EAD6-6C80-E24F-89AE-6FFB662DBB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0278D452-369E-0744-9D81-6BDAA830B9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967590EC-F355-4B4E-8B0C-50E5FBDF97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99A46F85-A2D9-4941-833E-636C229B18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AF28768D-7D6E-5740-8AD2-FB4E384713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998D8-4445-714B-B1D8-0371EC48040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5349543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ED42B2D-8CD6-464A-9453-7299DE9FF7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F522B2EF-329E-6A4F-BF93-AB8DB75235F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FDBFFCA4-CCBD-5444-B960-6BBF2A4D9F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1F79FDC6-85E3-314E-837C-4CBEFCE461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ADB1B116-75D3-ED48-9F0B-5C4D4DA764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7AFE2CB2-150C-C349-878F-633ADD9CE5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998D8-4445-714B-B1D8-0371EC48040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897807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48BA26A-7D41-294E-B7F2-73402B5A66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9AD63818-E334-4749-B479-AA66CEF694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52EAAE88-C6D0-134C-9A3A-F3C24B8289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0E7AEC1D-8C54-794E-871E-A497869435C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98663ED5-0BCE-7E4F-B245-72A3AA2E3F0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0511E289-4445-884A-B6B9-AD482AD88B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EC883556-CA5F-6B43-BA3B-3CA23D6F58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0B296C16-70CD-2148-9CA4-2D1084EFBE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998D8-4445-714B-B1D8-0371EC48040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9415717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BDC5C26-0F4C-3F48-BD97-4CB87D7AC3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8C42618E-26D6-C247-BBAA-4085C32C7B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6B9B6A7F-8B85-D74C-852F-8D0849E421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93642155-8605-C646-98A6-6581F89033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998D8-4445-714B-B1D8-0371EC48040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8148149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A80BE68D-660D-7F4F-9359-FE38F20850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71D0BF22-1763-AA40-8EBA-FDD802C988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55894322-7D5F-5C47-B754-E1481B092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998D8-4445-714B-B1D8-0371EC48040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61290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FEC7B401-EF6B-4344-83FB-55E992CC2F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4004" y="-9625"/>
            <a:ext cx="12037996" cy="6884989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4E3152E-6917-A348-A9D9-8156F2B932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3B459C21-6C2C-ED4D-9D68-C979C93D46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3AF54735-AEFD-BE4E-A641-4AB56066A67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8E3A2978-A7DA-604A-AD41-CE382F24EA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8D404B0A-225E-0C41-84D8-40F029ABD6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EC887CAB-0D89-0447-9A5B-46BA32C6D7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998D8-4445-714B-B1D8-0371EC48040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5347940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12F1B17-E493-1547-9C2A-FA11F2956D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98831D9B-35C4-2643-B709-FC622592A65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D99ECF32-9E27-F145-A866-70B26EA949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F6733152-2F9D-7D45-B373-6D7ABEE693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AA9D2D0A-5DFC-8E49-AA5B-CBFF7E77D8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F30AD18D-3D66-BA40-BAA8-257567148E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998D8-4445-714B-B1D8-0371EC48040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2518932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A5AF73F-F47F-954C-9232-86A45EBDDD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F375F2F2-9738-2C4A-BCD1-CBF4D58888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76B6EC7A-B0C7-2D42-9316-F72670DD4B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99FC21B9-10C7-224C-8329-31779D1B64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9B44AE39-1291-324C-AF30-3ACA99763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998D8-4445-714B-B1D8-0371EC48040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3325282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FCB45E34-873E-2944-8076-FA52A830AEC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78BF1111-8765-BB4A-A444-ACEA8F214A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BE4A3EDE-D5DD-B343-A17E-FBE2793644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F9BEEE17-AA98-0440-B8D8-90EA76C9CA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23BDFCDB-DC0F-194D-B705-173393445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998D8-4445-714B-B1D8-0371EC48040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7130767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EA549361-8FAD-E84E-ADD4-DF220B9263B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alphaModFix amt="52000"/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-2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1388" y="0"/>
            <a:ext cx="12003269" cy="6865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346566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9"/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tx1">
                  <a:alpha val="20000"/>
                </a:schemeClr>
              </a:gs>
              <a:gs pos="98000">
                <a:schemeClr val="tx1">
                  <a:alpha val="5000"/>
                </a:schemeClr>
              </a:gs>
            </a:gsLst>
            <a:lin ang="5400000" scaled="1"/>
          </a:gradFill>
          <a:ln>
            <a:noFill/>
          </a:ln>
        </p:spPr>
        <p:txBody>
          <a:bodyPr rtlCol="0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xmlns="" val="3122291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val 10"/>
          <p:cNvSpPr/>
          <p:nvPr userDrawn="1"/>
        </p:nvSpPr>
        <p:spPr>
          <a:xfrm>
            <a:off x="9339331" y="350322"/>
            <a:ext cx="106878" cy="106878"/>
          </a:xfrm>
          <a:prstGeom prst="ellipse">
            <a:avLst/>
          </a:prstGeom>
          <a:gradFill>
            <a:gsLst>
              <a:gs pos="100000">
                <a:schemeClr val="accent2"/>
              </a:gs>
              <a:gs pos="0">
                <a:schemeClr val="accent3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C6A11DA2-F0FA-E949-A8EB-58B6680B0A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4004" y="-9625"/>
            <a:ext cx="12037996" cy="6884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83257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252FF590-091C-354F-9590-769BDC25965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4004" y="-9625"/>
            <a:ext cx="12037996" cy="688498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38F39FBD-0F3C-0842-80E2-5DFBEDABDAD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4004" y="-9625"/>
            <a:ext cx="12037996" cy="688498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xmlns="" id="{43D1F228-BD13-6A4E-AE21-37BDE52AAC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853629"/>
            <a:ext cx="10515601" cy="1028700"/>
          </a:xfrm>
          <a:prstGeom prst="rect">
            <a:avLst/>
          </a:prstGeom>
        </p:spPr>
        <p:txBody>
          <a:bodyPr/>
          <a:lstStyle/>
          <a:p>
            <a:r>
              <a:rPr lang="ru-RU" b="1" dirty="0">
                <a:solidFill>
                  <a:schemeClr val="bg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ЗАГОЛОВОК</a:t>
            </a:r>
            <a:endParaRPr lang="en-US" b="1" dirty="0">
              <a:solidFill>
                <a:schemeClr val="bg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730A715E-7CA6-9E47-8979-670432DC3D8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4004" y="-9625"/>
            <a:ext cx="12037996" cy="6884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75880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1714501" y="1166208"/>
            <a:ext cx="1837996" cy="1837996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4026777" y="1166208"/>
            <a:ext cx="1837996" cy="1837996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6339053" y="1166208"/>
            <a:ext cx="1837996" cy="1837996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8651329" y="1166208"/>
            <a:ext cx="1837996" cy="1837996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17"/>
          </p:nvPr>
        </p:nvSpPr>
        <p:spPr>
          <a:xfrm>
            <a:off x="1714501" y="3909409"/>
            <a:ext cx="1837996" cy="1837996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Picture Placeholder 7"/>
          <p:cNvSpPr>
            <a:spLocks noGrp="1"/>
          </p:cNvSpPr>
          <p:nvPr>
            <p:ph type="pic" sz="quarter" idx="18"/>
          </p:nvPr>
        </p:nvSpPr>
        <p:spPr>
          <a:xfrm>
            <a:off x="4026777" y="3909409"/>
            <a:ext cx="1837996" cy="1837996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3" name="Picture Placeholder 7"/>
          <p:cNvSpPr>
            <a:spLocks noGrp="1"/>
          </p:cNvSpPr>
          <p:nvPr>
            <p:ph type="pic" sz="quarter" idx="19"/>
          </p:nvPr>
        </p:nvSpPr>
        <p:spPr>
          <a:xfrm>
            <a:off x="6339053" y="3909409"/>
            <a:ext cx="1837996" cy="1837996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4" name="Picture Placeholder 7"/>
          <p:cNvSpPr>
            <a:spLocks noGrp="1"/>
          </p:cNvSpPr>
          <p:nvPr>
            <p:ph type="pic" sz="quarter" idx="20"/>
          </p:nvPr>
        </p:nvSpPr>
        <p:spPr>
          <a:xfrm>
            <a:off x="8651329" y="3909409"/>
            <a:ext cx="1837996" cy="1837996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9"/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6096000" cy="6858000"/>
          </a:xfrm>
          <a:prstGeom prst="rect">
            <a:avLst/>
          </a:prstGeom>
          <a:gradFill>
            <a:gsLst>
              <a:gs pos="0">
                <a:schemeClr val="tx1">
                  <a:alpha val="20000"/>
                </a:schemeClr>
              </a:gs>
              <a:gs pos="98000">
                <a:schemeClr val="tx1">
                  <a:alpha val="5000"/>
                </a:schemeClr>
              </a:gs>
            </a:gsLst>
            <a:lin ang="5400000" scaled="1"/>
          </a:gradFill>
          <a:ln>
            <a:noFill/>
          </a:ln>
        </p:spPr>
        <p:txBody>
          <a:bodyPr rtlCol="0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pPr lvl="0"/>
            <a:endParaRPr lang="en-US" noProof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714500" y="2389412"/>
            <a:ext cx="4187371" cy="1783443"/>
          </a:xfrm>
          <a:prstGeom prst="rect">
            <a:avLst/>
          </a:prstGeom>
        </p:spPr>
        <p:txBody>
          <a:bodyPr/>
          <a:lstStyle>
            <a:lvl1pPr>
              <a:lnSpc>
                <a:spcPct val="75000"/>
              </a:lnSpc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534624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3771846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9" r:id="rId1"/>
    <p:sldLayoutId id="2147484033" r:id="rId2"/>
    <p:sldLayoutId id="2147484018" r:id="rId3"/>
    <p:sldLayoutId id="2147484008" r:id="rId4"/>
    <p:sldLayoutId id="2147484012" r:id="rId5"/>
    <p:sldLayoutId id="2147484010" r:id="rId6"/>
    <p:sldLayoutId id="2147484014" r:id="rId7"/>
    <p:sldLayoutId id="2147484026" r:id="rId8"/>
    <p:sldLayoutId id="2147484024" r:id="rId9"/>
    <p:sldLayoutId id="2147484029" r:id="rId10"/>
    <p:sldLayoutId id="2147484035" r:id="rId11"/>
    <p:sldLayoutId id="2147484036" r:id="rId12"/>
    <p:sldLayoutId id="2147484038" r:id="rId13"/>
    <p:sldLayoutId id="2147484349" r:id="rId14"/>
    <p:sldLayoutId id="2147484350" r:id="rId15"/>
    <p:sldLayoutId id="2147484351" r:id="rId16"/>
    <p:sldLayoutId id="2147484352" r:id="rId17"/>
    <p:sldLayoutId id="2147484383" r:id="rId18"/>
    <p:sldLayoutId id="2147484396" r:id="rId19"/>
    <p:sldLayoutId id="2147484397" r:id="rId20"/>
    <p:sldLayoutId id="2147484398" r:id="rId21"/>
    <p:sldLayoutId id="2147484399" r:id="rId22"/>
  </p:sldLayoutIdLst>
  <p:hf hdr="0" ftr="0" dt="0"/>
  <p:txStyles>
    <p:titleStyle>
      <a:lvl1pPr algn="l" defTabSz="914318" rtl="0" eaLnBrk="1" latinLnBrk="0" hangingPunct="1">
        <a:lnSpc>
          <a:spcPct val="75000"/>
        </a:lnSpc>
        <a:spcBef>
          <a:spcPct val="0"/>
        </a:spcBef>
        <a:buNone/>
        <a:defRPr sz="4400" kern="1200" spc="-151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318" rtl="0" eaLnBrk="1" latinLnBrk="0" hangingPunct="1">
        <a:lnSpc>
          <a:spcPct val="15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defTabSz="914318" rtl="0" eaLnBrk="1" latinLnBrk="0" hangingPunct="1">
        <a:lnSpc>
          <a:spcPct val="150000"/>
        </a:lnSpc>
        <a:spcBef>
          <a:spcPts val="499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0" indent="0" algn="l" defTabSz="914318" rtl="0" eaLnBrk="1" latinLnBrk="0" hangingPunct="1">
        <a:lnSpc>
          <a:spcPct val="150000"/>
        </a:lnSpc>
        <a:spcBef>
          <a:spcPts val="499"/>
        </a:spcBef>
        <a:buFont typeface="Arial" panose="020B0604020202020204" pitchFamily="34" charset="0"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0" indent="0" algn="l" defTabSz="914318" rtl="0" eaLnBrk="1" latinLnBrk="0" hangingPunct="1">
        <a:lnSpc>
          <a:spcPct val="150000"/>
        </a:lnSpc>
        <a:spcBef>
          <a:spcPts val="499"/>
        </a:spcBef>
        <a:buFont typeface="Arial" panose="020B0604020202020204" pitchFamily="34" charset="0"/>
        <a:buNone/>
        <a:defRPr sz="1000" kern="1200">
          <a:solidFill>
            <a:schemeClr val="tx1">
              <a:alpha val="70000"/>
            </a:schemeClr>
          </a:solidFill>
          <a:latin typeface="+mn-lt"/>
          <a:ea typeface="+mn-ea"/>
          <a:cs typeface="+mn-cs"/>
        </a:defRPr>
      </a:lvl4pPr>
      <a:lvl5pPr marL="0" indent="0" algn="l" defTabSz="914318" rtl="0" eaLnBrk="1" latinLnBrk="0" hangingPunct="1">
        <a:lnSpc>
          <a:spcPct val="150000"/>
        </a:lnSpc>
        <a:spcBef>
          <a:spcPts val="499"/>
        </a:spcBef>
        <a:buFont typeface="Arial" panose="020B0604020202020204" pitchFamily="34" charset="0"/>
        <a:buNone/>
        <a:defRPr sz="1000" kern="1200" baseline="0">
          <a:solidFill>
            <a:schemeClr val="tx1">
              <a:alpha val="50000"/>
            </a:schemeClr>
          </a:solidFill>
          <a:latin typeface="+mn-lt"/>
          <a:ea typeface="+mn-ea"/>
          <a:cs typeface="+mn-cs"/>
        </a:defRPr>
      </a:lvl5pPr>
      <a:lvl6pPr marL="2514374" indent="-228580" algn="l" defTabSz="914318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34" indent="-228580" algn="l" defTabSz="914318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92" indent="-228580" algn="l" defTabSz="914318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50" indent="-228580" algn="l" defTabSz="914318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9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18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78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36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94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53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12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71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 xmlns="">
        <p15:guide id="0" pos="3840">
          <p15:clr>
            <a:srgbClr val="F26B43"/>
          </p15:clr>
        </p15:guide>
        <p15:guide id="1" orient="horz" pos="2160">
          <p15:clr>
            <a:srgbClr val="F26B43"/>
          </p15:clr>
        </p15:guide>
        <p15:guide id="14" orient="horz" pos="288">
          <p15:clr>
            <a:srgbClr val="F26B43"/>
          </p15:clr>
        </p15:guide>
        <p15:guide id="27" orient="horz" pos="4032">
          <p15:clr>
            <a:srgbClr val="F26B43"/>
          </p15:clr>
        </p15:guide>
        <p15:guide id="29" pos="7200">
          <p15:clr>
            <a:srgbClr val="F26B43"/>
          </p15:clr>
        </p15:guide>
        <p15:guide id="48" pos="108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F514B22-0A47-8149-99BC-E205725EBF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E50E5C37-D2FF-0A4C-9B8F-7F338AD8B6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B940E4D3-82E1-054B-889E-35BBA775EE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24BFDD8E-DE70-4846-BDB6-438FB0D6CE2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F5619D81-1C27-EF40-A654-C0F2EB91E60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B998D8-4445-714B-B1D8-0371EC48040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713396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01" r:id="rId1"/>
    <p:sldLayoutId id="2147484402" r:id="rId2"/>
    <p:sldLayoutId id="2147484403" r:id="rId3"/>
    <p:sldLayoutId id="2147484404" r:id="rId4"/>
    <p:sldLayoutId id="2147484405" r:id="rId5"/>
    <p:sldLayoutId id="2147484406" r:id="rId6"/>
    <p:sldLayoutId id="2147484407" r:id="rId7"/>
    <p:sldLayoutId id="2147484408" r:id="rId8"/>
    <p:sldLayoutId id="2147484409" r:id="rId9"/>
    <p:sldLayoutId id="2147484410" r:id="rId10"/>
    <p:sldLayoutId id="2147484411" r:id="rId11"/>
    <p:sldLayoutId id="2147484413" r:id="rId12"/>
    <p:sldLayoutId id="2147484414" r:id="rId1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 xmlns="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10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4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11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8.svg"/><Relationship Id="rId4" Type="http://schemas.openxmlformats.org/officeDocument/2006/relationships/image" Target="../media/image12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4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4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4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25B2E3CC-C975-0943-9D89-D5C78DE8221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9156" b="31739"/>
          <a:stretch>
            <a:fillRect/>
          </a:stretch>
        </p:blipFill>
        <p:spPr>
          <a:xfrm>
            <a:off x="-4032" y="1492254"/>
            <a:ext cx="12277618" cy="645459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0087C9E1-04CD-9D4F-B8DB-DE9778AB175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76846"/>
          <a:stretch>
            <a:fillRect/>
          </a:stretch>
        </p:blipFill>
        <p:spPr>
          <a:xfrm>
            <a:off x="1048877" y="134475"/>
            <a:ext cx="1357216" cy="1353671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2477813" y="546852"/>
            <a:ext cx="9436021" cy="1945165"/>
          </a:xfrm>
          <a:prstGeom prst="rect">
            <a:avLst/>
          </a:prstGeom>
          <a:noFill/>
        </p:spPr>
        <p:txBody>
          <a:bodyPr wrap="square" lIns="0" rIns="0" rtlCol="0">
            <a:noAutofit/>
          </a:bodyPr>
          <a:lstStyle/>
          <a:p>
            <a:r>
              <a:rPr lang="ru-RU" sz="32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ОБЩЕРОССИЙСКИЙ ПРОФСОЮЗ ОБРАЗОВАНИЯ</a:t>
            </a:r>
            <a:endParaRPr lang="ru-RU" sz="3200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45190" y="2935362"/>
            <a:ext cx="10856263" cy="2604700"/>
          </a:xfrm>
          <a:prstGeom prst="rect">
            <a:avLst/>
          </a:prstGeom>
          <a:noFill/>
        </p:spPr>
        <p:txBody>
          <a:bodyPr wrap="square" lIns="0" rIns="0" rtlCol="0">
            <a:noAutofit/>
          </a:bodyPr>
          <a:lstStyle/>
          <a:p>
            <a:pPr algn="ctr">
              <a:spcBef>
                <a:spcPts val="4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54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УСТАВ</a:t>
            </a:r>
          </a:p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36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ПРОФЕССИОНАЛЬНОГО СОЮЗА </a:t>
            </a:r>
          </a:p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36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РАБОТНИКОВ НАРОДНОГО ОБРАЗОВАНИЯ </a:t>
            </a:r>
            <a:endParaRPr lang="ru-RU" sz="3600" b="1" dirty="0" smtClean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36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sz="36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НАУКИ РОССИЙСКОЙ ФЕДЕРАЦИИ</a:t>
            </a:r>
          </a:p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ru-RU" sz="3200" b="1" i="1" dirty="0">
              <a:solidFill>
                <a:schemeClr val="accent5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5109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0087C9E1-04CD-9D4F-B8DB-DE9778AB175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76846"/>
          <a:stretch>
            <a:fillRect/>
          </a:stretch>
        </p:blipFill>
        <p:spPr>
          <a:xfrm>
            <a:off x="1341591" y="146653"/>
            <a:ext cx="818903" cy="816764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725268" y="254233"/>
            <a:ext cx="8833597" cy="945402"/>
          </a:xfrm>
          <a:prstGeom prst="rect">
            <a:avLst/>
          </a:prstGeom>
          <a:noFill/>
        </p:spPr>
        <p:txBody>
          <a:bodyPr wrap="square" lIns="0" rIns="0" rtlCol="0">
            <a:noAutofit/>
          </a:bodyPr>
          <a:lstStyle/>
          <a:p>
            <a:r>
              <a:rPr lang="ru-RU" sz="32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ОБЩЕРОССИЙСКИЙ ПРОФСОЮЗ ОБРАЗОВАНИЯ</a:t>
            </a:r>
            <a:endParaRPr lang="ru-RU" sz="3200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006765" y="640144"/>
            <a:ext cx="10224654" cy="73866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indent="457200"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    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6662593" y="5856759"/>
            <a:ext cx="5381625" cy="93864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Пункт 2 статьи 1 Устава Профсоюза</a:t>
            </a:r>
            <a:endParaRPr lang="ru-RU" b="1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795598" y="927485"/>
            <a:ext cx="10953947" cy="57554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accent1">
                    <a:lumMod val="75000"/>
                  </a:schemeClr>
                </a:solidFill>
              </a:rPr>
              <a:t>Официальные</a:t>
            </a:r>
            <a:r>
              <a:rPr lang="ru-RU" sz="36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dirty="0"/>
              <a:t> </a:t>
            </a:r>
            <a:r>
              <a:rPr lang="ru-RU" sz="3600" b="1" dirty="0">
                <a:solidFill>
                  <a:schemeClr val="accent1">
                    <a:lumMod val="75000"/>
                  </a:schemeClr>
                </a:solidFill>
              </a:rPr>
              <a:t>н</a:t>
            </a:r>
            <a:r>
              <a:rPr lang="ru-RU" sz="3600" b="1" dirty="0" smtClean="0">
                <a:solidFill>
                  <a:schemeClr val="accent1">
                    <a:lumMod val="75000"/>
                  </a:schemeClr>
                </a:solidFill>
              </a:rPr>
              <a:t>аименования </a:t>
            </a:r>
            <a:r>
              <a:rPr lang="ru-RU" sz="3600" b="1" dirty="0">
                <a:solidFill>
                  <a:schemeClr val="accent1">
                    <a:lumMod val="75000"/>
                  </a:schemeClr>
                </a:solidFill>
              </a:rPr>
              <a:t>на русском языке: </a:t>
            </a:r>
            <a:endParaRPr lang="ru-RU" sz="3600" b="1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endParaRPr lang="ru-RU" sz="1400" i="1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r>
              <a:rPr lang="ru-RU" sz="3200" i="1" dirty="0" smtClean="0">
                <a:solidFill>
                  <a:schemeClr val="accent1">
                    <a:lumMod val="75000"/>
                  </a:schemeClr>
                </a:solidFill>
              </a:rPr>
              <a:t>полное </a:t>
            </a:r>
            <a:endParaRPr lang="ru-RU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</a:rPr>
              <a:t>Профессиональный </a:t>
            </a:r>
            <a:r>
              <a:rPr lang="ru-RU" sz="3200" b="1" dirty="0">
                <a:solidFill>
                  <a:schemeClr val="accent1">
                    <a:lumMod val="50000"/>
                  </a:schemeClr>
                </a:solidFill>
              </a:rPr>
              <a:t>союз работников народного образования и науки Российской </a:t>
            </a:r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</a:rPr>
              <a:t>Федерации </a:t>
            </a:r>
          </a:p>
          <a:p>
            <a:pPr algn="ctr"/>
            <a:endParaRPr lang="ru-RU" sz="1400" i="1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r>
              <a:rPr lang="ru-RU" sz="3200" i="1" dirty="0" smtClean="0">
                <a:solidFill>
                  <a:schemeClr val="accent1">
                    <a:lumMod val="75000"/>
                  </a:schemeClr>
                </a:solidFill>
              </a:rPr>
              <a:t>сокращенное </a:t>
            </a:r>
            <a:endParaRPr lang="ru-RU" sz="3200" i="1" dirty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</a:rPr>
              <a:t>Общероссийский </a:t>
            </a:r>
            <a:r>
              <a:rPr lang="ru-RU" sz="3200" b="1" dirty="0">
                <a:solidFill>
                  <a:schemeClr val="accent1">
                    <a:lumMod val="50000"/>
                  </a:schemeClr>
                </a:solidFill>
              </a:rPr>
              <a:t>Профсоюз </a:t>
            </a:r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</a:rPr>
              <a:t>образования</a:t>
            </a:r>
          </a:p>
          <a:p>
            <a:pPr algn="just"/>
            <a:endParaRPr lang="ru-RU" sz="2000" b="1" i="1" dirty="0" smtClean="0">
              <a:solidFill>
                <a:srgbClr val="C00000"/>
              </a:solidFill>
            </a:endParaRPr>
          </a:p>
          <a:p>
            <a:pPr algn="just"/>
            <a:r>
              <a:rPr lang="ru-RU" sz="2000" b="1" i="1" dirty="0" smtClean="0">
                <a:solidFill>
                  <a:srgbClr val="C00000"/>
                </a:solidFill>
              </a:rPr>
              <a:t>Только такие наименования Профсоюза могут употребляться в наименованиях</a:t>
            </a:r>
            <a:r>
              <a:rPr lang="ru-RU" sz="2000" b="1" i="1" dirty="0">
                <a:solidFill>
                  <a:srgbClr val="C00000"/>
                </a:solidFill>
              </a:rPr>
              <a:t> и на бланках</a:t>
            </a:r>
            <a:r>
              <a:rPr lang="ru-RU" sz="2000" b="1" i="1" dirty="0" smtClean="0">
                <a:solidFill>
                  <a:srgbClr val="C00000"/>
                </a:solidFill>
              </a:rPr>
              <a:t> организаций </a:t>
            </a:r>
            <a:r>
              <a:rPr lang="ru-RU" sz="2000" b="1" i="1" dirty="0">
                <a:solidFill>
                  <a:srgbClr val="C00000"/>
                </a:solidFill>
              </a:rPr>
              <a:t>всех уровней </a:t>
            </a:r>
            <a:r>
              <a:rPr lang="ru-RU" sz="2000" b="1" i="1" dirty="0" smtClean="0">
                <a:solidFill>
                  <a:srgbClr val="C00000"/>
                </a:solidFill>
              </a:rPr>
              <a:t>организационной структуры Профсоюза без сокращений и без изъятий </a:t>
            </a:r>
          </a:p>
          <a:p>
            <a:pPr algn="ctr"/>
            <a:endParaRPr lang="ru-RU" sz="3200" i="1" dirty="0" smtClean="0"/>
          </a:p>
          <a:p>
            <a:pPr algn="ctr"/>
            <a:endParaRPr lang="ru-RU" sz="3200" b="1" dirty="0"/>
          </a:p>
        </p:txBody>
      </p:sp>
    </p:spTree>
    <p:extLst>
      <p:ext uri="{BB962C8B-B14F-4D97-AF65-F5344CB8AC3E}">
        <p14:creationId xmlns:p14="http://schemas.microsoft.com/office/powerpoint/2010/main" xmlns="" val="1924424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0087C9E1-04CD-9D4F-B8DB-DE9778AB175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76846"/>
          <a:stretch>
            <a:fillRect/>
          </a:stretch>
        </p:blipFill>
        <p:spPr>
          <a:xfrm>
            <a:off x="1341591" y="146653"/>
            <a:ext cx="818903" cy="816764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725268" y="254233"/>
            <a:ext cx="8833597" cy="945402"/>
          </a:xfrm>
          <a:prstGeom prst="rect">
            <a:avLst/>
          </a:prstGeom>
          <a:noFill/>
        </p:spPr>
        <p:txBody>
          <a:bodyPr wrap="square" lIns="0" rIns="0" rtlCol="0">
            <a:noAutofit/>
          </a:bodyPr>
          <a:lstStyle/>
          <a:p>
            <a:r>
              <a:rPr lang="ru-RU" sz="32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ОБЩЕРОССИЙСКИЙ ПРОФСОЮЗ ОБРАЗОВАНИЯ</a:t>
            </a:r>
            <a:endParaRPr lang="ru-RU" sz="3200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6662593" y="5620548"/>
            <a:ext cx="5381625" cy="93864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Пункт </a:t>
            </a:r>
            <a:r>
              <a:rPr lang="ru-RU" b="1" dirty="0"/>
              <a:t>7</a:t>
            </a:r>
            <a:r>
              <a:rPr lang="ru-RU" b="1" dirty="0" smtClean="0"/>
              <a:t> статьи 1, статья 58 Устава Профсоюза</a:t>
            </a:r>
            <a:endParaRPr lang="ru-RU" b="1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820132" y="1134668"/>
            <a:ext cx="1095394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 </a:t>
            </a:r>
            <a:endParaRPr lang="ru-RU" sz="3200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820132" y="1365083"/>
            <a:ext cx="10942806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spcAft>
                <a:spcPts val="0"/>
              </a:spcAft>
            </a:pPr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Профсоюз 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имеет 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членский профсоюзный билет единого образца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утверждаемый выборным коллегиальным исполнительным органом Профсоюза</a:t>
            </a:r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</a:t>
            </a:r>
          </a:p>
          <a:p>
            <a:pPr indent="450215" algn="just">
              <a:spcAft>
                <a:spcPts val="0"/>
              </a:spcAft>
            </a:pPr>
            <a:endParaRPr lang="ru-RU" sz="2400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indent="450215" algn="just">
              <a:spcAft>
                <a:spcPts val="0"/>
              </a:spcAft>
            </a:pP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Профсоюз использует 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единую символику (флаг, эмблему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), описание которой содержится в 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главе 11 </a:t>
            </a: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Устава 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Профсоюза</a:t>
            </a: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</a:t>
            </a:r>
          </a:p>
          <a:p>
            <a:pPr indent="450215" algn="just">
              <a:spcAft>
                <a:spcPts val="0"/>
              </a:spcAft>
            </a:pPr>
            <a:endParaRPr lang="ru-RU" sz="2400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indent="450215" algn="just">
              <a:spcAft>
                <a:spcPts val="0"/>
              </a:spcAft>
            </a:pP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Первичные, территориальные, региональные (межрегиональные) организации Профсоюза наряду с единой символикой Профсоюза 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могут использовать собственную символику (флаг, эмблема) и знаки отличия с обязательным включением в нее элементов единой символики Профсоюза.</a:t>
            </a:r>
            <a:endParaRPr lang="ru-RU" sz="2400" b="1" dirty="0">
              <a:solidFill>
                <a:schemeClr val="accent1">
                  <a:lumMod val="50000"/>
                </a:schemeClr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pic>
        <p:nvPicPr>
          <p:cNvPr id="8" name="Рисунок 1" descr="flag_profsouz_new_mini_00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0132" y="5477165"/>
            <a:ext cx="1800939" cy="1023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Рисунок 5" descr="logo_profsouz_new_mini_001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AFAFA"/>
              </a:clrFrom>
              <a:clrTo>
                <a:srgbClr val="FAFAF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28109" y="5499938"/>
            <a:ext cx="1029855" cy="10006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294998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0087C9E1-04CD-9D4F-B8DB-DE9778AB175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76846"/>
          <a:stretch>
            <a:fillRect/>
          </a:stretch>
        </p:blipFill>
        <p:spPr>
          <a:xfrm>
            <a:off x="1341591" y="146653"/>
            <a:ext cx="818903" cy="816764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006765" y="640144"/>
            <a:ext cx="10224654" cy="73866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indent="457200"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    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6662593" y="5856759"/>
            <a:ext cx="5381625" cy="93864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Статья 2 Устава Профсоюза</a:t>
            </a:r>
            <a:endParaRPr lang="ru-RU" b="1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674255" y="369455"/>
            <a:ext cx="11157527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dirty="0" smtClean="0"/>
              <a:t> </a:t>
            </a:r>
            <a:r>
              <a:rPr lang="ru-RU" sz="3600" b="1" dirty="0" smtClean="0">
                <a:solidFill>
                  <a:schemeClr val="accent1">
                    <a:lumMod val="50000"/>
                  </a:schemeClr>
                </a:solidFill>
              </a:rPr>
              <a:t>Статья 2. Основные понятия </a:t>
            </a:r>
          </a:p>
          <a:p>
            <a:pPr lvl="0"/>
            <a:endParaRPr lang="ru-RU" sz="2000" b="1" dirty="0" smtClean="0">
              <a:solidFill>
                <a:schemeClr val="accent5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/>
            <a:r>
              <a:rPr lang="ru-RU" sz="2200" b="1" dirty="0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Член Профсоюза;</a:t>
            </a:r>
          </a:p>
          <a:p>
            <a:pPr lvl="0"/>
            <a:r>
              <a:rPr lang="ru-RU" sz="2200" b="1" dirty="0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Работник;                                                                      </a:t>
            </a:r>
          </a:p>
          <a:p>
            <a:pPr lvl="0"/>
            <a:r>
              <a:rPr lang="ru-RU" sz="2200" b="1" dirty="0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Обучающийся;</a:t>
            </a:r>
          </a:p>
          <a:p>
            <a:pPr lvl="0"/>
            <a:r>
              <a:rPr lang="ru-RU" sz="2200" b="1" dirty="0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Организации Профсоюза;</a:t>
            </a:r>
          </a:p>
          <a:p>
            <a:pPr lvl="0"/>
            <a:r>
              <a:rPr lang="ru-RU" sz="2200" b="1" dirty="0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Первичная профсоюзная организация;</a:t>
            </a:r>
          </a:p>
          <a:p>
            <a:pPr lvl="0"/>
            <a:r>
              <a:rPr lang="ru-RU" sz="2200" b="1" dirty="0" smtClean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Объединенная первичная профсоюзная организация; </a:t>
            </a:r>
          </a:p>
          <a:p>
            <a:pPr lvl="0"/>
            <a:r>
              <a:rPr lang="ru-RU" sz="2200" b="1" dirty="0" smtClean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Малочисленная первичная профсоюзная организация; </a:t>
            </a:r>
          </a:p>
          <a:p>
            <a:pPr lvl="0"/>
            <a:r>
              <a:rPr lang="ru-RU" sz="2200" b="1" dirty="0" smtClean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Первичная профсоюзная организация с правами территориальной организации;</a:t>
            </a:r>
            <a:r>
              <a:rPr lang="ru-RU" sz="2200" b="1" dirty="0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lvl="0"/>
            <a:r>
              <a:rPr lang="ru-RU" sz="2200" b="1" dirty="0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Территориальная организация Профсоюза; </a:t>
            </a:r>
          </a:p>
          <a:p>
            <a:pPr lvl="0"/>
            <a:r>
              <a:rPr lang="ru-RU" sz="2200" b="1" dirty="0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Региональная (межрегиональная) организация Профсоюза; </a:t>
            </a:r>
          </a:p>
          <a:p>
            <a:pPr lvl="0"/>
            <a:r>
              <a:rPr lang="ru-RU" sz="2200" b="1" dirty="0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Профсоюзные работники (профсоюзные кадры);</a:t>
            </a:r>
          </a:p>
          <a:p>
            <a:pPr lvl="0"/>
            <a:r>
              <a:rPr lang="ru-RU" sz="2200" b="1" dirty="0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Профсоюзный стаж;</a:t>
            </a:r>
          </a:p>
          <a:p>
            <a:pPr lvl="0"/>
            <a:r>
              <a:rPr lang="ru-RU" sz="2200" b="1" dirty="0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Профсоюзный орган;</a:t>
            </a:r>
          </a:p>
          <a:p>
            <a:r>
              <a:rPr lang="ru-RU" sz="2200" b="1" dirty="0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Органы Профсоюза и организаций Профсоюза;</a:t>
            </a:r>
            <a:endParaRPr lang="ru-RU" sz="2200" b="1" dirty="0">
              <a:solidFill>
                <a:schemeClr val="accent5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5D70A9C6-5B65-42AE-8241-259256A84005}"/>
              </a:ext>
            </a:extLst>
          </p:cNvPr>
          <p:cNvSpPr/>
          <p:nvPr/>
        </p:nvSpPr>
        <p:spPr>
          <a:xfrm rot="16200000">
            <a:off x="-68968" y="3229250"/>
            <a:ext cx="1127672" cy="358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новеллы</a:t>
            </a:r>
            <a:endParaRPr lang="ru-RU" sz="1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29457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0087C9E1-04CD-9D4F-B8DB-DE9778AB175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76846"/>
          <a:stretch>
            <a:fillRect/>
          </a:stretch>
        </p:blipFill>
        <p:spPr>
          <a:xfrm>
            <a:off x="1341591" y="146653"/>
            <a:ext cx="818903" cy="816764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6662593" y="5856759"/>
            <a:ext cx="5381625" cy="93864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Статья 2 Устава Профсоюза</a:t>
            </a:r>
            <a:endParaRPr lang="ru-RU" b="1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820132" y="1134668"/>
            <a:ext cx="1095394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dirty="0"/>
              <a:t> </a:t>
            </a:r>
            <a:endParaRPr lang="ru-RU" dirty="0" smtClean="0"/>
          </a:p>
        </p:txBody>
      </p:sp>
      <p:sp>
        <p:nvSpPr>
          <p:cNvPr id="3" name="Прямоугольник 2"/>
          <p:cNvSpPr/>
          <p:nvPr/>
        </p:nvSpPr>
        <p:spPr>
          <a:xfrm>
            <a:off x="914400" y="1660329"/>
            <a:ext cx="10584865" cy="38164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/>
            <a:r>
              <a:rPr lang="ru-RU" sz="2200" b="1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Профсоюзный представитель (доверенное лицо</a:t>
            </a:r>
            <a:r>
              <a:rPr lang="ru-RU" sz="2200" b="1" dirty="0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);</a:t>
            </a:r>
            <a:endParaRPr lang="ru-RU" sz="2200" b="1" dirty="0">
              <a:solidFill>
                <a:schemeClr val="accent5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indent="450215">
              <a:spcAft>
                <a:spcPts val="0"/>
              </a:spcAft>
            </a:pPr>
            <a:r>
              <a:rPr lang="ru-RU" sz="2200" b="1" dirty="0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Профсоюзные </a:t>
            </a:r>
            <a:r>
              <a:rPr lang="ru-RU" sz="2200" b="1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работники (профсоюзные кадры</a:t>
            </a:r>
            <a:r>
              <a:rPr lang="ru-RU" sz="2200" b="1" dirty="0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);</a:t>
            </a:r>
          </a:p>
          <a:p>
            <a:pPr indent="450215">
              <a:spcAft>
                <a:spcPts val="0"/>
              </a:spcAft>
            </a:pPr>
            <a:r>
              <a:rPr lang="ru-RU" sz="2200" b="1" dirty="0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Профсоюзный актив;</a:t>
            </a:r>
            <a:endParaRPr lang="ru-RU" sz="2200" b="1" dirty="0">
              <a:solidFill>
                <a:schemeClr val="accent5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indent="450215">
              <a:spcAft>
                <a:spcPts val="0"/>
              </a:spcAft>
            </a:pPr>
            <a:r>
              <a:rPr lang="ru-RU" sz="2200" b="1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Вышестоящие профсоюзные </a:t>
            </a:r>
            <a:r>
              <a:rPr lang="ru-RU" sz="2200" b="1" dirty="0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органы;</a:t>
            </a:r>
            <a:endParaRPr lang="ru-RU" sz="2200" b="1" dirty="0">
              <a:solidFill>
                <a:schemeClr val="accent5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indent="450215">
              <a:spcAft>
                <a:spcPts val="0"/>
              </a:spcAft>
            </a:pPr>
            <a:r>
              <a:rPr lang="ru-RU" sz="2200" b="1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Структурные подразделения первичной профсоюзной </a:t>
            </a:r>
            <a:r>
              <a:rPr lang="ru-RU" sz="2200" b="1" dirty="0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организации;</a:t>
            </a:r>
            <a:endParaRPr lang="ru-RU" sz="2200" b="1" dirty="0">
              <a:solidFill>
                <a:schemeClr val="accent5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indent="450215">
              <a:spcAft>
                <a:spcPts val="0"/>
              </a:spcAft>
            </a:pPr>
            <a:r>
              <a:rPr lang="ru-RU" sz="2200" b="1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Профсоюзная группа (профгруппа</a:t>
            </a:r>
            <a:r>
              <a:rPr lang="ru-RU" sz="2200" b="1" dirty="0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);</a:t>
            </a:r>
            <a:endParaRPr lang="ru-RU" sz="2200" b="1" dirty="0">
              <a:solidFill>
                <a:schemeClr val="accent5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indent="450215">
              <a:spcAft>
                <a:spcPts val="0"/>
              </a:spcAft>
            </a:pPr>
            <a:r>
              <a:rPr lang="ru-RU" sz="2200" b="1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Профсоюзный групповой организатор (профгрупорг</a:t>
            </a:r>
            <a:r>
              <a:rPr lang="ru-RU" sz="2200" b="1" dirty="0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);</a:t>
            </a:r>
            <a:endParaRPr lang="ru-RU" sz="2200" b="1" dirty="0">
              <a:solidFill>
                <a:schemeClr val="accent5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indent="450215">
              <a:spcAft>
                <a:spcPts val="0"/>
              </a:spcAft>
            </a:pPr>
            <a:r>
              <a:rPr lang="ru-RU" sz="2200" b="1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Профсоюзное бюро (профбюро</a:t>
            </a:r>
            <a:r>
              <a:rPr lang="ru-RU" sz="2200" b="1" dirty="0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);</a:t>
            </a:r>
          </a:p>
          <a:p>
            <a:pPr indent="450215">
              <a:spcAft>
                <a:spcPts val="0"/>
              </a:spcAft>
            </a:pPr>
            <a:r>
              <a:rPr lang="ru-RU" sz="2200" b="1" dirty="0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Председатель </a:t>
            </a:r>
            <a:r>
              <a:rPr lang="ru-RU" sz="2200" b="1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профсоюзной организации структурного </a:t>
            </a:r>
            <a:r>
              <a:rPr lang="ru-RU" sz="2200" b="1" dirty="0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подразделения; </a:t>
            </a:r>
            <a:endParaRPr lang="ru-RU" sz="2200" b="1" dirty="0">
              <a:solidFill>
                <a:schemeClr val="accent5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indent="450215">
              <a:spcAft>
                <a:spcPts val="0"/>
              </a:spcAft>
            </a:pPr>
            <a:r>
              <a:rPr lang="ru-RU" sz="2200" b="1" dirty="0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Работодатель;</a:t>
            </a:r>
            <a:endParaRPr lang="ru-RU" sz="2200" b="1" dirty="0">
              <a:solidFill>
                <a:schemeClr val="accent5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indent="450215">
              <a:spcAft>
                <a:spcPts val="0"/>
              </a:spcAft>
            </a:pPr>
            <a:r>
              <a:rPr lang="ru-RU" sz="2200" b="1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Представители работодателя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972014" y="460063"/>
            <a:ext cx="696421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4000" b="1" dirty="0" smtClean="0">
                <a:solidFill>
                  <a:schemeClr val="accent1">
                    <a:lumMod val="50000"/>
                  </a:schemeClr>
                </a:solidFill>
              </a:rPr>
              <a:t>Статья 2. Основные </a:t>
            </a:r>
            <a:r>
              <a:rPr lang="ru-RU" sz="4000" b="1" dirty="0">
                <a:solidFill>
                  <a:schemeClr val="accent1">
                    <a:lumMod val="50000"/>
                  </a:schemeClr>
                </a:solidFill>
              </a:rPr>
              <a:t>понятия </a:t>
            </a:r>
          </a:p>
        </p:txBody>
      </p:sp>
    </p:spTree>
    <p:extLst>
      <p:ext uri="{BB962C8B-B14F-4D97-AF65-F5344CB8AC3E}">
        <p14:creationId xmlns:p14="http://schemas.microsoft.com/office/powerpoint/2010/main" xmlns="" val="2154735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2942134290"/>
              </p:ext>
            </p:extLst>
          </p:nvPr>
        </p:nvGraphicFramePr>
        <p:xfrm>
          <a:off x="1775519" y="1253973"/>
          <a:ext cx="9696045" cy="47954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4579" name="Рисунок 4" descr="C:\Users\User\Desktop\image_image_191697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03317" y="5758766"/>
            <a:ext cx="1695450" cy="1036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Заголовок 2"/>
          <p:cNvSpPr>
            <a:spLocks noGrp="1"/>
          </p:cNvSpPr>
          <p:nvPr>
            <p:ph type="title"/>
          </p:nvPr>
        </p:nvSpPr>
        <p:spPr>
          <a:xfrm>
            <a:off x="2982808" y="290678"/>
            <a:ext cx="7250450" cy="785818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Вышестоящие профсоюзные органы:</a:t>
            </a:r>
            <a:endParaRPr lang="ru-RU" sz="32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7352145" y="6049383"/>
            <a:ext cx="4692073" cy="74602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Пункт 13 статьи 2 Устава Профсоюза</a:t>
            </a:r>
            <a:endParaRPr lang="ru-RU" b="1" dirty="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0087C9E1-04CD-9D4F-B8DB-DE9778AB175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76846"/>
          <a:stretch>
            <a:fillRect/>
          </a:stretch>
        </p:blipFill>
        <p:spPr>
          <a:xfrm>
            <a:off x="689583" y="275205"/>
            <a:ext cx="818903" cy="816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15565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0087C9E1-04CD-9D4F-B8DB-DE9778AB175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76846"/>
          <a:stretch>
            <a:fillRect/>
          </a:stretch>
        </p:blipFill>
        <p:spPr>
          <a:xfrm>
            <a:off x="382576" y="288319"/>
            <a:ext cx="818903" cy="816764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792028" y="504919"/>
            <a:ext cx="11227323" cy="1200329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3600" b="1" dirty="0" smtClean="0">
                <a:solidFill>
                  <a:schemeClr val="accent1">
                    <a:lumMod val="50000"/>
                  </a:schemeClr>
                </a:solidFill>
                <a:cs typeface="Times New Roman" pitchFamily="18" charset="0"/>
              </a:rPr>
              <a:t>Глава 2. «</a:t>
            </a:r>
            <a:r>
              <a:rPr lang="ru-RU" sz="3600" b="1" dirty="0" smtClean="0">
                <a:solidFill>
                  <a:schemeClr val="accent1">
                    <a:lumMod val="50000"/>
                  </a:schemeClr>
                </a:solidFill>
              </a:rPr>
              <a:t>ЦЕЛИ</a:t>
            </a:r>
            <a:r>
              <a:rPr lang="ru-RU" sz="3600" b="1" dirty="0">
                <a:solidFill>
                  <a:schemeClr val="accent1">
                    <a:lumMod val="50000"/>
                  </a:schemeClr>
                </a:solidFill>
              </a:rPr>
              <a:t>, ЗАДАЧИ, ПРЕДМЕТ И ПРИНЦИПЫ ДЕЯТЕЛЬНОСТИ ПРОФСОЮЗА</a:t>
            </a:r>
            <a:r>
              <a:rPr lang="ru-RU" sz="3600" b="1" dirty="0" smtClean="0">
                <a:solidFill>
                  <a:schemeClr val="accent1">
                    <a:lumMod val="50000"/>
                  </a:schemeClr>
                </a:solidFill>
                <a:cs typeface="Times New Roman" pitchFamily="18" charset="0"/>
              </a:rPr>
              <a:t>»</a:t>
            </a:r>
            <a:endParaRPr lang="ru-RU" sz="3600" b="1" dirty="0">
              <a:solidFill>
                <a:schemeClr val="accent1">
                  <a:lumMod val="50000"/>
                </a:schemeClr>
              </a:solidFill>
              <a:cs typeface="Times New Roman" pitchFamily="18" charset="0"/>
            </a:endParaRPr>
          </a:p>
        </p:txBody>
      </p:sp>
      <p:sp>
        <p:nvSpPr>
          <p:cNvPr id="8" name="Пятиугольник 7"/>
          <p:cNvSpPr/>
          <p:nvPr/>
        </p:nvSpPr>
        <p:spPr>
          <a:xfrm>
            <a:off x="1970202" y="2252143"/>
            <a:ext cx="9266547" cy="770697"/>
          </a:xfrm>
          <a:prstGeom prst="homePlat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endParaRPr lang="ru-RU" sz="3200" dirty="0" smtClean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0" name="Пятиугольник 9"/>
          <p:cNvSpPr/>
          <p:nvPr/>
        </p:nvSpPr>
        <p:spPr>
          <a:xfrm>
            <a:off x="1970202" y="3254608"/>
            <a:ext cx="9266547" cy="813672"/>
          </a:xfrm>
          <a:prstGeom prst="homePlat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endParaRPr lang="ru-RU" sz="3200" dirty="0" smtClean="0">
              <a:solidFill>
                <a:schemeClr val="accent5">
                  <a:lumMod val="75000"/>
                </a:schemeClr>
              </a:solidFill>
            </a:endParaRP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endParaRPr lang="ru-RU" sz="32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E2D11968-F0FC-4C3A-AC44-3C72062C9815}"/>
              </a:ext>
            </a:extLst>
          </p:cNvPr>
          <p:cNvSpPr/>
          <p:nvPr/>
        </p:nvSpPr>
        <p:spPr>
          <a:xfrm>
            <a:off x="1550797" y="2320338"/>
            <a:ext cx="783569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buClr>
                <a:schemeClr val="accent1">
                  <a:lumMod val="75000"/>
                </a:schemeClr>
              </a:buClr>
              <a:buSzPct val="75000"/>
              <a:defRPr/>
            </a:pPr>
            <a:r>
              <a:rPr lang="ru-RU" sz="3200" b="1" dirty="0">
                <a:solidFill>
                  <a:schemeClr val="accent5">
                    <a:lumMod val="75000"/>
                  </a:schemeClr>
                </a:solidFill>
              </a:rPr>
              <a:t>Статья 3</a:t>
            </a:r>
            <a:r>
              <a:rPr lang="ru-RU" sz="3200" b="1" dirty="0" smtClean="0">
                <a:solidFill>
                  <a:schemeClr val="accent5">
                    <a:lumMod val="75000"/>
                  </a:schemeClr>
                </a:solidFill>
              </a:rPr>
              <a:t>. Цели Профсоюза</a:t>
            </a:r>
            <a:endParaRPr lang="ru-RU" sz="32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xmlns="" id="{E2D11968-F0FC-4C3A-AC44-3C72062C9815}"/>
              </a:ext>
            </a:extLst>
          </p:cNvPr>
          <p:cNvSpPr/>
          <p:nvPr/>
        </p:nvSpPr>
        <p:spPr>
          <a:xfrm>
            <a:off x="2592371" y="3267121"/>
            <a:ext cx="620283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buClr>
                <a:schemeClr val="accent1">
                  <a:lumMod val="75000"/>
                </a:schemeClr>
              </a:buClr>
              <a:buSzPct val="75000"/>
              <a:defRPr/>
            </a:pPr>
            <a:r>
              <a:rPr lang="ru-RU" sz="3200" b="1" dirty="0">
                <a:solidFill>
                  <a:schemeClr val="accent5">
                    <a:lumMod val="75000"/>
                  </a:schemeClr>
                </a:solidFill>
              </a:rPr>
              <a:t>Статья </a:t>
            </a:r>
            <a:r>
              <a:rPr lang="ru-RU" sz="3200" b="1" dirty="0" smtClean="0">
                <a:solidFill>
                  <a:schemeClr val="accent5">
                    <a:lumMod val="75000"/>
                  </a:schemeClr>
                </a:solidFill>
              </a:rPr>
              <a:t>4. Задачи Профсоюза</a:t>
            </a:r>
            <a:endParaRPr lang="ru-RU" sz="32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9" name="Пятиугольник 8"/>
          <p:cNvSpPr/>
          <p:nvPr/>
        </p:nvSpPr>
        <p:spPr>
          <a:xfrm>
            <a:off x="1970202" y="4236249"/>
            <a:ext cx="9266547" cy="813672"/>
          </a:xfrm>
          <a:prstGeom prst="homePlat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endParaRPr lang="ru-RU" sz="3200" dirty="0" smtClean="0">
              <a:solidFill>
                <a:schemeClr val="accent5">
                  <a:lumMod val="75000"/>
                </a:schemeClr>
              </a:solidFill>
            </a:endParaRP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endParaRPr lang="ru-RU" sz="32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2" name="Пятиугольник 11"/>
          <p:cNvSpPr/>
          <p:nvPr/>
        </p:nvSpPr>
        <p:spPr>
          <a:xfrm>
            <a:off x="1970202" y="5202321"/>
            <a:ext cx="9266546" cy="813672"/>
          </a:xfrm>
          <a:prstGeom prst="homePlat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endParaRPr lang="ru-RU" sz="3200" dirty="0" smtClean="0">
              <a:solidFill>
                <a:schemeClr val="accent5">
                  <a:lumMod val="75000"/>
                </a:schemeClr>
              </a:solidFill>
            </a:endParaRP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endParaRPr lang="ru-RU" sz="32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xmlns="" id="{E2D11968-F0FC-4C3A-AC44-3C72062C9815}"/>
              </a:ext>
            </a:extLst>
          </p:cNvPr>
          <p:cNvSpPr/>
          <p:nvPr/>
        </p:nvSpPr>
        <p:spPr>
          <a:xfrm>
            <a:off x="2413262" y="4300048"/>
            <a:ext cx="822017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buClr>
                <a:schemeClr val="accent1">
                  <a:lumMod val="75000"/>
                </a:schemeClr>
              </a:buClr>
              <a:buSzPct val="75000"/>
              <a:defRPr/>
            </a:pPr>
            <a:r>
              <a:rPr lang="ru-RU" sz="3200" b="1" dirty="0">
                <a:solidFill>
                  <a:schemeClr val="accent1">
                    <a:lumMod val="50000"/>
                  </a:schemeClr>
                </a:solidFill>
              </a:rPr>
              <a:t>Статья 5</a:t>
            </a:r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</a:rPr>
              <a:t>. Предмет деятельности  Профсоюза</a:t>
            </a:r>
            <a:endParaRPr lang="ru-RU" sz="32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xmlns="" id="{E2D11968-F0FC-4C3A-AC44-3C72062C9815}"/>
              </a:ext>
            </a:extLst>
          </p:cNvPr>
          <p:cNvSpPr/>
          <p:nvPr/>
        </p:nvSpPr>
        <p:spPr>
          <a:xfrm>
            <a:off x="2347274" y="5316769"/>
            <a:ext cx="859816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buClr>
                <a:schemeClr val="accent1">
                  <a:lumMod val="75000"/>
                </a:schemeClr>
              </a:buClr>
              <a:buSzPct val="75000"/>
              <a:defRPr/>
            </a:pPr>
            <a:r>
              <a:rPr lang="ru-RU" sz="3200" b="1" dirty="0">
                <a:solidFill>
                  <a:schemeClr val="accent5">
                    <a:lumMod val="75000"/>
                  </a:schemeClr>
                </a:solidFill>
              </a:rPr>
              <a:t>Статья </a:t>
            </a:r>
            <a:r>
              <a:rPr lang="ru-RU" sz="3200" b="1" dirty="0" smtClean="0">
                <a:solidFill>
                  <a:schemeClr val="accent5">
                    <a:lumMod val="75000"/>
                  </a:schemeClr>
                </a:solidFill>
              </a:rPr>
              <a:t>6. Принципы деятельности  Профсоюза</a:t>
            </a:r>
            <a:endParaRPr lang="ru-RU" sz="3200" b="1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22692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0087C9E1-04CD-9D4F-B8DB-DE9778AB175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76846"/>
          <a:stretch>
            <a:fillRect/>
          </a:stretch>
        </p:blipFill>
        <p:spPr>
          <a:xfrm>
            <a:off x="768185" y="348939"/>
            <a:ext cx="818903" cy="816764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6662593" y="5856759"/>
            <a:ext cx="5381625" cy="93864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Статья 3 Устава Профсоюза</a:t>
            </a:r>
            <a:endParaRPr lang="ru-RU" b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830944" y="578696"/>
            <a:ext cx="703349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4400" b="1" dirty="0" smtClean="0">
                <a:solidFill>
                  <a:schemeClr val="accent1">
                    <a:lumMod val="50000"/>
                  </a:schemeClr>
                </a:solidFill>
              </a:rPr>
              <a:t>Статья 3. Цели Профсоюза: </a:t>
            </a:r>
            <a:endParaRPr lang="ru-RU" sz="44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588655" y="2080070"/>
            <a:ext cx="9735127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spcAft>
                <a:spcPts val="0"/>
              </a:spcAft>
            </a:pPr>
            <a:r>
              <a:rPr lang="x-none" sz="22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представительство </a:t>
            </a:r>
            <a:r>
              <a:rPr lang="x-none" sz="22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и защита индивидуальных и коллективных социальных, трудовых, профессиональных прав и интересов членов Профсоюза</a:t>
            </a:r>
            <a:r>
              <a:rPr lang="ru-RU" sz="22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;</a:t>
            </a:r>
          </a:p>
          <a:p>
            <a:pPr indent="450215" algn="just">
              <a:spcAft>
                <a:spcPts val="0"/>
              </a:spcAft>
            </a:pPr>
            <a:endParaRPr lang="ru-RU" sz="22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0215" algn="just">
              <a:spcAft>
                <a:spcPts val="0"/>
              </a:spcAft>
            </a:pPr>
            <a:r>
              <a:rPr lang="x-none" sz="22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повышение качества жизни членов Профсоюза, достижение справедливого и достойного уровня оплаты труда, пенсий и социальных пособий, стипендий, социальной и правовой защищенности работников и обучающихся</a:t>
            </a:r>
            <a:r>
              <a:rPr lang="x-none" sz="22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;</a:t>
            </a:r>
            <a:endParaRPr lang="ru-RU" sz="2200" dirty="0" smtClean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0215" algn="just">
              <a:spcAft>
                <a:spcPts val="0"/>
              </a:spcAft>
            </a:pPr>
            <a:endParaRPr lang="ru-RU" sz="22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0215" algn="just">
              <a:spcAft>
                <a:spcPts val="0"/>
              </a:spcAft>
            </a:pPr>
            <a:r>
              <a:rPr lang="ru-RU" sz="22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реализация прав Профсоюза и его организаций на представительство в коллегиальных органах управления организациями сферы образования.</a:t>
            </a:r>
            <a:endParaRPr lang="ru-RU" sz="2200" dirty="0">
              <a:solidFill>
                <a:schemeClr val="accent1">
                  <a:lumMod val="75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Пятиугольник 5"/>
          <p:cNvSpPr/>
          <p:nvPr/>
        </p:nvSpPr>
        <p:spPr>
          <a:xfrm>
            <a:off x="768185" y="2191424"/>
            <a:ext cx="822036" cy="492766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ятиугольник 9"/>
          <p:cNvSpPr/>
          <p:nvPr/>
        </p:nvSpPr>
        <p:spPr>
          <a:xfrm>
            <a:off x="768185" y="3364119"/>
            <a:ext cx="822036" cy="468875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ятиугольник 10"/>
          <p:cNvSpPr/>
          <p:nvPr/>
        </p:nvSpPr>
        <p:spPr>
          <a:xfrm>
            <a:off x="768185" y="4512923"/>
            <a:ext cx="822036" cy="468875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334512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0087C9E1-04CD-9D4F-B8DB-DE9778AB175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76846"/>
          <a:stretch>
            <a:fillRect/>
          </a:stretch>
        </p:blipFill>
        <p:spPr>
          <a:xfrm>
            <a:off x="1341591" y="146653"/>
            <a:ext cx="818903" cy="816764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7730836" y="6160655"/>
            <a:ext cx="4313382" cy="634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Статья 4 Устава Профсоюза</a:t>
            </a:r>
            <a:endParaRPr lang="ru-RU" b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951017" y="193976"/>
            <a:ext cx="745836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4400" b="1" dirty="0" smtClean="0">
                <a:solidFill>
                  <a:schemeClr val="accent1">
                    <a:lumMod val="50000"/>
                  </a:schemeClr>
                </a:solidFill>
              </a:rPr>
              <a:t>Статья 4. Задачи Профсоюза: </a:t>
            </a:r>
            <a:endParaRPr lang="ru-RU" sz="44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80291" y="1199635"/>
            <a:ext cx="11453091" cy="52937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1. 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Представительство 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интересов работников в социальном партнерстве, ведение коллективных переговоров на всех уровнях власти, заключение коллективных договоров и соглашений от имени и в интересах членов Профсоюза, а также работников, уполномочивших Профсоюз, организации Профсоюза на ведение коллективных переговоров, контроль за выполнением коллективных договоров, соглашений. </a:t>
            </a:r>
            <a:endParaRPr lang="ru-RU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algn="just"/>
            <a:endParaRPr lang="ru-RU" sz="1000" dirty="0">
              <a:solidFill>
                <a:schemeClr val="accent1">
                  <a:lumMod val="50000"/>
                </a:schemeClr>
              </a:solidFill>
            </a:endParaRPr>
          </a:p>
          <a:p>
            <a:pPr algn="just"/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2. 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Содействие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 сохранению гарантий получения бесплатного образования, практической реализации государственной политики приоритетности образования и науки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.</a:t>
            </a:r>
          </a:p>
          <a:p>
            <a:pPr algn="just"/>
            <a:endParaRPr lang="ru-RU" sz="1000" dirty="0">
              <a:solidFill>
                <a:schemeClr val="accent1">
                  <a:lumMod val="50000"/>
                </a:schemeClr>
              </a:solidFill>
            </a:endParaRPr>
          </a:p>
          <a:p>
            <a:pPr algn="just"/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3. 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Контроль 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за соблюдением работодателями и их представителями трудового законодательства и иных нормативных правовых актов, содержащих нормы трудового права, защита членов Профсоюза от незаконных увольнений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.</a:t>
            </a:r>
          </a:p>
          <a:p>
            <a:pPr algn="just"/>
            <a:endParaRPr lang="ru-RU" sz="1000" dirty="0">
              <a:solidFill>
                <a:schemeClr val="accent1">
                  <a:lumMod val="50000"/>
                </a:schemeClr>
              </a:solidFill>
            </a:endParaRPr>
          </a:p>
          <a:p>
            <a:pPr algn="just"/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4. 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Контроль 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за занятостью и соблюдением работодателями гарантий высвобождаемым работникам, установленных законодательством Российской Федерации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.</a:t>
            </a:r>
          </a:p>
          <a:p>
            <a:pPr algn="just"/>
            <a:endParaRPr lang="ru-RU" sz="1000" dirty="0">
              <a:solidFill>
                <a:schemeClr val="accent1">
                  <a:lumMod val="50000"/>
                </a:schemeClr>
              </a:solidFill>
            </a:endParaRPr>
          </a:p>
          <a:p>
            <a:pPr algn="just"/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5.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 Контроль 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за обеспечением здоровых и безопасных условий труда в организациях сферы образования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.</a:t>
            </a:r>
          </a:p>
          <a:p>
            <a:pPr algn="just"/>
            <a:endParaRPr lang="ru-RU" sz="1000" dirty="0">
              <a:solidFill>
                <a:schemeClr val="accent1">
                  <a:lumMod val="50000"/>
                </a:schemeClr>
              </a:solidFill>
            </a:endParaRPr>
          </a:p>
          <a:p>
            <a:pPr algn="just"/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6. 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Содействие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 своевременному и качественному повышению квалификации работников 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образования</a:t>
            </a:r>
          </a:p>
          <a:p>
            <a:pPr algn="just"/>
            <a:endParaRPr lang="ru-RU" dirty="0">
              <a:solidFill>
                <a:schemeClr val="accent1">
                  <a:lumMod val="50000"/>
                </a:schemeClr>
              </a:solidFill>
            </a:endParaRPr>
          </a:p>
          <a:p>
            <a:pPr algn="just"/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7</a:t>
            </a:r>
            <a:r>
              <a:rPr lang="x-none" dirty="0">
                <a:solidFill>
                  <a:schemeClr val="accent1">
                    <a:lumMod val="50000"/>
                  </a:schemeClr>
                </a:solidFill>
              </a:rPr>
              <a:t>.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 </a:t>
            </a:r>
            <a:r>
              <a:rPr lang="x-none" b="1" dirty="0">
                <a:solidFill>
                  <a:schemeClr val="accent1">
                    <a:lumMod val="50000"/>
                  </a:schemeClr>
                </a:solidFill>
              </a:rPr>
              <a:t>Укрепление и развитие</a:t>
            </a:r>
            <a:r>
              <a:rPr lang="x-none" dirty="0">
                <a:solidFill>
                  <a:schemeClr val="accent1">
                    <a:lumMod val="50000"/>
                  </a:schemeClr>
                </a:solidFill>
              </a:rPr>
              <a:t> профессиональной солидарности, взаимопомощи и сотрудничества в организациях сферы образования.</a:t>
            </a:r>
            <a:endParaRPr lang="ru-RU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78314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0087C9E1-04CD-9D4F-B8DB-DE9778AB175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76846"/>
          <a:stretch>
            <a:fillRect/>
          </a:stretch>
        </p:blipFill>
        <p:spPr>
          <a:xfrm>
            <a:off x="1341591" y="146653"/>
            <a:ext cx="818903" cy="816764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725268" y="136124"/>
            <a:ext cx="8833597" cy="945402"/>
          </a:xfrm>
          <a:prstGeom prst="rect">
            <a:avLst/>
          </a:prstGeom>
          <a:noFill/>
        </p:spPr>
        <p:txBody>
          <a:bodyPr wrap="square" lIns="0" rIns="0" rtlCol="0">
            <a:noAutofit/>
          </a:bodyPr>
          <a:lstStyle/>
          <a:p>
            <a:r>
              <a:rPr lang="ru-RU" sz="32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ОБЩЕРОССИЙСКИЙ ПРОФСОЮЗ ОБРАЗОВАНИЯ</a:t>
            </a:r>
            <a:endParaRPr lang="ru-RU" sz="3200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730836" y="6021288"/>
            <a:ext cx="4313382" cy="634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Статья 5 Устава Профсоюза</a:t>
            </a:r>
            <a:endParaRPr lang="ru-RU" b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97164" y="963417"/>
            <a:ext cx="114808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4400" b="1" dirty="0" smtClean="0">
                <a:solidFill>
                  <a:srgbClr val="C00000"/>
                </a:solidFill>
              </a:rPr>
              <a:t>Статья 5. Предмет деятельности  Профсоюза: </a:t>
            </a:r>
            <a:endParaRPr lang="ru-RU" sz="4400" b="1" dirty="0">
              <a:solidFill>
                <a:srgbClr val="C00000"/>
              </a:solidFill>
            </a:endParaRPr>
          </a:p>
        </p:txBody>
      </p:sp>
      <p:sp>
        <p:nvSpPr>
          <p:cNvPr id="7" name="Объект 1">
            <a:extLst>
              <a:ext uri="{FF2B5EF4-FFF2-40B4-BE49-F238E27FC236}">
                <a16:creationId xmlns:a16="http://schemas.microsoft.com/office/drawing/2014/main" xmlns="" id="{72FE9BF2-18A2-4C04-93CC-99A2DBA45592}"/>
              </a:ext>
            </a:extLst>
          </p:cNvPr>
          <p:cNvSpPr txBox="1">
            <a:spLocks/>
          </p:cNvSpPr>
          <p:nvPr/>
        </p:nvSpPr>
        <p:spPr>
          <a:xfrm>
            <a:off x="711199" y="1898290"/>
            <a:ext cx="11166765" cy="39760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9537" indent="0" algn="just">
              <a:buFont typeface="Wingdings 3" panose="05040102010807070707" pitchFamily="18" charset="2"/>
              <a:buNone/>
              <a:defRPr/>
            </a:pPr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09537" indent="0" algn="just">
              <a:buFont typeface="Wingdings 3" panose="05040102010807070707" pitchFamily="18" charset="2"/>
              <a:buNone/>
              <a:defRPr/>
            </a:pPr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x-none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редмет </a:t>
            </a:r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– виды </a:t>
            </a:r>
            <a:r>
              <a:rPr lang="x-none" sz="2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деятельности Профсоюза</a:t>
            </a: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которые Профсоюз осуществляет </a:t>
            </a: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</a:t>
            </a:r>
            <a:r>
              <a:rPr lang="x-none" sz="2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ля достижения уставных целей и решения задач через </a:t>
            </a: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профсоюзные </a:t>
            </a:r>
            <a:r>
              <a:rPr lang="x-none" sz="2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органы всех уровней профсоюзной структуры, полномочных представителей</a:t>
            </a: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ru-RU" sz="2400" b="1" dirty="0" smtClean="0"/>
          </a:p>
          <a:p>
            <a:pPr marL="109537" indent="0" algn="ctr">
              <a:buFont typeface="Wingdings 3" panose="05040102010807070707" pitchFamily="18" charset="2"/>
              <a:buNone/>
              <a:defRPr/>
            </a:pPr>
            <a:r>
              <a:rPr lang="ru-RU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31 вид – основные виды деятельности Профсоюза и его организаций</a:t>
            </a:r>
          </a:p>
          <a:p>
            <a:pPr marL="109537" indent="0" algn="ctr">
              <a:buFont typeface="Wingdings 3" panose="05040102010807070707" pitchFamily="18" charset="2"/>
              <a:buNone/>
              <a:defRPr/>
            </a:pPr>
            <a:endParaRPr lang="ru-RU" sz="36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09537" indent="0" algn="ctr">
              <a:buFont typeface="Wingdings 3" panose="05040102010807070707" pitchFamily="18" charset="2"/>
              <a:buNone/>
              <a:defRPr/>
            </a:pPr>
            <a:endParaRPr lang="ru-RU" sz="32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56473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0087C9E1-04CD-9D4F-B8DB-DE9778AB175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76846"/>
          <a:stretch>
            <a:fillRect/>
          </a:stretch>
        </p:blipFill>
        <p:spPr>
          <a:xfrm>
            <a:off x="794717" y="280021"/>
            <a:ext cx="818903" cy="816764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7730836" y="6082561"/>
            <a:ext cx="4313382" cy="634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Пункт 32 статьи 5 Устава Профсоюза</a:t>
            </a:r>
            <a:endParaRPr lang="ru-RU" b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539729" y="406044"/>
            <a:ext cx="1012997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4400" b="1" dirty="0" smtClean="0">
                <a:solidFill>
                  <a:srgbClr val="C00000"/>
                </a:solidFill>
              </a:rPr>
              <a:t>Предмет деятельности  Профсоюза: </a:t>
            </a:r>
            <a:endParaRPr lang="ru-RU" sz="4400" b="1" dirty="0">
              <a:solidFill>
                <a:srgbClr val="C00000"/>
              </a:solidFill>
            </a:endParaRPr>
          </a:p>
        </p:txBody>
      </p:sp>
      <p:sp>
        <p:nvSpPr>
          <p:cNvPr id="8" name="Содержимое 1">
            <a:extLst>
              <a:ext uri="{FF2B5EF4-FFF2-40B4-BE49-F238E27FC236}">
                <a16:creationId xmlns:a16="http://schemas.microsoft.com/office/drawing/2014/main" xmlns="" id="{17831B05-F10E-448D-9F97-95E1DFD66DE5}"/>
              </a:ext>
            </a:extLst>
          </p:cNvPr>
          <p:cNvSpPr txBox="1">
            <a:spLocks/>
          </p:cNvSpPr>
          <p:nvPr/>
        </p:nvSpPr>
        <p:spPr>
          <a:xfrm>
            <a:off x="580055" y="1566388"/>
            <a:ext cx="11464163" cy="4437473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179388" algn="just">
              <a:spcBef>
                <a:spcPct val="0"/>
              </a:spcBef>
              <a:buFont typeface="Wingdings 3" panose="05040102010807070707" pitchFamily="18" charset="2"/>
              <a:buNone/>
            </a:pPr>
            <a:r>
              <a:rPr lang="ru-RU" altLang="ru-RU" sz="20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Наряду с основными видами деятельности Профсоюз может осуществлять </a:t>
            </a:r>
            <a:r>
              <a:rPr lang="ru-RU" altLang="ru-RU" sz="2000" b="1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(как социально ориентированная некоммерческая организация) </a:t>
            </a:r>
            <a:r>
              <a:rPr lang="ru-RU" altLang="ru-RU" sz="20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следующие  </a:t>
            </a:r>
            <a:r>
              <a:rPr lang="ru-RU" altLang="ru-RU" sz="2000" b="1" u="sng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 подвидов деятельности:</a:t>
            </a:r>
          </a:p>
          <a:p>
            <a:pPr marL="0" indent="179388" algn="just">
              <a:spcBef>
                <a:spcPct val="0"/>
              </a:spcBef>
              <a:buFont typeface="Wingdings 3" panose="05040102010807070707" pitchFamily="18" charset="2"/>
              <a:buNone/>
            </a:pPr>
            <a:endParaRPr lang="ru-RU" altLang="ru-RU" sz="2000" b="1" u="sng" dirty="0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179388" algn="just">
              <a:spcBef>
                <a:spcPct val="0"/>
              </a:spcBef>
            </a:pPr>
            <a:r>
              <a:rPr lang="ru-RU" altLang="ru-RU" sz="20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социальная поддержка и защита граждан;</a:t>
            </a:r>
          </a:p>
          <a:p>
            <a:pPr marL="0" indent="179388" algn="just">
              <a:spcBef>
                <a:spcPct val="0"/>
              </a:spcBef>
            </a:pPr>
            <a:r>
              <a:rPr lang="ru-RU" altLang="ru-RU" sz="20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содействие в области образования, просвещения, науки, профилактики и охраны здоровья, пропаганды здорового образа жизни, улучшения морально-психологического состояния членов Профсоюза, физической культуры и спорта, а также духовному развитию личности;</a:t>
            </a:r>
          </a:p>
          <a:p>
            <a:pPr marL="0" indent="179388" algn="just">
              <a:spcBef>
                <a:spcPct val="0"/>
              </a:spcBef>
            </a:pPr>
            <a:r>
              <a:rPr lang="ru-RU" altLang="ru-RU" sz="20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оказание помощи пострадавшим в результате стихийных бедствий, экологических, техногенных или иных катастроф и вынужденным переселенцам;</a:t>
            </a:r>
          </a:p>
          <a:p>
            <a:pPr marL="0" indent="179388" algn="just">
              <a:spcBef>
                <a:spcPct val="0"/>
              </a:spcBef>
            </a:pPr>
            <a:r>
              <a:rPr lang="ru-RU" altLang="ru-RU" sz="20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оказание юридической помощи на безвозмездной основе членам Профсоюза, правовое просвещение, деятельность по защите прав и свобод человека и гражданина;</a:t>
            </a:r>
          </a:p>
          <a:p>
            <a:pPr marL="0" indent="179388" algn="just">
              <a:spcBef>
                <a:spcPct val="0"/>
              </a:spcBef>
            </a:pPr>
            <a:r>
              <a:rPr lang="ru-RU" altLang="ru-RU" sz="20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межнационального сотрудничества;</a:t>
            </a:r>
          </a:p>
          <a:p>
            <a:pPr marL="0" indent="179388" algn="just">
              <a:spcBef>
                <a:spcPct val="0"/>
              </a:spcBef>
            </a:pPr>
            <a:r>
              <a:rPr lang="ru-RU" altLang="ru-RU" sz="20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охрана и в соответствии с установленными требованиями содержание объектов (в том числе зданий, сооружений) и территорий, имеющих историческое, культовое, культурное или природоохранное значение;</a:t>
            </a:r>
          </a:p>
          <a:p>
            <a:pPr marL="0" indent="179388" algn="just">
              <a:spcBef>
                <a:spcPct val="0"/>
              </a:spcBef>
            </a:pPr>
            <a:r>
              <a:rPr lang="ru-RU" altLang="ru-RU" sz="20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деятельность в области организации и поддержки и добровольчества (</a:t>
            </a:r>
            <a:r>
              <a:rPr lang="ru-RU" altLang="ru-RU" sz="2000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волонтерства</a:t>
            </a:r>
            <a:r>
              <a:rPr lang="ru-RU" altLang="ru-RU" sz="20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ru-RU" altLang="ru-RU" sz="20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84406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42530" y="273858"/>
            <a:ext cx="1101898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/>
              <a:t> </a:t>
            </a:r>
            <a:r>
              <a:rPr lang="ru-RU" sz="3600" b="1" dirty="0">
                <a:solidFill>
                  <a:schemeClr val="accent1">
                    <a:lumMod val="75000"/>
                  </a:schemeClr>
                </a:solidFill>
              </a:rPr>
              <a:t>Н</a:t>
            </a:r>
            <a:r>
              <a:rPr lang="ru-RU" sz="3600" b="1" dirty="0" smtClean="0">
                <a:solidFill>
                  <a:schemeClr val="accent1">
                    <a:lumMod val="75000"/>
                  </a:schemeClr>
                </a:solidFill>
              </a:rPr>
              <a:t>а </a:t>
            </a:r>
            <a:r>
              <a:rPr lang="en-US" sz="3600" b="1" dirty="0" smtClean="0">
                <a:solidFill>
                  <a:schemeClr val="accent1">
                    <a:lumMod val="75000"/>
                  </a:schemeClr>
                </a:solidFill>
              </a:rPr>
              <a:t>VIII </a:t>
            </a:r>
            <a:r>
              <a:rPr lang="ru-RU" sz="3600" b="1" dirty="0" smtClean="0">
                <a:solidFill>
                  <a:schemeClr val="accent1">
                    <a:lumMod val="75000"/>
                  </a:schemeClr>
                </a:solidFill>
              </a:rPr>
              <a:t>Съезде Профсоюза 14 октября 2020 года утверждены</a:t>
            </a:r>
            <a:r>
              <a:rPr lang="ru-RU" sz="3200" b="1" dirty="0" smtClean="0">
                <a:solidFill>
                  <a:schemeClr val="accent1">
                    <a:lumMod val="75000"/>
                  </a:schemeClr>
                </a:solidFill>
              </a:rPr>
              <a:t>: </a:t>
            </a:r>
            <a:endParaRPr lang="ru-RU" sz="32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55782" y="1597035"/>
            <a:ext cx="11166763" cy="4445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15000"/>
              </a:lnSpc>
              <a:buFont typeface="Wingdings" panose="05000000000000000000" pitchFamily="2" charset="2"/>
              <a:buChar char="ü"/>
            </a:pPr>
            <a:r>
              <a:rPr lang="ru-RU" sz="2800" dirty="0">
                <a:ea typeface="Times New Roman" panose="02020603050405020304" pitchFamily="18" charset="0"/>
              </a:rPr>
              <a:t>Устав </a:t>
            </a:r>
            <a:r>
              <a:rPr lang="ru-RU" sz="2800" dirty="0" smtClean="0">
                <a:ea typeface="Times New Roman" panose="02020603050405020304" pitchFamily="18" charset="0"/>
              </a:rPr>
              <a:t>Профсоюза </a:t>
            </a:r>
            <a:r>
              <a:rPr lang="ru-RU" sz="2000" i="1" dirty="0" smtClean="0">
                <a:ea typeface="Times New Roman" panose="02020603050405020304" pitchFamily="18" charset="0"/>
              </a:rPr>
              <a:t>(постановление </a:t>
            </a:r>
            <a:r>
              <a:rPr lang="en-US" sz="2000" i="1" dirty="0" smtClean="0">
                <a:ea typeface="Times New Roman" panose="02020603050405020304" pitchFamily="18" charset="0"/>
              </a:rPr>
              <a:t>VIII </a:t>
            </a:r>
            <a:r>
              <a:rPr lang="ru-RU" sz="2000" i="1" dirty="0" smtClean="0">
                <a:ea typeface="Times New Roman" panose="02020603050405020304" pitchFamily="18" charset="0"/>
              </a:rPr>
              <a:t>Съезда Профсоюза № 8-8)</a:t>
            </a:r>
          </a:p>
          <a:p>
            <a:pPr marL="457200" indent="-457200" algn="just">
              <a:lnSpc>
                <a:spcPct val="115000"/>
              </a:lnSpc>
              <a:buFont typeface="Wingdings" panose="05000000000000000000" pitchFamily="2" charset="2"/>
              <a:buChar char="ü"/>
            </a:pPr>
            <a:endParaRPr lang="ru-RU" sz="1000" i="1" dirty="0">
              <a:ea typeface="Times New Roman" panose="02020603050405020304" pitchFamily="18" charset="0"/>
            </a:endParaRPr>
          </a:p>
          <a:p>
            <a:pPr marL="457200" indent="-457200" algn="just">
              <a:lnSpc>
                <a:spcPct val="115000"/>
              </a:lnSpc>
              <a:buFont typeface="Wingdings" panose="05000000000000000000" pitchFamily="2" charset="2"/>
              <a:buChar char="ü"/>
            </a:pPr>
            <a:r>
              <a:rPr lang="ru-RU" sz="2800" dirty="0" smtClean="0">
                <a:ea typeface="Calibri" panose="020F0502020204030204" pitchFamily="34" charset="0"/>
              </a:rPr>
              <a:t>Порядок </a:t>
            </a:r>
            <a:r>
              <a:rPr lang="ru-RU" sz="2800" dirty="0">
                <a:ea typeface="Calibri" panose="020F0502020204030204" pitchFamily="34" charset="0"/>
              </a:rPr>
              <a:t>принятия в члены </a:t>
            </a:r>
            <a:r>
              <a:rPr lang="ru-RU" sz="2800" dirty="0" smtClean="0">
                <a:ea typeface="Calibri" panose="020F0502020204030204" pitchFamily="34" charset="0"/>
              </a:rPr>
              <a:t>Профсоюза </a:t>
            </a:r>
            <a:r>
              <a:rPr lang="ru-RU" sz="2800" dirty="0">
                <a:ea typeface="Calibri" panose="020F0502020204030204" pitchFamily="34" charset="0"/>
              </a:rPr>
              <a:t>и прекращения членства в </a:t>
            </a:r>
            <a:r>
              <a:rPr lang="ru-RU" sz="2800" dirty="0" smtClean="0">
                <a:ea typeface="Calibri" panose="020F0502020204030204" pitchFamily="34" charset="0"/>
              </a:rPr>
              <a:t>Профсоюзе </a:t>
            </a:r>
            <a:r>
              <a:rPr lang="ru-RU" sz="2000" i="1" dirty="0" smtClean="0">
                <a:ea typeface="Times New Roman" panose="02020603050405020304" pitchFamily="18" charset="0"/>
              </a:rPr>
              <a:t>(</a:t>
            </a:r>
            <a:r>
              <a:rPr lang="ru-RU" sz="2000" i="1" dirty="0">
                <a:ea typeface="Times New Roman" panose="02020603050405020304" pitchFamily="18" charset="0"/>
              </a:rPr>
              <a:t>постановление </a:t>
            </a:r>
            <a:r>
              <a:rPr lang="en-US" sz="2000" i="1" dirty="0">
                <a:ea typeface="Times New Roman" panose="02020603050405020304" pitchFamily="18" charset="0"/>
              </a:rPr>
              <a:t>VIII </a:t>
            </a:r>
            <a:r>
              <a:rPr lang="ru-RU" sz="2000" i="1" dirty="0">
                <a:ea typeface="Times New Roman" panose="02020603050405020304" pitchFamily="18" charset="0"/>
              </a:rPr>
              <a:t>Съезда Профсоюза № </a:t>
            </a:r>
            <a:r>
              <a:rPr lang="ru-RU" sz="2000" i="1" dirty="0" smtClean="0">
                <a:ea typeface="Times New Roman" panose="02020603050405020304" pitchFamily="18" charset="0"/>
              </a:rPr>
              <a:t>8-9)</a:t>
            </a:r>
            <a:endParaRPr lang="ru-RU" sz="2000" i="1" dirty="0">
              <a:ea typeface="Times New Roman" panose="02020603050405020304" pitchFamily="18" charset="0"/>
            </a:endParaRPr>
          </a:p>
          <a:p>
            <a:pPr marL="457200" indent="-457200" algn="just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endParaRPr lang="ru-RU" sz="1000" dirty="0" smtClean="0">
              <a:ea typeface="Calibri" panose="020F0502020204030204" pitchFamily="34" charset="0"/>
            </a:endParaRPr>
          </a:p>
          <a:p>
            <a:pPr marL="457200" indent="-457200" algn="just">
              <a:lnSpc>
                <a:spcPct val="115000"/>
              </a:lnSpc>
              <a:buFont typeface="Wingdings" panose="05000000000000000000" pitchFamily="2" charset="2"/>
              <a:buChar char="ü"/>
            </a:pPr>
            <a:r>
              <a:rPr lang="ru-RU" sz="2800" dirty="0"/>
              <a:t>Положение о размере и порядке уплаты членами </a:t>
            </a:r>
            <a:r>
              <a:rPr lang="ru-RU" sz="2800" dirty="0" smtClean="0"/>
              <a:t>Профсоюза членских </a:t>
            </a:r>
            <a:r>
              <a:rPr lang="ru-RU" sz="2800" dirty="0"/>
              <a:t>профсоюзных </a:t>
            </a:r>
            <a:r>
              <a:rPr lang="ru-RU" sz="2800" dirty="0" smtClean="0"/>
              <a:t>взносов </a:t>
            </a:r>
            <a:r>
              <a:rPr lang="ru-RU" sz="2000" i="1" dirty="0" smtClean="0">
                <a:ea typeface="Times New Roman" panose="02020603050405020304" pitchFamily="18" charset="0"/>
              </a:rPr>
              <a:t>(</a:t>
            </a:r>
            <a:r>
              <a:rPr lang="ru-RU" sz="2000" i="1" dirty="0">
                <a:ea typeface="Times New Roman" panose="02020603050405020304" pitchFamily="18" charset="0"/>
              </a:rPr>
              <a:t>постановление </a:t>
            </a:r>
            <a:r>
              <a:rPr lang="en-US" sz="2000" i="1" dirty="0">
                <a:ea typeface="Times New Roman" panose="02020603050405020304" pitchFamily="18" charset="0"/>
              </a:rPr>
              <a:t>VIII </a:t>
            </a:r>
            <a:r>
              <a:rPr lang="ru-RU" sz="2000" i="1" dirty="0">
                <a:ea typeface="Times New Roman" panose="02020603050405020304" pitchFamily="18" charset="0"/>
              </a:rPr>
              <a:t>Съезда Профсоюза № </a:t>
            </a:r>
            <a:r>
              <a:rPr lang="ru-RU" sz="2000" i="1" dirty="0" smtClean="0">
                <a:ea typeface="Times New Roman" panose="02020603050405020304" pitchFamily="18" charset="0"/>
              </a:rPr>
              <a:t>8-10)</a:t>
            </a:r>
            <a:endParaRPr lang="ru-RU" sz="2000" i="1" dirty="0">
              <a:ea typeface="Times New Roman" panose="02020603050405020304" pitchFamily="18" charset="0"/>
            </a:endParaRPr>
          </a:p>
          <a:p>
            <a:pPr marL="457200" indent="-457200" algn="just">
              <a:lnSpc>
                <a:spcPct val="115000"/>
              </a:lnSpc>
              <a:buFont typeface="Wingdings" panose="05000000000000000000" pitchFamily="2" charset="2"/>
              <a:buChar char="ü"/>
            </a:pPr>
            <a:endParaRPr lang="ru-RU" sz="1000" dirty="0"/>
          </a:p>
          <a:p>
            <a:pPr marL="457200" indent="-457200" algn="just">
              <a:lnSpc>
                <a:spcPct val="115000"/>
              </a:lnSpc>
              <a:buFont typeface="Wingdings" panose="05000000000000000000" pitchFamily="2" charset="2"/>
              <a:buChar char="ü"/>
            </a:pPr>
            <a:r>
              <a:rPr lang="ru-RU" sz="2800" dirty="0"/>
              <a:t>Положение о порядке и содержании деятельности контрольно-ревизионных органов </a:t>
            </a:r>
            <a:r>
              <a:rPr lang="ru-RU" sz="2800" dirty="0" smtClean="0"/>
              <a:t>Профсоюза </a:t>
            </a:r>
            <a:r>
              <a:rPr lang="ru-RU" sz="2000" i="1" dirty="0" smtClean="0">
                <a:ea typeface="Times New Roman" panose="02020603050405020304" pitchFamily="18" charset="0"/>
              </a:rPr>
              <a:t>(</a:t>
            </a:r>
            <a:r>
              <a:rPr lang="ru-RU" sz="2000" i="1" dirty="0">
                <a:ea typeface="Times New Roman" panose="02020603050405020304" pitchFamily="18" charset="0"/>
              </a:rPr>
              <a:t>постановление </a:t>
            </a:r>
            <a:r>
              <a:rPr lang="en-US" sz="2000" i="1" dirty="0">
                <a:ea typeface="Times New Roman" panose="02020603050405020304" pitchFamily="18" charset="0"/>
              </a:rPr>
              <a:t>VIII </a:t>
            </a:r>
            <a:r>
              <a:rPr lang="ru-RU" sz="2000" i="1" dirty="0">
                <a:ea typeface="Times New Roman" panose="02020603050405020304" pitchFamily="18" charset="0"/>
              </a:rPr>
              <a:t>Съезда Профсоюза № </a:t>
            </a:r>
            <a:r>
              <a:rPr lang="ru-RU" sz="2000" i="1" dirty="0" smtClean="0">
                <a:ea typeface="Times New Roman" panose="02020603050405020304" pitchFamily="18" charset="0"/>
              </a:rPr>
              <a:t>8-11)</a:t>
            </a:r>
            <a:endParaRPr lang="ru-RU" sz="2000" i="1" dirty="0">
              <a:ea typeface="Times New Roman" panose="02020603050405020304" pitchFamily="18" charset="0"/>
            </a:endParaRPr>
          </a:p>
          <a:p>
            <a:pPr marL="457200" indent="-457200" algn="just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endParaRPr lang="ru-RU" sz="2000" dirty="0">
              <a:effectLst/>
              <a:ea typeface="Calibri" panose="020F0502020204030204" pitchFamily="34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0087C9E1-04CD-9D4F-B8DB-DE9778AB175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76846"/>
          <a:stretch>
            <a:fillRect/>
          </a:stretch>
        </p:blipFill>
        <p:spPr>
          <a:xfrm>
            <a:off x="11052061" y="5779250"/>
            <a:ext cx="818903" cy="816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91949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0087C9E1-04CD-9D4F-B8DB-DE9778AB175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76846"/>
          <a:stretch>
            <a:fillRect/>
          </a:stretch>
        </p:blipFill>
        <p:spPr>
          <a:xfrm>
            <a:off x="591128" y="5784599"/>
            <a:ext cx="818903" cy="816764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7620000" y="6192981"/>
            <a:ext cx="4572000" cy="609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Статья 6 Устава Профсоюза</a:t>
            </a:r>
            <a:endParaRPr lang="ru-RU" b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40145" y="261020"/>
            <a:ext cx="1173018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4400" b="1" dirty="0" smtClean="0">
                <a:solidFill>
                  <a:schemeClr val="tx2">
                    <a:lumMod val="75000"/>
                  </a:schemeClr>
                </a:solidFill>
              </a:rPr>
              <a:t>Статья 6. Принципы деятельности  Профсоюза: </a:t>
            </a:r>
            <a:endParaRPr lang="ru-RU" sz="44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91128" y="1303173"/>
            <a:ext cx="11277600" cy="4640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lnSpc>
                <a:spcPct val="110000"/>
              </a:lnSpc>
              <a:spcAft>
                <a:spcPts val="0"/>
              </a:spcAft>
              <a:tabLst>
                <a:tab pos="2559050" algn="l"/>
              </a:tabLst>
            </a:pPr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1. 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Организационное 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единство и приоритет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положений настоящего Устава Профсоюза при принятии решений.</a:t>
            </a:r>
          </a:p>
          <a:p>
            <a:pPr indent="450215" algn="just">
              <a:lnSpc>
                <a:spcPct val="110000"/>
              </a:lnSpc>
              <a:spcAft>
                <a:spcPts val="0"/>
              </a:spcAft>
              <a:tabLst>
                <a:tab pos="2559050" algn="l"/>
              </a:tabLst>
            </a:pPr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2. 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Добровольность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вступления в Профсоюз и</a:t>
            </a:r>
            <a:r>
              <a:rPr lang="ru-RU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выхода из него, равные права всех членов Профсоюза.</a:t>
            </a:r>
          </a:p>
          <a:p>
            <a:pPr indent="450215" algn="just">
              <a:lnSpc>
                <a:spcPct val="110000"/>
              </a:lnSpc>
              <a:spcAft>
                <a:spcPts val="0"/>
              </a:spcAft>
            </a:pPr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3. 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Солидарность, взаимопомощь и ответственность 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организаций Профсоюза перед членами Профсоюза и Профсоюзом за реализацию уставных целей и задач Профсоюза.</a:t>
            </a:r>
          </a:p>
          <a:p>
            <a:pPr indent="450215" algn="just">
              <a:lnSpc>
                <a:spcPct val="110000"/>
              </a:lnSpc>
              <a:spcAft>
                <a:spcPts val="0"/>
              </a:spcAft>
            </a:pPr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4. 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Коллегиальность 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 работе всех профсоюзных организаций и органов Профсоюза, персональная ответственность работников, избранных в профсоюзные органы.</a:t>
            </a:r>
          </a:p>
          <a:p>
            <a:pPr indent="450215" algn="just">
              <a:lnSpc>
                <a:spcPct val="110000"/>
              </a:lnSpc>
              <a:spcAft>
                <a:spcPts val="0"/>
              </a:spcAft>
            </a:pPr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5. 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Гласность и открыто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сть в работе профсоюзных организаций, выборных профсоюзных органов всех уровней профсоюзной структуры.</a:t>
            </a:r>
          </a:p>
          <a:p>
            <a:pPr indent="450215" algn="just">
              <a:lnSpc>
                <a:spcPct val="110000"/>
              </a:lnSpc>
              <a:spcAft>
                <a:spcPts val="0"/>
              </a:spcAft>
            </a:pPr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6. 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Обязательность 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выполнения решений органов Профсоюза и его организаций, принятых в пределах уставных полномочий. </a:t>
            </a:r>
          </a:p>
          <a:p>
            <a:pPr indent="450215" algn="just">
              <a:lnSpc>
                <a:spcPct val="110000"/>
              </a:lnSpc>
              <a:spcAft>
                <a:spcPts val="0"/>
              </a:spcAft>
            </a:pPr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7. 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Уважение 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мнения члена Профсоюза</a:t>
            </a:r>
            <a:r>
              <a:rPr lang="ru-RU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ru-RU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0215" algn="just">
              <a:lnSpc>
                <a:spcPct val="110000"/>
              </a:lnSpc>
              <a:spcAft>
                <a:spcPts val="0"/>
              </a:spcAft>
            </a:pPr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8. 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Выборность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профсоюзных органов, их отчетность перед организациями и членами Профсоюза.</a:t>
            </a:r>
          </a:p>
          <a:p>
            <a:pPr indent="450215" algn="just">
              <a:lnSpc>
                <a:spcPct val="110000"/>
              </a:lnSpc>
              <a:spcAft>
                <a:spcPts val="0"/>
              </a:spcAft>
            </a:pPr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9. 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Самостоятельность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организаций Профсоюза и их выборных органов в пределах уставных полномочий.</a:t>
            </a:r>
          </a:p>
          <a:p>
            <a:pPr indent="450215" algn="just">
              <a:lnSpc>
                <a:spcPct val="110000"/>
              </a:lnSpc>
              <a:spcAft>
                <a:spcPts val="0"/>
              </a:spcAft>
            </a:pPr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10. 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Соблюдение 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финансовой дисциплины профсоюзными органами и организациями Профсоюза.</a:t>
            </a:r>
            <a:endParaRPr lang="ru-RU" dirty="0">
              <a:solidFill>
                <a:schemeClr val="tx2">
                  <a:lumMod val="75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17865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xmlns="" id="{DCA8FA8B-7675-46A7-A772-E04066D347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9802" y="374350"/>
            <a:ext cx="9485745" cy="720080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ru-RU" alt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32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Глава 3. </a:t>
            </a:r>
            <a:r>
              <a:rPr lang="ru-RU" altLang="ru-RU" sz="32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«</a:t>
            </a:r>
            <a:r>
              <a:rPr lang="ru-RU" altLang="ru-RU" sz="32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Членство в Профсоюзе»</a:t>
            </a:r>
            <a:br>
              <a:rPr lang="ru-RU" altLang="ru-RU" sz="32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ru-RU" sz="32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627" name="Содержимое 4">
            <a:extLst>
              <a:ext uri="{FF2B5EF4-FFF2-40B4-BE49-F238E27FC236}">
                <a16:creationId xmlns:a16="http://schemas.microsoft.com/office/drawing/2014/main" xmlns="" id="{E222BB06-F39F-49F5-ACC3-0E987261B7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0" y="1268413"/>
            <a:ext cx="9296400" cy="5473700"/>
          </a:xfrm>
        </p:spPr>
        <p:txBody>
          <a:bodyPr/>
          <a:lstStyle/>
          <a:p>
            <a:pPr>
              <a:buFont typeface="Wingdings 3" panose="05040102010807070707" pitchFamily="18" charset="2"/>
              <a:buNone/>
            </a:pPr>
            <a:endParaRPr lang="ru-RU" altLang="ru-RU" dirty="0"/>
          </a:p>
          <a:p>
            <a:pPr>
              <a:buFont typeface="Wingdings 3" panose="05040102010807070707" pitchFamily="18" charset="2"/>
              <a:buNone/>
            </a:pPr>
            <a:endParaRPr lang="ru-RU" altLang="ru-RU" dirty="0"/>
          </a:p>
          <a:p>
            <a:pPr>
              <a:buFont typeface="Wingdings 3" panose="05040102010807070707" pitchFamily="18" charset="2"/>
              <a:buNone/>
            </a:pPr>
            <a:endParaRPr lang="ru-RU" altLang="ru-RU" dirty="0"/>
          </a:p>
          <a:p>
            <a:pPr>
              <a:buFont typeface="Wingdings 3" panose="05040102010807070707" pitchFamily="18" charset="2"/>
              <a:buNone/>
            </a:pPr>
            <a:endParaRPr lang="ru-RU" altLang="ru-RU" dirty="0"/>
          </a:p>
        </p:txBody>
      </p:sp>
      <p:sp>
        <p:nvSpPr>
          <p:cNvPr id="6" name="Блок-схема: решение 5">
            <a:extLst>
              <a:ext uri="{FF2B5EF4-FFF2-40B4-BE49-F238E27FC236}">
                <a16:creationId xmlns:a16="http://schemas.microsoft.com/office/drawing/2014/main" xmlns="" id="{B05EDA73-3821-4346-A518-A35CAA3B79C0}"/>
              </a:ext>
            </a:extLst>
          </p:cNvPr>
          <p:cNvSpPr/>
          <p:nvPr/>
        </p:nvSpPr>
        <p:spPr>
          <a:xfrm>
            <a:off x="2279650" y="981076"/>
            <a:ext cx="7488238" cy="576263"/>
          </a:xfrm>
          <a:prstGeom prst="flowChartDecision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 dirty="0"/>
          </a:p>
          <a:p>
            <a:pPr algn="ctr" eaLnBrk="1" hangingPunct="1">
              <a:defRPr/>
            </a:pPr>
            <a:endParaRPr lang="ru-RU" sz="1600" dirty="0"/>
          </a:p>
          <a:p>
            <a:pPr algn="ctr" eaLnBrk="1" hangingPunct="1">
              <a:defRPr/>
            </a:pPr>
            <a:r>
              <a:rPr lang="ru-RU" sz="15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Статья 7</a:t>
            </a:r>
          </a:p>
          <a:p>
            <a:pPr algn="ctr" eaLnBrk="1" hangingPunct="1">
              <a:defRPr/>
            </a:pPr>
            <a:r>
              <a:rPr lang="ru-RU" sz="15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x-none" sz="15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Члены Профсоюза</a:t>
            </a:r>
            <a:r>
              <a:rPr lang="ru-RU" sz="15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sz="15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defRPr/>
            </a:pPr>
            <a:r>
              <a:rPr lang="ru-RU" b="1" dirty="0"/>
              <a:t> </a:t>
            </a:r>
            <a:endParaRPr lang="ru-RU" dirty="0"/>
          </a:p>
          <a:p>
            <a:pPr algn="ctr" eaLnBrk="1" hangingPunct="1">
              <a:defRPr/>
            </a:pPr>
            <a:endParaRPr lang="ru-RU" dirty="0"/>
          </a:p>
        </p:txBody>
      </p:sp>
      <p:sp>
        <p:nvSpPr>
          <p:cNvPr id="7" name="Блок-схема: решение 6">
            <a:extLst>
              <a:ext uri="{FF2B5EF4-FFF2-40B4-BE49-F238E27FC236}">
                <a16:creationId xmlns:a16="http://schemas.microsoft.com/office/drawing/2014/main" xmlns="" id="{2D13DC13-E5EF-4623-B587-7A28B9448847}"/>
              </a:ext>
            </a:extLst>
          </p:cNvPr>
          <p:cNvSpPr/>
          <p:nvPr/>
        </p:nvSpPr>
        <p:spPr>
          <a:xfrm>
            <a:off x="2351088" y="2349500"/>
            <a:ext cx="7416800" cy="647700"/>
          </a:xfrm>
          <a:prstGeom prst="flowChartDecision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 sz="1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defRPr/>
            </a:pPr>
            <a:r>
              <a:rPr lang="ru-RU" sz="15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Статья 9</a:t>
            </a:r>
          </a:p>
          <a:p>
            <a:pPr algn="ctr" eaLnBrk="1" hangingPunct="1">
              <a:defRPr/>
            </a:pPr>
            <a:r>
              <a:rPr lang="ru-RU" sz="15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x-none" sz="15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Обязанности члена Профсоюза</a:t>
            </a:r>
            <a:r>
              <a:rPr lang="ru-RU" sz="15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pPr algn="ctr" eaLnBrk="1" hangingPunct="1">
              <a:defRPr/>
            </a:pPr>
            <a:endParaRPr lang="ru-RU" dirty="0"/>
          </a:p>
        </p:txBody>
      </p:sp>
      <p:sp>
        <p:nvSpPr>
          <p:cNvPr id="8" name="Блок-схема: решение 7">
            <a:extLst>
              <a:ext uri="{FF2B5EF4-FFF2-40B4-BE49-F238E27FC236}">
                <a16:creationId xmlns:a16="http://schemas.microsoft.com/office/drawing/2014/main" xmlns="" id="{91233625-14D5-4396-A53F-8B873CB76A5A}"/>
              </a:ext>
            </a:extLst>
          </p:cNvPr>
          <p:cNvSpPr/>
          <p:nvPr/>
        </p:nvSpPr>
        <p:spPr>
          <a:xfrm>
            <a:off x="2424114" y="3068639"/>
            <a:ext cx="7343775" cy="936625"/>
          </a:xfrm>
          <a:prstGeom prst="flowChartDecision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sz="15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Статья 10</a:t>
            </a:r>
          </a:p>
          <a:p>
            <a:pPr algn="ctr" eaLnBrk="1" hangingPunct="1">
              <a:defRPr/>
            </a:pPr>
            <a:r>
              <a:rPr lang="ru-RU" sz="1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«Принятие в члены Профсоюза, прекращение членства в Профсоюзе»</a:t>
            </a:r>
          </a:p>
          <a:p>
            <a:pPr algn="ctr" eaLnBrk="1" hangingPunct="1">
              <a:defRPr/>
            </a:pPr>
            <a:endParaRPr lang="ru-RU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Блок-схема: решение 8">
            <a:extLst>
              <a:ext uri="{FF2B5EF4-FFF2-40B4-BE49-F238E27FC236}">
                <a16:creationId xmlns:a16="http://schemas.microsoft.com/office/drawing/2014/main" xmlns="" id="{985954D8-C43A-4EDC-BB70-6D182CF156A2}"/>
              </a:ext>
            </a:extLst>
          </p:cNvPr>
          <p:cNvSpPr/>
          <p:nvPr/>
        </p:nvSpPr>
        <p:spPr>
          <a:xfrm>
            <a:off x="2351088" y="1628775"/>
            <a:ext cx="7416800" cy="647700"/>
          </a:xfrm>
          <a:prstGeom prst="flowChartDecision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sz="15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Статья 8</a:t>
            </a:r>
          </a:p>
          <a:p>
            <a:pPr algn="ctr" eaLnBrk="1" hangingPunct="1">
              <a:defRPr/>
            </a:pPr>
            <a:r>
              <a:rPr lang="ru-RU" sz="15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«Права члена Профсоюза»</a:t>
            </a:r>
            <a:endParaRPr lang="ru-RU" sz="15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Блок-схема: решение 9">
            <a:extLst>
              <a:ext uri="{FF2B5EF4-FFF2-40B4-BE49-F238E27FC236}">
                <a16:creationId xmlns:a16="http://schemas.microsoft.com/office/drawing/2014/main" xmlns="" id="{C3FEF22E-1612-40B9-B3D7-A70332ACE617}"/>
              </a:ext>
            </a:extLst>
          </p:cNvPr>
          <p:cNvSpPr/>
          <p:nvPr/>
        </p:nvSpPr>
        <p:spPr>
          <a:xfrm>
            <a:off x="2424114" y="4076700"/>
            <a:ext cx="7343775" cy="865188"/>
          </a:xfrm>
          <a:prstGeom prst="flowChartDecision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sz="15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Статья 11</a:t>
            </a:r>
          </a:p>
          <a:p>
            <a:pPr algn="ctr" eaLnBrk="1" hangingPunct="1">
              <a:defRPr/>
            </a:pPr>
            <a:r>
              <a:rPr lang="ru-RU" sz="15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«Членский профсоюзный билет и учет членов Профсоюза»</a:t>
            </a:r>
          </a:p>
        </p:txBody>
      </p:sp>
      <p:sp>
        <p:nvSpPr>
          <p:cNvPr id="11" name="Блок-схема: решение 10">
            <a:extLst>
              <a:ext uri="{FF2B5EF4-FFF2-40B4-BE49-F238E27FC236}">
                <a16:creationId xmlns:a16="http://schemas.microsoft.com/office/drawing/2014/main" xmlns="" id="{A7D970C9-8EA9-4ABB-9230-DB7618EA7E64}"/>
              </a:ext>
            </a:extLst>
          </p:cNvPr>
          <p:cNvSpPr/>
          <p:nvPr/>
        </p:nvSpPr>
        <p:spPr>
          <a:xfrm>
            <a:off x="2495550" y="5013326"/>
            <a:ext cx="7272338" cy="684213"/>
          </a:xfrm>
          <a:prstGeom prst="flowChartDecision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defRPr/>
            </a:pPr>
            <a:endParaRPr lang="ru-RU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defRPr/>
            </a:pPr>
            <a:r>
              <a:rPr lang="ru-RU" sz="15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Статья 12</a:t>
            </a:r>
          </a:p>
          <a:p>
            <a:pPr algn="ctr" eaLnBrk="1" hangingPunct="1">
              <a:defRPr/>
            </a:pPr>
            <a:r>
              <a:rPr lang="ru-RU" sz="15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«Поощрение членов Профсоюза»</a:t>
            </a:r>
          </a:p>
          <a:p>
            <a:pPr eaLnBrk="1" hangingPunct="1">
              <a:defRPr/>
            </a:pPr>
            <a:r>
              <a:rPr lang="ru-RU" b="1" dirty="0"/>
              <a:t> </a:t>
            </a:r>
            <a:endParaRPr lang="ru-RU" dirty="0"/>
          </a:p>
          <a:p>
            <a:pPr algn="ctr" eaLnBrk="1" hangingPunct="1">
              <a:defRPr/>
            </a:pPr>
            <a:endParaRPr lang="ru-RU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Блок-схема: решение 11">
            <a:extLst>
              <a:ext uri="{FF2B5EF4-FFF2-40B4-BE49-F238E27FC236}">
                <a16:creationId xmlns:a16="http://schemas.microsoft.com/office/drawing/2014/main" xmlns="" id="{2E93C076-6E9B-4E33-9760-E63679284B6B}"/>
              </a:ext>
            </a:extLst>
          </p:cNvPr>
          <p:cNvSpPr/>
          <p:nvPr/>
        </p:nvSpPr>
        <p:spPr>
          <a:xfrm>
            <a:off x="2566988" y="5732464"/>
            <a:ext cx="7129462" cy="649287"/>
          </a:xfrm>
          <a:prstGeom prst="flowChartDecision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 sz="15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defRPr/>
            </a:pPr>
            <a:r>
              <a:rPr lang="ru-RU" sz="15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Статья 13</a:t>
            </a:r>
          </a:p>
          <a:p>
            <a:pPr algn="ctr" eaLnBrk="1" hangingPunct="1">
              <a:defRPr/>
            </a:pPr>
            <a:r>
              <a:rPr lang="ru-RU" sz="15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1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Ответственность членов Профсоюза»</a:t>
            </a:r>
            <a:endParaRPr lang="ru-RU" sz="1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defRPr/>
            </a:pPr>
            <a:endParaRPr lang="ru-RU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0087C9E1-04CD-9D4F-B8DB-DE9778AB175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76846"/>
          <a:stretch>
            <a:fillRect/>
          </a:stretch>
        </p:blipFill>
        <p:spPr>
          <a:xfrm>
            <a:off x="888216" y="326008"/>
            <a:ext cx="818903" cy="816764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0087C9E1-04CD-9D4F-B8DB-DE9778AB175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76846"/>
          <a:stretch>
            <a:fillRect/>
          </a:stretch>
        </p:blipFill>
        <p:spPr>
          <a:xfrm>
            <a:off x="10598942" y="177097"/>
            <a:ext cx="818903" cy="816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6416607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0087C9E1-04CD-9D4F-B8DB-DE9778AB175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76846"/>
          <a:stretch>
            <a:fillRect/>
          </a:stretch>
        </p:blipFill>
        <p:spPr>
          <a:xfrm>
            <a:off x="477778" y="266476"/>
            <a:ext cx="921778" cy="919370"/>
          </a:xfrm>
          <a:prstGeom prst="rect">
            <a:avLst/>
          </a:prstGeom>
        </p:spPr>
      </p:pic>
      <p:sp>
        <p:nvSpPr>
          <p:cNvPr id="9" name="Загнутый угол 8"/>
          <p:cNvSpPr/>
          <p:nvPr/>
        </p:nvSpPr>
        <p:spPr>
          <a:xfrm>
            <a:off x="1152525" y="1864856"/>
            <a:ext cx="2819400" cy="3754893"/>
          </a:xfrm>
          <a:prstGeom prst="foldedCorner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Georgia" panose="02040502050405020303" pitchFamily="18" charset="0"/>
              </a:rPr>
              <a:t>УСТАВ</a:t>
            </a:r>
          </a:p>
          <a:p>
            <a:pPr algn="ctr"/>
            <a:r>
              <a:rPr lang="ru-RU" b="1" dirty="0">
                <a:solidFill>
                  <a:srgbClr val="002060"/>
                </a:solidFill>
                <a:latin typeface="Georgia" panose="02040502050405020303" pitchFamily="18" charset="0"/>
              </a:rPr>
              <a:t>Профессионального союза работников народного образования и науки Российской Федерации</a:t>
            </a:r>
          </a:p>
        </p:txBody>
      </p:sp>
      <p:sp>
        <p:nvSpPr>
          <p:cNvPr id="11" name="Загнутый угол 10"/>
          <p:cNvSpPr/>
          <p:nvPr/>
        </p:nvSpPr>
        <p:spPr>
          <a:xfrm>
            <a:off x="4566399" y="1864856"/>
            <a:ext cx="2819400" cy="3754893"/>
          </a:xfrm>
          <a:prstGeom prst="foldedCorner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rgbClr val="002060"/>
                </a:solidFill>
                <a:latin typeface="Georgia" panose="02040502050405020303" pitchFamily="18" charset="0"/>
              </a:rPr>
              <a:t>Порядок принятия в члены Профессионального союза работников народного образования и науки Российской Федерации и прекращения членства</a:t>
            </a:r>
            <a:r>
              <a:rPr lang="ru-RU" sz="1400" dirty="0">
                <a:solidFill>
                  <a:srgbClr val="002060"/>
                </a:solidFill>
                <a:latin typeface="Georgia" panose="02040502050405020303" pitchFamily="18" charset="0"/>
              </a:rPr>
              <a:t> </a:t>
            </a:r>
            <a:r>
              <a:rPr lang="ru-RU" sz="1400" b="1" dirty="0">
                <a:solidFill>
                  <a:srgbClr val="002060"/>
                </a:solidFill>
                <a:latin typeface="Georgia" panose="02040502050405020303" pitchFamily="18" charset="0"/>
              </a:rPr>
              <a:t>в Профессиональном союзе работников народного образования и науки Российской Федерации</a:t>
            </a:r>
          </a:p>
        </p:txBody>
      </p:sp>
      <p:sp>
        <p:nvSpPr>
          <p:cNvPr id="12" name="Загнутый угол 11"/>
          <p:cNvSpPr/>
          <p:nvPr/>
        </p:nvSpPr>
        <p:spPr>
          <a:xfrm>
            <a:off x="8113623" y="1866132"/>
            <a:ext cx="2819400" cy="3754893"/>
          </a:xfrm>
          <a:prstGeom prst="foldedCorner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rgbClr val="002060"/>
                </a:solidFill>
                <a:latin typeface="Georgia" panose="02040502050405020303" pitchFamily="18" charset="0"/>
              </a:rPr>
              <a:t>Проект Положения </a:t>
            </a:r>
          </a:p>
          <a:p>
            <a:pPr algn="ctr"/>
            <a:r>
              <a:rPr lang="ru-RU" sz="1400" b="1" dirty="0">
                <a:solidFill>
                  <a:srgbClr val="002060"/>
                </a:solidFill>
                <a:latin typeface="Georgia" panose="02040502050405020303" pitchFamily="18" charset="0"/>
              </a:rPr>
              <a:t>о членском профсоюзном билете и учете членов Профессионального союза работников народного образования и науки Российской Федерации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759556" y="5820379"/>
            <a:ext cx="23911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accent1">
                    <a:lumMod val="50000"/>
                  </a:schemeClr>
                </a:solidFill>
                <a:latin typeface="Gilroy Light" panose="00000400000000000000" pitchFamily="50" charset="-52"/>
              </a:rPr>
              <a:t>VIII</a:t>
            </a:r>
            <a:r>
              <a:rPr lang="ru-RU" sz="1200" dirty="0">
                <a:solidFill>
                  <a:schemeClr val="accent1">
                    <a:lumMod val="50000"/>
                  </a:schemeClr>
                </a:solidFill>
                <a:latin typeface="Gilroy Light" panose="00000400000000000000" pitchFamily="50" charset="-52"/>
              </a:rPr>
              <a:t> СЪЕЗД ПРОФСОЮЗА</a:t>
            </a:r>
          </a:p>
          <a:p>
            <a:r>
              <a:rPr lang="ru-RU" sz="1200" dirty="0">
                <a:solidFill>
                  <a:schemeClr val="accent1">
                    <a:lumMod val="50000"/>
                  </a:schemeClr>
                </a:solidFill>
                <a:latin typeface="Gilroy Light" panose="00000400000000000000" pitchFamily="50" charset="-52"/>
              </a:rPr>
              <a:t>14 октября 2020 года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862951" y="5580215"/>
            <a:ext cx="21374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solidFill>
                  <a:schemeClr val="bg1"/>
                </a:solidFill>
                <a:latin typeface="Gilroy Light" panose="00000400000000000000" pitchFamily="50" charset="-52"/>
              </a:rPr>
              <a:t>ИСПОЛНИТЕЛЬНЫЙ</a:t>
            </a:r>
          </a:p>
          <a:p>
            <a:r>
              <a:rPr lang="ru-RU" sz="1200" dirty="0" smtClean="0">
                <a:solidFill>
                  <a:schemeClr val="accent1">
                    <a:lumMod val="50000"/>
                  </a:schemeClr>
                </a:solidFill>
                <a:latin typeface="Gilroy Light" panose="00000400000000000000" pitchFamily="50" charset="-52"/>
              </a:rPr>
              <a:t>ИСПОЛНИТЕЛЬНЫЙ КОМИТЕТ </a:t>
            </a:r>
            <a:r>
              <a:rPr lang="ru-RU" sz="1200" dirty="0">
                <a:solidFill>
                  <a:schemeClr val="accent1">
                    <a:lumMod val="50000"/>
                  </a:schemeClr>
                </a:solidFill>
                <a:latin typeface="Gilroy Light" panose="00000400000000000000" pitchFamily="50" charset="-52"/>
              </a:rPr>
              <a:t>ПРОФСОЮЗА</a:t>
            </a:r>
          </a:p>
          <a:p>
            <a:r>
              <a:rPr lang="ru-RU" sz="1200" dirty="0" smtClean="0">
                <a:solidFill>
                  <a:schemeClr val="accent1">
                    <a:lumMod val="50000"/>
                  </a:schemeClr>
                </a:solidFill>
                <a:latin typeface="Gilroy Light" panose="00000400000000000000" pitchFamily="50" charset="-52"/>
              </a:rPr>
              <a:t>25 декабря </a:t>
            </a:r>
            <a:r>
              <a:rPr lang="ru-RU" sz="1200" dirty="0">
                <a:solidFill>
                  <a:schemeClr val="accent1">
                    <a:lumMod val="50000"/>
                  </a:schemeClr>
                </a:solidFill>
                <a:latin typeface="Gilroy Light" panose="00000400000000000000" pitchFamily="50" charset="-52"/>
              </a:rPr>
              <a:t>2020 года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1CFB4E9F-E154-4E63-8BB8-B23272AC218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1039556" y="5709620"/>
            <a:ext cx="720000" cy="720000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D71E0E58-DCCD-4E8A-905E-5686E3DEAD1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8142951" y="5691212"/>
            <a:ext cx="720000" cy="720000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1CFB4E9F-E154-4E63-8BB8-B23272AC218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4591959" y="5718584"/>
            <a:ext cx="720000" cy="720000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5228898" y="5820379"/>
            <a:ext cx="23911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accent1">
                    <a:lumMod val="50000"/>
                  </a:schemeClr>
                </a:solidFill>
                <a:latin typeface="Gilroy Light" panose="00000400000000000000" pitchFamily="50" charset="-52"/>
              </a:rPr>
              <a:t>VIII</a:t>
            </a:r>
            <a:r>
              <a:rPr lang="ru-RU" sz="1200" dirty="0">
                <a:solidFill>
                  <a:schemeClr val="accent1">
                    <a:lumMod val="50000"/>
                  </a:schemeClr>
                </a:solidFill>
                <a:latin typeface="Gilroy Light" panose="00000400000000000000" pitchFamily="50" charset="-52"/>
              </a:rPr>
              <a:t> СЪЕЗД ПРОФСОЮЗА</a:t>
            </a:r>
          </a:p>
          <a:p>
            <a:r>
              <a:rPr lang="ru-RU" sz="1200" dirty="0">
                <a:solidFill>
                  <a:schemeClr val="accent1">
                    <a:lumMod val="50000"/>
                  </a:schemeClr>
                </a:solidFill>
                <a:latin typeface="Gilroy Light" panose="00000400000000000000" pitchFamily="50" charset="-52"/>
              </a:rPr>
              <a:t>14 октября 2020 года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920363" y="457559"/>
            <a:ext cx="7322763" cy="537204"/>
          </a:xfrm>
          <a:prstGeom prst="rect">
            <a:avLst/>
          </a:prstGeom>
          <a:noFill/>
        </p:spPr>
        <p:txBody>
          <a:bodyPr wrap="square" lIns="0" rIns="0" rtlCol="0">
            <a:noAutofit/>
          </a:bodyPr>
          <a:lstStyle/>
          <a:p>
            <a:pPr algn="ctr"/>
            <a:r>
              <a:rPr lang="ru-RU" sz="2800" b="1" cap="all" dirty="0">
                <a:solidFill>
                  <a:schemeClr val="accent1">
                    <a:lumMod val="50000"/>
                  </a:schemeClr>
                </a:solidFill>
                <a:latin typeface="Georgia" pitchFamily="18" charset="0"/>
              </a:rPr>
              <a:t>НОРМАТИВНЫЕ ДОКУМЕНТЫ</a:t>
            </a:r>
            <a:endParaRPr lang="ru-RU" sz="2800" cap="all" dirty="0">
              <a:solidFill>
                <a:schemeClr val="accent1">
                  <a:lumMod val="50000"/>
                </a:schemeClr>
              </a:solidFill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0431997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одержимое 4">
            <a:extLst>
              <a:ext uri="{FF2B5EF4-FFF2-40B4-BE49-F238E27FC236}">
                <a16:creationId xmlns:a16="http://schemas.microsoft.com/office/drawing/2014/main" xmlns="" id="{D72681A3-030B-4239-BDE9-8640B8B656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8909" y="908050"/>
            <a:ext cx="11092873" cy="5545138"/>
          </a:xfrm>
        </p:spPr>
        <p:txBody>
          <a:bodyPr>
            <a:normAutofit/>
          </a:bodyPr>
          <a:lstStyle/>
          <a:p>
            <a:pPr algn="ctr">
              <a:buFont typeface="Wingdings 3" panose="05040102010807070707" pitchFamily="18" charset="2"/>
              <a:buNone/>
              <a:defRPr/>
            </a:pPr>
            <a:r>
              <a:rPr lang="ru-RU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Актуальные изменения      </a:t>
            </a:r>
            <a:endParaRPr lang="ru-RU" b="1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255588" algn="just">
              <a:buNone/>
              <a:defRPr/>
            </a:pP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indent="255588" algn="just">
              <a:buNone/>
              <a:defRPr/>
            </a:pPr>
            <a:r>
              <a:rPr lang="ru-RU" sz="20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Новое основание прекращения профсоюзного членства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        избрание члена Профсоюза в выборные руководящие органы другого профсоюза, а также учреждение им иного профсоюза;</a:t>
            </a:r>
          </a:p>
          <a:p>
            <a:pPr indent="255588" algn="just">
              <a:buNone/>
              <a:defRPr/>
            </a:pP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Закрепление нормы о том, что членство </a:t>
            </a:r>
            <a:r>
              <a:rPr lang="ru-RU" sz="20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не прекращается 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при зачислении (восстановлении) или приёма на работу в организацию сферы образования, в течении 6 месяцев             </a:t>
            </a:r>
            <a:r>
              <a:rPr lang="ru-RU" sz="2000" i="1" dirty="0">
                <a:latin typeface="Times New Roman" pitchFamily="18" charset="0"/>
                <a:cs typeface="Times New Roman" pitchFamily="18" charset="0"/>
              </a:rPr>
              <a:t>например, для студентов при переходе с одного уровня профессионального образования на другой;</a:t>
            </a:r>
          </a:p>
          <a:p>
            <a:pPr indent="255588" algn="just">
              <a:buNone/>
              <a:defRPr/>
            </a:pP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Лицо, </a:t>
            </a:r>
            <a:r>
              <a:rPr lang="ru-RU" sz="20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исключенное, либо вышедшее 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из Профсоюза, может быть вновь принято в Профсоюз на общих основаниях, но не ранее чем через </a:t>
            </a:r>
            <a:r>
              <a:rPr lang="ru-RU" sz="2000" b="1" u="sng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один год и шесть месяцев  </a:t>
            </a:r>
            <a:r>
              <a:rPr lang="ru-RU" sz="2000" i="1" dirty="0">
                <a:latin typeface="Times New Roman" pitchFamily="18" charset="0"/>
                <a:cs typeface="Times New Roman" pitchFamily="18" charset="0"/>
              </a:rPr>
              <a:t>(в </a:t>
            </a:r>
            <a:r>
              <a:rPr lang="ru-RU" sz="2000" i="1" dirty="0" smtClean="0">
                <a:latin typeface="Times New Roman" pitchFamily="18" charset="0"/>
                <a:cs typeface="Times New Roman" pitchFamily="18" charset="0"/>
              </a:rPr>
              <a:t>предыдущей </a:t>
            </a:r>
            <a:r>
              <a:rPr lang="ru-RU" sz="2000" i="1" dirty="0">
                <a:latin typeface="Times New Roman" pitchFamily="18" charset="0"/>
                <a:cs typeface="Times New Roman" pitchFamily="18" charset="0"/>
              </a:rPr>
              <a:t>редакции Устава Профсоюза 1 год).</a:t>
            </a:r>
          </a:p>
          <a:p>
            <a:pPr indent="255588" algn="just">
              <a:buNone/>
              <a:defRPr/>
            </a:pPr>
            <a:r>
              <a:rPr lang="ru-RU" sz="20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Положение о членском профсоюзном билете 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и учете членов Профсоюза утверждается выборным коллегиальным исполнительным органом Профсоюза </a:t>
            </a:r>
            <a:r>
              <a:rPr lang="ru-RU" sz="2000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(п. </a:t>
            </a:r>
            <a:r>
              <a:rPr lang="ru-RU" sz="20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1</a:t>
            </a:r>
            <a:r>
              <a:rPr lang="ru-RU" sz="2000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ст</a:t>
            </a:r>
            <a:r>
              <a:rPr lang="ru-RU" sz="2000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. 11 Устава </a:t>
            </a:r>
            <a:r>
              <a:rPr lang="ru-RU" sz="20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Профсоюза).</a:t>
            </a:r>
          </a:p>
          <a:p>
            <a:pPr indent="255588" algn="just">
              <a:buNone/>
              <a:defRPr/>
            </a:pPr>
            <a:endParaRPr lang="ru-RU" sz="18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Заголовок 2">
            <a:extLst>
              <a:ext uri="{FF2B5EF4-FFF2-40B4-BE49-F238E27FC236}">
                <a16:creationId xmlns:a16="http://schemas.microsoft.com/office/drawing/2014/main" xmlns="" id="{FB02BAF9-3F13-4E20-8283-004384E0CE54}"/>
              </a:ext>
            </a:extLst>
          </p:cNvPr>
          <p:cNvSpPr txBox="1">
            <a:spLocks/>
          </p:cNvSpPr>
          <p:nvPr/>
        </p:nvSpPr>
        <p:spPr>
          <a:xfrm>
            <a:off x="1524000" y="188640"/>
            <a:ext cx="9356436" cy="864096"/>
          </a:xfrm>
          <a:prstGeom prst="rect">
            <a:avLst/>
          </a:prstGeom>
        </p:spPr>
        <p:txBody>
          <a:bodyPr anchor="ctr">
            <a:normAutofit fontScale="32500" lnSpcReduction="20000"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algn="ctr">
              <a:defRPr/>
            </a:pPr>
            <a:endParaRPr lang="ru-RU" altLang="ru-RU" sz="2800" b="1" dirty="0">
              <a:solidFill>
                <a:srgbClr val="C00000"/>
              </a:solidFill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algn="ctr">
              <a:defRPr/>
            </a:pPr>
            <a:r>
              <a:rPr lang="ru-RU" altLang="ru-RU" sz="2800" b="1" dirty="0">
                <a:solidFill>
                  <a:srgbClr val="C0000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ru-RU" altLang="ru-RU" sz="160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Times New Roman" pitchFamily="18" charset="0"/>
              </a:rPr>
              <a:t>Профсоюзное членство</a:t>
            </a:r>
            <a:endParaRPr lang="ru-RU" sz="160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j-ea"/>
              <a:cs typeface="Times New Roman" pitchFamily="18" charset="0"/>
            </a:endParaRPr>
          </a:p>
        </p:txBody>
      </p:sp>
      <p:cxnSp>
        <p:nvCxnSpPr>
          <p:cNvPr id="19" name="Прямая со стрелкой 18">
            <a:extLst>
              <a:ext uri="{FF2B5EF4-FFF2-40B4-BE49-F238E27FC236}">
                <a16:creationId xmlns:a16="http://schemas.microsoft.com/office/drawing/2014/main" xmlns="" id="{B2AF8E48-8F84-474C-AB0F-9408883B46BE}"/>
              </a:ext>
            </a:extLst>
          </p:cNvPr>
          <p:cNvCxnSpPr/>
          <p:nvPr/>
        </p:nvCxnSpPr>
        <p:spPr>
          <a:xfrm>
            <a:off x="8096628" y="1946661"/>
            <a:ext cx="503238" cy="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>
            <a:extLst>
              <a:ext uri="{FF2B5EF4-FFF2-40B4-BE49-F238E27FC236}">
                <a16:creationId xmlns:a16="http://schemas.microsoft.com/office/drawing/2014/main" xmlns="" id="{3EBE2DA3-0D7E-40CC-A896-10DC75325939}"/>
              </a:ext>
            </a:extLst>
          </p:cNvPr>
          <p:cNvCxnSpPr>
            <a:cxnSpLocks/>
          </p:cNvCxnSpPr>
          <p:nvPr/>
        </p:nvCxnSpPr>
        <p:spPr>
          <a:xfrm>
            <a:off x="9165248" y="2870218"/>
            <a:ext cx="719261" cy="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5-конечная звезда 22">
            <a:extLst>
              <a:ext uri="{FF2B5EF4-FFF2-40B4-BE49-F238E27FC236}">
                <a16:creationId xmlns:a16="http://schemas.microsoft.com/office/drawing/2014/main" xmlns="" id="{5174C0EC-ACD4-4676-A7DD-7B9453046F39}"/>
              </a:ext>
            </a:extLst>
          </p:cNvPr>
          <p:cNvSpPr/>
          <p:nvPr/>
        </p:nvSpPr>
        <p:spPr>
          <a:xfrm>
            <a:off x="976409" y="1702109"/>
            <a:ext cx="288999" cy="287164"/>
          </a:xfrm>
          <a:prstGeom prst="star5">
            <a:avLst>
              <a:gd name="adj" fmla="val 19781"/>
              <a:gd name="hf" fmla="val 105146"/>
              <a:gd name="vf" fmla="val 110557"/>
            </a:avLst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4" name="5-конечная звезда 22">
            <a:extLst>
              <a:ext uri="{FF2B5EF4-FFF2-40B4-BE49-F238E27FC236}">
                <a16:creationId xmlns:a16="http://schemas.microsoft.com/office/drawing/2014/main" xmlns="" id="{4EC79B4E-F241-4BA5-8E61-F115363D866D}"/>
              </a:ext>
            </a:extLst>
          </p:cNvPr>
          <p:cNvSpPr/>
          <p:nvPr/>
        </p:nvSpPr>
        <p:spPr>
          <a:xfrm>
            <a:off x="1004991" y="2421519"/>
            <a:ext cx="288999" cy="287164"/>
          </a:xfrm>
          <a:prstGeom prst="star5">
            <a:avLst>
              <a:gd name="adj" fmla="val 19781"/>
              <a:gd name="hf" fmla="val 105146"/>
              <a:gd name="vf" fmla="val 110557"/>
            </a:avLst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 dirty="0"/>
          </a:p>
        </p:txBody>
      </p:sp>
      <p:sp>
        <p:nvSpPr>
          <p:cNvPr id="7" name="5-конечная звезда 22">
            <a:extLst>
              <a:ext uri="{FF2B5EF4-FFF2-40B4-BE49-F238E27FC236}">
                <a16:creationId xmlns:a16="http://schemas.microsoft.com/office/drawing/2014/main" xmlns="" id="{541ACB1F-DEB2-44FD-A22C-553BFFE05A75}"/>
              </a:ext>
            </a:extLst>
          </p:cNvPr>
          <p:cNvSpPr/>
          <p:nvPr/>
        </p:nvSpPr>
        <p:spPr>
          <a:xfrm>
            <a:off x="1004991" y="3357645"/>
            <a:ext cx="288999" cy="287164"/>
          </a:xfrm>
          <a:prstGeom prst="star5">
            <a:avLst>
              <a:gd name="adj" fmla="val 19781"/>
              <a:gd name="hf" fmla="val 105146"/>
              <a:gd name="vf" fmla="val 110557"/>
            </a:avLst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 dirty="0"/>
          </a:p>
        </p:txBody>
      </p:sp>
      <p:sp>
        <p:nvSpPr>
          <p:cNvPr id="6" name="5-конечная звезда 22">
            <a:extLst>
              <a:ext uri="{FF2B5EF4-FFF2-40B4-BE49-F238E27FC236}">
                <a16:creationId xmlns:a16="http://schemas.microsoft.com/office/drawing/2014/main" xmlns="" id="{054E492C-647F-43F5-8E97-E99348867FC3}"/>
              </a:ext>
            </a:extLst>
          </p:cNvPr>
          <p:cNvSpPr/>
          <p:nvPr/>
        </p:nvSpPr>
        <p:spPr>
          <a:xfrm>
            <a:off x="999936" y="4293771"/>
            <a:ext cx="288999" cy="287164"/>
          </a:xfrm>
          <a:prstGeom prst="star5">
            <a:avLst>
              <a:gd name="adj" fmla="val 19781"/>
              <a:gd name="hf" fmla="val 105146"/>
              <a:gd name="vf" fmla="val 110557"/>
            </a:avLst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 dirty="0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0087C9E1-04CD-9D4F-B8DB-DE9778AB175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76846"/>
          <a:stretch>
            <a:fillRect/>
          </a:stretch>
        </p:blipFill>
        <p:spPr>
          <a:xfrm>
            <a:off x="888216" y="326008"/>
            <a:ext cx="818903" cy="816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0726077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11" descr="https://img3.stockfresh.com/files/c/coramax/m/48/7359036_stock-photo-book.jpg">
            <a:extLst>
              <a:ext uri="{FF2B5EF4-FFF2-40B4-BE49-F238E27FC236}">
                <a16:creationId xmlns:a16="http://schemas.microsoft.com/office/drawing/2014/main" xmlns="" id="{6AA33D63-A808-4B26-BBC1-094795971C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72038" y="3429001"/>
            <a:ext cx="1147762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" name="Содержимое 3">
            <a:extLst>
              <a:ext uri="{FF2B5EF4-FFF2-40B4-BE49-F238E27FC236}">
                <a16:creationId xmlns:a16="http://schemas.microsoft.com/office/drawing/2014/main" xmlns="" id="{FBFA5BE3-80AC-4898-A6A7-783517D0BE64}"/>
              </a:ext>
            </a:extLst>
          </p:cNvPr>
          <p:cNvGraphicFramePr>
            <a:graphicFrameLocks noGrp="1"/>
          </p:cNvGraphicFramePr>
          <p:nvPr>
            <p:ph idx="1"/>
            <p:extLst/>
          </p:nvPr>
        </p:nvGraphicFramePr>
        <p:xfrm>
          <a:off x="1703512" y="908720"/>
          <a:ext cx="8640638" cy="57606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Блок-схема: альтернативный процесс 4">
            <a:extLst>
              <a:ext uri="{FF2B5EF4-FFF2-40B4-BE49-F238E27FC236}">
                <a16:creationId xmlns:a16="http://schemas.microsoft.com/office/drawing/2014/main" xmlns="" id="{E5D54835-011E-40B9-851D-44C6C1DBFD73}"/>
              </a:ext>
            </a:extLst>
          </p:cNvPr>
          <p:cNvSpPr/>
          <p:nvPr/>
        </p:nvSpPr>
        <p:spPr>
          <a:xfrm>
            <a:off x="6311901" y="1052513"/>
            <a:ext cx="3744913" cy="1223962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 eaLnBrk="1" hangingPunct="1">
              <a:defRPr/>
            </a:pPr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Если за решение проголосовали </a:t>
            </a:r>
            <a:r>
              <a:rPr lang="ru-RU" sz="1600" b="1" u="sng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более половины присутствующих</a:t>
            </a:r>
            <a:r>
              <a:rPr lang="ru-RU" sz="1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 собрании, заседании соответствующего выборного коллегиального профсоюзного органа при наличии кворума</a:t>
            </a:r>
            <a:endParaRPr lang="ru-RU" sz="1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Солнце 5">
            <a:extLst>
              <a:ext uri="{FF2B5EF4-FFF2-40B4-BE49-F238E27FC236}">
                <a16:creationId xmlns:a16="http://schemas.microsoft.com/office/drawing/2014/main" xmlns="" id="{46D9E866-C20C-4707-AD00-42C214344B25}"/>
              </a:ext>
            </a:extLst>
          </p:cNvPr>
          <p:cNvSpPr/>
          <p:nvPr/>
        </p:nvSpPr>
        <p:spPr>
          <a:xfrm>
            <a:off x="2135188" y="1341438"/>
            <a:ext cx="144462" cy="144462"/>
          </a:xfrm>
          <a:prstGeom prst="sun">
            <a:avLst>
              <a:gd name="adj" fmla="val 4119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7" name="Солнце 6">
            <a:extLst>
              <a:ext uri="{FF2B5EF4-FFF2-40B4-BE49-F238E27FC236}">
                <a16:creationId xmlns:a16="http://schemas.microsoft.com/office/drawing/2014/main" xmlns="" id="{ADE49DE6-8A4D-48DB-9B1F-3F0BA52308C9}"/>
              </a:ext>
            </a:extLst>
          </p:cNvPr>
          <p:cNvSpPr/>
          <p:nvPr/>
        </p:nvSpPr>
        <p:spPr>
          <a:xfrm>
            <a:off x="2135188" y="1628776"/>
            <a:ext cx="144462" cy="144463"/>
          </a:xfrm>
          <a:prstGeom prst="sun">
            <a:avLst>
              <a:gd name="adj" fmla="val 4119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40CF7D0F-8174-4349-B541-C44DDC80ED0F}"/>
              </a:ext>
            </a:extLst>
          </p:cNvPr>
          <p:cNvSpPr/>
          <p:nvPr/>
        </p:nvSpPr>
        <p:spPr>
          <a:xfrm>
            <a:off x="1847851" y="2420938"/>
            <a:ext cx="3529013" cy="9144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Исключение из Профсоюза </a:t>
            </a:r>
          </a:p>
        </p:txBody>
      </p:sp>
      <p:sp>
        <p:nvSpPr>
          <p:cNvPr id="9" name="Солнце 8">
            <a:extLst>
              <a:ext uri="{FF2B5EF4-FFF2-40B4-BE49-F238E27FC236}">
                <a16:creationId xmlns:a16="http://schemas.microsoft.com/office/drawing/2014/main" xmlns="" id="{5D1258DB-0DEE-49A1-8C91-AF04061A7934}"/>
              </a:ext>
            </a:extLst>
          </p:cNvPr>
          <p:cNvSpPr/>
          <p:nvPr/>
        </p:nvSpPr>
        <p:spPr>
          <a:xfrm>
            <a:off x="2208213" y="2781301"/>
            <a:ext cx="144462" cy="144463"/>
          </a:xfrm>
          <a:prstGeom prst="sun">
            <a:avLst>
              <a:gd name="adj" fmla="val 4119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12" name="Блок-схема: альтернативный процесс 11">
            <a:extLst>
              <a:ext uri="{FF2B5EF4-FFF2-40B4-BE49-F238E27FC236}">
                <a16:creationId xmlns:a16="http://schemas.microsoft.com/office/drawing/2014/main" xmlns="" id="{CE879062-4FCC-4469-8D05-C8264CAFCCC2}"/>
              </a:ext>
            </a:extLst>
          </p:cNvPr>
          <p:cNvSpPr/>
          <p:nvPr/>
        </p:nvSpPr>
        <p:spPr>
          <a:xfrm>
            <a:off x="6383339" y="2420939"/>
            <a:ext cx="3673475" cy="1368425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 eaLnBrk="1" hangingPunct="1">
              <a:defRPr/>
            </a:pPr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Если за решение </a:t>
            </a:r>
            <a:r>
              <a:rPr lang="ru-RU" sz="1600" b="1" u="sng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проголосовало не менее 52% </a:t>
            </a:r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 собрании (конференции), заседании соответствующего выборного коллегиального профсоюзного органа при наличии кворума</a:t>
            </a:r>
          </a:p>
        </p:txBody>
      </p:sp>
      <p:sp>
        <p:nvSpPr>
          <p:cNvPr id="10" name="Выгнутая вверх стрелка 9">
            <a:extLst>
              <a:ext uri="{FF2B5EF4-FFF2-40B4-BE49-F238E27FC236}">
                <a16:creationId xmlns:a16="http://schemas.microsoft.com/office/drawing/2014/main" xmlns="" id="{304E511A-DECA-429C-BB0F-7864D1988C92}"/>
              </a:ext>
            </a:extLst>
          </p:cNvPr>
          <p:cNvSpPr/>
          <p:nvPr/>
        </p:nvSpPr>
        <p:spPr>
          <a:xfrm rot="2044983">
            <a:off x="4152901" y="4276726"/>
            <a:ext cx="1381125" cy="384175"/>
          </a:xfrm>
          <a:prstGeom prst="curvedDownArrow">
            <a:avLst>
              <a:gd name="adj1" fmla="val 0"/>
              <a:gd name="adj2" fmla="val 71243"/>
              <a:gd name="adj3" fmla="val 4596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>
              <a:solidFill>
                <a:schemeClr val="tx1"/>
              </a:solidFill>
            </a:endParaRPr>
          </a:p>
        </p:txBody>
      </p:sp>
      <p:sp>
        <p:nvSpPr>
          <p:cNvPr id="11" name="Овал 10">
            <a:extLst>
              <a:ext uri="{FF2B5EF4-FFF2-40B4-BE49-F238E27FC236}">
                <a16:creationId xmlns:a16="http://schemas.microsoft.com/office/drawing/2014/main" xmlns="" id="{6C9DC50D-0E52-45FA-8A18-45316B3E597C}"/>
              </a:ext>
            </a:extLst>
          </p:cNvPr>
          <p:cNvSpPr/>
          <p:nvPr/>
        </p:nvSpPr>
        <p:spPr>
          <a:xfrm>
            <a:off x="1687513" y="3959226"/>
            <a:ext cx="2736850" cy="1439863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sz="1200" dirty="0">
                <a:solidFill>
                  <a:schemeClr val="tx1"/>
                </a:solidFill>
                <a:latin typeface="Arial Black" pitchFamily="34" charset="0"/>
              </a:rPr>
              <a:t>Меры общественного воздействия (взыскания)</a:t>
            </a:r>
          </a:p>
        </p:txBody>
      </p:sp>
      <p:sp>
        <p:nvSpPr>
          <p:cNvPr id="13" name="Овал 12">
            <a:extLst>
              <a:ext uri="{FF2B5EF4-FFF2-40B4-BE49-F238E27FC236}">
                <a16:creationId xmlns:a16="http://schemas.microsoft.com/office/drawing/2014/main" xmlns="" id="{AF341DEE-BE0A-4107-BA58-79B2BDEDF509}"/>
              </a:ext>
            </a:extLst>
          </p:cNvPr>
          <p:cNvSpPr/>
          <p:nvPr/>
        </p:nvSpPr>
        <p:spPr>
          <a:xfrm>
            <a:off x="4224339" y="5157789"/>
            <a:ext cx="3095625" cy="1150937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sz="1200" dirty="0">
                <a:solidFill>
                  <a:schemeClr val="tx1"/>
                </a:solidFill>
                <a:latin typeface="Arial Black" pitchFamily="34" charset="0"/>
              </a:rPr>
              <a:t>Обжалование решения в </a:t>
            </a:r>
            <a:r>
              <a:rPr lang="ru-RU" sz="1200" dirty="0" smtClean="0">
                <a:solidFill>
                  <a:schemeClr val="tx1"/>
                </a:solidFill>
                <a:latin typeface="Arial Black" pitchFamily="34" charset="0"/>
              </a:rPr>
              <a:t>течение </a:t>
            </a:r>
            <a:r>
              <a:rPr lang="ru-RU" sz="1200" dirty="0">
                <a:solidFill>
                  <a:schemeClr val="tx1"/>
                </a:solidFill>
                <a:latin typeface="Arial Black" pitchFamily="34" charset="0"/>
              </a:rPr>
              <a:t>10 дней (со дня направления выписки из протокола)</a:t>
            </a:r>
          </a:p>
        </p:txBody>
      </p:sp>
      <p:sp>
        <p:nvSpPr>
          <p:cNvPr id="15" name="Выгнутая вверх стрелка 14">
            <a:extLst>
              <a:ext uri="{FF2B5EF4-FFF2-40B4-BE49-F238E27FC236}">
                <a16:creationId xmlns:a16="http://schemas.microsoft.com/office/drawing/2014/main" xmlns="" id="{E17F3CCE-55A0-4671-9937-9DD4E15B19D9}"/>
              </a:ext>
            </a:extLst>
          </p:cNvPr>
          <p:cNvSpPr/>
          <p:nvPr/>
        </p:nvSpPr>
        <p:spPr>
          <a:xfrm rot="19880577">
            <a:off x="5846763" y="4171950"/>
            <a:ext cx="1460500" cy="450850"/>
          </a:xfrm>
          <a:prstGeom prst="curvedDownArrow">
            <a:avLst>
              <a:gd name="adj1" fmla="val 0"/>
              <a:gd name="adj2" fmla="val 74170"/>
              <a:gd name="adj3" fmla="val 3126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>
              <a:solidFill>
                <a:schemeClr val="tx1"/>
              </a:solidFill>
            </a:endParaRPr>
          </a:p>
        </p:txBody>
      </p:sp>
      <p:sp>
        <p:nvSpPr>
          <p:cNvPr id="16" name="Овал 15">
            <a:extLst>
              <a:ext uri="{FF2B5EF4-FFF2-40B4-BE49-F238E27FC236}">
                <a16:creationId xmlns:a16="http://schemas.microsoft.com/office/drawing/2014/main" xmlns="" id="{3C6386EF-0A35-4F12-972C-CA2B8BD08D3D}"/>
              </a:ext>
            </a:extLst>
          </p:cNvPr>
          <p:cNvSpPr/>
          <p:nvPr/>
        </p:nvSpPr>
        <p:spPr>
          <a:xfrm>
            <a:off x="7032625" y="4005263"/>
            <a:ext cx="3024188" cy="15113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sz="1100" dirty="0">
                <a:solidFill>
                  <a:schemeClr val="tx1"/>
                </a:solidFill>
                <a:latin typeface="Arial Black" pitchFamily="34" charset="0"/>
              </a:rPr>
              <a:t>До истечения года профсоюзный орган имеет право снять взыскание (по заявлению члена Профсоюза/ по собственной инициативе)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C702CD9C-E768-48C8-9FDF-5D9E9EDD269C}"/>
              </a:ext>
            </a:extLst>
          </p:cNvPr>
          <p:cNvSpPr/>
          <p:nvPr/>
        </p:nvSpPr>
        <p:spPr>
          <a:xfrm>
            <a:off x="4039325" y="5243513"/>
            <a:ext cx="876300" cy="358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новелла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xmlns="" id="{44FB2A0F-7C0D-467A-A38C-1A75E3DC8CD9}"/>
              </a:ext>
            </a:extLst>
          </p:cNvPr>
          <p:cNvSpPr/>
          <p:nvPr/>
        </p:nvSpPr>
        <p:spPr>
          <a:xfrm>
            <a:off x="9536112" y="4222751"/>
            <a:ext cx="876300" cy="358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новелла</a:t>
            </a:r>
          </a:p>
        </p:txBody>
      </p:sp>
      <p:sp>
        <p:nvSpPr>
          <p:cNvPr id="18" name="Заголовок 2">
            <a:extLst>
              <a:ext uri="{FF2B5EF4-FFF2-40B4-BE49-F238E27FC236}">
                <a16:creationId xmlns:a16="http://schemas.microsoft.com/office/drawing/2014/main" xmlns="" id="{FB02BAF9-3F13-4E20-8283-004384E0CE5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631950" y="274638"/>
            <a:ext cx="8928100" cy="561975"/>
          </a:xfrm>
          <a:prstGeom prst="rect">
            <a:avLst/>
          </a:prstGeom>
        </p:spPr>
        <p:txBody>
          <a:bodyPr anchor="ctr">
            <a:normAutofit fontScale="90000"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algn="ctr">
              <a:defRPr/>
            </a:pPr>
            <a:r>
              <a:rPr lang="ru-RU" altLang="ru-RU" sz="2800" b="1" dirty="0" smtClean="0">
                <a:solidFill>
                  <a:srgbClr val="C0000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ru-RU" altLang="ru-RU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j-ea"/>
                <a:cs typeface="Times New Roman" pitchFamily="18" charset="0"/>
              </a:rPr>
              <a:t>Профсоюзное членство</a:t>
            </a:r>
            <a:endParaRPr lang="ru-RU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j-ea"/>
              <a:cs typeface="Times New Roman" pitchFamily="18" charset="0"/>
            </a:endParaRP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xmlns="" id="{0087C9E1-04CD-9D4F-B8DB-DE9778AB175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76846"/>
          <a:stretch>
            <a:fillRect/>
          </a:stretch>
        </p:blipFill>
        <p:spPr>
          <a:xfrm>
            <a:off x="744785" y="202560"/>
            <a:ext cx="818903" cy="816764"/>
          </a:xfrm>
          <a:prstGeom prst="rect">
            <a:avLst/>
          </a:prstGeom>
        </p:spPr>
      </p:pic>
      <p:sp>
        <p:nvSpPr>
          <p:cNvPr id="21" name="Прямоугольник 20"/>
          <p:cNvSpPr/>
          <p:nvPr/>
        </p:nvSpPr>
        <p:spPr>
          <a:xfrm>
            <a:off x="8743765" y="534662"/>
            <a:ext cx="29433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Font typeface="Wingdings 3" panose="05040102010807070707" pitchFamily="18" charset="2"/>
              <a:buNone/>
              <a:defRPr/>
            </a:pPr>
            <a:r>
              <a:rPr lang="ru-RU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Актуальные изменения      </a:t>
            </a:r>
          </a:p>
        </p:txBody>
      </p:sp>
    </p:spTree>
    <p:extLst>
      <p:ext uri="{BB962C8B-B14F-4D97-AF65-F5344CB8AC3E}">
        <p14:creationId xmlns:p14="http://schemas.microsoft.com/office/powerpoint/2010/main" xmlns="" val="22477418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Блок-схема: альтернативный процесс 3"/>
          <p:cNvSpPr/>
          <p:nvPr/>
        </p:nvSpPr>
        <p:spPr>
          <a:xfrm>
            <a:off x="1878013" y="836613"/>
            <a:ext cx="4362450" cy="1223962"/>
          </a:xfrm>
          <a:prstGeom prst="flowChartAlternateProcess">
            <a:avLst/>
          </a:prstGeom>
          <a:solidFill>
            <a:schemeClr val="accent2">
              <a:lumMod val="20000"/>
              <a:lumOff val="80000"/>
              <a:alpha val="55000"/>
            </a:schemeClr>
          </a:solidFill>
          <a:ln w="381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ГЛАВА 6</a:t>
            </a:r>
          </a:p>
          <a:p>
            <a:pPr algn="ctr" eaLnBrk="1" hangingPunct="1">
              <a:defRPr/>
            </a:pPr>
            <a:r>
              <a:rPr lang="ru-RU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«Первичная профсоюзная организация»</a:t>
            </a:r>
          </a:p>
        </p:txBody>
      </p:sp>
      <p:sp>
        <p:nvSpPr>
          <p:cNvPr id="5" name="Блок-схема: альтернативный процесс 4"/>
          <p:cNvSpPr/>
          <p:nvPr/>
        </p:nvSpPr>
        <p:spPr>
          <a:xfrm>
            <a:off x="1878013" y="2276476"/>
            <a:ext cx="4343400" cy="1223963"/>
          </a:xfrm>
          <a:prstGeom prst="flowChartAlternateProcess">
            <a:avLst/>
          </a:prstGeom>
          <a:solidFill>
            <a:schemeClr val="accent2">
              <a:lumMod val="20000"/>
              <a:lumOff val="80000"/>
              <a:alpha val="55000"/>
            </a:schemeClr>
          </a:solidFill>
          <a:ln w="381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ГЛАВА 7</a:t>
            </a:r>
          </a:p>
          <a:p>
            <a:pPr algn="ctr" eaLnBrk="1" hangingPunct="1">
              <a:defRPr/>
            </a:pPr>
            <a:r>
              <a:rPr lang="ru-RU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«Территориальная организация Профсоюза»</a:t>
            </a:r>
          </a:p>
        </p:txBody>
      </p:sp>
      <p:sp>
        <p:nvSpPr>
          <p:cNvPr id="6" name="Блок-схема: альтернативный процесс 5"/>
          <p:cNvSpPr/>
          <p:nvPr/>
        </p:nvSpPr>
        <p:spPr>
          <a:xfrm>
            <a:off x="1924051" y="3789364"/>
            <a:ext cx="4316413" cy="1368425"/>
          </a:xfrm>
          <a:prstGeom prst="flowChartAlternateProcess">
            <a:avLst/>
          </a:prstGeom>
          <a:solidFill>
            <a:schemeClr val="accent2">
              <a:lumMod val="20000"/>
              <a:lumOff val="80000"/>
              <a:alpha val="55000"/>
            </a:schemeClr>
          </a:solidFill>
          <a:ln w="381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ГЛАВА 8</a:t>
            </a:r>
          </a:p>
          <a:p>
            <a:pPr algn="ctr" eaLnBrk="1" hangingPunct="1">
              <a:defRPr/>
            </a:pPr>
            <a:r>
              <a:rPr lang="ru-RU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«Региональная (межрегиональная) организация Профсоюза»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7896226" y="927100"/>
            <a:ext cx="2411413" cy="4230688"/>
          </a:xfrm>
          <a:prstGeom prst="roundRect">
            <a:avLst/>
          </a:prstGeom>
          <a:solidFill>
            <a:schemeClr val="accent1">
              <a:lumMod val="20000"/>
              <a:lumOff val="80000"/>
              <a:alpha val="9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285750" indent="-285750">
              <a:buClr>
                <a:schemeClr val="accent5">
                  <a:lumMod val="75000"/>
                </a:schemeClr>
              </a:buClr>
              <a:buFont typeface="Wingdings" pitchFamily="2" charset="2"/>
              <a:buChar char="v"/>
              <a:defRPr/>
            </a:pPr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Создание</a:t>
            </a:r>
          </a:p>
          <a:p>
            <a:pPr marL="285750" indent="-285750">
              <a:buClr>
                <a:schemeClr val="accent5">
                  <a:lumMod val="75000"/>
                </a:schemeClr>
              </a:buClr>
              <a:buFont typeface="Wingdings" pitchFamily="2" charset="2"/>
              <a:buChar char="v"/>
              <a:defRPr/>
            </a:pPr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Права</a:t>
            </a:r>
          </a:p>
          <a:p>
            <a:pPr marL="285750" indent="-285750">
              <a:buClr>
                <a:schemeClr val="accent5">
                  <a:lumMod val="75000"/>
                </a:schemeClr>
              </a:buClr>
              <a:buFont typeface="Wingdings" pitchFamily="2" charset="2"/>
              <a:buChar char="v"/>
              <a:defRPr/>
            </a:pPr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Обязанности</a:t>
            </a:r>
          </a:p>
          <a:p>
            <a:pPr marL="285750" indent="-285750">
              <a:buClr>
                <a:schemeClr val="accent5">
                  <a:lumMod val="75000"/>
                </a:schemeClr>
              </a:buClr>
              <a:buFont typeface="Wingdings" pitchFamily="2" charset="2"/>
              <a:buChar char="v"/>
              <a:defRPr/>
            </a:pPr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Органы</a:t>
            </a:r>
          </a:p>
          <a:p>
            <a:pPr marL="285750" indent="-285750">
              <a:buClr>
                <a:schemeClr val="accent5">
                  <a:lumMod val="75000"/>
                </a:schemeClr>
              </a:buClr>
              <a:buFont typeface="Wingdings" pitchFamily="2" charset="2"/>
              <a:buChar char="v"/>
              <a:defRPr/>
            </a:pPr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Полномочия органов</a:t>
            </a:r>
          </a:p>
          <a:p>
            <a:pPr marL="285750" indent="-285750">
              <a:buClr>
                <a:schemeClr val="accent5">
                  <a:lumMod val="75000"/>
                </a:schemeClr>
              </a:buClr>
              <a:buFont typeface="Wingdings" pitchFamily="2" charset="2"/>
              <a:buChar char="v"/>
              <a:defRPr/>
            </a:pPr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Реорганизация, ликвидация</a:t>
            </a:r>
          </a:p>
          <a:p>
            <a:pPr marL="285750" indent="-285750">
              <a:buClr>
                <a:schemeClr val="accent5">
                  <a:lumMod val="75000"/>
                </a:schemeClr>
              </a:buClr>
              <a:buFont typeface="Wingdings" pitchFamily="2" charset="2"/>
              <a:buChar char="v"/>
              <a:defRPr/>
            </a:pP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6240463" y="1341438"/>
            <a:ext cx="1655762" cy="1439862"/>
          </a:xfrm>
          <a:prstGeom prst="line">
            <a:avLst/>
          </a:prstGeom>
          <a:ln w="28575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 flipV="1">
            <a:off x="6261101" y="3213101"/>
            <a:ext cx="1706563" cy="1152525"/>
          </a:xfrm>
          <a:prstGeom prst="line">
            <a:avLst/>
          </a:prstGeom>
          <a:ln w="28575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6221413" y="2868613"/>
            <a:ext cx="1655762" cy="0"/>
          </a:xfrm>
          <a:prstGeom prst="line">
            <a:avLst/>
          </a:prstGeom>
          <a:ln w="28575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Блок-схема: альтернативный процесс 20"/>
          <p:cNvSpPr/>
          <p:nvPr/>
        </p:nvSpPr>
        <p:spPr>
          <a:xfrm>
            <a:off x="5843589" y="2605089"/>
            <a:ext cx="2447925" cy="287337"/>
          </a:xfrm>
          <a:prstGeom prst="flowChartAlternateProcess">
            <a:avLst/>
          </a:prstGeom>
          <a:noFill/>
          <a:ln w="381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«Мини УСТАВ»</a:t>
            </a:r>
          </a:p>
        </p:txBody>
      </p:sp>
      <p:sp>
        <p:nvSpPr>
          <p:cNvPr id="22" name="Блок-схема: альтернативный процесс 21"/>
          <p:cNvSpPr/>
          <p:nvPr/>
        </p:nvSpPr>
        <p:spPr>
          <a:xfrm rot="19538517">
            <a:off x="5832476" y="3559176"/>
            <a:ext cx="2447925" cy="288925"/>
          </a:xfrm>
          <a:prstGeom prst="flowChartAlternateProcess">
            <a:avLst/>
          </a:prstGeom>
          <a:noFill/>
          <a:ln w="381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«Мини УСТАВ»</a:t>
            </a:r>
          </a:p>
        </p:txBody>
      </p:sp>
      <p:sp>
        <p:nvSpPr>
          <p:cNvPr id="24" name="Блок-схема: альтернативный процесс 23"/>
          <p:cNvSpPr/>
          <p:nvPr/>
        </p:nvSpPr>
        <p:spPr>
          <a:xfrm rot="2504068">
            <a:off x="5807076" y="1654175"/>
            <a:ext cx="2447925" cy="287338"/>
          </a:xfrm>
          <a:prstGeom prst="flowChartAlternateProcess">
            <a:avLst/>
          </a:prstGeom>
          <a:noFill/>
          <a:ln w="381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«Мини УСТАВ»</a:t>
            </a:r>
          </a:p>
        </p:txBody>
      </p:sp>
      <p:pic>
        <p:nvPicPr>
          <p:cNvPr id="21516" name="Picture 2" descr="C:\Users\Андрей\Desktop\мамина папка\17495348806785d8ade9d6d5a4b03e9e9fbabbca283_b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91176" y="5157789"/>
            <a:ext cx="2557463" cy="136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0087C9E1-04CD-9D4F-B8DB-DE9778AB175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76846"/>
          <a:stretch>
            <a:fillRect/>
          </a:stretch>
        </p:blipFill>
        <p:spPr>
          <a:xfrm>
            <a:off x="631155" y="467484"/>
            <a:ext cx="818903" cy="816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2957047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xmlns="" id="{FBB8E13A-5470-4751-9001-63A3528989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782" y="268094"/>
            <a:ext cx="10825018" cy="864096"/>
          </a:xfrm>
        </p:spPr>
        <p:txBody>
          <a:bodyPr>
            <a:noAutofit/>
          </a:bodyPr>
          <a:lstStyle/>
          <a:p>
            <a:pPr algn="ctr">
              <a:spcBef>
                <a:spcPts val="0"/>
              </a:spcBef>
              <a:defRPr/>
            </a:pPr>
            <a:r>
              <a:rPr lang="ru-RU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0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  <a:t>Органы </a:t>
            </a:r>
            <a:r>
              <a:rPr lang="ru-RU" sz="40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  <a:t>Профсоюза и организаций Профсоюза</a:t>
            </a:r>
            <a:br>
              <a:rPr lang="ru-RU" sz="40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</a:br>
            <a:r>
              <a:rPr lang="ru-RU" sz="40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  <a:t/>
            </a:r>
            <a:br>
              <a:rPr lang="ru-RU" sz="40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</a:br>
            <a:endParaRPr lang="ru-RU" sz="4000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4818" name="Содержимое 1">
            <a:extLst>
              <a:ext uri="{FF2B5EF4-FFF2-40B4-BE49-F238E27FC236}">
                <a16:creationId xmlns:a16="http://schemas.microsoft.com/office/drawing/2014/main" xmlns="" id="{70DA18F9-4EA2-45F8-B529-5428B1A767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9730" y="1132190"/>
            <a:ext cx="6119911" cy="1871663"/>
          </a:xfrm>
        </p:spPr>
        <p:txBody>
          <a:bodyPr anchor="ctr">
            <a:normAutofit/>
          </a:bodyPr>
          <a:lstStyle/>
          <a:p>
            <a:pPr marL="0" indent="0" algn="just">
              <a:spcBef>
                <a:spcPct val="0"/>
              </a:spcBef>
              <a:buNone/>
            </a:pPr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Некоммерческая организация приобретает гражданские права и принимает</a:t>
            </a:r>
            <a:b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себя гражданские обязанности через свои органы, действующие в соответствии</a:t>
            </a:r>
            <a:b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законом, иными правовыми актами и уставом.</a:t>
            </a:r>
          </a:p>
        </p:txBody>
      </p:sp>
      <p:sp>
        <p:nvSpPr>
          <p:cNvPr id="34821" name="Содержимое 1">
            <a:extLst>
              <a:ext uri="{FF2B5EF4-FFF2-40B4-BE49-F238E27FC236}">
                <a16:creationId xmlns:a16="http://schemas.microsoft.com/office/drawing/2014/main" xmlns="" id="{4B78F64F-A365-44AE-BE50-825A5BCC712B}"/>
              </a:ext>
            </a:extLst>
          </p:cNvPr>
          <p:cNvSpPr txBox="1">
            <a:spLocks/>
          </p:cNvSpPr>
          <p:nvPr/>
        </p:nvSpPr>
        <p:spPr bwMode="auto">
          <a:xfrm>
            <a:off x="4746855" y="3609884"/>
            <a:ext cx="6336506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buClr>
                <a:schemeClr val="accent1"/>
              </a:buClr>
              <a:buSzPct val="68000"/>
              <a:buFont typeface="Wingdings 3" panose="05040102010807070707" pitchFamily="18" charset="2"/>
              <a:buNone/>
            </a:pPr>
            <a:r>
              <a:rPr lang="ru-RU" altLang="ru-RU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статьях 15, 16 </a:t>
            </a:r>
            <a:r>
              <a:rPr lang="ru-RU" altLang="ru-RU" sz="20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Устава </a:t>
            </a:r>
            <a:r>
              <a:rPr lang="ru-RU" altLang="ru-RU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Профсоюза </a:t>
            </a:r>
            <a:endParaRPr lang="ru-RU" altLang="ru-RU" sz="2000" b="1" dirty="0" smtClean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buClr>
                <a:schemeClr val="accent1"/>
              </a:buClr>
              <a:buSzPct val="68000"/>
              <a:buFont typeface="Wingdings 3" panose="05040102010807070707" pitchFamily="18" charset="2"/>
              <a:buNone/>
            </a:pPr>
            <a:r>
              <a:rPr lang="ru-RU" altLang="ru-RU" sz="20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указаны </a:t>
            </a:r>
            <a:r>
              <a:rPr lang="ru-RU" altLang="ru-RU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общие положения:</a:t>
            </a:r>
          </a:p>
          <a:p>
            <a:pPr algn="just">
              <a:buClr>
                <a:schemeClr val="accent1"/>
              </a:buClr>
              <a:buSzPct val="68000"/>
              <a:buFont typeface="Wingdings 3" panose="05040102010807070707" pitchFamily="18" charset="2"/>
              <a:buNone/>
            </a:pPr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 о структуре органов;</a:t>
            </a:r>
          </a:p>
          <a:p>
            <a:pPr algn="just">
              <a:buClr>
                <a:schemeClr val="accent1"/>
              </a:buClr>
              <a:buSzPct val="68000"/>
              <a:buFont typeface="Wingdings 3" panose="05040102010807070707" pitchFamily="18" charset="2"/>
              <a:buNone/>
            </a:pPr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о порядке формирования органов;</a:t>
            </a:r>
          </a:p>
          <a:p>
            <a:pPr algn="just">
              <a:buClr>
                <a:schemeClr val="accent1"/>
              </a:buClr>
              <a:buSzPct val="68000"/>
              <a:buFont typeface="Wingdings 3" panose="05040102010807070707" pitchFamily="18" charset="2"/>
              <a:buNone/>
            </a:pPr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о сроках полномочий;</a:t>
            </a:r>
          </a:p>
          <a:p>
            <a:pPr algn="just">
              <a:buClr>
                <a:schemeClr val="accent1"/>
              </a:buClr>
              <a:buSzPct val="68000"/>
              <a:buFont typeface="Wingdings 3" panose="05040102010807070707" pitchFamily="18" charset="2"/>
              <a:buNone/>
            </a:pPr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об условиях правомочности заседаний, их периодичности;</a:t>
            </a:r>
          </a:p>
          <a:p>
            <a:pPr algn="just">
              <a:buClr>
                <a:schemeClr val="accent1"/>
              </a:buClr>
              <a:buSzPct val="68000"/>
              <a:buFont typeface="Wingdings 3" panose="05040102010807070707" pitchFamily="18" charset="2"/>
              <a:buNone/>
            </a:pPr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- о порядке принятия ими решений.</a:t>
            </a:r>
          </a:p>
          <a:p>
            <a:pPr algn="just">
              <a:buClr>
                <a:schemeClr val="accent1"/>
              </a:buClr>
              <a:buSzPct val="68000"/>
              <a:buFont typeface="Wingdings 3" panose="05040102010807070707" pitchFamily="18" charset="2"/>
              <a:buNone/>
            </a:pPr>
            <a:endParaRPr lang="ru-RU" alt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buClr>
                <a:schemeClr val="accent1"/>
              </a:buClr>
              <a:buSzPct val="68000"/>
              <a:buFont typeface="Wingdings 3" panose="05040102010807070707" pitchFamily="18" charset="2"/>
              <a:buNone/>
            </a:pPr>
            <a:r>
              <a:rPr lang="ru-RU" altLang="ru-RU" sz="2000" b="1" i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Данная структура содержится по всем уровням организационной структуры Профсоюза!</a:t>
            </a:r>
          </a:p>
          <a:p>
            <a:pPr algn="just">
              <a:buClr>
                <a:schemeClr val="accent1"/>
              </a:buClr>
              <a:buSzPct val="68000"/>
              <a:buFont typeface="Wingdings 3" panose="05040102010807070707" pitchFamily="18" charset="2"/>
              <a:buNone/>
            </a:pPr>
            <a:endParaRPr lang="ru-RU" altLang="ru-RU" b="1" i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0087C9E1-04CD-9D4F-B8DB-DE9778AB175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76846"/>
          <a:stretch>
            <a:fillRect/>
          </a:stretch>
        </p:blipFill>
        <p:spPr>
          <a:xfrm>
            <a:off x="8258834" y="1391785"/>
            <a:ext cx="1097602" cy="97925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0087C9E1-04CD-9D4F-B8DB-DE9778AB175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76846"/>
          <a:stretch>
            <a:fillRect/>
          </a:stretch>
        </p:blipFill>
        <p:spPr>
          <a:xfrm>
            <a:off x="2382982" y="3759200"/>
            <a:ext cx="1168399" cy="108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0295521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xmlns="" id="{9141831C-5054-4519-A28B-48AA983FE2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1128" y="175841"/>
            <a:ext cx="8568952" cy="648072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ru-RU" sz="40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  <a:t/>
            </a:r>
            <a:br>
              <a:rPr lang="ru-RU" sz="40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</a:br>
            <a:r>
              <a:rPr lang="ru-RU" sz="40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  <a:t>Органы </a:t>
            </a:r>
            <a:r>
              <a:rPr lang="ru-RU" sz="40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  <a:t>организаций Профсоюза </a:t>
            </a:r>
            <a:br>
              <a:rPr lang="ru-RU" sz="40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</a:br>
            <a:endParaRPr lang="ru-RU" sz="4000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Times New Roman" pitchFamily="18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EAEB30CC-31CD-4CF6-AF4C-0A96A270C045}"/>
              </a:ext>
            </a:extLst>
          </p:cNvPr>
          <p:cNvSpPr/>
          <p:nvPr/>
        </p:nvSpPr>
        <p:spPr>
          <a:xfrm>
            <a:off x="2435226" y="1023939"/>
            <a:ext cx="7489825" cy="504825"/>
          </a:xfrm>
          <a:prstGeom prst="rect">
            <a:avLst/>
          </a:prstGeom>
          <a:solidFill>
            <a:schemeClr val="accent1">
              <a:lumMod val="60000"/>
              <a:lumOff val="40000"/>
              <a:alpha val="62000"/>
            </a:schemeClr>
          </a:solidFill>
          <a:ln w="22225" cmpd="sng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ВЫСШИЕ ОРГАНЫ</a:t>
            </a:r>
          </a:p>
        </p:txBody>
      </p:sp>
      <p:cxnSp>
        <p:nvCxnSpPr>
          <p:cNvPr id="5" name="Прямая со стрелкой 4">
            <a:extLst>
              <a:ext uri="{FF2B5EF4-FFF2-40B4-BE49-F238E27FC236}">
                <a16:creationId xmlns:a16="http://schemas.microsoft.com/office/drawing/2014/main" xmlns="" id="{A960CF4A-76ED-416C-B1E7-0002B35E7E1D}"/>
              </a:ext>
            </a:extLst>
          </p:cNvPr>
          <p:cNvCxnSpPr/>
          <p:nvPr/>
        </p:nvCxnSpPr>
        <p:spPr>
          <a:xfrm flipH="1">
            <a:off x="3863975" y="1557339"/>
            <a:ext cx="215900" cy="149225"/>
          </a:xfrm>
          <a:prstGeom prst="straightConnector1">
            <a:avLst/>
          </a:prstGeom>
          <a:ln w="19050" cmpd="sng">
            <a:solidFill>
              <a:schemeClr val="accent1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>
            <a:extLst>
              <a:ext uri="{FF2B5EF4-FFF2-40B4-BE49-F238E27FC236}">
                <a16:creationId xmlns:a16="http://schemas.microsoft.com/office/drawing/2014/main" xmlns="" id="{1F0BBFD7-6178-465F-8CD5-6BC00791E30B}"/>
              </a:ext>
            </a:extLst>
          </p:cNvPr>
          <p:cNvCxnSpPr/>
          <p:nvPr/>
        </p:nvCxnSpPr>
        <p:spPr>
          <a:xfrm>
            <a:off x="6056313" y="1500188"/>
            <a:ext cx="30162" cy="317500"/>
          </a:xfrm>
          <a:prstGeom prst="straightConnector1">
            <a:avLst/>
          </a:prstGeom>
          <a:ln w="19050" cmpd="sng">
            <a:solidFill>
              <a:schemeClr val="accent1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xmlns="" id="{07874AA1-BFD4-4BAE-A0EB-E66CE7A4F435}"/>
              </a:ext>
            </a:extLst>
          </p:cNvPr>
          <p:cNvSpPr/>
          <p:nvPr/>
        </p:nvSpPr>
        <p:spPr>
          <a:xfrm>
            <a:off x="2390775" y="3406775"/>
            <a:ext cx="2089150" cy="503238"/>
          </a:xfrm>
          <a:prstGeom prst="rect">
            <a:avLst/>
          </a:prstGeom>
          <a:noFill/>
          <a:ln w="19050" cmpd="sng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sz="1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Профсоюзный комитет</a:t>
            </a:r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xmlns="" id="{90DF2913-AD0A-45A2-8886-EA139C9EDB47}"/>
              </a:ext>
            </a:extLst>
          </p:cNvPr>
          <p:cNvSpPr/>
          <p:nvPr/>
        </p:nvSpPr>
        <p:spPr>
          <a:xfrm>
            <a:off x="2859089" y="2200275"/>
            <a:ext cx="1152525" cy="287338"/>
          </a:xfrm>
          <a:prstGeom prst="rect">
            <a:avLst/>
          </a:prstGeom>
          <a:noFill/>
          <a:ln w="12700" cmpd="sng">
            <a:solidFill>
              <a:schemeClr val="accent1">
                <a:shade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sz="14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для ППО </a:t>
            </a:r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xmlns="" id="{B5F70C98-EAC7-4ADF-B96D-EFC2C56ADCA3}"/>
              </a:ext>
            </a:extLst>
          </p:cNvPr>
          <p:cNvSpPr/>
          <p:nvPr/>
        </p:nvSpPr>
        <p:spPr>
          <a:xfrm>
            <a:off x="5140326" y="1798638"/>
            <a:ext cx="1800225" cy="431800"/>
          </a:xfrm>
          <a:prstGeom prst="rect">
            <a:avLst/>
          </a:prstGeom>
          <a:noFill/>
          <a:ln w="19050" cmpd="sng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sz="1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Конференция</a:t>
            </a:r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xmlns="" id="{7B510A95-9EED-45A9-9D0E-4B662E2C2AAB}"/>
              </a:ext>
            </a:extLst>
          </p:cNvPr>
          <p:cNvSpPr/>
          <p:nvPr/>
        </p:nvSpPr>
        <p:spPr>
          <a:xfrm>
            <a:off x="5195888" y="2228850"/>
            <a:ext cx="1655762" cy="215900"/>
          </a:xfrm>
          <a:prstGeom prst="rect">
            <a:avLst/>
          </a:prstGeom>
          <a:noFill/>
          <a:ln w="12700" cmpd="sng">
            <a:solidFill>
              <a:schemeClr val="accent1">
                <a:shade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sz="13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для ТО Профсоюза </a:t>
            </a:r>
          </a:p>
        </p:txBody>
      </p:sp>
      <p:cxnSp>
        <p:nvCxnSpPr>
          <p:cNvPr id="29" name="Прямая со стрелкой 28">
            <a:extLst>
              <a:ext uri="{FF2B5EF4-FFF2-40B4-BE49-F238E27FC236}">
                <a16:creationId xmlns:a16="http://schemas.microsoft.com/office/drawing/2014/main" xmlns="" id="{FDD63F46-4E03-4141-B5A9-E156834D7477}"/>
              </a:ext>
            </a:extLst>
          </p:cNvPr>
          <p:cNvCxnSpPr/>
          <p:nvPr/>
        </p:nvCxnSpPr>
        <p:spPr>
          <a:xfrm>
            <a:off x="8256588" y="1528763"/>
            <a:ext cx="296862" cy="285750"/>
          </a:xfrm>
          <a:prstGeom prst="straightConnector1">
            <a:avLst/>
          </a:prstGeom>
          <a:ln w="19050" cmpd="sng">
            <a:solidFill>
              <a:schemeClr val="accent1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xmlns="" id="{EF52D95C-75E5-4369-B8B8-8DAEB2D4BC18}"/>
              </a:ext>
            </a:extLst>
          </p:cNvPr>
          <p:cNvSpPr/>
          <p:nvPr/>
        </p:nvSpPr>
        <p:spPr>
          <a:xfrm>
            <a:off x="7913689" y="1809750"/>
            <a:ext cx="1800225" cy="431800"/>
          </a:xfrm>
          <a:prstGeom prst="rect">
            <a:avLst/>
          </a:prstGeom>
          <a:noFill/>
          <a:ln w="19050" cmpd="sng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sz="1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Конференция</a:t>
            </a:r>
          </a:p>
        </p:txBody>
      </p:sp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xmlns="" id="{965E7317-165A-4233-BB74-FEE17A3B7105}"/>
              </a:ext>
            </a:extLst>
          </p:cNvPr>
          <p:cNvSpPr/>
          <p:nvPr/>
        </p:nvSpPr>
        <p:spPr>
          <a:xfrm>
            <a:off x="8148638" y="2211389"/>
            <a:ext cx="1403350" cy="433387"/>
          </a:xfrm>
          <a:prstGeom prst="rect">
            <a:avLst/>
          </a:prstGeom>
          <a:noFill/>
          <a:ln w="12700" cmpd="sng">
            <a:solidFill>
              <a:schemeClr val="accent1">
                <a:shade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sz="13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для РО (МО) Профсоюза </a:t>
            </a:r>
          </a:p>
        </p:txBody>
      </p:sp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xmlns="" id="{2102879C-6C27-4DDB-80B6-A6439DC72286}"/>
              </a:ext>
            </a:extLst>
          </p:cNvPr>
          <p:cNvSpPr/>
          <p:nvPr/>
        </p:nvSpPr>
        <p:spPr>
          <a:xfrm>
            <a:off x="2319338" y="2644776"/>
            <a:ext cx="7848600" cy="504825"/>
          </a:xfrm>
          <a:prstGeom prst="rect">
            <a:avLst/>
          </a:prstGeom>
          <a:solidFill>
            <a:schemeClr val="accent1">
              <a:lumMod val="60000"/>
              <a:lumOff val="40000"/>
              <a:alpha val="70000"/>
            </a:schemeClr>
          </a:solidFill>
          <a:ln w="25400" cmpd="sng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ВЫБОРНЫЕ КОЛЛЕГИАЛЬНЫЕ ПОСТОЯННО ДЕЙСТВУЮЩИЕ РУКОВОДЯЩИЕ ОРГАНЫ</a:t>
            </a:r>
          </a:p>
        </p:txBody>
      </p:sp>
      <p:sp>
        <p:nvSpPr>
          <p:cNvPr id="40" name="Прямоугольник 39">
            <a:extLst>
              <a:ext uri="{FF2B5EF4-FFF2-40B4-BE49-F238E27FC236}">
                <a16:creationId xmlns:a16="http://schemas.microsoft.com/office/drawing/2014/main" xmlns="" id="{78B3D45F-2197-49CD-AAD9-A4F937B10A7C}"/>
              </a:ext>
            </a:extLst>
          </p:cNvPr>
          <p:cNvSpPr/>
          <p:nvPr/>
        </p:nvSpPr>
        <p:spPr>
          <a:xfrm>
            <a:off x="2166938" y="1755775"/>
            <a:ext cx="2519362" cy="433388"/>
          </a:xfrm>
          <a:prstGeom prst="rect">
            <a:avLst/>
          </a:prstGeom>
          <a:noFill/>
          <a:ln w="19050" cmpd="sng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sz="1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Собрание (конференция)</a:t>
            </a:r>
          </a:p>
        </p:txBody>
      </p:sp>
      <p:cxnSp>
        <p:nvCxnSpPr>
          <p:cNvPr id="41" name="Прямая со стрелкой 40">
            <a:extLst>
              <a:ext uri="{FF2B5EF4-FFF2-40B4-BE49-F238E27FC236}">
                <a16:creationId xmlns:a16="http://schemas.microsoft.com/office/drawing/2014/main" xmlns="" id="{40A7B4F7-522A-4C00-BF0C-B889CD0DFA27}"/>
              </a:ext>
            </a:extLst>
          </p:cNvPr>
          <p:cNvCxnSpPr/>
          <p:nvPr/>
        </p:nvCxnSpPr>
        <p:spPr>
          <a:xfrm flipH="1">
            <a:off x="3363913" y="3160713"/>
            <a:ext cx="323850" cy="215900"/>
          </a:xfrm>
          <a:prstGeom prst="straightConnector1">
            <a:avLst/>
          </a:prstGeom>
          <a:ln w="19050" cmpd="sng">
            <a:solidFill>
              <a:schemeClr val="accent1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Прямая со стрелкой 41">
            <a:extLst>
              <a:ext uri="{FF2B5EF4-FFF2-40B4-BE49-F238E27FC236}">
                <a16:creationId xmlns:a16="http://schemas.microsoft.com/office/drawing/2014/main" xmlns="" id="{C39A6BFE-468C-4F3C-AEB3-125D6CA8ABEF}"/>
              </a:ext>
            </a:extLst>
          </p:cNvPr>
          <p:cNvCxnSpPr/>
          <p:nvPr/>
        </p:nvCxnSpPr>
        <p:spPr>
          <a:xfrm>
            <a:off x="6178550" y="3141664"/>
            <a:ext cx="0" cy="287337"/>
          </a:xfrm>
          <a:prstGeom prst="straightConnector1">
            <a:avLst/>
          </a:prstGeom>
          <a:ln w="19050" cmpd="sng">
            <a:solidFill>
              <a:schemeClr val="accent1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Прямоугольник 42">
            <a:extLst>
              <a:ext uri="{FF2B5EF4-FFF2-40B4-BE49-F238E27FC236}">
                <a16:creationId xmlns:a16="http://schemas.microsoft.com/office/drawing/2014/main" xmlns="" id="{A85115B2-37CE-42B3-ACE6-146983D64290}"/>
              </a:ext>
            </a:extLst>
          </p:cNvPr>
          <p:cNvSpPr/>
          <p:nvPr/>
        </p:nvSpPr>
        <p:spPr>
          <a:xfrm>
            <a:off x="5192713" y="3452813"/>
            <a:ext cx="1943100" cy="360362"/>
          </a:xfrm>
          <a:prstGeom prst="rect">
            <a:avLst/>
          </a:prstGeom>
          <a:noFill/>
          <a:ln w="19050" cmpd="sng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sz="1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Комитет (совет)</a:t>
            </a:r>
          </a:p>
        </p:txBody>
      </p:sp>
      <p:sp>
        <p:nvSpPr>
          <p:cNvPr id="45" name="Прямоугольник 44">
            <a:extLst>
              <a:ext uri="{FF2B5EF4-FFF2-40B4-BE49-F238E27FC236}">
                <a16:creationId xmlns:a16="http://schemas.microsoft.com/office/drawing/2014/main" xmlns="" id="{21073E7F-3DA8-482C-B349-6856C1509541}"/>
              </a:ext>
            </a:extLst>
          </p:cNvPr>
          <p:cNvSpPr/>
          <p:nvPr/>
        </p:nvSpPr>
        <p:spPr>
          <a:xfrm>
            <a:off x="7688264" y="3429001"/>
            <a:ext cx="1944687" cy="360363"/>
          </a:xfrm>
          <a:prstGeom prst="rect">
            <a:avLst/>
          </a:prstGeom>
          <a:noFill/>
          <a:ln w="19050" cmpd="sng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sz="1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Комитет (совет)</a:t>
            </a:r>
          </a:p>
        </p:txBody>
      </p:sp>
      <p:cxnSp>
        <p:nvCxnSpPr>
          <p:cNvPr id="46" name="Прямая со стрелкой 45">
            <a:extLst>
              <a:ext uri="{FF2B5EF4-FFF2-40B4-BE49-F238E27FC236}">
                <a16:creationId xmlns:a16="http://schemas.microsoft.com/office/drawing/2014/main" xmlns="" id="{49534A03-6427-4963-92E4-3706033D3916}"/>
              </a:ext>
            </a:extLst>
          </p:cNvPr>
          <p:cNvCxnSpPr/>
          <p:nvPr/>
        </p:nvCxnSpPr>
        <p:spPr>
          <a:xfrm>
            <a:off x="8553450" y="3160714"/>
            <a:ext cx="279400" cy="268287"/>
          </a:xfrm>
          <a:prstGeom prst="straightConnector1">
            <a:avLst/>
          </a:prstGeom>
          <a:ln w="19050" cmpd="sng">
            <a:solidFill>
              <a:schemeClr val="accent1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Прямоугольник 48">
            <a:extLst>
              <a:ext uri="{FF2B5EF4-FFF2-40B4-BE49-F238E27FC236}">
                <a16:creationId xmlns:a16="http://schemas.microsoft.com/office/drawing/2014/main" xmlns="" id="{214925F1-3B93-4EDF-8E75-4A9237177C6E}"/>
              </a:ext>
            </a:extLst>
          </p:cNvPr>
          <p:cNvSpPr/>
          <p:nvPr/>
        </p:nvSpPr>
        <p:spPr>
          <a:xfrm>
            <a:off x="2222500" y="5008564"/>
            <a:ext cx="2089150" cy="358775"/>
          </a:xfrm>
          <a:prstGeom prst="rect">
            <a:avLst/>
          </a:prstGeom>
          <a:noFill/>
          <a:ln w="19050" cmpd="sng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Президиум*</a:t>
            </a:r>
            <a:endParaRPr lang="ru-RU" sz="1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0" name="Прямоугольник 49">
            <a:extLst>
              <a:ext uri="{FF2B5EF4-FFF2-40B4-BE49-F238E27FC236}">
                <a16:creationId xmlns:a16="http://schemas.microsoft.com/office/drawing/2014/main" xmlns="" id="{59C304CD-29ED-45AE-8D5E-7163B6057075}"/>
              </a:ext>
            </a:extLst>
          </p:cNvPr>
          <p:cNvSpPr/>
          <p:nvPr/>
        </p:nvSpPr>
        <p:spPr>
          <a:xfrm>
            <a:off x="5210175" y="5000625"/>
            <a:ext cx="1944688" cy="287338"/>
          </a:xfrm>
          <a:prstGeom prst="rect">
            <a:avLst/>
          </a:prstGeom>
          <a:noFill/>
          <a:ln w="19050" cmpd="sng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sz="1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Президиум</a:t>
            </a:r>
          </a:p>
        </p:txBody>
      </p:sp>
      <p:sp>
        <p:nvSpPr>
          <p:cNvPr id="51" name="Прямоугольник 50">
            <a:extLst>
              <a:ext uri="{FF2B5EF4-FFF2-40B4-BE49-F238E27FC236}">
                <a16:creationId xmlns:a16="http://schemas.microsoft.com/office/drawing/2014/main" xmlns="" id="{2FBFFD01-E37F-4C42-BFA1-721E92599C1A}"/>
              </a:ext>
            </a:extLst>
          </p:cNvPr>
          <p:cNvSpPr/>
          <p:nvPr/>
        </p:nvSpPr>
        <p:spPr>
          <a:xfrm>
            <a:off x="8075614" y="4938713"/>
            <a:ext cx="1944687" cy="361950"/>
          </a:xfrm>
          <a:prstGeom prst="rect">
            <a:avLst/>
          </a:prstGeom>
          <a:noFill/>
          <a:ln w="19050" cmpd="sng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sz="1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Президиум</a:t>
            </a:r>
          </a:p>
        </p:txBody>
      </p:sp>
      <p:sp>
        <p:nvSpPr>
          <p:cNvPr id="53" name="Прямоугольник 52">
            <a:extLst>
              <a:ext uri="{FF2B5EF4-FFF2-40B4-BE49-F238E27FC236}">
                <a16:creationId xmlns:a16="http://schemas.microsoft.com/office/drawing/2014/main" xmlns="" id="{9DCB6EA6-D97B-45DE-BC83-6087F331658B}"/>
              </a:ext>
            </a:extLst>
          </p:cNvPr>
          <p:cNvSpPr/>
          <p:nvPr/>
        </p:nvSpPr>
        <p:spPr>
          <a:xfrm>
            <a:off x="3014664" y="3890964"/>
            <a:ext cx="1150937" cy="288925"/>
          </a:xfrm>
          <a:prstGeom prst="rect">
            <a:avLst/>
          </a:prstGeom>
          <a:noFill/>
          <a:ln w="12700" cmpd="sng">
            <a:solidFill>
              <a:schemeClr val="accent1">
                <a:shade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sz="14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для ППО </a:t>
            </a:r>
          </a:p>
        </p:txBody>
      </p:sp>
      <p:sp>
        <p:nvSpPr>
          <p:cNvPr id="54" name="Прямоугольник 53">
            <a:extLst>
              <a:ext uri="{FF2B5EF4-FFF2-40B4-BE49-F238E27FC236}">
                <a16:creationId xmlns:a16="http://schemas.microsoft.com/office/drawing/2014/main" xmlns="" id="{3A96D879-62E8-43DF-BF4C-20AEFA85F2C4}"/>
              </a:ext>
            </a:extLst>
          </p:cNvPr>
          <p:cNvSpPr/>
          <p:nvPr/>
        </p:nvSpPr>
        <p:spPr>
          <a:xfrm>
            <a:off x="5316538" y="3810000"/>
            <a:ext cx="1657350" cy="287338"/>
          </a:xfrm>
          <a:prstGeom prst="rect">
            <a:avLst/>
          </a:prstGeom>
          <a:noFill/>
          <a:ln w="12700" cmpd="sng">
            <a:solidFill>
              <a:schemeClr val="accent1">
                <a:shade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sz="13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для ТО Профсоюза </a:t>
            </a:r>
          </a:p>
        </p:txBody>
      </p:sp>
      <p:sp>
        <p:nvSpPr>
          <p:cNvPr id="55" name="Прямоугольник 54">
            <a:extLst>
              <a:ext uri="{FF2B5EF4-FFF2-40B4-BE49-F238E27FC236}">
                <a16:creationId xmlns:a16="http://schemas.microsoft.com/office/drawing/2014/main" xmlns="" id="{FD298CFC-71AF-4A19-A1D8-2386D58BF0AC}"/>
              </a:ext>
            </a:extLst>
          </p:cNvPr>
          <p:cNvSpPr/>
          <p:nvPr/>
        </p:nvSpPr>
        <p:spPr>
          <a:xfrm>
            <a:off x="8008939" y="3787776"/>
            <a:ext cx="1368425" cy="360363"/>
          </a:xfrm>
          <a:prstGeom prst="rect">
            <a:avLst/>
          </a:prstGeom>
          <a:noFill/>
          <a:ln w="12700" cmpd="sng">
            <a:solidFill>
              <a:schemeClr val="accent1">
                <a:shade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sz="13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для РО (МО) Профсоюза </a:t>
            </a:r>
          </a:p>
        </p:txBody>
      </p:sp>
      <p:sp>
        <p:nvSpPr>
          <p:cNvPr id="57" name="Прямоугольник 56">
            <a:extLst>
              <a:ext uri="{FF2B5EF4-FFF2-40B4-BE49-F238E27FC236}">
                <a16:creationId xmlns:a16="http://schemas.microsoft.com/office/drawing/2014/main" xmlns="" id="{7945E21F-EA95-4A31-9C21-311364EFEB7A}"/>
              </a:ext>
            </a:extLst>
          </p:cNvPr>
          <p:cNvSpPr/>
          <p:nvPr/>
        </p:nvSpPr>
        <p:spPr>
          <a:xfrm>
            <a:off x="2177787" y="4153298"/>
            <a:ext cx="8064500" cy="575469"/>
          </a:xfrm>
          <a:prstGeom prst="rect">
            <a:avLst/>
          </a:prstGeom>
          <a:solidFill>
            <a:schemeClr val="accent1">
              <a:lumMod val="60000"/>
              <a:lumOff val="40000"/>
              <a:alpha val="70000"/>
            </a:schemeClr>
          </a:solidFill>
          <a:ln w="25400" cmpd="sng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ВЫБОРНЫЕ КОЛЛЕГИАЛЬНЫЕ</a:t>
            </a:r>
            <a:r>
              <a:rPr lang="ru-RU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ПОСТОЯННО ДЕЙСТВУЮЩИЕ</a:t>
            </a:r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ИСПОЛНИТЕЛЬНЫЕ ОРГАНЫ</a:t>
            </a:r>
          </a:p>
        </p:txBody>
      </p:sp>
      <p:cxnSp>
        <p:nvCxnSpPr>
          <p:cNvPr id="68" name="Прямая со стрелкой 67">
            <a:extLst>
              <a:ext uri="{FF2B5EF4-FFF2-40B4-BE49-F238E27FC236}">
                <a16:creationId xmlns:a16="http://schemas.microsoft.com/office/drawing/2014/main" xmlns="" id="{D3258C2C-DB6E-4377-829D-509FFF116D02}"/>
              </a:ext>
            </a:extLst>
          </p:cNvPr>
          <p:cNvCxnSpPr/>
          <p:nvPr/>
        </p:nvCxnSpPr>
        <p:spPr>
          <a:xfrm flipH="1">
            <a:off x="3346450" y="4760914"/>
            <a:ext cx="323850" cy="217487"/>
          </a:xfrm>
          <a:prstGeom prst="straightConnector1">
            <a:avLst/>
          </a:prstGeom>
          <a:ln w="19050" cmpd="sng">
            <a:solidFill>
              <a:schemeClr val="accent1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Прямая со стрелкой 68">
            <a:extLst>
              <a:ext uri="{FF2B5EF4-FFF2-40B4-BE49-F238E27FC236}">
                <a16:creationId xmlns:a16="http://schemas.microsoft.com/office/drawing/2014/main" xmlns="" id="{AB2B17FB-8EFF-41CB-99CE-9FB5D0DD9635}"/>
              </a:ext>
            </a:extLst>
          </p:cNvPr>
          <p:cNvCxnSpPr/>
          <p:nvPr/>
        </p:nvCxnSpPr>
        <p:spPr>
          <a:xfrm>
            <a:off x="6243638" y="4711701"/>
            <a:ext cx="0" cy="288925"/>
          </a:xfrm>
          <a:prstGeom prst="straightConnector1">
            <a:avLst/>
          </a:prstGeom>
          <a:ln w="19050" cmpd="sng">
            <a:solidFill>
              <a:schemeClr val="accent1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Прямая со стрелкой 70">
            <a:extLst>
              <a:ext uri="{FF2B5EF4-FFF2-40B4-BE49-F238E27FC236}">
                <a16:creationId xmlns:a16="http://schemas.microsoft.com/office/drawing/2014/main" xmlns="" id="{3F111F54-1DFA-459C-8CA0-0BA07107A031}"/>
              </a:ext>
            </a:extLst>
          </p:cNvPr>
          <p:cNvCxnSpPr/>
          <p:nvPr/>
        </p:nvCxnSpPr>
        <p:spPr>
          <a:xfrm>
            <a:off x="8975726" y="4724400"/>
            <a:ext cx="144463" cy="217488"/>
          </a:xfrm>
          <a:prstGeom prst="straightConnector1">
            <a:avLst/>
          </a:prstGeom>
          <a:ln w="19050" cmpd="sng">
            <a:solidFill>
              <a:schemeClr val="accent1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Прямоугольник 72">
            <a:extLst>
              <a:ext uri="{FF2B5EF4-FFF2-40B4-BE49-F238E27FC236}">
                <a16:creationId xmlns:a16="http://schemas.microsoft.com/office/drawing/2014/main" xmlns="" id="{DD5A5F2B-71F0-4735-B3E2-E397ABCB188E}"/>
              </a:ext>
            </a:extLst>
          </p:cNvPr>
          <p:cNvSpPr/>
          <p:nvPr/>
        </p:nvSpPr>
        <p:spPr>
          <a:xfrm>
            <a:off x="2562225" y="5346701"/>
            <a:ext cx="1150938" cy="288925"/>
          </a:xfrm>
          <a:prstGeom prst="rect">
            <a:avLst/>
          </a:prstGeom>
          <a:noFill/>
          <a:ln w="12700" cmpd="sng">
            <a:solidFill>
              <a:schemeClr val="accent1">
                <a:shade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sz="14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для ППО </a:t>
            </a:r>
          </a:p>
        </p:txBody>
      </p:sp>
      <p:sp>
        <p:nvSpPr>
          <p:cNvPr id="74" name="Прямоугольник 73">
            <a:extLst>
              <a:ext uri="{FF2B5EF4-FFF2-40B4-BE49-F238E27FC236}">
                <a16:creationId xmlns:a16="http://schemas.microsoft.com/office/drawing/2014/main" xmlns="" id="{C837172D-E264-4168-9938-926DD1C1F63D}"/>
              </a:ext>
            </a:extLst>
          </p:cNvPr>
          <p:cNvSpPr/>
          <p:nvPr/>
        </p:nvSpPr>
        <p:spPr>
          <a:xfrm>
            <a:off x="5353051" y="5286376"/>
            <a:ext cx="1655763" cy="288925"/>
          </a:xfrm>
          <a:prstGeom prst="rect">
            <a:avLst/>
          </a:prstGeom>
          <a:noFill/>
          <a:ln w="12700" cmpd="sng">
            <a:solidFill>
              <a:schemeClr val="accent1">
                <a:shade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sz="13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для ТО Профсоюза </a:t>
            </a:r>
          </a:p>
        </p:txBody>
      </p:sp>
      <p:sp>
        <p:nvSpPr>
          <p:cNvPr id="75" name="Прямоугольник 74">
            <a:extLst>
              <a:ext uri="{FF2B5EF4-FFF2-40B4-BE49-F238E27FC236}">
                <a16:creationId xmlns:a16="http://schemas.microsoft.com/office/drawing/2014/main" xmlns="" id="{71FC2267-756B-471E-AF8A-B69B5640F8A4}"/>
              </a:ext>
            </a:extLst>
          </p:cNvPr>
          <p:cNvSpPr/>
          <p:nvPr/>
        </p:nvSpPr>
        <p:spPr>
          <a:xfrm>
            <a:off x="8328026" y="5311776"/>
            <a:ext cx="1368425" cy="358775"/>
          </a:xfrm>
          <a:prstGeom prst="rect">
            <a:avLst/>
          </a:prstGeom>
          <a:noFill/>
          <a:ln w="12700" cmpd="sng">
            <a:solidFill>
              <a:schemeClr val="accent1">
                <a:shade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sz="13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для РО (МО) Профсоюза </a:t>
            </a:r>
          </a:p>
        </p:txBody>
      </p:sp>
      <p:sp>
        <p:nvSpPr>
          <p:cNvPr id="78" name="Прямоугольник 77">
            <a:extLst>
              <a:ext uri="{FF2B5EF4-FFF2-40B4-BE49-F238E27FC236}">
                <a16:creationId xmlns:a16="http://schemas.microsoft.com/office/drawing/2014/main" xmlns="" id="{89CE9F04-742D-4F60-9B39-D128CBEA1514}"/>
              </a:ext>
            </a:extLst>
          </p:cNvPr>
          <p:cNvSpPr/>
          <p:nvPr/>
        </p:nvSpPr>
        <p:spPr>
          <a:xfrm>
            <a:off x="3000375" y="5732464"/>
            <a:ext cx="7416800" cy="504825"/>
          </a:xfrm>
          <a:prstGeom prst="rect">
            <a:avLst/>
          </a:prstGeom>
          <a:solidFill>
            <a:schemeClr val="accent1">
              <a:lumMod val="60000"/>
              <a:lumOff val="40000"/>
              <a:alpha val="70000"/>
            </a:schemeClr>
          </a:solidFill>
          <a:ln w="25400" cmpd="sng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ВЫБОРНЫЕ ЕДИНОЛИЧНЫЕ ИСПОЛНИТЕЛЬНЫЕ ОРГАНЫ</a:t>
            </a:r>
          </a:p>
        </p:txBody>
      </p:sp>
      <p:cxnSp>
        <p:nvCxnSpPr>
          <p:cNvPr id="79" name="Прямая со стрелкой 78">
            <a:extLst>
              <a:ext uri="{FF2B5EF4-FFF2-40B4-BE49-F238E27FC236}">
                <a16:creationId xmlns:a16="http://schemas.microsoft.com/office/drawing/2014/main" xmlns="" id="{9298B722-2BCE-472A-847F-00919BDBDA47}"/>
              </a:ext>
            </a:extLst>
          </p:cNvPr>
          <p:cNvCxnSpPr/>
          <p:nvPr/>
        </p:nvCxnSpPr>
        <p:spPr>
          <a:xfrm>
            <a:off x="5303838" y="6237288"/>
            <a:ext cx="431800" cy="215900"/>
          </a:xfrm>
          <a:prstGeom prst="straightConnector1">
            <a:avLst/>
          </a:prstGeom>
          <a:ln w="19050" cmpd="sng">
            <a:solidFill>
              <a:schemeClr val="accent1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Прямоугольник 82">
            <a:extLst>
              <a:ext uri="{FF2B5EF4-FFF2-40B4-BE49-F238E27FC236}">
                <a16:creationId xmlns:a16="http://schemas.microsoft.com/office/drawing/2014/main" xmlns="" id="{23657F41-A922-4204-9613-94B364807A2C}"/>
              </a:ext>
            </a:extLst>
          </p:cNvPr>
          <p:cNvSpPr/>
          <p:nvPr/>
        </p:nvSpPr>
        <p:spPr>
          <a:xfrm>
            <a:off x="5735638" y="6381750"/>
            <a:ext cx="2520950" cy="287338"/>
          </a:xfrm>
          <a:prstGeom prst="rect">
            <a:avLst/>
          </a:prstGeom>
          <a:noFill/>
          <a:ln w="19050" cmpd="sng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sz="1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Председатель </a:t>
            </a:r>
          </a:p>
        </p:txBody>
      </p:sp>
      <p:sp>
        <p:nvSpPr>
          <p:cNvPr id="84" name="Прямоугольник 83">
            <a:extLst>
              <a:ext uri="{FF2B5EF4-FFF2-40B4-BE49-F238E27FC236}">
                <a16:creationId xmlns:a16="http://schemas.microsoft.com/office/drawing/2014/main" xmlns="" id="{3F3B3A18-6C97-4ACC-81A9-7B06DBAA0639}"/>
              </a:ext>
            </a:extLst>
          </p:cNvPr>
          <p:cNvSpPr/>
          <p:nvPr/>
        </p:nvSpPr>
        <p:spPr>
          <a:xfrm>
            <a:off x="8256588" y="6308725"/>
            <a:ext cx="1511300" cy="433388"/>
          </a:xfrm>
          <a:prstGeom prst="rect">
            <a:avLst/>
          </a:prstGeom>
          <a:noFill/>
          <a:ln w="12700" cmpd="sng">
            <a:solidFill>
              <a:schemeClr val="accent1">
                <a:shade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sz="10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для ППО, ТО, РО (МО)</a:t>
            </a:r>
          </a:p>
        </p:txBody>
      </p:sp>
      <p:sp>
        <p:nvSpPr>
          <p:cNvPr id="37" name="Прямоугольник 36"/>
          <p:cNvSpPr/>
          <p:nvPr/>
        </p:nvSpPr>
        <p:spPr>
          <a:xfrm>
            <a:off x="170328" y="5008564"/>
            <a:ext cx="1996609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*не 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является постоянно действующим</a:t>
            </a:r>
            <a:endParaRPr lang="ru-RU" sz="1100" dirty="0"/>
          </a:p>
        </p:txBody>
      </p:sp>
    </p:spTree>
    <p:extLst>
      <p:ext uri="{BB962C8B-B14F-4D97-AF65-F5344CB8AC3E}">
        <p14:creationId xmlns:p14="http://schemas.microsoft.com/office/powerpoint/2010/main" xmlns="" val="385111749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963835" y="957475"/>
            <a:ext cx="10737457" cy="4655590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998D8-4445-714B-B1D8-0371EC48040B}" type="slidenum">
              <a:rPr lang="ru-RU" smtClean="0"/>
              <a:pPr/>
              <a:t>28</a:t>
            </a:fld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539812" y="213340"/>
            <a:ext cx="11585504" cy="735362"/>
          </a:xfrm>
          <a:prstGeom prst="rect">
            <a:avLst/>
          </a:prstGeom>
          <a:noFill/>
        </p:spPr>
        <p:txBody>
          <a:bodyPr wrap="square" lIns="0" rIns="0" rtlCol="0">
            <a:noAutofit/>
          </a:bodyPr>
          <a:lstStyle/>
          <a:p>
            <a:pPr algn="ctr"/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ЧЛЕНЫ ВЫБОРНЫХ ОРГАНОВ ОРГАНИЗАЦИЙ ПРОФСОЮЗА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A129A5E6-5422-4BAE-BEA0-33E8CD382E0A}"/>
              </a:ext>
            </a:extLst>
          </p:cNvPr>
          <p:cNvSpPr txBox="1"/>
          <p:nvPr/>
        </p:nvSpPr>
        <p:spPr>
          <a:xfrm>
            <a:off x="1396766" y="5651742"/>
            <a:ext cx="103045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  <a:latin typeface="Georgia" panose="02040502050405020303" pitchFamily="18" charset="0"/>
              </a:rPr>
              <a:t>*Делегирование и ротация не предусмотрены в новой редакции Устава Профсоюза</a:t>
            </a:r>
          </a:p>
          <a:p>
            <a:pPr algn="just"/>
            <a:r>
              <a:rPr lang="ru-RU" dirty="0" smtClean="0">
                <a:solidFill>
                  <a:srgbClr val="FF0000"/>
                </a:solidFill>
                <a:latin typeface="Georgia" panose="02040502050405020303" pitchFamily="18" charset="0"/>
              </a:rPr>
              <a:t>*Все члены комитетов (советов), президиумов и КРК избираются только на конференции (собрании)</a:t>
            </a:r>
            <a:endParaRPr lang="ru-RU" dirty="0">
              <a:solidFill>
                <a:srgbClr val="FF0000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1292934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xmlns="" id="{768DDFA5-55A0-465B-8176-6DA0BB733B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2569" y="274638"/>
            <a:ext cx="9666631" cy="778098"/>
          </a:xfrm>
        </p:spPr>
        <p:txBody>
          <a:bodyPr/>
          <a:lstStyle/>
          <a:p>
            <a:pPr algn="ctr">
              <a:defRPr/>
            </a:pPr>
            <a:r>
              <a:rPr lang="ru-RU" sz="32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ОТЧЁТЫ И ВЫБОРЫ В ПРОФСОЮЗЕ </a:t>
            </a:r>
          </a:p>
        </p:txBody>
      </p:sp>
      <p:graphicFrame>
        <p:nvGraphicFramePr>
          <p:cNvPr id="4" name="Содержимое 3">
            <a:extLst>
              <a:ext uri="{FF2B5EF4-FFF2-40B4-BE49-F238E27FC236}">
                <a16:creationId xmlns:a16="http://schemas.microsoft.com/office/drawing/2014/main" xmlns="" id="{11CDDB6F-B62D-4111-86B6-AF7502C6AE8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3973296579"/>
              </p:ext>
            </p:extLst>
          </p:nvPr>
        </p:nvGraphicFramePr>
        <p:xfrm>
          <a:off x="1481660" y="1089472"/>
          <a:ext cx="9509613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="" val="40328172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062182" y="244811"/>
            <a:ext cx="10363200" cy="1198180"/>
          </a:xfrm>
        </p:spPr>
        <p:txBody>
          <a:bodyPr>
            <a:noAutofit/>
          </a:bodyPr>
          <a:lstStyle/>
          <a:p>
            <a:pPr lvl="0" algn="ctr"/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НОРМАТИВНАЯ БАЗА, ИСПОЛЬЗУЕМАЯ ДЛЯ ПОДГОТОВКИ </a:t>
            </a: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УСТАВА </a:t>
            </a: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ПРОФСОЮЗА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2617951" y="2004846"/>
            <a:ext cx="7272808" cy="369332"/>
          </a:xfrm>
          <a:prstGeom prst="rect">
            <a:avLst/>
          </a:prstGeom>
          <a:solidFill>
            <a:schemeClr val="accent1">
              <a:lumMod val="40000"/>
              <a:lumOff val="60000"/>
              <a:alpha val="73000"/>
            </a:schemeClr>
          </a:solidFill>
          <a:ln>
            <a:solidFill>
              <a:schemeClr val="accent1">
                <a:alpha val="74000"/>
              </a:schemeClr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Трудовой кодекс Российской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Федерации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2618282" y="2994011"/>
            <a:ext cx="7272808" cy="646331"/>
          </a:xfrm>
          <a:prstGeom prst="rect">
            <a:avLst/>
          </a:prstGeom>
          <a:solidFill>
            <a:schemeClr val="accent1">
              <a:lumMod val="40000"/>
              <a:lumOff val="60000"/>
              <a:alpha val="73000"/>
            </a:schemeClr>
          </a:solidFill>
          <a:ln>
            <a:solidFill>
              <a:schemeClr val="accent1">
                <a:alpha val="74000"/>
              </a:schemeClr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Федеральный закон от 12.01.1996 №7-ФЗ </a:t>
            </a:r>
          </a:p>
          <a:p>
            <a:pPr algn="ctr">
              <a:defRPr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«О некоммерческих организациях»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2618282" y="3860375"/>
            <a:ext cx="7272808" cy="646331"/>
          </a:xfrm>
          <a:prstGeom prst="rect">
            <a:avLst/>
          </a:prstGeom>
          <a:solidFill>
            <a:schemeClr val="accent1">
              <a:lumMod val="40000"/>
              <a:lumOff val="60000"/>
              <a:alpha val="73000"/>
            </a:schemeClr>
          </a:solidFill>
          <a:ln>
            <a:solidFill>
              <a:schemeClr val="accent1">
                <a:alpha val="74000"/>
              </a:schemeClr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Федеральный закон от 19.05.1995 №82-ФЗ </a:t>
            </a:r>
          </a:p>
          <a:p>
            <a:pPr algn="ctr">
              <a:defRPr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«Об общественных объединениях»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2609650" y="4700241"/>
            <a:ext cx="7272808" cy="646331"/>
          </a:xfrm>
          <a:prstGeom prst="rect">
            <a:avLst/>
          </a:prstGeom>
          <a:solidFill>
            <a:schemeClr val="accent1">
              <a:lumMod val="40000"/>
              <a:lumOff val="60000"/>
              <a:alpha val="73000"/>
            </a:schemeClr>
          </a:solidFill>
          <a:ln>
            <a:solidFill>
              <a:schemeClr val="accent1">
                <a:alpha val="74000"/>
              </a:schemeClr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Федеральный закон от 12.01.1996 №10-ФЗ </a:t>
            </a:r>
          </a:p>
          <a:p>
            <a:pPr algn="ctr">
              <a:defRPr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«О профессиональных союзах, их правах и гарантиях деятельности»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2609650" y="5631428"/>
            <a:ext cx="7272808" cy="646331"/>
          </a:xfrm>
          <a:prstGeom prst="rect">
            <a:avLst/>
          </a:prstGeom>
          <a:solidFill>
            <a:schemeClr val="accent1">
              <a:lumMod val="40000"/>
              <a:lumOff val="60000"/>
              <a:alpha val="73000"/>
            </a:schemeClr>
          </a:solidFill>
          <a:ln>
            <a:solidFill>
              <a:schemeClr val="accent1">
                <a:alpha val="74000"/>
              </a:schemeClr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Модельный устав некоммерческой организации, разработанный Минюстом России в 2017 году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2609650" y="1523598"/>
            <a:ext cx="7272808" cy="369332"/>
          </a:xfrm>
          <a:prstGeom prst="rect">
            <a:avLst/>
          </a:prstGeom>
          <a:solidFill>
            <a:schemeClr val="accent1">
              <a:lumMod val="40000"/>
              <a:lumOff val="60000"/>
              <a:alpha val="73000"/>
            </a:schemeClr>
          </a:solidFill>
          <a:ln>
            <a:solidFill>
              <a:schemeClr val="accent1">
                <a:alpha val="74000"/>
              </a:schemeClr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Конституция Российской Федерации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2618282" y="2507320"/>
            <a:ext cx="7272808" cy="369332"/>
          </a:xfrm>
          <a:prstGeom prst="rect">
            <a:avLst/>
          </a:prstGeom>
          <a:solidFill>
            <a:schemeClr val="accent1">
              <a:lumMod val="40000"/>
              <a:lumOff val="60000"/>
              <a:alpha val="73000"/>
            </a:schemeClr>
          </a:solidFill>
          <a:ln>
            <a:solidFill>
              <a:schemeClr val="accent1">
                <a:alpha val="74000"/>
              </a:schemeClr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Гражданский кодекс Российской Федерации 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0087C9E1-04CD-9D4F-B8DB-DE9778AB175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76846"/>
          <a:stretch>
            <a:fillRect/>
          </a:stretch>
        </p:blipFill>
        <p:spPr>
          <a:xfrm>
            <a:off x="652730" y="275493"/>
            <a:ext cx="818903" cy="816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36901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94E21DBD-5346-49FC-BB3E-5C2107C54B08}"/>
              </a:ext>
            </a:extLst>
          </p:cNvPr>
          <p:cNvSpPr/>
          <p:nvPr/>
        </p:nvSpPr>
        <p:spPr>
          <a:xfrm>
            <a:off x="2106613" y="380206"/>
            <a:ext cx="8064500" cy="865188"/>
          </a:xfrm>
          <a:prstGeom prst="rect">
            <a:avLst/>
          </a:prstGeom>
          <a:solidFill>
            <a:schemeClr val="accent1">
              <a:lumMod val="60000"/>
              <a:lumOff val="40000"/>
              <a:alpha val="70000"/>
            </a:schemeClr>
          </a:solidFill>
          <a:ln w="25400" cmpd="sng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ВЫБОРНЫЕ КОНТРОЛЬНО-РЕВИЗИОННЫЕ ОРГАНЫ ОРГАНИЗАЦИЙ ПРОФСОЮЗА 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4B612716-8508-4EB9-8F59-2E3311A599E2}"/>
              </a:ext>
            </a:extLst>
          </p:cNvPr>
          <p:cNvSpPr/>
          <p:nvPr/>
        </p:nvSpPr>
        <p:spPr>
          <a:xfrm>
            <a:off x="2447926" y="2202153"/>
            <a:ext cx="2017713" cy="1728787"/>
          </a:xfrm>
          <a:prstGeom prst="rect">
            <a:avLst/>
          </a:prstGeom>
          <a:noFill/>
          <a:ln w="19050" cmpd="sng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sz="1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Контрольно-ревизионная комиссия </a:t>
            </a:r>
            <a:r>
              <a:rPr lang="ru-RU" sz="16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первичной профсоюзной организации 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xmlns="" id="{E3820B72-5648-460D-836C-EEF54584C9C8}"/>
              </a:ext>
            </a:extLst>
          </p:cNvPr>
          <p:cNvSpPr/>
          <p:nvPr/>
        </p:nvSpPr>
        <p:spPr>
          <a:xfrm>
            <a:off x="5537130" y="2110582"/>
            <a:ext cx="1944687" cy="1944687"/>
          </a:xfrm>
          <a:prstGeom prst="rect">
            <a:avLst/>
          </a:prstGeom>
          <a:noFill/>
          <a:ln w="19050" cmpd="sng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sz="1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Контрольно-ревизионная комиссия </a:t>
            </a:r>
            <a:r>
              <a:rPr lang="ru-RU" sz="16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территориальной  организации  Профсоюза</a:t>
            </a:r>
          </a:p>
        </p:txBody>
      </p:sp>
      <p:cxnSp>
        <p:nvCxnSpPr>
          <p:cNvPr id="13" name="Прямая со стрелкой 12">
            <a:extLst>
              <a:ext uri="{FF2B5EF4-FFF2-40B4-BE49-F238E27FC236}">
                <a16:creationId xmlns:a16="http://schemas.microsoft.com/office/drawing/2014/main" xmlns="" id="{F725E9FD-8E51-4464-A5FE-1C2F176C4192}"/>
              </a:ext>
            </a:extLst>
          </p:cNvPr>
          <p:cNvCxnSpPr/>
          <p:nvPr/>
        </p:nvCxnSpPr>
        <p:spPr>
          <a:xfrm flipH="1">
            <a:off x="3575050" y="1274185"/>
            <a:ext cx="576263" cy="928688"/>
          </a:xfrm>
          <a:prstGeom prst="straightConnector1">
            <a:avLst/>
          </a:prstGeom>
          <a:ln w="19050" cmpd="sng">
            <a:solidFill>
              <a:schemeClr val="accent1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xmlns="" id="{B9BEFD93-2CC8-4044-AC0A-99C8F15BEDB0}"/>
              </a:ext>
            </a:extLst>
          </p:cNvPr>
          <p:cNvSpPr/>
          <p:nvPr/>
        </p:nvSpPr>
        <p:spPr>
          <a:xfrm>
            <a:off x="8154988" y="2032217"/>
            <a:ext cx="2016125" cy="2160587"/>
          </a:xfrm>
          <a:prstGeom prst="rect">
            <a:avLst/>
          </a:prstGeom>
          <a:noFill/>
          <a:ln w="19050" cmpd="sng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sz="1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Контрольно-ревизионная комиссия </a:t>
            </a:r>
            <a:r>
              <a:rPr lang="ru-RU" sz="16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региональной (межрегиональной)  организации  Профсоюза</a:t>
            </a:r>
          </a:p>
        </p:txBody>
      </p:sp>
      <p:cxnSp>
        <p:nvCxnSpPr>
          <p:cNvPr id="21" name="Прямая со стрелкой 20">
            <a:extLst>
              <a:ext uri="{FF2B5EF4-FFF2-40B4-BE49-F238E27FC236}">
                <a16:creationId xmlns:a16="http://schemas.microsoft.com/office/drawing/2014/main" xmlns="" id="{B731EF37-5494-49BB-A1D7-C7EE06008D75}"/>
              </a:ext>
            </a:extLst>
          </p:cNvPr>
          <p:cNvCxnSpPr/>
          <p:nvPr/>
        </p:nvCxnSpPr>
        <p:spPr>
          <a:xfrm>
            <a:off x="6383338" y="1245394"/>
            <a:ext cx="0" cy="841375"/>
          </a:xfrm>
          <a:prstGeom prst="straightConnector1">
            <a:avLst/>
          </a:prstGeom>
          <a:ln w="19050" cmpd="sng">
            <a:solidFill>
              <a:schemeClr val="accent1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 стрелкой 25">
            <a:extLst>
              <a:ext uri="{FF2B5EF4-FFF2-40B4-BE49-F238E27FC236}">
                <a16:creationId xmlns:a16="http://schemas.microsoft.com/office/drawing/2014/main" xmlns="" id="{71A395DD-7892-443E-9BD0-90562E3AD71D}"/>
              </a:ext>
            </a:extLst>
          </p:cNvPr>
          <p:cNvCxnSpPr/>
          <p:nvPr/>
        </p:nvCxnSpPr>
        <p:spPr>
          <a:xfrm>
            <a:off x="8615364" y="1274185"/>
            <a:ext cx="360363" cy="733425"/>
          </a:xfrm>
          <a:prstGeom prst="straightConnector1">
            <a:avLst/>
          </a:prstGeom>
          <a:ln w="19050" cmpd="sng">
            <a:solidFill>
              <a:schemeClr val="accent1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3D1CA757-BFF9-41A7-9954-ADE000805246}"/>
              </a:ext>
            </a:extLst>
          </p:cNvPr>
          <p:cNvSpPr txBox="1"/>
          <p:nvPr/>
        </p:nvSpPr>
        <p:spPr>
          <a:xfrm>
            <a:off x="979055" y="4352929"/>
            <a:ext cx="1058487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Clr>
                <a:schemeClr val="accent1"/>
              </a:buClr>
              <a:buSzPct val="68000"/>
              <a:buFont typeface="Wingdings 3" panose="05040102010807070707" pitchFamily="18" charset="2"/>
              <a:buNone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Сроки полномочий,  компетенция, </a:t>
            </a:r>
            <a:r>
              <a:rPr lang="ru-RU" alt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условия правомочности заседаний КРК, их периодичности, порядок принятия ими решений определены </a:t>
            </a:r>
            <a:r>
              <a:rPr lang="ru-RU" alt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Уставе </a:t>
            </a:r>
            <a:r>
              <a:rPr lang="ru-RU" alt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Профсоюза</a:t>
            </a:r>
            <a:r>
              <a:rPr lang="ru-RU" alt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buClr>
                <a:schemeClr val="accent1"/>
              </a:buClr>
              <a:buSzPct val="68000"/>
              <a:buFont typeface="Wingdings 3" panose="05040102010807070707" pitchFamily="18" charset="2"/>
              <a:buNone/>
            </a:pPr>
            <a:endParaRPr lang="ru-RU" alt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Clr>
                <a:schemeClr val="accent1"/>
              </a:buClr>
              <a:buSzPct val="68000"/>
              <a:buFont typeface="Wingdings 3" panose="05040102010807070707" pitchFamily="18" charset="2"/>
              <a:buNone/>
            </a:pPr>
            <a:r>
              <a:rPr lang="ru-RU" alt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Порядок работы и содержания деятельности КРК регулируется </a:t>
            </a:r>
            <a:r>
              <a:rPr lang="ru-RU" alt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Положением о порядке и содержании деятельности  к</a:t>
            </a: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онтрольно-ревизионных органов Профсоюза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, утв.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VIII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Съездом Профсоюза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14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октября 2020 года.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5948126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70CAEA6-2BE8-4EE7-86B2-AB6A7CDC3F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382" y="365127"/>
            <a:ext cx="11342254" cy="831626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Институт </a:t>
            </a:r>
            <a:r>
              <a:rPr lang="ru-RU" sz="36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исполняющего обязанности председателя </a:t>
            </a:r>
            <a:br>
              <a:rPr lang="ru-RU" sz="36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ru-RU" sz="36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в Уставе </a:t>
            </a:r>
            <a:r>
              <a:rPr lang="ru-RU" sz="36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Профсоюза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F54E43DF-3E59-489F-AB98-35FCD1B8B3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6677" y="1509628"/>
            <a:ext cx="11249891" cy="4890308"/>
          </a:xfrm>
        </p:spPr>
        <p:txBody>
          <a:bodyPr>
            <a:normAutofit fontScale="77500" lnSpcReduction="20000"/>
          </a:bodyPr>
          <a:lstStyle/>
          <a:p>
            <a:pPr algn="just"/>
            <a:endParaRPr lang="ru-RU" sz="18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ru-RU" sz="3400" dirty="0"/>
              <a:t>Сведения о лице, наделенном выборным коллегиальным руководящим органом организации Профсоюза, Профсоюза полномочиями единоличного исполнительного органа организации Профсоюза, Профсоюза в порядке, предусмотренном абзацем 1 пункта 5 статьи 17 Устава Профсоюза, </a:t>
            </a:r>
            <a:r>
              <a:rPr lang="ru-RU" sz="3400" b="1" dirty="0"/>
              <a:t>могут быть внесены в Единый государственный реестр юридических лиц, если это не противоречит законодательству Российской Федерации</a:t>
            </a:r>
            <a:r>
              <a:rPr lang="ru-RU" sz="3400" b="1" dirty="0" smtClean="0"/>
              <a:t>.</a:t>
            </a:r>
          </a:p>
          <a:p>
            <a:pPr algn="just"/>
            <a:endParaRPr lang="ru-RU" sz="3400" dirty="0"/>
          </a:p>
          <a:p>
            <a:pPr algn="just"/>
            <a:r>
              <a:rPr lang="x-none" sz="3400" dirty="0"/>
              <a:t>Выборы председателя соответствующей организации</a:t>
            </a:r>
            <a:r>
              <a:rPr lang="ru-RU" sz="3400" dirty="0"/>
              <a:t> Профсоюза</a:t>
            </a:r>
            <a:r>
              <a:rPr lang="x-none" sz="3400" dirty="0"/>
              <a:t>, Председателя Профсоюза взамен </a:t>
            </a:r>
            <a:r>
              <a:rPr lang="ru-RU" sz="3400" dirty="0"/>
              <a:t>досрочно прекратившего полномочия </a:t>
            </a:r>
            <a:r>
              <a:rPr lang="x-none" sz="3400" dirty="0"/>
              <a:t>проводятся </a:t>
            </a:r>
            <a:r>
              <a:rPr lang="x-none" sz="3400" b="1" dirty="0"/>
              <a:t>в течение шести месяцев </a:t>
            </a:r>
            <a:r>
              <a:rPr lang="x-none" sz="3400" dirty="0"/>
              <a:t>в установленном настоящим Уставом </a:t>
            </a:r>
            <a:r>
              <a:rPr lang="ru-RU" sz="3400" dirty="0"/>
              <a:t>Профсоюза </a:t>
            </a:r>
            <a:r>
              <a:rPr lang="x-none" sz="3400" dirty="0"/>
              <a:t>порядке. Избранный в таком порядке председатель соответствующей организации Профсоюза, Председатель Профсоюза остается в должности </a:t>
            </a:r>
            <a:r>
              <a:rPr lang="x-none" sz="3400" b="1" dirty="0"/>
              <a:t>до истечения установленного срока полномочий соответствующего выборного коллегиального</a:t>
            </a:r>
            <a:r>
              <a:rPr lang="ru-RU" sz="3400" b="1" dirty="0"/>
              <a:t> руководящего</a:t>
            </a:r>
            <a:r>
              <a:rPr lang="x-none" sz="3400" b="1" dirty="0"/>
              <a:t> органа</a:t>
            </a:r>
            <a:r>
              <a:rPr lang="ru-RU" sz="3400" b="1" dirty="0"/>
              <a:t> </a:t>
            </a:r>
            <a:r>
              <a:rPr lang="ru-RU" sz="3400" dirty="0"/>
              <a:t>организации Профсоюза, Профсоюза</a:t>
            </a:r>
            <a:r>
              <a:rPr lang="x-none" sz="3400" dirty="0"/>
              <a:t>.</a:t>
            </a:r>
            <a:endParaRPr lang="ru-RU" sz="3400" dirty="0"/>
          </a:p>
          <a:p>
            <a:pPr marL="0" indent="0">
              <a:buNone/>
            </a:pPr>
            <a:endParaRPr lang="en-US" sz="1800" b="1" u="sng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ru-RU" sz="1800" b="1" u="sng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ru-RU" sz="1800" u="sng" dirty="0">
              <a:solidFill>
                <a:srgbClr val="C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ru-RU" sz="1800" b="1" u="sng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BE1603A7-9EA0-44EB-BF3D-281FCFB117B9}"/>
              </a:ext>
            </a:extLst>
          </p:cNvPr>
          <p:cNvSpPr txBox="1"/>
          <p:nvPr/>
        </p:nvSpPr>
        <p:spPr>
          <a:xfrm>
            <a:off x="4714400" y="1294080"/>
            <a:ext cx="69821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i="1" dirty="0">
                <a:solidFill>
                  <a:schemeClr val="accent1">
                    <a:lumMod val="75000"/>
                  </a:schemeClr>
                </a:solidFill>
                <a:cs typeface="Microsoft New Tai Lue" panose="020B0502040204020203" pitchFamily="34" charset="0"/>
              </a:rPr>
              <a:t>В СЛУЧАЕ, ЕСЛИ ЕСТЬ ЮРИДИЧЕСКОЕ ЛИЦО </a:t>
            </a:r>
            <a:r>
              <a:rPr lang="ru-RU" sz="2000" b="1" i="1" dirty="0" smtClean="0">
                <a:solidFill>
                  <a:schemeClr val="accent1">
                    <a:lumMod val="75000"/>
                  </a:schemeClr>
                </a:solidFill>
                <a:cs typeface="Microsoft New Tai Lue" panose="020B0502040204020203" pitchFamily="34" charset="0"/>
              </a:rPr>
              <a:t>(ч.1 </a:t>
            </a:r>
            <a:r>
              <a:rPr lang="ru-RU" sz="2000" b="1" i="1" dirty="0">
                <a:solidFill>
                  <a:schemeClr val="accent1">
                    <a:lumMod val="75000"/>
                  </a:schemeClr>
                </a:solidFill>
                <a:cs typeface="Microsoft New Tai Lue" panose="020B0502040204020203" pitchFamily="34" charset="0"/>
              </a:rPr>
              <a:t>СТ. 53 ГК РФ)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7259783" y="5980734"/>
            <a:ext cx="4692072" cy="634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err="1" smtClean="0"/>
              <a:t>Абз</a:t>
            </a:r>
            <a:r>
              <a:rPr lang="ru-RU" b="1" dirty="0" smtClean="0"/>
              <a:t>. 2,3 пункта 5 статьи 17 Устава Профсоюза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xmlns="" val="339579967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0087C9E1-04CD-9D4F-B8DB-DE9778AB175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76846"/>
          <a:stretch>
            <a:fillRect/>
          </a:stretch>
        </p:blipFill>
        <p:spPr>
          <a:xfrm>
            <a:off x="187952" y="257240"/>
            <a:ext cx="1123223" cy="1120289"/>
          </a:xfrm>
          <a:prstGeom prst="rect">
            <a:avLst/>
          </a:prstGeom>
        </p:spPr>
      </p:pic>
      <p:sp>
        <p:nvSpPr>
          <p:cNvPr id="6" name="AutoShape 7"/>
          <p:cNvSpPr>
            <a:spLocks noChangeArrowheads="1"/>
          </p:cNvSpPr>
          <p:nvPr/>
        </p:nvSpPr>
        <p:spPr bwMode="auto">
          <a:xfrm>
            <a:off x="1413888" y="407017"/>
            <a:ext cx="5463454" cy="820737"/>
          </a:xfrm>
          <a:prstGeom prst="roundRect">
            <a:avLst>
              <a:gd name="adj" fmla="val 292"/>
            </a:avLst>
          </a:prstGeom>
          <a:solidFill>
            <a:srgbClr val="99CCFF"/>
          </a:solidFill>
          <a:ln w="9360">
            <a:solidFill>
              <a:srgbClr val="000000"/>
            </a:solidFill>
            <a:round/>
            <a:headEnd/>
            <a:tailEnd/>
          </a:ln>
        </p:spPr>
        <p:txBody>
          <a:bodyPr lIns="90000" tIns="45000" rIns="90000" bIns="45000" anchor="ctr" anchorCtr="1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endParaRPr lang="ru-RU" altLang="ru-RU" b="1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altLang="ru-RU" sz="20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Съезд Профсоюза</a:t>
            </a:r>
          </a:p>
          <a:p>
            <a:pPr algn="ctr"/>
            <a:r>
              <a:rPr lang="ru-RU" altLang="ru-RU" sz="1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высший орган Профсоюза </a:t>
            </a:r>
          </a:p>
          <a:p>
            <a:pPr algn="ctr"/>
            <a:r>
              <a:rPr lang="ru-RU" altLang="ru-RU" sz="16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(статья 49 Устава Профсоюза) </a:t>
            </a:r>
          </a:p>
          <a:p>
            <a:pPr algn="ctr"/>
            <a:endParaRPr lang="ru-RU" altLang="ru-RU" i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AutoShape 7"/>
          <p:cNvSpPr>
            <a:spLocks noChangeArrowheads="1"/>
          </p:cNvSpPr>
          <p:nvPr/>
        </p:nvSpPr>
        <p:spPr bwMode="auto">
          <a:xfrm>
            <a:off x="1413888" y="1447512"/>
            <a:ext cx="5463454" cy="1152525"/>
          </a:xfrm>
          <a:prstGeom prst="roundRect">
            <a:avLst>
              <a:gd name="adj" fmla="val 292"/>
            </a:avLst>
          </a:prstGeom>
          <a:solidFill>
            <a:srgbClr val="99CCFF"/>
          </a:solidFill>
          <a:ln w="9360">
            <a:solidFill>
              <a:srgbClr val="000000"/>
            </a:solidFill>
            <a:round/>
            <a:headEnd/>
            <a:tailEnd/>
          </a:ln>
        </p:spPr>
        <p:txBody>
          <a:bodyPr lIns="90000" tIns="45000" rIns="90000" bIns="45000" anchor="ctr" anchorCtr="1"/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altLang="ru-RU" sz="20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Центральный Совет Профсоюза </a:t>
            </a:r>
            <a:endParaRPr lang="ru-RU" altLang="ru-RU" sz="2000" b="1" i="1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altLang="ru-RU" sz="1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ru-RU" altLang="ru-RU" sz="1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ыборный </a:t>
            </a:r>
            <a:r>
              <a:rPr lang="ru-RU" altLang="ru-RU" sz="1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коллегиальный постоянно действующий руководящий орган Профсоюза </a:t>
            </a:r>
            <a:endParaRPr lang="ru-RU" altLang="ru-RU" sz="160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altLang="ru-RU" sz="16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altLang="ru-RU" sz="16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статья </a:t>
            </a:r>
            <a:r>
              <a:rPr lang="ru-RU" altLang="ru-RU" sz="16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 Устава Профсоюза) </a:t>
            </a:r>
            <a:endParaRPr lang="ru-RU" altLang="ru-RU" sz="1600" b="1" i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AutoShape 7"/>
          <p:cNvSpPr>
            <a:spLocks noChangeArrowheads="1"/>
          </p:cNvSpPr>
          <p:nvPr/>
        </p:nvSpPr>
        <p:spPr bwMode="auto">
          <a:xfrm>
            <a:off x="1413888" y="2768443"/>
            <a:ext cx="5463455" cy="1258598"/>
          </a:xfrm>
          <a:prstGeom prst="roundRect">
            <a:avLst>
              <a:gd name="adj" fmla="val 292"/>
            </a:avLst>
          </a:prstGeom>
          <a:solidFill>
            <a:srgbClr val="99CCFF"/>
          </a:solidFill>
          <a:ln w="9360">
            <a:solidFill>
              <a:srgbClr val="000000"/>
            </a:solidFill>
            <a:round/>
            <a:headEnd/>
            <a:tailEnd/>
          </a:ln>
        </p:spPr>
        <p:txBody>
          <a:bodyPr lIns="90000" tIns="45000" rIns="90000" bIns="45000" anchor="ctr" anchorCtr="1"/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ru-RU" altLang="ru-RU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altLang="ru-RU" sz="20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Исполнительный комитет Профсоюза</a:t>
            </a:r>
          </a:p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altLang="ru-RU" sz="1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выборный коллегиальный  </a:t>
            </a:r>
            <a:r>
              <a:rPr lang="ru-RU" altLang="ru-RU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постоянно действующий </a:t>
            </a:r>
          </a:p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altLang="ru-RU" sz="1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исполнительный </a:t>
            </a:r>
            <a:r>
              <a:rPr lang="ru-RU" altLang="ru-RU" sz="1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орган </a:t>
            </a:r>
            <a:r>
              <a:rPr lang="ru-RU" altLang="ru-RU" sz="1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Профсоюза</a:t>
            </a:r>
          </a:p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altLang="ru-RU" sz="16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(статья </a:t>
            </a:r>
            <a:r>
              <a:rPr lang="ru-RU" altLang="ru-RU" sz="16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51 </a:t>
            </a:r>
            <a:r>
              <a:rPr lang="ru-RU" altLang="ru-RU" sz="16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Устава </a:t>
            </a:r>
            <a:r>
              <a:rPr lang="ru-RU" altLang="ru-RU" sz="16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Профсоюза) </a:t>
            </a:r>
            <a:endParaRPr lang="ru-RU" altLang="ru-RU" sz="1600" i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ru-RU" altLang="ru-RU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AutoShape 7"/>
          <p:cNvSpPr>
            <a:spLocks noChangeArrowheads="1"/>
          </p:cNvSpPr>
          <p:nvPr/>
        </p:nvSpPr>
        <p:spPr bwMode="auto">
          <a:xfrm>
            <a:off x="1413886" y="4211243"/>
            <a:ext cx="5463456" cy="1226848"/>
          </a:xfrm>
          <a:prstGeom prst="roundRect">
            <a:avLst>
              <a:gd name="adj" fmla="val 292"/>
            </a:avLst>
          </a:prstGeom>
          <a:solidFill>
            <a:srgbClr val="99CCFF"/>
          </a:solidFill>
          <a:ln w="9360">
            <a:solidFill>
              <a:srgbClr val="000000"/>
            </a:solidFill>
            <a:round/>
            <a:headEnd/>
            <a:tailEnd/>
          </a:ln>
        </p:spPr>
        <p:txBody>
          <a:bodyPr lIns="90000" tIns="45000" rIns="90000" bIns="45000" anchor="ctr" anchorCtr="1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endParaRPr lang="ru-RU" altLang="ru-RU" sz="16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altLang="ru-RU" sz="2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Председатель </a:t>
            </a:r>
            <a:r>
              <a:rPr lang="ru-RU" altLang="ru-RU" sz="20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Профсоюза</a:t>
            </a:r>
          </a:p>
          <a:p>
            <a:pPr algn="ctr"/>
            <a:r>
              <a:rPr lang="ru-RU" altLang="ru-RU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выборный единоличный </a:t>
            </a:r>
          </a:p>
          <a:p>
            <a:pPr algn="ctr"/>
            <a:r>
              <a:rPr lang="ru-RU" altLang="ru-RU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исполнительный орган </a:t>
            </a:r>
            <a:r>
              <a:rPr lang="ru-RU" altLang="ru-RU" sz="1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Профсоюза</a:t>
            </a:r>
          </a:p>
          <a:p>
            <a:pPr algn="ctr"/>
            <a:r>
              <a:rPr lang="ru-RU" altLang="ru-RU" sz="16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(статья </a:t>
            </a:r>
            <a:r>
              <a:rPr lang="ru-RU" altLang="ru-RU" sz="16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52 </a:t>
            </a:r>
            <a:r>
              <a:rPr lang="ru-RU" altLang="ru-RU" sz="16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Устава Профсоюза) </a:t>
            </a:r>
          </a:p>
          <a:p>
            <a:pPr algn="ctr"/>
            <a:endParaRPr lang="ru-RU" altLang="ru-RU" sz="160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altLang="ru-RU" sz="16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AutoShape 7"/>
          <p:cNvSpPr>
            <a:spLocks noChangeArrowheads="1"/>
          </p:cNvSpPr>
          <p:nvPr/>
        </p:nvSpPr>
        <p:spPr bwMode="auto">
          <a:xfrm>
            <a:off x="1413888" y="5633917"/>
            <a:ext cx="5463455" cy="936625"/>
          </a:xfrm>
          <a:prstGeom prst="roundRect">
            <a:avLst>
              <a:gd name="adj" fmla="val 292"/>
            </a:avLst>
          </a:prstGeom>
          <a:solidFill>
            <a:srgbClr val="99CCFF"/>
          </a:solidFill>
          <a:ln w="9360">
            <a:solidFill>
              <a:srgbClr val="000000"/>
            </a:solidFill>
            <a:round/>
            <a:headEnd/>
            <a:tailEnd/>
          </a:ln>
        </p:spPr>
        <p:txBody>
          <a:bodyPr lIns="90000" tIns="45000" rIns="90000" bIns="45000" anchor="ctr" anchorCtr="1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endParaRPr lang="ru-RU" altLang="ru-RU" sz="2000" b="1" dirty="0" smtClean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alt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Контрольно-ревизионная </a:t>
            </a:r>
            <a:r>
              <a:rPr lang="ru-RU" altLang="ru-RU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комиссия </a:t>
            </a:r>
            <a:r>
              <a:rPr lang="ru-RU" alt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Профсоюза</a:t>
            </a:r>
          </a:p>
          <a:p>
            <a:pPr algn="ctr"/>
            <a:r>
              <a:rPr lang="ru-RU" altLang="ru-RU" sz="1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выборный </a:t>
            </a:r>
            <a:r>
              <a:rPr lang="ru-RU" altLang="ru-RU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контрольно-ревизионный орган </a:t>
            </a:r>
            <a:r>
              <a:rPr lang="ru-RU" altLang="ru-RU" sz="1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Профсоюза</a:t>
            </a:r>
          </a:p>
          <a:p>
            <a:pPr algn="ctr"/>
            <a:r>
              <a:rPr lang="ru-RU" altLang="ru-RU" sz="16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(статья </a:t>
            </a:r>
            <a:r>
              <a:rPr lang="ru-RU" altLang="ru-RU" sz="16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53 </a:t>
            </a:r>
            <a:r>
              <a:rPr lang="ru-RU" altLang="ru-RU" sz="16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Устава Профсоюза) </a:t>
            </a:r>
          </a:p>
          <a:p>
            <a:pPr algn="ctr"/>
            <a:endParaRPr lang="ru-RU" altLang="ru-RU" sz="1600" i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AutoShape 7"/>
          <p:cNvSpPr>
            <a:spLocks noChangeArrowheads="1"/>
          </p:cNvSpPr>
          <p:nvPr/>
        </p:nvSpPr>
        <p:spPr bwMode="auto">
          <a:xfrm>
            <a:off x="8220365" y="1865745"/>
            <a:ext cx="3648362" cy="3084945"/>
          </a:xfrm>
          <a:prstGeom prst="roundRect">
            <a:avLst>
              <a:gd name="adj" fmla="val 292"/>
            </a:avLst>
          </a:prstGeom>
          <a:solidFill>
            <a:srgbClr val="99CCFF"/>
          </a:solidFill>
          <a:ln w="9360">
            <a:solidFill>
              <a:srgbClr val="000000"/>
            </a:solidFill>
            <a:round/>
            <a:headEnd/>
            <a:tailEnd/>
          </a:ln>
        </p:spPr>
        <p:txBody>
          <a:bodyPr lIns="90000" tIns="45000" rIns="90000" bIns="45000" anchor="ctr" anchorCtr="1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ru-RU" sz="20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Образуются и избираются </a:t>
            </a:r>
            <a:r>
              <a:rPr lang="ru-RU" altLang="ru-RU" sz="20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Съездом Профсоюза на </a:t>
            </a:r>
            <a:r>
              <a:rPr lang="ru-RU" altLang="ru-RU" sz="2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лет</a:t>
            </a:r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>
            <a:off x="6877343" y="1899876"/>
            <a:ext cx="1343021" cy="1037288"/>
          </a:xfrm>
          <a:prstGeom prst="line">
            <a:avLst/>
          </a:prstGeom>
          <a:ln w="1905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 flipV="1">
            <a:off x="6877342" y="4077930"/>
            <a:ext cx="1343022" cy="788981"/>
          </a:xfrm>
          <a:prstGeom prst="line">
            <a:avLst/>
          </a:prstGeom>
          <a:ln w="1905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>
            <a:stCxn id="8" idx="3"/>
            <a:endCxn id="11" idx="1"/>
          </p:cNvCxnSpPr>
          <p:nvPr/>
        </p:nvCxnSpPr>
        <p:spPr>
          <a:xfrm>
            <a:off x="6877343" y="3397742"/>
            <a:ext cx="1343022" cy="10476"/>
          </a:xfrm>
          <a:prstGeom prst="line">
            <a:avLst/>
          </a:prstGeom>
          <a:ln w="1905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AutoShape 7"/>
          <p:cNvSpPr>
            <a:spLocks noChangeArrowheads="1"/>
          </p:cNvSpPr>
          <p:nvPr/>
        </p:nvSpPr>
        <p:spPr bwMode="auto">
          <a:xfrm>
            <a:off x="8201891" y="5443051"/>
            <a:ext cx="3666836" cy="1048328"/>
          </a:xfrm>
          <a:prstGeom prst="roundRect">
            <a:avLst>
              <a:gd name="adj" fmla="val 292"/>
            </a:avLst>
          </a:prstGeom>
          <a:solidFill>
            <a:srgbClr val="99CCFF"/>
          </a:solidFill>
          <a:ln w="9360">
            <a:solidFill>
              <a:srgbClr val="000000"/>
            </a:solidFill>
            <a:round/>
            <a:headEnd/>
            <a:tailEnd/>
          </a:ln>
        </p:spPr>
        <p:txBody>
          <a:bodyPr lIns="90000" tIns="45000" rIns="90000" bIns="45000" anchor="ctr" anchorCtr="1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ru-RU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Избирается </a:t>
            </a:r>
            <a:r>
              <a:rPr lang="ru-RU" altLang="ru-RU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Съездом Профсоюза на </a:t>
            </a:r>
            <a:r>
              <a:rPr lang="ru-RU" altLang="ru-RU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лет</a:t>
            </a:r>
          </a:p>
        </p:txBody>
      </p:sp>
      <p:cxnSp>
        <p:nvCxnSpPr>
          <p:cNvPr id="24" name="Прямая соединительная линия 23"/>
          <p:cNvCxnSpPr>
            <a:endCxn id="23" idx="1"/>
          </p:cNvCxnSpPr>
          <p:nvPr/>
        </p:nvCxnSpPr>
        <p:spPr>
          <a:xfrm flipV="1">
            <a:off x="6877344" y="5967215"/>
            <a:ext cx="1324547" cy="187842"/>
          </a:xfrm>
          <a:prstGeom prst="line">
            <a:avLst/>
          </a:prstGeom>
          <a:ln w="1905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Прямоугольник 30"/>
          <p:cNvSpPr/>
          <p:nvPr/>
        </p:nvSpPr>
        <p:spPr>
          <a:xfrm>
            <a:off x="8103278" y="30885"/>
            <a:ext cx="366385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x-none" sz="3200" b="1" dirty="0">
                <a:solidFill>
                  <a:schemeClr val="accent1">
                    <a:lumMod val="50000"/>
                  </a:schemeClr>
                </a:solidFill>
              </a:rPr>
              <a:t>Органы Профсоюза</a:t>
            </a:r>
            <a:endParaRPr lang="ru-RU" sz="32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7838788" y="615660"/>
            <a:ext cx="40949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 smtClean="0"/>
              <a:t>Глава 9 статьи </a:t>
            </a:r>
            <a:r>
              <a:rPr lang="ru-RU" b="1" dirty="0"/>
              <a:t>48-53 Устава Профсоюза</a:t>
            </a:r>
          </a:p>
        </p:txBody>
      </p:sp>
    </p:spTree>
    <p:extLst>
      <p:ext uri="{BB962C8B-B14F-4D97-AF65-F5344CB8AC3E}">
        <p14:creationId xmlns:p14="http://schemas.microsoft.com/office/powerpoint/2010/main" xmlns="" val="2852552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336344" y="938934"/>
            <a:ext cx="11458492" cy="4351338"/>
          </a:xfrm>
        </p:spPr>
        <p:txBody>
          <a:bodyPr>
            <a:normAutofit/>
          </a:bodyPr>
          <a:lstStyle/>
          <a:p>
            <a:pPr marL="0" indent="0" algn="ctr">
              <a:spcBef>
                <a:spcPts val="0"/>
              </a:spcBef>
              <a:buNone/>
              <a:defRPr/>
            </a:pPr>
            <a:r>
              <a:rPr lang="ru-RU" dirty="0" smtClean="0">
                <a:cs typeface="Times New Roman" pitchFamily="18" charset="0"/>
              </a:rPr>
              <a:t> </a:t>
            </a:r>
            <a:r>
              <a:rPr lang="ru-RU" altLang="ru-RU" sz="3600" b="1" dirty="0">
                <a:solidFill>
                  <a:schemeClr val="accent1">
                    <a:lumMod val="50000"/>
                  </a:schemeClr>
                </a:solidFill>
                <a:cs typeface="Times New Roman" pitchFamily="18" charset="0"/>
              </a:rPr>
              <a:t>Глава 10. «Имущество и финансовая деятельность</a:t>
            </a:r>
            <a:r>
              <a:rPr lang="ru-RU" altLang="ru-RU" sz="3600" b="1" dirty="0" smtClean="0">
                <a:solidFill>
                  <a:schemeClr val="accent1">
                    <a:lumMod val="50000"/>
                  </a:schemeClr>
                </a:solidFill>
                <a:cs typeface="Times New Roman" pitchFamily="18" charset="0"/>
              </a:rPr>
              <a:t>» </a:t>
            </a:r>
          </a:p>
          <a:p>
            <a:pPr marL="0" indent="0" algn="ctr">
              <a:spcBef>
                <a:spcPts val="0"/>
              </a:spcBef>
              <a:buNone/>
              <a:defRPr/>
            </a:pPr>
            <a:r>
              <a:rPr lang="ru-RU" altLang="ru-RU" sz="3600" b="1" dirty="0" smtClean="0">
                <a:solidFill>
                  <a:schemeClr val="accent1">
                    <a:lumMod val="50000"/>
                  </a:schemeClr>
                </a:solidFill>
                <a:cs typeface="Times New Roman" pitchFamily="18" charset="0"/>
              </a:rPr>
              <a:t> </a:t>
            </a:r>
          </a:p>
          <a:p>
            <a:pPr marL="0" indent="0" algn="ctr">
              <a:spcBef>
                <a:spcPts val="0"/>
              </a:spcBef>
              <a:buNone/>
              <a:defRPr/>
            </a:pPr>
            <a:r>
              <a:rPr lang="ru-RU" altLang="ru-RU" sz="3600" b="1" dirty="0" smtClean="0">
                <a:solidFill>
                  <a:schemeClr val="accent1">
                    <a:lumMod val="50000"/>
                  </a:schemeClr>
                </a:solidFill>
                <a:cs typeface="Times New Roman" pitchFamily="18" charset="0"/>
              </a:rPr>
              <a:t>Глава </a:t>
            </a:r>
            <a:r>
              <a:rPr lang="ru-RU" altLang="ru-RU" sz="3600" b="1" dirty="0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12. «Реорганизация и ликвидация Профсоюза</a:t>
            </a:r>
            <a:r>
              <a:rPr lang="ru-RU" altLang="ru-RU" sz="3600" b="1" dirty="0" smtClean="0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»</a:t>
            </a:r>
          </a:p>
          <a:p>
            <a:pPr marL="0" indent="0" algn="ctr">
              <a:spcBef>
                <a:spcPts val="0"/>
              </a:spcBef>
              <a:buNone/>
              <a:defRPr/>
            </a:pPr>
            <a:endParaRPr lang="ru-RU" altLang="ru-RU" sz="3600" b="1" dirty="0" smtClean="0">
              <a:solidFill>
                <a:schemeClr val="accent1">
                  <a:lumMod val="50000"/>
                </a:schemeClr>
              </a:solidFill>
              <a:cs typeface="Times New Roman" panose="02020603050405020304" pitchFamily="18" charset="0"/>
            </a:endParaRPr>
          </a:p>
          <a:p>
            <a:pPr marL="0" indent="0" algn="ctr">
              <a:spcBef>
                <a:spcPts val="0"/>
              </a:spcBef>
              <a:buNone/>
              <a:defRPr/>
            </a:pPr>
            <a:endParaRPr lang="ru-RU" altLang="ru-RU" sz="3200" b="1" dirty="0">
              <a:solidFill>
                <a:schemeClr val="accent1">
                  <a:lumMod val="50000"/>
                </a:schemeClr>
              </a:solidFill>
              <a:cs typeface="Times New Roman" panose="02020603050405020304" pitchFamily="18" charset="0"/>
            </a:endParaRPr>
          </a:p>
          <a:p>
            <a:pPr marL="0" indent="0" algn="ctr">
              <a:spcBef>
                <a:spcPts val="0"/>
              </a:spcBef>
              <a:buNone/>
              <a:defRPr/>
            </a:pPr>
            <a:r>
              <a:rPr lang="ru-RU" altLang="ru-RU" sz="3200" b="1" i="1" dirty="0" smtClean="0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Существенных изменений по сравнению с предыдущей редакцией Устава Профсоюза не претерпели</a:t>
            </a:r>
            <a:endParaRPr lang="ru-RU" altLang="ru-RU" sz="3200" b="1" i="1" dirty="0">
              <a:solidFill>
                <a:schemeClr val="accent1">
                  <a:lumMod val="75000"/>
                </a:schemeClr>
              </a:solidFill>
              <a:cs typeface="Times New Roman" panose="02020603050405020304" pitchFamily="18" charset="0"/>
            </a:endParaRPr>
          </a:p>
          <a:p>
            <a:pPr marL="0" indent="0" algn="ctr">
              <a:spcBef>
                <a:spcPts val="0"/>
              </a:spcBef>
              <a:defRPr/>
            </a:pPr>
            <a:endParaRPr lang="ru-RU" sz="3200" i="1" dirty="0">
              <a:solidFill>
                <a:schemeClr val="accent1">
                  <a:lumMod val="75000"/>
                </a:schemeClr>
              </a:solidFill>
              <a:cs typeface="Times New Roman" pitchFamily="18" charset="0"/>
            </a:endParaRPr>
          </a:p>
          <a:p>
            <a:pPr marL="0" indent="0">
              <a:spcBef>
                <a:spcPts val="0"/>
              </a:spcBef>
              <a:defRPr/>
            </a:pPr>
            <a:endParaRPr lang="ru-RU" i="1" dirty="0">
              <a:solidFill>
                <a:schemeClr val="accent1">
                  <a:lumMod val="75000"/>
                </a:schemeClr>
              </a:solidFill>
              <a:cs typeface="Times New Roman" pitchFamily="18" charset="0"/>
            </a:endParaRPr>
          </a:p>
          <a:p>
            <a:pPr marL="0" indent="0">
              <a:spcBef>
                <a:spcPts val="0"/>
              </a:spcBef>
              <a:defRPr/>
            </a:pPr>
            <a:endParaRPr lang="ru-RU" dirty="0">
              <a:cs typeface="Times New Roman" pitchFamily="18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0087C9E1-04CD-9D4F-B8DB-DE9778AB175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76846"/>
          <a:stretch>
            <a:fillRect/>
          </a:stretch>
        </p:blipFill>
        <p:spPr>
          <a:xfrm>
            <a:off x="10835780" y="5495136"/>
            <a:ext cx="818903" cy="816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1130100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25B2E3CC-C975-0943-9D89-D5C78DE8221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9156" b="31739"/>
          <a:stretch>
            <a:fillRect/>
          </a:stretch>
        </p:blipFill>
        <p:spPr>
          <a:xfrm>
            <a:off x="-76382" y="1272341"/>
            <a:ext cx="12277618" cy="645459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0087C9E1-04CD-9D4F-B8DB-DE9778AB175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76846"/>
          <a:stretch>
            <a:fillRect/>
          </a:stretch>
        </p:blipFill>
        <p:spPr>
          <a:xfrm>
            <a:off x="1048877" y="-81330"/>
            <a:ext cx="1357216" cy="1353671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2590158" y="154068"/>
            <a:ext cx="9436021" cy="1945165"/>
          </a:xfrm>
          <a:prstGeom prst="rect">
            <a:avLst/>
          </a:prstGeom>
          <a:noFill/>
        </p:spPr>
        <p:txBody>
          <a:bodyPr wrap="square" lIns="0" rIns="0" rtlCol="0">
            <a:noAutofit/>
          </a:bodyPr>
          <a:lstStyle/>
          <a:p>
            <a:r>
              <a:rPr lang="ru-RU" sz="32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ОБЩЕРОССИЙСКИЙ ПРОФСОЮЗ ОБРАЗОВАНИЯ</a:t>
            </a:r>
            <a:endParaRPr lang="ru-RU" sz="3200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91637" y="3271471"/>
            <a:ext cx="10946182" cy="2848675"/>
          </a:xfrm>
          <a:prstGeom prst="rect">
            <a:avLst/>
          </a:prstGeom>
          <a:noFill/>
        </p:spPr>
        <p:txBody>
          <a:bodyPr wrap="square" lIns="0" rIns="0" rtlCol="0">
            <a:noAutofit/>
          </a:bodyPr>
          <a:lstStyle/>
          <a:p>
            <a:pPr algn="ctr"/>
            <a:r>
              <a:rPr lang="ru-RU" sz="7200" b="1" dirty="0" smtClean="0">
                <a:solidFill>
                  <a:schemeClr val="accent1">
                    <a:lumMod val="50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  <a:endParaRPr lang="ru-RU" sz="7200" b="1" dirty="0">
              <a:solidFill>
                <a:schemeClr val="accent1">
                  <a:lumMod val="50000"/>
                </a:schemeClr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72458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0087C9E1-04CD-9D4F-B8DB-DE9778AB175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76846"/>
          <a:stretch>
            <a:fillRect/>
          </a:stretch>
        </p:blipFill>
        <p:spPr>
          <a:xfrm>
            <a:off x="1341591" y="146653"/>
            <a:ext cx="818903" cy="816764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071418" y="230968"/>
            <a:ext cx="10515156" cy="5940088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2800" b="1" dirty="0" smtClean="0">
              <a:ln w="18000">
                <a:noFill/>
                <a:prstDash val="solid"/>
                <a:miter lim="800000"/>
              </a:ln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600" b="1" dirty="0" smtClean="0">
                <a:ln w="18000">
                  <a:noFill/>
                  <a:prstDash val="solid"/>
                  <a:miter lim="800000"/>
                </a:ln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УСТАВ</a:t>
            </a:r>
            <a:r>
              <a:rPr lang="en-US" sz="60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6000" b="1" dirty="0" smtClean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0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ПРОФСОЮЗА</a:t>
            </a:r>
            <a:r>
              <a:rPr lang="en-US" sz="6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6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16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основной организационно-правовой,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 единственный учредительный и правоустанавливающий документ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организации Профсоюза и Профсоюза</a:t>
            </a:r>
          </a:p>
          <a:p>
            <a:pPr algn="ctr">
              <a:defRPr/>
            </a:pPr>
            <a:endParaRPr lang="ru-RU" sz="2000" b="1" i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sz="20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статья 52 Гражданского кодекса Российской Федерации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indent="457200"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    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5201" y="1199635"/>
            <a:ext cx="1977680" cy="303278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956800" y="3786908"/>
            <a:ext cx="1835292" cy="2659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68964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0087C9E1-04CD-9D4F-B8DB-DE9778AB175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76846"/>
          <a:stretch>
            <a:fillRect/>
          </a:stretch>
        </p:blipFill>
        <p:spPr>
          <a:xfrm>
            <a:off x="1341591" y="146653"/>
            <a:ext cx="818903" cy="816764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725268" y="254233"/>
            <a:ext cx="8833597" cy="945402"/>
          </a:xfrm>
          <a:prstGeom prst="rect">
            <a:avLst/>
          </a:prstGeom>
          <a:noFill/>
        </p:spPr>
        <p:txBody>
          <a:bodyPr wrap="square" lIns="0" rIns="0" rtlCol="0">
            <a:noAutofit/>
          </a:bodyPr>
          <a:lstStyle/>
          <a:p>
            <a:r>
              <a:rPr lang="ru-RU" sz="32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ОБЩЕРОССИЙСКИЙ ПРОФСОЮЗ ОБРАЗОВАНИЯ</a:t>
            </a:r>
            <a:endParaRPr lang="ru-RU" sz="3200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006765" y="640144"/>
            <a:ext cx="10224654" cy="73866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indent="457200"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    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817202" y="1110048"/>
            <a:ext cx="11227016" cy="4572899"/>
          </a:xfrm>
          <a:prstGeom prst="roundRect">
            <a:avLst/>
          </a:prstGeom>
          <a:solidFill>
            <a:schemeClr val="accent1">
              <a:alpha val="3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07950" indent="0" algn="ctr">
              <a:buFont typeface="Wingdings 3" panose="05040102010807070707" pitchFamily="18" charset="2"/>
              <a:buNone/>
            </a:pPr>
            <a:r>
              <a:rPr lang="ru-RU" altLang="ru-RU" sz="3200" b="1" dirty="0">
                <a:solidFill>
                  <a:schemeClr val="accent1">
                    <a:lumMod val="50000"/>
                  </a:schemeClr>
                </a:solidFill>
              </a:rPr>
              <a:t>Первичные профсоюзные организации, территориальные организации Профсоюза и региональные (межрегиональные) организации Профсоюза являются </a:t>
            </a:r>
            <a:r>
              <a:rPr lang="ru-RU" altLang="ru-RU" sz="3200" b="1" dirty="0">
                <a:solidFill>
                  <a:srgbClr val="C00000"/>
                </a:solidFill>
              </a:rPr>
              <a:t>структурными подразделениями Профсоюза </a:t>
            </a:r>
            <a:r>
              <a:rPr lang="ru-RU" altLang="ru-RU" sz="3200" b="1" dirty="0">
                <a:solidFill>
                  <a:schemeClr val="accent1">
                    <a:lumMod val="50000"/>
                  </a:schemeClr>
                </a:solidFill>
              </a:rPr>
              <a:t>и соответствующих территориальных </a:t>
            </a:r>
            <a:r>
              <a:rPr lang="ru-RU" altLang="ru-RU" sz="3200" b="1" dirty="0">
                <a:solidFill>
                  <a:srgbClr val="C00000"/>
                </a:solidFill>
              </a:rPr>
              <a:t>и региональных (межрегиональных) организаций Профсоюза </a:t>
            </a:r>
            <a:r>
              <a:rPr lang="ru-RU" altLang="ru-RU" sz="3200" b="1" dirty="0">
                <a:solidFill>
                  <a:schemeClr val="accent1">
                    <a:lumMod val="50000"/>
                  </a:schemeClr>
                </a:solidFill>
              </a:rPr>
              <a:t>и осуществляют свою деятельность </a:t>
            </a:r>
            <a:r>
              <a:rPr lang="ru-RU" altLang="ru-RU" sz="3200" b="1" dirty="0">
                <a:solidFill>
                  <a:srgbClr val="C00000"/>
                </a:solidFill>
              </a:rPr>
              <a:t>на основании </a:t>
            </a:r>
            <a:endParaRPr lang="ru-RU" altLang="ru-RU" sz="3200" b="1" dirty="0" smtClean="0">
              <a:solidFill>
                <a:srgbClr val="C00000"/>
              </a:solidFill>
            </a:endParaRPr>
          </a:p>
          <a:p>
            <a:pPr marL="107950" indent="0" algn="ctr">
              <a:buFont typeface="Wingdings 3" panose="05040102010807070707" pitchFamily="18" charset="2"/>
              <a:buNone/>
            </a:pPr>
            <a:r>
              <a:rPr lang="ru-RU" altLang="ru-RU" sz="3200" b="1" dirty="0" smtClean="0">
                <a:solidFill>
                  <a:srgbClr val="C00000"/>
                </a:solidFill>
              </a:rPr>
              <a:t>Устава </a:t>
            </a:r>
            <a:r>
              <a:rPr lang="ru-RU" altLang="ru-RU" sz="3200" b="1" dirty="0">
                <a:solidFill>
                  <a:srgbClr val="C00000"/>
                </a:solidFill>
              </a:rPr>
              <a:t>Профсоюза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6662593" y="5772533"/>
            <a:ext cx="5381625" cy="93864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Пункт 10 статьи 1, пункт 3 статьи 14</a:t>
            </a:r>
          </a:p>
          <a:p>
            <a:pPr algn="ctr"/>
            <a:r>
              <a:rPr lang="ru-RU" b="1" dirty="0" smtClean="0"/>
              <a:t> Устава Профсоюза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xmlns="" val="2544200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0087C9E1-04CD-9D4F-B8DB-DE9778AB175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76846"/>
          <a:stretch>
            <a:fillRect/>
          </a:stretch>
        </p:blipFill>
        <p:spPr>
          <a:xfrm>
            <a:off x="1341591" y="146653"/>
            <a:ext cx="818903" cy="816764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725268" y="254233"/>
            <a:ext cx="8833597" cy="945402"/>
          </a:xfrm>
          <a:prstGeom prst="rect">
            <a:avLst/>
          </a:prstGeom>
          <a:noFill/>
        </p:spPr>
        <p:txBody>
          <a:bodyPr wrap="square" lIns="0" rIns="0" rtlCol="0">
            <a:noAutofit/>
          </a:bodyPr>
          <a:lstStyle/>
          <a:p>
            <a:r>
              <a:rPr lang="ru-RU" sz="32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ОБЩЕРОССИЙСКИЙ ПРОФСОЮЗ ОБРАЗОВАНИЯ</a:t>
            </a:r>
            <a:endParaRPr lang="ru-RU" sz="3200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8" name="Содержимое 1"/>
          <p:cNvSpPr txBox="1">
            <a:spLocks/>
          </p:cNvSpPr>
          <p:nvPr/>
        </p:nvSpPr>
        <p:spPr>
          <a:xfrm>
            <a:off x="422275" y="963417"/>
            <a:ext cx="11603470" cy="527387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 typeface="Wingdings 3" panose="05040102010807070707" pitchFamily="18" charset="2"/>
              <a:buNone/>
            </a:pPr>
            <a:endParaRPr lang="ru-RU" alt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3503448" y="968686"/>
            <a:ext cx="5314298" cy="1225550"/>
          </a:xfrm>
          <a:prstGeom prst="roundRect">
            <a:avLst/>
          </a:prstGeom>
          <a:solidFill>
            <a:schemeClr val="accent3">
              <a:lumMod val="40000"/>
              <a:lumOff val="60000"/>
              <a:alpha val="67000"/>
            </a:schemeClr>
          </a:solidFill>
          <a:ln w="98425" cmpd="dbl"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УСТАВ Профсоюза</a:t>
            </a: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8386619" y="4208567"/>
            <a:ext cx="3470566" cy="1900678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СОБСТВЕННЫЕ ПОЛОЖЕНИЯ</a:t>
            </a:r>
            <a:endParaRPr lang="ru-RU" sz="1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defRPr/>
            </a:pPr>
            <a:r>
              <a:rPr lang="ru-RU" sz="1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ервичных и территориальных организаций </a:t>
            </a:r>
            <a:r>
              <a:rPr lang="ru-RU" sz="1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Профсоюза </a:t>
            </a:r>
          </a:p>
          <a:p>
            <a:pPr algn="ctr" eaLnBrk="1" hangingPunct="1">
              <a:defRPr/>
            </a:pPr>
            <a:endParaRPr lang="ru-RU" sz="1600" b="1" dirty="0" smtClean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defRPr/>
            </a:pPr>
            <a:r>
              <a:rPr lang="ru-RU" sz="1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</a:t>
            </a:r>
            <a:r>
              <a:rPr lang="ru-RU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е </a:t>
            </a:r>
            <a:r>
              <a:rPr lang="ru-RU" sz="1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применяются </a:t>
            </a:r>
            <a:r>
              <a:rPr lang="ru-RU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  </a:t>
            </a:r>
          </a:p>
          <a:p>
            <a:pPr algn="ctr" eaLnBrk="1" hangingPunct="1">
              <a:defRPr/>
            </a:pPr>
            <a:r>
              <a:rPr lang="ru-RU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14 октября 2020 года</a:t>
            </a:r>
            <a:endParaRPr lang="ru-RU" sz="16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594301" y="4188620"/>
            <a:ext cx="3201844" cy="1874838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СОБСТВЕННЫЕ  УСТАВЫ  организаций Профсоюза</a:t>
            </a:r>
          </a:p>
          <a:p>
            <a:pPr algn="ctr" eaLnBrk="1" hangingPunct="1">
              <a:defRPr/>
            </a:pPr>
            <a:endParaRPr lang="ru-RU" sz="16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defRPr/>
            </a:pPr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не применяются с 2010 года</a:t>
            </a: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4451280" y="4188620"/>
            <a:ext cx="3376900" cy="1940573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ОБЩИЕ ПОЛОЖЕНИЯ </a:t>
            </a:r>
            <a:endParaRPr lang="ru-RU" sz="1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defRPr/>
            </a:pPr>
            <a:r>
              <a:rPr lang="ru-RU" sz="1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 </a:t>
            </a:r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первичных и территориальных организациях Профсоюза</a:t>
            </a:r>
            <a:endParaRPr lang="ru-RU" sz="1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defRPr/>
            </a:pPr>
            <a:endParaRPr lang="ru-RU" sz="16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defRPr/>
            </a:pPr>
            <a:r>
              <a:rPr lang="ru-RU" sz="1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</a:t>
            </a:r>
            <a:r>
              <a:rPr lang="ru-RU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е применяются </a:t>
            </a:r>
          </a:p>
          <a:p>
            <a:pPr algn="ctr" eaLnBrk="1" hangingPunct="1">
              <a:defRPr/>
            </a:pPr>
            <a:r>
              <a:rPr lang="ru-RU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 14 октября 2020 года</a:t>
            </a:r>
            <a:endParaRPr lang="ru-RU" sz="16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7" name="Прямая со стрелкой 16"/>
          <p:cNvCxnSpPr/>
          <p:nvPr/>
        </p:nvCxnSpPr>
        <p:spPr>
          <a:xfrm flipV="1">
            <a:off x="2725268" y="2239401"/>
            <a:ext cx="1777563" cy="1949221"/>
          </a:xfrm>
          <a:prstGeom prst="straightConnector1">
            <a:avLst/>
          </a:prstGeom>
          <a:ln w="38100">
            <a:solidFill>
              <a:schemeClr val="accent1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>
            <a:endCxn id="9" idx="2"/>
          </p:cNvCxnSpPr>
          <p:nvPr/>
        </p:nvCxnSpPr>
        <p:spPr>
          <a:xfrm flipH="1" flipV="1">
            <a:off x="6160597" y="2194236"/>
            <a:ext cx="16078" cy="2021526"/>
          </a:xfrm>
          <a:prstGeom prst="straightConnector1">
            <a:avLst/>
          </a:prstGeom>
          <a:ln w="38100">
            <a:solidFill>
              <a:schemeClr val="accent1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 flipH="1" flipV="1">
            <a:off x="8033906" y="2280796"/>
            <a:ext cx="1890584" cy="1927771"/>
          </a:xfrm>
          <a:prstGeom prst="straightConnector1">
            <a:avLst/>
          </a:prstGeom>
          <a:ln w="38100">
            <a:solidFill>
              <a:schemeClr val="accent1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Рисунок 1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205838" y="1219582"/>
            <a:ext cx="1538559" cy="1430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4259547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0087C9E1-04CD-9D4F-B8DB-DE9778AB175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76846"/>
          <a:stretch>
            <a:fillRect/>
          </a:stretch>
        </p:blipFill>
        <p:spPr>
          <a:xfrm>
            <a:off x="1079149" y="263071"/>
            <a:ext cx="818903" cy="816764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079149" y="429675"/>
            <a:ext cx="10224654" cy="1323439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Применение Устава Профсоюза</a:t>
            </a:r>
          </a:p>
          <a:p>
            <a:pPr indent="457200"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            </a:t>
            </a:r>
            <a:endParaRPr lang="ru-RU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Прямоугольник с двумя скругленными противолежащими углами 1"/>
          <p:cNvSpPr/>
          <p:nvPr/>
        </p:nvSpPr>
        <p:spPr>
          <a:xfrm>
            <a:off x="1524000" y="1574387"/>
            <a:ext cx="9236363" cy="1591968"/>
          </a:xfrm>
          <a:prstGeom prst="round2DiagRect">
            <a:avLst/>
          </a:prstGeom>
          <a:solidFill>
            <a:schemeClr val="accent1">
              <a:alpha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</a:rPr>
              <a:t>Правоустанавливающий документ организаций Профсоюза и Профсоюза внутри структуры </a:t>
            </a:r>
            <a:endParaRPr lang="ru-RU" sz="24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8" name="Прямоугольник с двумя скругленными противолежащими углами 7"/>
          <p:cNvSpPr/>
          <p:nvPr/>
        </p:nvSpPr>
        <p:spPr>
          <a:xfrm>
            <a:off x="1524000" y="3451576"/>
            <a:ext cx="9356436" cy="1859333"/>
          </a:xfrm>
          <a:prstGeom prst="round2DiagRect">
            <a:avLst/>
          </a:prstGeom>
          <a:solidFill>
            <a:schemeClr val="accent1">
              <a:alpha val="4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</a:rPr>
              <a:t>Учредительный документ при взаимодействии с государственными и иными органами </a:t>
            </a:r>
          </a:p>
          <a:p>
            <a:pPr algn="ctr"/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(</a:t>
            </a:r>
            <a:r>
              <a:rPr lang="ru-RU" i="1" dirty="0" smtClean="0">
                <a:solidFill>
                  <a:schemeClr val="accent1">
                    <a:lumMod val="50000"/>
                  </a:schemeClr>
                </a:solidFill>
              </a:rPr>
              <a:t>налоговые органы, территориальные органы Минюста России, банки, нотариусы и др.)</a:t>
            </a:r>
            <a:endParaRPr lang="ru-RU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8303491" y="2370371"/>
            <a:ext cx="2890982" cy="9144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7" name="TextBox 56"/>
          <p:cNvSpPr txBox="1"/>
          <p:nvPr/>
        </p:nvSpPr>
        <p:spPr>
          <a:xfrm>
            <a:off x="3901625" y="5477714"/>
            <a:ext cx="6729430" cy="1148626"/>
          </a:xfrm>
          <a:prstGeom prst="rect">
            <a:avLst/>
          </a:prstGeom>
          <a:noFill/>
        </p:spPr>
        <p:txBody>
          <a:bodyPr wrap="square" lIns="0" rIns="0" rtlCol="0">
            <a:noAutofit/>
          </a:bodyPr>
          <a:lstStyle/>
          <a:p>
            <a:pPr algn="ctr"/>
            <a:r>
              <a:rPr lang="ru-RU" sz="1600" i="1" dirty="0" smtClean="0"/>
              <a:t>Например: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ru-RU" sz="1600" i="1" dirty="0" smtClean="0"/>
              <a:t>открытие счета </a:t>
            </a:r>
            <a:r>
              <a:rPr lang="ru-RU" sz="1600" i="1" dirty="0"/>
              <a:t>в</a:t>
            </a:r>
            <a:r>
              <a:rPr lang="ru-RU" sz="1600" i="1" dirty="0" smtClean="0"/>
              <a:t> банке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ru-RU" sz="1600" i="1" dirty="0" smtClean="0"/>
              <a:t>смена единоличного исполнительного органа</a:t>
            </a:r>
            <a:r>
              <a:rPr lang="ru-RU" sz="1600" i="1" dirty="0"/>
              <a:t> </a:t>
            </a:r>
            <a:r>
              <a:rPr lang="ru-RU" sz="1600" i="1" dirty="0" smtClean="0"/>
              <a:t>и др.</a:t>
            </a:r>
          </a:p>
        </p:txBody>
      </p:sp>
    </p:spTree>
    <p:extLst>
      <p:ext uri="{BB962C8B-B14F-4D97-AF65-F5344CB8AC3E}">
        <p14:creationId xmlns:p14="http://schemas.microsoft.com/office/powerpoint/2010/main" xmlns="" val="2079293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0087C9E1-04CD-9D4F-B8DB-DE9778AB175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76846"/>
          <a:stretch>
            <a:fillRect/>
          </a:stretch>
        </p:blipFill>
        <p:spPr>
          <a:xfrm>
            <a:off x="717385" y="386798"/>
            <a:ext cx="818903" cy="816764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006765" y="640144"/>
            <a:ext cx="10224654" cy="73866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indent="457200"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    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Содержимое 1"/>
          <p:cNvSpPr txBox="1">
            <a:spLocks/>
          </p:cNvSpPr>
          <p:nvPr/>
        </p:nvSpPr>
        <p:spPr>
          <a:xfrm>
            <a:off x="1126837" y="498764"/>
            <a:ext cx="10575636" cy="593094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 typeface="Wingdings 3" panose="05040102010807070707" pitchFamily="18" charset="2"/>
              <a:buNone/>
              <a:defRPr/>
            </a:pPr>
            <a:r>
              <a:rPr lang="ru-RU" sz="36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СОДЕРЖАНИЕ УСТАВА ПРОФСОЮЗА:</a:t>
            </a:r>
          </a:p>
          <a:p>
            <a:pPr>
              <a:defRPr/>
            </a:pPr>
            <a:endParaRPr lang="ru-RU" sz="24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 3" panose="05040102010807070707" pitchFamily="18" charset="2"/>
              <a:buNone/>
              <a:defRPr/>
            </a:pPr>
            <a:endParaRPr lang="ru-RU" sz="18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Wingdings 3" panose="05040102010807070707" pitchFamily="18" charset="2"/>
              <a:buNone/>
              <a:defRPr/>
            </a:pPr>
            <a:r>
              <a:rPr lang="ru-RU" sz="1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ГЛАВА 1. Общие положения</a:t>
            </a:r>
            <a:endParaRPr lang="ru-RU" sz="18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Wingdings 3" panose="05040102010807070707" pitchFamily="18" charset="2"/>
              <a:buNone/>
              <a:defRPr/>
            </a:pPr>
            <a:r>
              <a:rPr lang="ru-RU" sz="1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ГЛАВА 2. Цели, задачи, предмет и принципы деятельности Профсоюза</a:t>
            </a:r>
          </a:p>
          <a:p>
            <a:pPr algn="just">
              <a:buFont typeface="Wingdings 3" panose="05040102010807070707" pitchFamily="18" charset="2"/>
              <a:buNone/>
              <a:defRPr/>
            </a:pPr>
            <a:r>
              <a:rPr lang="ru-RU" sz="1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ГЛАВА 3. Членство в Профсоюзе</a:t>
            </a:r>
            <a:endParaRPr lang="ru-RU" sz="18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Wingdings 3" panose="05040102010807070707" pitchFamily="18" charset="2"/>
              <a:buNone/>
              <a:defRPr/>
            </a:pPr>
            <a:r>
              <a:rPr lang="ru-RU" sz="1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ГЛАВА 4. Организационная структура Профсоюза</a:t>
            </a:r>
            <a:endParaRPr lang="ru-RU" sz="18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Wingdings 3" panose="05040102010807070707" pitchFamily="18" charset="2"/>
              <a:buNone/>
              <a:defRPr/>
            </a:pPr>
            <a:r>
              <a:rPr lang="ru-RU" sz="1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ГЛАВА 5. Профсоюзные кадры</a:t>
            </a:r>
          </a:p>
          <a:p>
            <a:pPr algn="just">
              <a:buFont typeface="Wingdings 3" panose="05040102010807070707" pitchFamily="18" charset="2"/>
              <a:buNone/>
              <a:defRPr/>
            </a:pPr>
            <a:r>
              <a:rPr lang="ru-RU" sz="1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ГЛАВА 6. Первичная профсоюзная  организация</a:t>
            </a:r>
            <a:endParaRPr lang="ru-RU" sz="18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Wingdings 3" panose="05040102010807070707" pitchFamily="18" charset="2"/>
              <a:buNone/>
              <a:defRPr/>
            </a:pPr>
            <a:r>
              <a:rPr lang="ru-RU" sz="1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ГЛАВА 7.  Территориальная организация Профсоюза </a:t>
            </a:r>
          </a:p>
          <a:p>
            <a:pPr algn="just">
              <a:buFont typeface="Wingdings 3" panose="05040102010807070707" pitchFamily="18" charset="2"/>
              <a:buNone/>
              <a:defRPr/>
            </a:pPr>
            <a:r>
              <a:rPr lang="ru-RU" sz="1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ГЛАВА 8. Региональная (межрегиональная) организация Профсоюза</a:t>
            </a:r>
            <a:endParaRPr lang="ru-RU" sz="1800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Wingdings 3" panose="05040102010807070707" pitchFamily="18" charset="2"/>
              <a:buNone/>
              <a:defRPr/>
            </a:pPr>
            <a:r>
              <a:rPr lang="ru-RU" sz="1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ГЛАВА 9. Управление в Профсоюзе</a:t>
            </a:r>
            <a:endParaRPr lang="ru-RU" sz="1800" i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Wingdings 3" panose="05040102010807070707" pitchFamily="18" charset="2"/>
              <a:buNone/>
              <a:defRPr/>
            </a:pPr>
            <a:r>
              <a:rPr lang="ru-RU" sz="1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ГЛАВА 10. Имущество и финансовая деятельность Профсоюза </a:t>
            </a:r>
            <a:endParaRPr lang="ru-RU" sz="18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Wingdings 3" panose="05040102010807070707" pitchFamily="18" charset="2"/>
              <a:buNone/>
              <a:defRPr/>
            </a:pPr>
            <a:r>
              <a:rPr lang="ru-RU" sz="1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ГЛАВА 11. Символика Профсоюза </a:t>
            </a:r>
          </a:p>
          <a:p>
            <a:pPr algn="just">
              <a:buFont typeface="Wingdings 3" panose="05040102010807070707" pitchFamily="18" charset="2"/>
              <a:buNone/>
              <a:defRPr/>
            </a:pPr>
            <a:r>
              <a:rPr lang="ru-RU" sz="1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ГЛАВА 12. Реорганизация и ликвидация Профсоюза </a:t>
            </a:r>
          </a:p>
          <a:p>
            <a:pPr>
              <a:defRPr/>
            </a:pPr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Овал 5">
            <a:extLst>
              <a:ext uri="{FF2B5EF4-FFF2-40B4-BE49-F238E27FC236}">
                <a16:creationId xmlns:a16="http://schemas.microsoft.com/office/drawing/2014/main" xmlns="" id="{E9E90092-08AD-4B8B-86D7-E8F39FD5D4E8}"/>
              </a:ext>
            </a:extLst>
          </p:cNvPr>
          <p:cNvSpPr/>
          <p:nvPr/>
        </p:nvSpPr>
        <p:spPr>
          <a:xfrm>
            <a:off x="1959977" y="1165184"/>
            <a:ext cx="3240087" cy="651179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12 глав </a:t>
            </a:r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xmlns="" id="{4C106233-C46C-4D7D-9354-0D4A09148F4D}"/>
              </a:ext>
            </a:extLst>
          </p:cNvPr>
          <p:cNvSpPr/>
          <p:nvPr/>
        </p:nvSpPr>
        <p:spPr>
          <a:xfrm>
            <a:off x="7024833" y="1143445"/>
            <a:ext cx="3384550" cy="694658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59 статей 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9858B2CF-B240-4C91-A823-99066A06C4FE}"/>
              </a:ext>
            </a:extLst>
          </p:cNvPr>
          <p:cNvSpPr/>
          <p:nvPr/>
        </p:nvSpPr>
        <p:spPr>
          <a:xfrm>
            <a:off x="376671" y="2276842"/>
            <a:ext cx="876300" cy="358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новелла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9858B2CF-B240-4C91-A823-99066A06C4FE}"/>
              </a:ext>
            </a:extLst>
          </p:cNvPr>
          <p:cNvSpPr/>
          <p:nvPr/>
        </p:nvSpPr>
        <p:spPr>
          <a:xfrm>
            <a:off x="378539" y="4502804"/>
            <a:ext cx="876300" cy="358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новелла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xmlns="" id="{9858B2CF-B240-4C91-A823-99066A06C4FE}"/>
              </a:ext>
            </a:extLst>
          </p:cNvPr>
          <p:cNvSpPr/>
          <p:nvPr/>
        </p:nvSpPr>
        <p:spPr>
          <a:xfrm>
            <a:off x="367436" y="5648114"/>
            <a:ext cx="876300" cy="358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новелла</a:t>
            </a:r>
          </a:p>
        </p:txBody>
      </p:sp>
    </p:spTree>
    <p:extLst>
      <p:ext uri="{BB962C8B-B14F-4D97-AF65-F5344CB8AC3E}">
        <p14:creationId xmlns:p14="http://schemas.microsoft.com/office/powerpoint/2010/main" xmlns="" val="3339968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0087C9E1-04CD-9D4F-B8DB-DE9778AB175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76846"/>
          <a:stretch>
            <a:fillRect/>
          </a:stretch>
        </p:blipFill>
        <p:spPr>
          <a:xfrm>
            <a:off x="1341591" y="146653"/>
            <a:ext cx="818903" cy="816764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725268" y="254233"/>
            <a:ext cx="8833597" cy="945402"/>
          </a:xfrm>
          <a:prstGeom prst="rect">
            <a:avLst/>
          </a:prstGeom>
          <a:noFill/>
        </p:spPr>
        <p:txBody>
          <a:bodyPr wrap="square" lIns="0" rIns="0" rtlCol="0">
            <a:noAutofit/>
          </a:bodyPr>
          <a:lstStyle/>
          <a:p>
            <a:r>
              <a:rPr lang="ru-RU" sz="32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ОБЩЕРОССИЙСКИЙ ПРОФСОЮЗ ОБРАЗОВАНИЯ</a:t>
            </a:r>
            <a:endParaRPr lang="ru-RU" sz="3200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006765" y="640144"/>
            <a:ext cx="10224654" cy="73866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indent="457200"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    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6736484" y="5824342"/>
            <a:ext cx="5381625" cy="93864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Пункт </a:t>
            </a:r>
            <a:r>
              <a:rPr lang="ru-RU" b="1" dirty="0"/>
              <a:t>1</a:t>
            </a:r>
            <a:r>
              <a:rPr lang="ru-RU" b="1" dirty="0" smtClean="0"/>
              <a:t> статьи 1 Устава Профсоюза</a:t>
            </a:r>
            <a:endParaRPr lang="ru-RU" b="1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775663" y="938676"/>
            <a:ext cx="10953947" cy="51398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4000" b="1" dirty="0" smtClean="0">
                <a:solidFill>
                  <a:schemeClr val="accent1">
                    <a:lumMod val="50000"/>
                  </a:schemeClr>
                </a:solidFill>
                <a:ea typeface="Times New Roman" panose="02020603050405020304" pitchFamily="18" charset="0"/>
              </a:rPr>
              <a:t>ПРОФСОЮЗ – </a:t>
            </a:r>
          </a:p>
          <a:p>
            <a:pPr algn="just">
              <a:spcAft>
                <a:spcPts val="0"/>
              </a:spcAft>
            </a:pPr>
            <a:r>
              <a:rPr lang="ru-RU" sz="2400" dirty="0" smtClean="0">
                <a:ea typeface="Times New Roman" panose="02020603050405020304" pitchFamily="18" charset="0"/>
              </a:rPr>
              <a:t> </a:t>
            </a:r>
            <a:r>
              <a:rPr lang="ru-RU" sz="2400" b="1" dirty="0" smtClean="0">
                <a:solidFill>
                  <a:srgbClr val="C00000"/>
                </a:solidFill>
                <a:ea typeface="Times New Roman" panose="02020603050405020304" pitchFamily="18" charset="0"/>
              </a:rPr>
              <a:t>общероссийская,</a:t>
            </a:r>
            <a:r>
              <a:rPr lang="ru-RU" sz="2400" dirty="0" smtClean="0">
                <a:ea typeface="Times New Roman" panose="02020603050405020304" pitchFamily="18" charset="0"/>
              </a:rPr>
              <a:t> </a:t>
            </a:r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  <a:ea typeface="Times New Roman" panose="02020603050405020304" pitchFamily="18" charset="0"/>
              </a:rPr>
              <a:t>добровольная, общественная, самоуправляемая, некоммерческая</a:t>
            </a:r>
            <a:r>
              <a:rPr lang="ru-RU" sz="2400" dirty="0" smtClean="0">
                <a:ea typeface="Times New Roman" panose="02020603050405020304" pitchFamily="18" charset="0"/>
              </a:rPr>
              <a:t> </a:t>
            </a:r>
            <a:r>
              <a:rPr lang="ru-RU" sz="2400" b="1" dirty="0" smtClean="0">
                <a:solidFill>
                  <a:schemeClr val="accent5">
                    <a:lumMod val="75000"/>
                  </a:schemeClr>
                </a:solidFill>
                <a:ea typeface="Times New Roman" panose="02020603050405020304" pitchFamily="18" charset="0"/>
              </a:rPr>
              <a:t>корпоративная организация</a:t>
            </a:r>
            <a:r>
              <a:rPr lang="ru-RU" sz="2400" dirty="0" smtClean="0">
                <a:ea typeface="Times New Roman" panose="02020603050405020304" pitchFamily="18" charset="0"/>
              </a:rPr>
              <a:t>, </a:t>
            </a: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ea typeface="Times New Roman" panose="02020603050405020304" pitchFamily="18" charset="0"/>
              </a:rPr>
              <a:t>объединяющая членов Профсоюза </a:t>
            </a:r>
            <a:r>
              <a:rPr lang="ru-RU" sz="2400" dirty="0" smtClean="0">
                <a:ea typeface="Times New Roman" panose="02020603050405020304" pitchFamily="18" charset="0"/>
              </a:rPr>
              <a:t>– </a:t>
            </a:r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  <a:ea typeface="Times New Roman" panose="02020603050405020304" pitchFamily="18" charset="0"/>
              </a:rPr>
              <a:t>работников, связанных общими профессиональными, социальными и трудовыми интересами по роду их деятельности в образовательных организациях, осуществляющих образовательную деятельность, органах, осуществляющих управление в сфере образования, иных организациях сферы образования и науки, и 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  <a:ea typeface="Times New Roman" panose="02020603050405020304" pitchFamily="18" charset="0"/>
              </a:rPr>
              <a:t>обучающихся</a:t>
            </a:r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  <a:ea typeface="Times New Roman" panose="02020603050405020304" pitchFamily="18" charset="0"/>
              </a:rPr>
              <a:t> в профессиональных образовательных организациях и образовательных организациях высшего образования</a:t>
            </a:r>
          </a:p>
          <a:p>
            <a:pPr algn="just">
              <a:spcAft>
                <a:spcPts val="0"/>
              </a:spcAft>
            </a:pPr>
            <a:endParaRPr lang="ru-RU" sz="2400" dirty="0" smtClean="0">
              <a:ea typeface="Times New Roman" panose="02020603050405020304" pitchFamily="18" charset="0"/>
            </a:endParaRPr>
          </a:p>
          <a:p>
            <a:pPr algn="just"/>
            <a:r>
              <a:rPr lang="ru-RU" sz="2400" b="1" i="1" dirty="0">
                <a:solidFill>
                  <a:schemeClr val="accent1">
                    <a:lumMod val="50000"/>
                  </a:schemeClr>
                </a:solidFill>
              </a:rPr>
              <a:t>Профсоюз осуществляет свою деятельность </a:t>
            </a:r>
            <a:r>
              <a:rPr lang="ru-RU" sz="2400" b="1" i="1" dirty="0">
                <a:solidFill>
                  <a:srgbClr val="C00000"/>
                </a:solidFill>
              </a:rPr>
              <a:t>на территориях более половины субъектов Российской Федерации.</a:t>
            </a:r>
          </a:p>
          <a:p>
            <a:pPr algn="just">
              <a:spcAft>
                <a:spcPts val="0"/>
              </a:spcAft>
            </a:pPr>
            <a:endParaRPr lang="ru-RU" sz="2400" dirty="0"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45100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Ravi Powerpoint Template">
  <a:themeElements>
    <a:clrScheme name="Crypto Dark">
      <a:dk1>
        <a:srgbClr val="FEFFFE"/>
      </a:dk1>
      <a:lt1>
        <a:srgbClr val="001847"/>
      </a:lt1>
      <a:dk2>
        <a:srgbClr val="FEFFFE"/>
      </a:dk2>
      <a:lt2>
        <a:srgbClr val="001847"/>
      </a:lt2>
      <a:accent1>
        <a:srgbClr val="2574FB"/>
      </a:accent1>
      <a:accent2>
        <a:srgbClr val="6A11CA"/>
      </a:accent2>
      <a:accent3>
        <a:srgbClr val="2574FB"/>
      </a:accent3>
      <a:accent4>
        <a:srgbClr val="1162E8"/>
      </a:accent4>
      <a:accent5>
        <a:srgbClr val="0A55D3"/>
      </a:accent5>
      <a:accent6>
        <a:srgbClr val="074CC1"/>
      </a:accent6>
      <a:hlink>
        <a:srgbClr val="5352F5"/>
      </a:hlink>
      <a:folHlink>
        <a:srgbClr val="BFBFBF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xmlns="" name="B&amp;D-Powerpoint Template_16x9" id="{D6003E70-2833-4847-828A-A182BBF6C8FF}" vid="{85D7DE89-D8E2-D743-952C-ED1FA0F18479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2799</TotalTime>
  <Words>1987</Words>
  <Application>Microsoft Office PowerPoint</Application>
  <PresentationFormat>Произвольный</PresentationFormat>
  <Paragraphs>402</Paragraphs>
  <Slides>34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34</vt:i4>
      </vt:variant>
    </vt:vector>
  </HeadingPairs>
  <TitlesOfParts>
    <vt:vector size="36" baseType="lpstr">
      <vt:lpstr>Ravi Powerpoint Template</vt:lpstr>
      <vt:lpstr>Тема Office</vt:lpstr>
      <vt:lpstr>Слайд 1</vt:lpstr>
      <vt:lpstr>Слайд 2</vt:lpstr>
      <vt:lpstr>НОРМАТИВНАЯ БАЗА, ИСПОЛЬЗУЕМАЯ ДЛЯ ПОДГОТОВКИ  УСТАВА ПРОФСОЮЗА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  Вышестоящие профсоюзные органы:</vt:lpstr>
      <vt:lpstr>Слайд 15</vt:lpstr>
      <vt:lpstr>Слайд 16</vt:lpstr>
      <vt:lpstr>Слайд 17</vt:lpstr>
      <vt:lpstr>Слайд 18</vt:lpstr>
      <vt:lpstr>Слайд 19</vt:lpstr>
      <vt:lpstr>Слайд 20</vt:lpstr>
      <vt:lpstr> Глава 3. «Членство в Профсоюзе» </vt:lpstr>
      <vt:lpstr>Слайд 22</vt:lpstr>
      <vt:lpstr>Слайд 23</vt:lpstr>
      <vt:lpstr> Профсоюзное членство</vt:lpstr>
      <vt:lpstr>Слайд 25</vt:lpstr>
      <vt:lpstr>  Органы Профсоюза и организаций Профсоюза  </vt:lpstr>
      <vt:lpstr> Органы организаций Профсоюза  </vt:lpstr>
      <vt:lpstr>Слайд 28</vt:lpstr>
      <vt:lpstr>ОТЧЁТЫ И ВЫБОРЫ В ПРОФСОЮЗЕ </vt:lpstr>
      <vt:lpstr>Слайд 30</vt:lpstr>
      <vt:lpstr>Институт исполняющего обязанности председателя  в Уставе Профсоюза</vt:lpstr>
      <vt:lpstr>Слайд 32</vt:lpstr>
      <vt:lpstr>Слайд 33</vt:lpstr>
      <vt:lpstr>Слайд 34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Solodilova</cp:lastModifiedBy>
  <cp:revision>517</cp:revision>
  <cp:lastPrinted>2017-06-12T04:25:23Z</cp:lastPrinted>
  <dcterms:created xsi:type="dcterms:W3CDTF">2017-06-04T03:43:17Z</dcterms:created>
  <dcterms:modified xsi:type="dcterms:W3CDTF">2020-12-09T09:47:47Z</dcterms:modified>
</cp:coreProperties>
</file>