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73" autoAdjust="0"/>
  </p:normalViewPr>
  <p:slideViewPr>
    <p:cSldViewPr>
      <p:cViewPr varScale="1">
        <p:scale>
          <a:sx n="107" d="100"/>
          <a:sy n="107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F263857-CCB6-4809-BDAC-CF5870156F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0FF5E2-63D9-43C8-8CA9-BEF46881C9B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3" descr="Рисунок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928694" cy="1319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66824" y="176629"/>
            <a:ext cx="7607300" cy="990600"/>
          </a:xfrm>
          <a:noFill/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Волгоградская  областная  организация  Профсоюза образования</a:t>
            </a:r>
          </a:p>
        </p:txBody>
      </p:sp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4464843" y="5499100"/>
            <a:ext cx="44092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Главный технический инспектор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 Волгоградской областной организации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Профсоюза  Г.В.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агутин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000240"/>
            <a:ext cx="7929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Новые Правила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обучения и проверки 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знаний 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охраны труда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 сентября 2022 года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Проверка знаний. Что делать, если не сдал экзамен по охране труда? |  Общество | АиФ Аргументы и факты в Беларус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786190"/>
            <a:ext cx="3878730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24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5793507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5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2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lvl="0" indent="457200" algn="just">
              <a:buNone/>
            </a:pPr>
            <a:endParaRPr lang="ru-RU" sz="2200" b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П.4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. Обучение по охране труда осуществляется в ходе проведения</a:t>
            </a:r>
            <a:r>
              <a:rPr lang="ru-RU" sz="2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457200" algn="just">
              <a:buNone/>
            </a:pPr>
            <a:endParaRPr lang="ru-RU" sz="2200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а) инструктажей по охране труда;</a:t>
            </a:r>
            <a:endParaRPr lang="ru-RU" sz="2000" dirty="0">
              <a:solidFill>
                <a:prstClr val="black"/>
              </a:solidFill>
              <a:latin typeface="Times New Roman CYR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б) стажировки на рабочем месте;</a:t>
            </a:r>
            <a:endParaRPr lang="ru-RU" sz="2000" dirty="0">
              <a:solidFill>
                <a:prstClr val="black"/>
              </a:solidFill>
              <a:latin typeface="Times New Roman CYR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в) обучения по оказанию первой помощи пострадавшим;</a:t>
            </a:r>
            <a:endParaRPr lang="ru-RU" sz="2000" dirty="0">
              <a:solidFill>
                <a:prstClr val="black"/>
              </a:solidFill>
              <a:latin typeface="Times New Roman CYR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</a:rPr>
              <a:t>г) обучения по использованию (применению) средств индивидуальной защиты;</a:t>
            </a:r>
            <a:endParaRPr lang="ru-RU" sz="2000" dirty="0">
              <a:solidFill>
                <a:prstClr val="black"/>
              </a:solidFill>
              <a:latin typeface="Times New Roman CYR"/>
              <a:ea typeface="Times New Roman"/>
            </a:endParaRPr>
          </a:p>
          <a:p>
            <a:pPr marL="0" lvl="0" indent="457200" algn="just">
              <a:buNone/>
            </a:pPr>
            <a:r>
              <a:rPr lang="ru-RU" sz="2200" b="1" i="1" dirty="0">
                <a:solidFill>
                  <a:prstClr val="black"/>
                </a:solidFill>
                <a:latin typeface="Times New Roman"/>
                <a:ea typeface="Times New Roman"/>
              </a:rPr>
              <a:t>д) обучения по охране труда у работодателя, в том числе обучения безопасным методам и приемам выполнения работ, или в организации, у индивидуального предпринимателя, оказывающих услуги по проведению обучения по охране труда (далее - обучение требованиям охраны труда).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2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216278"/>
              </p:ext>
            </p:extLst>
          </p:nvPr>
        </p:nvGraphicFramePr>
        <p:xfrm>
          <a:off x="323528" y="620688"/>
          <a:ext cx="8496944" cy="6072351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1584176"/>
                <a:gridCol w="1440160"/>
                <a:gridCol w="1584176"/>
                <a:gridCol w="1296144"/>
                <a:gridCol w="1368152"/>
              </a:tblGrid>
              <a:tr h="413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Вид инструктажа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Категории работников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Кто проводит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 проводится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Периодичность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Документирование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Вводный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 п.10,11 Правил)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 вновь принятые работники, включая командированных, лиц, проходящих производственную практику(п.10 Правил)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Специалист по О. Т. или иное уполномоченное работодателем лицо, на которого приказом возложены эти обязанности (п. 11 Правил)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программе (п. 11, Прилож. № 1 к Правилам)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приеме на работу, практику (п. 10 Правил)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Журнал регистрации (п. 86, 88 Правил)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6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 рабочем месте: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Первичный (п. 13 Правил)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Повторный (п. 14 Правил)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3.Внеплановый (п.16 Правил)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освобожденные от первичного инструктажа работники (п. 13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Работники, которым, проводился  первичный инструктаж (п. 15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Работники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соответствии с </a:t>
                      </a: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16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17 Правил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Непосредственный руководитель работника (п. 22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Непосредственный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руководитель работника (п. 22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Непосредственный руководитель работника (п. 22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объеме мероприятий и требований О. Т., содержащихся в инструкциях и правилах по О.Т., разрабатываемых работодателем (п. 18 Правил)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объеме мероприятий и требований О. Т., содержащихся в инструкциях и правилах по О.Т., разрабатываемых работодателем (п. 18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объеме мероприятий и требований О.Т. и в срок, указанный в ЛНА работодателя (п. 17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 начала самостоятельной работы (п. 13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реже 1 раза в 6 месяцев (п. 14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случаях, указанных в  п. 16 Правил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Журнал регистрации (п. 87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Журнал регистрации (п. 87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Журнал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регистрации (п. 87 Правил)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36" marR="56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romanU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I. </a:t>
            </a:r>
            <a:r>
              <a:rPr lang="ru-RU" sz="1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Обучение по охране труда в ходе проведения инструктажей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565099"/>
              </p:ext>
            </p:extLst>
          </p:nvPr>
        </p:nvGraphicFramePr>
        <p:xfrm>
          <a:off x="395536" y="404664"/>
          <a:ext cx="8229600" cy="1735074"/>
        </p:xfrm>
        <a:graphic>
          <a:graphicData uri="http://schemas.openxmlformats.org/drawingml/2006/table">
            <a:tbl>
              <a:tblPr firstRow="1" firstCol="1" bandRow="1"/>
              <a:tblGrid>
                <a:gridCol w="1239000"/>
                <a:gridCol w="1392987"/>
                <a:gridCol w="1315993"/>
                <a:gridCol w="1570455"/>
                <a:gridCol w="1391895"/>
                <a:gridCol w="1319270"/>
              </a:tblGrid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Целевой</a:t>
                      </a:r>
                      <a:r>
                        <a:rPr lang="ru-RU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(п.19 Правил)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работниками перед проведением работ, выполнение которых допускается только под непрерывным контролем работодателя (п. 19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Непосредственный руководитель работ (п. 22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объеме требований, к работам (мероприятиям), указанных в ЛНА работодателя (п. 17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Перед проведением работ, требующих непрерывного контроля работодателя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Журнал регистрации (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п.п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87, 88, 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13352"/>
              </p:ext>
            </p:extLst>
          </p:nvPr>
        </p:nvGraphicFramePr>
        <p:xfrm>
          <a:off x="446856" y="2996952"/>
          <a:ext cx="8229600" cy="4194698"/>
        </p:xfrm>
        <a:graphic>
          <a:graphicData uri="http://schemas.openxmlformats.org/drawingml/2006/table">
            <a:tbl>
              <a:tblPr firstRow="1" firstCol="1" bandRow="1"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495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Перечень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должностей и профессий работников, которым необходимо пройти стажировку на рабочем месте </a:t>
                      </a: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Ответственные лица за проведение стажировки на рабочем месте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Проведение стажировки на рабочем месте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Требования к порядку проведения стажировки, ответственным за стажировку, месту проведения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Период начала проведения стажировки на рабочем месте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Продолжительность стажировки на рабочем месте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Устанавливается работодателем. Обязательно включаются работники, выполняющие работы повышенной опасности (п.26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Назначение ответственного(их) за проведение стажировки, прошедшего обучение в установленном порядке, назначенные ЛНА (п.29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Проводится по программе стажировки на рабочем месте (п.27 Правил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ЛНА с учетом мотивированного мнения первичной профсоюзной организации (п.31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 прохождения инструктажа по охране труда и обучения требованиям охраны труда в соответствии с п.46 Правил (п.25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менее 2 смен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(п.31 Правил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Регистрация в отдельном журнале</a:t>
                      </a:r>
                      <a:r>
                        <a:rPr lang="ru-RU" sz="11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или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журнале первичного инструктажа (п. 90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52" marR="598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3568" y="2217304"/>
            <a:ext cx="80752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II.</a:t>
            </a:r>
            <a:r>
              <a:rPr kumimoji="0" lang="en-US" alt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в ходе стажировки на рабочем месте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02287"/>
              </p:ext>
            </p:extLst>
          </p:nvPr>
        </p:nvGraphicFramePr>
        <p:xfrm>
          <a:off x="457200" y="1340768"/>
          <a:ext cx="8229601" cy="4032448"/>
        </p:xfrm>
        <a:graphic>
          <a:graphicData uri="http://schemas.openxmlformats.org/drawingml/2006/table">
            <a:tbl>
              <a:tblPr firstRow="1" firstCol="1" bandRow="1"/>
              <a:tblGrid>
                <a:gridCol w="1338282"/>
                <a:gridCol w="1495988"/>
                <a:gridCol w="1652584"/>
                <a:gridCol w="1205009"/>
                <a:gridCol w="1268869"/>
                <a:gridCol w="1268869"/>
              </a:tblGrid>
              <a:tr h="1012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Программа обучения (п.34, Приложение № 2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Требования к специалисту, проводящему обучение (п.35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Категории работников, подлежащие обучению (п.33 Правил, ч.2 п.11 ст.41Закона об образовании в РФ)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 вновь принятых работников (п.36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Плановое обучение (периодичность) (п.36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Проверка знаний навыков и приемов оказания ПП (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п.п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37,91,92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 часов, из них 4ч. на практические занятия.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Проводится: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рамках обучения требованиям по охране труда (+ 8 часов к Программе).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Самостоятельное обучение – 8 часов.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Подготовка в объеме не &lt; 8 часов (Приложение № 2 Правил) </a:t>
                      </a:r>
                      <a:r>
                        <a:rPr lang="ru-RU" sz="1100" b="1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дополнительное профессиональное образование повышения квалификации по </a:t>
                      </a:r>
                      <a:r>
                        <a:rPr lang="ru-RU" sz="1100" b="1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подготовке преподавателей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обучающих приемам оказания первой помощи (не &lt; 16 час.)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 работники (п.33 Правил и ч. 2 п.11 ст. 41 Закона об образовании в Российской Федерации)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60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к.д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после заключения трудового договора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раз в 3 года.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Протокол проверки знаний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9973" marR="59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III. </a:t>
            </a:r>
            <a:r>
              <a:rPr lang="ru-RU" sz="16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Обучение по оказанию первой помощи пострадавшим</a:t>
            </a:r>
            <a:r>
              <a:rPr lang="ru-RU" sz="1600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schemeClr val="tx1"/>
                </a:solidFill>
                <a:ea typeface="Calibri"/>
                <a:cs typeface="Times New Roman"/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121226"/>
              </p:ext>
            </p:extLst>
          </p:nvPr>
        </p:nvGraphicFramePr>
        <p:xfrm>
          <a:off x="467544" y="702390"/>
          <a:ext cx="8229600" cy="4859020"/>
        </p:xfrm>
        <a:graphic>
          <a:graphicData uri="http://schemas.openxmlformats.org/drawingml/2006/table">
            <a:tbl>
              <a:tblPr firstRow="1" firstCol="1" bandRow="1"/>
              <a:tblGrid>
                <a:gridCol w="2047678"/>
                <a:gridCol w="1258272"/>
                <a:gridCol w="1338824"/>
                <a:gridCol w="1258272"/>
                <a:gridCol w="1181054"/>
                <a:gridCol w="1145500"/>
              </a:tblGrid>
              <a:tr h="852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Программа обучения разрабатывается работодателем, 50% из общего количества часов на практические занятия)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Перечень СИЗ, применение которых требует практических навыков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Категории работников, подлежащие обучению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 вновь принятых работников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Плановое обучение (периодичность)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Проверка знаний навыков и приемов оказания ПП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Проводится: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рамках обучения требованиям по охране труда (+ к-во часов на изучение СИЗ, из них 50% на практические занятия).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Самостоятельное обучение по использованию (применению) СИЗ – к-во часов определяет работодатель, из них 50% на практические занятия (п. 40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Определяет работодатель, утверждает приказом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(п. 38 Правил)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соответствии с должностными обязанностями работников, которые используют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СИЗ (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 38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Комиссия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проверке знания требований охраны труда по вопросам использования (применения) СИЗ, лица, проводящие обучение по использованию (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применению СИЗ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специалисты по охране труда, члены комитетов (комиссий) по охране труда (п.40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позднее 60 к. д. после заключения трудового договора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(п.41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раз в 3 года.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(п.41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Протокол проверки знаний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п.п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42,91,92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97" marR="59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IV.</a:t>
            </a:r>
            <a:r>
              <a:rPr lang="en-US" sz="16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Обучение по использованию (применению) средств индивидуальной защиты.</a:t>
            </a:r>
            <a: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</a:b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5539186"/>
            <a:ext cx="8208912" cy="664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Примечание:</a:t>
            </a:r>
            <a:r>
              <a:rPr lang="ru-RU" sz="1100" b="1" dirty="0" smtClean="0">
                <a:effectLst/>
                <a:latin typeface="Times New Roman"/>
                <a:ea typeface="Times New Roman"/>
                <a:cs typeface="Times New Roman"/>
              </a:rPr>
              <a:t> При выдаче средств индивидуальной защиты, применение которых не требует от работников практических навыков, работодатель обеспечивает ознакомление со способами проверки их работоспособности и исправности </a:t>
            </a:r>
            <a:r>
              <a:rPr lang="ru-RU" sz="1100" b="1" u="sng" dirty="0" smtClean="0">
                <a:effectLst/>
                <a:latin typeface="Times New Roman"/>
                <a:ea typeface="Times New Roman"/>
                <a:cs typeface="Times New Roman"/>
              </a:rPr>
              <a:t>в рамках проведения</a:t>
            </a:r>
            <a:r>
              <a:rPr lang="ru-RU" sz="1100" b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100" b="1" u="sng" dirty="0" smtClean="0">
                <a:effectLst/>
                <a:latin typeface="Times New Roman"/>
                <a:ea typeface="Times New Roman"/>
                <a:cs typeface="Times New Roman"/>
              </a:rPr>
              <a:t>инструктажа </a:t>
            </a:r>
            <a:r>
              <a:rPr lang="ru-RU" sz="1100" b="1" dirty="0" smtClean="0">
                <a:effectLst/>
                <a:latin typeface="Times New Roman"/>
                <a:ea typeface="Times New Roman"/>
                <a:cs typeface="Times New Roman"/>
              </a:rPr>
              <a:t>по охране труда </a:t>
            </a:r>
            <a:r>
              <a:rPr lang="ru-RU" sz="1100" b="1" u="sng" dirty="0" smtClean="0">
                <a:effectLst/>
                <a:latin typeface="Times New Roman"/>
                <a:ea typeface="Times New Roman"/>
                <a:cs typeface="Times New Roman"/>
              </a:rPr>
              <a:t>на рабочем месте</a:t>
            </a:r>
            <a:r>
              <a:rPr lang="ru-RU" sz="1100" b="1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11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347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418457"/>
              </p:ext>
            </p:extLst>
          </p:nvPr>
        </p:nvGraphicFramePr>
        <p:xfrm>
          <a:off x="251520" y="548680"/>
          <a:ext cx="8665746" cy="6209163"/>
        </p:xfrm>
        <a:graphic>
          <a:graphicData uri="http://schemas.openxmlformats.org/drawingml/2006/table">
            <a:tbl>
              <a:tblPr firstRow="1" firstCol="1" bandRow="1"/>
              <a:tblGrid>
                <a:gridCol w="1264326"/>
                <a:gridCol w="1183946"/>
                <a:gridCol w="2308782"/>
                <a:gridCol w="1507642"/>
                <a:gridCol w="1152128"/>
                <a:gridCol w="1248922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Программа обучения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Где проходят обучение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Категории работников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Обучение вновь принятых работников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Плановое обучение (периодичность) (п.59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Проверка знаний </a:t>
                      </a:r>
                      <a:r>
                        <a:rPr lang="ru-RU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навыков и приемов оказания ПП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п.п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67,91,92 Правил)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«А» (п.46 а) Правил), не менее 16 часов. (п. 46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организации, оказывающей услуги по проведению обучения  по охране труда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Руководители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заместители, на которых возложены обязанности по ОТ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2.Руководители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структурных подразделений и их заместители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Специалисты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4.Весь состав комиссии по проверке знаний (п.74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Члены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комитетов (комиссий) по ОТ, уполномоченные по охране труда (п. 53 а)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позднее 60 к. д. после заключения трудового договора(п. 62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раз в 3 года.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Протокол проверки знаний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955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«Б» (п.46 б) Правил), не менее 16 часов, из них 25% на практические занятия по формированию умений и навыков безопасного выполнения работ.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организации, оказывающей услуги по проведению обучения  по охране труда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1.Руководители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структурных подразделений и их </a:t>
                      </a: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заместители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2.Специалисты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ОТ (если </a:t>
                      </a:r>
                      <a:r>
                        <a:rPr lang="ru-RU" sz="1000" b="1" dirty="0" err="1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офисники</a:t>
                      </a: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могут быть освобождены)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3.Весь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 комиссии по проверке знаний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Лица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проводящие инструктажи и обучение по ОТ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lvl="0" indent="0"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000" b="1" dirty="0" smtClean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Члены </a:t>
                      </a:r>
                      <a:r>
                        <a:rPr lang="ru-RU" sz="1000" b="1" dirty="0">
                          <a:solidFill>
                            <a:srgbClr val="11111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комитетов (комиссий) по ОТ, уполномоченные по охране труда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(п.53 и 54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позднее 60 к. д. после заключения трудового договора(п.62 Правил)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раз в 3 года.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Протокол проверки знаний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работодателя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1.Работники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категории специалисты п. 53 в) </a:t>
                      </a:r>
                      <a:r>
                        <a:rPr lang="ru-RU" sz="10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(если </a:t>
                      </a:r>
                      <a:r>
                        <a:rPr lang="ru-RU" sz="1000" b="1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офисники</a:t>
                      </a:r>
                      <a:r>
                        <a:rPr lang="ru-RU" sz="10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могут быть освобождены).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2.Работники рабочих профессий (п.53 д) Правил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раз в 3 года.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Протокол проверки знаний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15000"/>
              </a:lnSpc>
              <a:buFont typeface="+mj-lt"/>
              <a:buAutoNum type="romanUcPeriod" startAt="5"/>
            </a:pPr>
            <a:r>
              <a:rPr lang="ru-RU" sz="12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Обучение по охране труда в  организации или у работодателя</a:t>
            </a:r>
            <a: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1"/>
                </a:solidFill>
                <a:ea typeface="Calibri"/>
                <a:cs typeface="Times New Roman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0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829830"/>
              </p:ext>
            </p:extLst>
          </p:nvPr>
        </p:nvGraphicFramePr>
        <p:xfrm>
          <a:off x="457199" y="764704"/>
          <a:ext cx="8229602" cy="4355336"/>
        </p:xfrm>
        <a:graphic>
          <a:graphicData uri="http://schemas.openxmlformats.org/drawingml/2006/table">
            <a:tbl>
              <a:tblPr firstRow="1" firstCol="1" bandRow="1"/>
              <a:tblGrid>
                <a:gridCol w="1410207"/>
                <a:gridCol w="2014649"/>
                <a:gridCol w="2014649"/>
                <a:gridCol w="940296"/>
                <a:gridCol w="940296"/>
                <a:gridCol w="909505"/>
              </a:tblGrid>
              <a:tr h="30058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«В» (п.46 в) Правил). Программа разрабатывается в соответствии с требованиями НПА работ повышенной опасности организациями и работодателем, из общего количества часов 25% на практические 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занятия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формированию умений и навыков безопасного выполнения работ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организации, оказывающей услуги по проведению обучения  по охране труда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11111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1.Лица, ответственные за организацию, выполнение и контроль работ повышенной опасности (п. 55 Правил)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60 к. д. после заключения трудового договора (п.62 Правил)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Ежегодно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(п.60 </a:t>
                      </a:r>
                      <a:r>
                        <a:rPr lang="ru-RU" sz="11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Правил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Протокол проверки знаний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 работодателя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1.Работники, выполняющие работы повышенной опасности в соответствии с Перечнем работ (устанавливается и утверждается работодателем) (п.55 Правил)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60 к. д. после заключения трудового договора(п.62 Правил)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Ежегодно (п.60 Правил)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Протокол проверки знаний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160" marR="51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9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714611"/>
              </p:ext>
            </p:extLst>
          </p:nvPr>
        </p:nvGraphicFramePr>
        <p:xfrm>
          <a:off x="179512" y="620688"/>
          <a:ext cx="8856984" cy="6812014"/>
        </p:xfrm>
        <a:graphic>
          <a:graphicData uri="http://schemas.openxmlformats.org/drawingml/2006/table">
            <a:tbl>
              <a:tblPr/>
              <a:tblGrid>
                <a:gridCol w="648072"/>
                <a:gridCol w="3024336"/>
                <a:gridCol w="1224136"/>
                <a:gridCol w="2520280"/>
                <a:gridCol w="1440160"/>
              </a:tblGrid>
              <a:tr h="401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комиссии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Программа обучения работников, после которой комиссией проводится проверка знаний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555" marR="36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 комиссии</a:t>
                      </a:r>
                      <a:b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(в </a:t>
                      </a:r>
                      <a:r>
                        <a:rPr lang="ru-RU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т.ч</a:t>
                      </a: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количество ее членов)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555" marR="36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Требования к подготовке членов комиссии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555" marR="36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Где проходят обучение члены комиссии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555" marR="365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8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"Обычная"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а) Обучение по общим вопросам ОТ и функционирования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СУОТ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(подп. «а» п.46)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б) Обучение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СОУТ и оценки профессиональных рисков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(подп. «б» п. 46)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менее 3 человек: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председатель;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заместитель (заместители) председателя (при необходимости);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члены комиссии.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Примечание: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 состав комиссии могут включаться: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руководители и специалисты структурных подразделений;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руководители и специалисты служб ОТ;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лица, проводящие обучение по ОТ;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представители выборного профсоюзного органа, в том числе уполномоченные (доверенные) лица по ОТ профессиональных союзов (по согласованию)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Проходят обучение по программам обучения требованиям ОТ,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предусмотренным  подп. «а» и «б» п.46, п. 74  Правил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 2464.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Примечание: Если в программы обучения работников требованиям ОТ включаются темы по организации оказания первой помощи (либо эти программы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объединены)</a:t>
                      </a:r>
                      <a:r>
                        <a:rPr lang="ru-RU" sz="10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программу подготовки членов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комиссии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также должен быть включен указанный модуль; либо они должны пройти отдельное обучение по данному направлению в соответствии с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п. 34 Правил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 2464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10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Специализированная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а) Обучение безопасным методам и приемам выполнения работ повышенной опасности, к которым предъявляются дополнительные требования в соответствии с НПА, содержащими государственные нормативные требования ОТ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(подп. «в» п.46)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Проходят обучение требованиям охраны труда по соответствующей программе обучения,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предусмотренной подп. «в» п.46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б) Обучение по программам оказанию первой помощи пострадавшим и (или) использованию (применению) СИЗ в случае организации самостоятельного (без объединения с обучением требованиям охраны труда) обучения работников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Проходят обучение по соответствующим специализации комиссии программам, предусмотренным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п. 34 (обучение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 оказанию первой помощи) и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п. 38 (обучение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 использованию (применению) СИЗ) Правил N 2464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42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Единая комиссия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Обучение по программам: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а) оказанию первой помощи пострадавшим;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б) по использованию (применению) СИЗ;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в) обучение требованиям охраны труда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Проходят обучение по всем программам обучения по охране труда, предусмотренным 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п.34, 39 и </a:t>
                      </a:r>
                      <a:r>
                        <a:rPr lang="ru-RU" sz="1000" b="1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ru-RU" sz="10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Правил </a:t>
                      </a: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 2464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организации или у индивидуального предпринимателя, оказывающих услуги по обучению работодателей и работников вопросам охраны труда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555" marR="36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Организация проверки знания требований охраны труда</a:t>
            </a:r>
            <a: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  <a:t/>
            </a:r>
            <a:br>
              <a:rPr lang="ru-RU" sz="1200" dirty="0">
                <a:solidFill>
                  <a:schemeClr val="tx1"/>
                </a:solidFill>
                <a:ea typeface="Calibri"/>
                <a:cs typeface="Times New Roman"/>
              </a:rPr>
            </a:b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1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2195</TotalTime>
  <Words>1631</Words>
  <Application>Microsoft Office PowerPoint</Application>
  <PresentationFormat>Экран (4:3)</PresentationFormat>
  <Paragraphs>281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Волгоградская  областная  организация  Профсоюза образования</vt:lpstr>
      <vt:lpstr>Презентация PowerPoint</vt:lpstr>
      <vt:lpstr> I. Обучение по охране труда в ходе проведения инструктажей </vt:lpstr>
      <vt:lpstr>Презентация PowerPoint</vt:lpstr>
      <vt:lpstr>III. Обучение по оказанию первой помощи пострадавшим </vt:lpstr>
      <vt:lpstr>IV. Обучение по использованию (применению) средств индивидуальной защиты. </vt:lpstr>
      <vt:lpstr>Обучение по охране труда в  организации или у работодателя   </vt:lpstr>
      <vt:lpstr>Презентация PowerPoint</vt:lpstr>
      <vt:lpstr>Организация проверки знания требований охраны труда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Волгоградская областная организация Профсоюза образования и науки Российской Федерации</dc:title>
  <dc:creator>Narod</dc:creator>
  <cp:lastModifiedBy>Narod</cp:lastModifiedBy>
  <cp:revision>34</cp:revision>
  <dcterms:created xsi:type="dcterms:W3CDTF">2023-02-10T05:25:33Z</dcterms:created>
  <dcterms:modified xsi:type="dcterms:W3CDTF">2023-11-24T06:07:49Z</dcterms:modified>
</cp:coreProperties>
</file>