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59" r:id="rId3"/>
    <p:sldId id="264" r:id="rId4"/>
    <p:sldId id="262" r:id="rId5"/>
    <p:sldId id="261" r:id="rId6"/>
    <p:sldId id="281" r:id="rId7"/>
    <p:sldId id="266" r:id="rId8"/>
    <p:sldId id="282" r:id="rId9"/>
    <p:sldId id="283" r:id="rId10"/>
    <p:sldId id="260" r:id="rId11"/>
    <p:sldId id="267" r:id="rId12"/>
    <p:sldId id="268" r:id="rId13"/>
    <p:sldId id="269" r:id="rId14"/>
    <p:sldId id="271" r:id="rId15"/>
    <p:sldId id="270" r:id="rId16"/>
    <p:sldId id="272" r:id="rId17"/>
    <p:sldId id="274" r:id="rId18"/>
    <p:sldId id="275" r:id="rId19"/>
    <p:sldId id="278" r:id="rId20"/>
    <p:sldId id="285" r:id="rId21"/>
    <p:sldId id="277" r:id="rId22"/>
    <p:sldId id="280" r:id="rId23"/>
  </p:sldIdLst>
  <p:sldSz cx="12192000" cy="6858000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1790" y="0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A070E-39F2-465B-A02B-03B6BF79E89E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3ABB1-5F24-487D-A064-638E23F71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582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92C5-5CD4-4FB9-95F0-6D17CD9F8A4C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22-B8A6-4BE3-B804-723D42D2038D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10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92C5-5CD4-4FB9-95F0-6D17CD9F8A4C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22-B8A6-4BE3-B804-723D42D20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60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92C5-5CD4-4FB9-95F0-6D17CD9F8A4C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22-B8A6-4BE3-B804-723D42D20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94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92C5-5CD4-4FB9-95F0-6D17CD9F8A4C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22-B8A6-4BE3-B804-723D42D2038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3004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92C5-5CD4-4FB9-95F0-6D17CD9F8A4C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22-B8A6-4BE3-B804-723D42D20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663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92C5-5CD4-4FB9-95F0-6D17CD9F8A4C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22-B8A6-4BE3-B804-723D42D2038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2806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92C5-5CD4-4FB9-95F0-6D17CD9F8A4C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22-B8A6-4BE3-B804-723D42D20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280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92C5-5CD4-4FB9-95F0-6D17CD9F8A4C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22-B8A6-4BE3-B804-723D42D20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081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92C5-5CD4-4FB9-95F0-6D17CD9F8A4C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22-B8A6-4BE3-B804-723D42D20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30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92C5-5CD4-4FB9-95F0-6D17CD9F8A4C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22-B8A6-4BE3-B804-723D42D20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26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92C5-5CD4-4FB9-95F0-6D17CD9F8A4C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22-B8A6-4BE3-B804-723D42D20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67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92C5-5CD4-4FB9-95F0-6D17CD9F8A4C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22-B8A6-4BE3-B804-723D42D20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80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92C5-5CD4-4FB9-95F0-6D17CD9F8A4C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22-B8A6-4BE3-B804-723D42D20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89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92C5-5CD4-4FB9-95F0-6D17CD9F8A4C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22-B8A6-4BE3-B804-723D42D20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1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92C5-5CD4-4FB9-95F0-6D17CD9F8A4C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22-B8A6-4BE3-B804-723D42D20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49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92C5-5CD4-4FB9-95F0-6D17CD9F8A4C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22-B8A6-4BE3-B804-723D42D20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69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92C5-5CD4-4FB9-95F0-6D17CD9F8A4C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22-B8A6-4BE3-B804-723D42D20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14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B292C5-5CD4-4FB9-95F0-6D17CD9F8A4C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4FA9A22-B8A6-4BE3-B804-723D42D20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192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6937" y="667265"/>
            <a:ext cx="8001000" cy="17381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делопроизводства первичной профсоюзной организации.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1" y="3163331"/>
            <a:ext cx="10947615" cy="2627870"/>
          </a:xfrm>
        </p:spPr>
        <p:txBody>
          <a:bodyPr>
            <a:normAutofit/>
          </a:bodyPr>
          <a:lstStyle/>
          <a:p>
            <a:pPr lvl="0" algn="ctr">
              <a:buClr>
                <a:prstClr val="white"/>
              </a:buClr>
            </a:pPr>
            <a:r>
              <a:rPr lang="ru-RU" sz="4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оформления протоколов </a:t>
            </a:r>
          </a:p>
          <a:p>
            <a:pPr lvl="0" algn="ctr">
              <a:buClr>
                <a:prstClr val="white"/>
              </a:buClr>
            </a:pPr>
            <a:r>
              <a:rPr lang="ru-RU" sz="4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профсоюзных органов.</a:t>
            </a:r>
          </a:p>
          <a:p>
            <a:pPr marL="285750" lvl="0" indent="-285750">
              <a:buClr>
                <a:prstClr val="white"/>
              </a:buClr>
              <a:buFont typeface="Wingdings 3" panose="05040102010807070707" pitchFamily="18" charset="2"/>
              <a:buChar char=""/>
            </a:pPr>
            <a:endParaRPr lang="ru-RU" sz="3200" dirty="0">
              <a:solidFill>
                <a:srgbClr val="146194">
                  <a:lumMod val="75000"/>
                </a:srgbClr>
              </a:solidFill>
            </a:endParaRPr>
          </a:p>
          <a:p>
            <a:pPr algn="ctr"/>
            <a:endParaRPr lang="ru-RU" sz="32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6313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4832" y="214184"/>
            <a:ext cx="5445211" cy="638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38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48282"/>
            <a:ext cx="9011723" cy="6170140"/>
          </a:xfrm>
        </p:spPr>
        <p:txBody>
          <a:bodyPr>
            <a:normAutofit lnSpcReduction="10000"/>
          </a:bodyPr>
          <a:lstStyle/>
          <a:p>
            <a:pPr indent="449580" algn="just"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Особенностью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стилистики протокола является изложение содержания от третьего лица множественного числа («слушали», «выступили»,  «постановили» и т.д.), а содержания выступлений – от третьего лица единственного числа («предложил», «подчеркнул», «ответил»).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2400" b="1" i="1" dirty="0" smtClean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Примечание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В соответствии с полномочиями открывает профсоюзное собрание (конференцию) председатель организации Профсоюза (по решению членов Профсоюза (делегатов) для ведения  собрания (конференции) могут избираться рабочие органы (президиум, секретариат и др.).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Независимо от того, кто участвовал в ведении собрания (конференции), итоговые документы (постановление и протокол) подписывает председатель  профсоюзной организации или его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заместитель.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76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4832" y="214184"/>
            <a:ext cx="5222790" cy="656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53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315097"/>
            <a:ext cx="9728415" cy="1077097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Выписка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из протокола повторяет всю вводную часть протокола до повестки дня, из которой берется тот вопрос, по которому  оформляется выписка. 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5239" y="1532238"/>
            <a:ext cx="6301521" cy="497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3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входящей и исходящей корреспонденции.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44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9201193" cy="5533768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b="1" spc="-25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5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ПРИЕМ ПОСТУПАЮЩЕЙ ДОКУМЕНТАЦИИ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b="1" spc="-15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Обязательной регистрации подлежат: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1783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законодательные и нормативные акты, постановления, служебные письма, иные документы  вышестоящих профсоюзных органов;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45135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приказы, письма, обращения органов власти или администрации  образовательного учреждения;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45135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проекты документов, представляемых    в профсоюзную организацию на рассмотрение, согласование, заключение;	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45135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</a:t>
            </a:r>
            <a:r>
              <a:rPr lang="ru-RU" spc="-1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дложения об изменении или частичном уточнении норма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тивных документов;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60375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письма, предложения, заявления и жалобы членов Профсоюза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60375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Регистрации подлежат и наиболее важные внутренние документы  профсоюзной организации (справки о работе по выполнению решения собрания (конференции), информации по отдельным направлениям деятельности и т. д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15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4211" y="280086"/>
            <a:ext cx="9761367" cy="61289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подлежат регистрации: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периодические издания (газеты, журналы), экспресс-информация, брошюры;</a:t>
            </a:r>
          </a:p>
          <a:p>
            <a:pPr lvl="0"/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рекламные извещения, плакаты, проспекты, поздравительные письма и телеграммы;</a:t>
            </a:r>
          </a:p>
          <a:p>
            <a:pPr lvl="0"/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сообщения о совещаниях, заседаниях, повестки дня заседаний, пригласительные билеты;</a:t>
            </a:r>
          </a:p>
          <a:p>
            <a:pPr lvl="0"/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вручении наград, почетных грамот;</a:t>
            </a:r>
          </a:p>
          <a:p>
            <a:pPr lvl="0"/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финансовые, статистические отчеты всех видов, сметы и пояснительные записки к ним, извещения, платежные поручения, банковские счета, накладные, планы и программы обучения;</a:t>
            </a:r>
          </a:p>
          <a:p>
            <a:pPr lvl="0"/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замечания на проекты документов, дополнительные сведения к ранее присланным и не взятым на контроль документам.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5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731476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На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каждом Документе проставляется  дата поступления (в правом нижнем углу первого листа документа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).</a:t>
            </a:r>
          </a:p>
          <a:p>
            <a:pPr algn="just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Оформленные и снятые с контроля документы, письма формируются в дела в соответствии с номенклатурой дел профсоюзной организации.</a:t>
            </a:r>
          </a:p>
          <a:p>
            <a:pPr algn="just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обеспечения наиболее полного и своевременного рассмотрения документов необходимо ежегодно на заседании коллегиального выборного профоргана рассматривать информацию по работе с документами, поступившими на рассмотрение в организацию Профсоюза.</a:t>
            </a:r>
          </a:p>
          <a:p>
            <a:pPr marL="5715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158" y="776216"/>
            <a:ext cx="6422264" cy="240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93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313038"/>
            <a:ext cx="9332999" cy="6013621"/>
          </a:xfrm>
        </p:spPr>
        <p:txBody>
          <a:bodyPr>
            <a:noAutofit/>
          </a:bodyPr>
          <a:lstStyle/>
          <a:p>
            <a:pPr indent="0" algn="just">
              <a:spcAft>
                <a:spcPts val="0"/>
              </a:spcAft>
              <a:buNone/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prstClr val="white"/>
              </a:buClr>
              <a:buNone/>
            </a:pPr>
            <a:endParaRPr lang="ru-RU" sz="16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prstClr val="white"/>
              </a:buClr>
              <a:buNone/>
            </a:pP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prstClr val="white"/>
              </a:buClr>
              <a:buNone/>
            </a:pPr>
            <a:endParaRPr lang="ru-RU" sz="16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prstClr val="white"/>
              </a:buClr>
              <a:buNone/>
            </a:pP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prstClr val="white"/>
              </a:buCl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 различных видов служебных писем, но в практике работы выборных органов организаций Профсоюза наиболее распространенными видами служебных писем являются: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информационные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сопроводительные, письма-просьбы, письма-напоминания, письма-извещения, письма-приглашения, письма-запросы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prstClr val="white"/>
              </a:buCl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Профсоюза устанавливаются следующие сроки рассмотрения поступивших документов (п. 2.3.10. Правил по ведению делопроизводства в организациях Профсоюза):</a:t>
            </a:r>
          </a:p>
          <a:p>
            <a:pPr lvl="0">
              <a:buClr>
                <a:prstClr val="white"/>
              </a:buClr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10 календарных дней – для писем вышестоящих профсоюзных органов и иных организаций, если иной срок не установлен вышестоящим профсоюзным органом;</a:t>
            </a:r>
          </a:p>
          <a:p>
            <a:pPr lvl="0">
              <a:buClr>
                <a:prstClr val="white"/>
              </a:buClr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15 календарных дней – для предложений, заявлений и жалоб членов Профсоюза;</a:t>
            </a:r>
          </a:p>
          <a:p>
            <a:pPr lvl="0">
              <a:buClr>
                <a:prstClr val="white"/>
              </a:buClr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30 календарных дней – для документов, требующих изучения и проверки, подготовки справок и обоснований, а также рассмотрения и обсуждения их на собрании или заседании соответствующего выборного профсоюзного органа.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01" y="313038"/>
            <a:ext cx="5941217" cy="235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28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834" y="90617"/>
            <a:ext cx="9168242" cy="4077730"/>
          </a:xfrm>
        </p:spPr>
        <p:txBody>
          <a:bodyPr>
            <a:normAutofit lnSpcReduction="10000"/>
          </a:bodyPr>
          <a:lstStyle/>
          <a:p>
            <a:pPr marL="0" lvl="0" indent="0" algn="ctr">
              <a:buClr>
                <a:prstClr val="white"/>
              </a:buClr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составления служебных писем, ответов на письма используются бланки профсоюзной организации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формата А4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должны включать в себя следующие реквизиты:</a:t>
            </a:r>
          </a:p>
          <a:p>
            <a:pPr lvl="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Профсоюза (полное или сокращенное);</a:t>
            </a:r>
          </a:p>
          <a:p>
            <a:pPr lvl="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эмблему Профсоюза (при возможности);</a:t>
            </a:r>
          </a:p>
          <a:p>
            <a:pPr lvl="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профсоюзной организации или выборного органа;</a:t>
            </a:r>
          </a:p>
          <a:p>
            <a:pPr lvl="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почтовый адрес, номер телефона, факса, адрес электронной почты и сайта в Интернете и др.;</a:t>
            </a:r>
          </a:p>
          <a:p>
            <a:pPr lvl="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дату документа (</a:t>
            </a: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написании даты письма не следует использовать </a:t>
            </a: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кавычки);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 документа (состоит из порядкового номера, а также может дополняться индексом дела по номенклатуре);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453906"/>
              </p:ext>
            </p:extLst>
          </p:nvPr>
        </p:nvGraphicFramePr>
        <p:xfrm>
          <a:off x="5956428" y="3912973"/>
          <a:ext cx="6315075" cy="3402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ocument" r:id="rId3" imgW="6315456" imgH="3610414" progId="Word.Document.12">
                  <p:embed/>
                </p:oleObj>
              </mc:Choice>
              <mc:Fallback>
                <p:oleObj name="Document" r:id="rId3" imgW="6315456" imgH="36104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56428" y="3912973"/>
                        <a:ext cx="6315075" cy="3402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9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205946"/>
            <a:ext cx="9267096" cy="63843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организационно-распорядительный документ, фиксирующий ход обсуждения вопросов и принятия на собрании или заседании профсоюзного органа решений (запись всего процесса, происходящего на заседании, собрании).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ПРОТОКОЛ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должен максимально отвечать требованиям полноты и достоверности информации, отражать ход обсуждения вопросов, обеспечивать юридическую полноценность, которая определяется наличием в протоколе всех необходимых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реквизитов.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01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639" y="222421"/>
            <a:ext cx="9168242" cy="5914767"/>
          </a:xfrm>
        </p:spPr>
        <p:txBody>
          <a:bodyPr>
            <a:normAutofit/>
          </a:bodyPr>
          <a:lstStyle/>
          <a:p>
            <a:pPr lvl="0">
              <a:buClr>
                <a:prstClr val="white"/>
              </a:buClr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prstClr val="white"/>
              </a:buClr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адресата 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обращении к адресату следует обращаться от 3 лица во множественном числе, например «Сообщаем…», «Напоминаем...»;</a:t>
            </a:r>
          </a:p>
          <a:p>
            <a:pPr lvl="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заголовок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тексту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(начинается 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предлогов «О», «Об» и выполняется без кавычек, точка в конце заголовка не </a:t>
            </a:r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ставится»;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lvl="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наличии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 (если оно имеется);</a:t>
            </a:r>
          </a:p>
          <a:p>
            <a:pPr lvl="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(наименование должности лица, подписавшего документ) – личная подпись – расшифровка (в расшифровке инициалы пишутся перед фамилией);</a:t>
            </a:r>
          </a:p>
          <a:p>
            <a:pPr lvl="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телефон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 (в левом нижнем углу).</a:t>
            </a:r>
          </a:p>
          <a:p>
            <a:pPr lvl="0">
              <a:buClr>
                <a:prstClr val="white"/>
              </a:buClr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prstClr val="white"/>
              </a:buClr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9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9646037" cy="5731476"/>
          </a:xfrm>
        </p:spPr>
        <p:txBody>
          <a:bodyPr>
            <a:normAutofit lnSpcReduction="10000"/>
          </a:bodyPr>
          <a:lstStyle/>
          <a:p>
            <a:pPr indent="0" algn="ctr">
              <a:spcAft>
                <a:spcPts val="0"/>
              </a:spcAft>
              <a:buNone/>
              <a:tabLst>
                <a:tab pos="516255" algn="l"/>
              </a:tabLst>
            </a:pP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Адресование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документа.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516255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Документы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адресуют в организации Профсоюза или  должностному лицу (как правило, председателю профсоюзной организации).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адресовании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 документа в профсоюзную организацию  без указания её руководителя  наименова­ния пишут в именительном падеже.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Например: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Чувашская республиканская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организация Профсоюза.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При направлении документа на имя  председателя организации Профсоюза её наименование  входит в состав должности адресата.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Например: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Председателю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Чувашской республиканской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организации Профсоюза 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З.Н. Степановой.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адресовании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 документа в несколько однородных организаций их названия следует указывать обобщенно.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Например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: Председателям территориальных (местных) организаций Профсоюза.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Полный почтовый адрес указывается при направлении документа разовым корреспондентам в соответствии с почтовыми правилами.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Например: Редакция газеты «Мой Профсоюз», ул. 1905 года, д.7, стр.1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Москва,123995.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8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469557"/>
            <a:ext cx="9217669" cy="57005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  <a:latin typeface="Helvetica" panose="020B0604020202020204" pitchFamily="34" charset="0"/>
              </a:rPr>
              <a:t>Профсоюзные документы пишутся в официально-деловом стиле и должны отвечать следующим требованиям: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Helvetica" panose="020B0604020202020204" pitchFamily="34" charset="0"/>
              </a:rPr>
              <a:t>краткость и емкость изложения;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Helvetica" panose="020B0604020202020204" pitchFamily="34" charset="0"/>
              </a:rPr>
              <a:t>смысловая четкость текста и отдельных формулировок (не должно  быть двоякого толкования);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Helvetica" panose="020B0604020202020204" pitchFamily="34" charset="0"/>
              </a:rPr>
              <a:t>последовательность изложения материала, логичность;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Helvetica" panose="020B0604020202020204" pitchFamily="34" charset="0"/>
              </a:rPr>
              <a:t>обоснованность выводов и предлагаемых решений;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Helvetica" panose="020B0604020202020204" pitchFamily="34" charset="0"/>
              </a:rPr>
              <a:t>единообразие по всему документу наименований профсоюзных  органов, различных терминов;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Helvetica" panose="020B0604020202020204" pitchFamily="34" charset="0"/>
              </a:rPr>
              <a:t>использование слов, признанных общелитературной нормой.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3"/>
          <p:cNvPicPr>
            <a:picLocks noGrp="1"/>
          </p:cNvPicPr>
          <p:nvPr>
            <p:ph idx="1"/>
          </p:nvPr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3188042" y="486031"/>
            <a:ext cx="4761471" cy="589829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15172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4211" y="140043"/>
            <a:ext cx="10338015" cy="6417276"/>
          </a:xfrm>
        </p:spPr>
        <p:txBody>
          <a:bodyPr>
            <a:normAutofit fontScale="25000" lnSpcReduction="20000"/>
          </a:bodyPr>
          <a:lstStyle/>
          <a:p>
            <a:pPr indent="450215" algn="just">
              <a:lnSpc>
                <a:spcPct val="120000"/>
              </a:lnSpc>
              <a:spcAft>
                <a:spcPts val="0"/>
              </a:spcAft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endParaRPr lang="ru-RU" sz="72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Заголовок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тексту является обязательным реквизитом протокола.</a:t>
            </a: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Он должен быть </a:t>
            </a:r>
            <a:r>
              <a:rPr lang="ru-RU" sz="6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грамматически </a:t>
            </a:r>
            <a:r>
              <a:rPr lang="ru-RU" sz="6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согласован с наименованием вида </a:t>
            </a:r>
            <a:r>
              <a:rPr lang="ru-RU" sz="6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документа.</a:t>
            </a:r>
            <a:endParaRPr lang="ru-RU" sz="6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6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Пример:</a:t>
            </a:r>
          </a:p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6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 </a:t>
            </a:r>
            <a:r>
              <a:rPr lang="ru-RU" sz="6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(чего?) заседания </a:t>
            </a:r>
            <a:r>
              <a:rPr lang="ru-RU" sz="6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профсоюзного собрания.</a:t>
            </a:r>
            <a:endParaRPr lang="ru-RU" sz="6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6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 (чего?) заседания </a:t>
            </a:r>
            <a:r>
              <a:rPr lang="ru-RU" sz="6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профсоюзного комитета (профкома).</a:t>
            </a:r>
          </a:p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ru-RU" sz="68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6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Вводная </a:t>
            </a:r>
            <a:r>
              <a:rPr lang="ru-RU" sz="6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часть протокола</a:t>
            </a:r>
            <a:r>
              <a:rPr lang="ru-RU" sz="6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включает в себя </a:t>
            </a:r>
            <a:r>
              <a:rPr lang="ru-RU" sz="6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сведения о председателе (или лице, председательствующем на заседании), секретаре, присутствующих, приглашенных и повестке дня. </a:t>
            </a:r>
            <a:endParaRPr lang="ru-RU" sz="6800" b="1" i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68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Пример:</a:t>
            </a:r>
            <a:endParaRPr lang="ru-RU" sz="6800" dirty="0" smtClean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6800" dirty="0" smtClean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ru-RU" sz="6800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Всего членов Профсоюза, состоящих на учете в первичной профсоюзной организации  _____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6800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Количество присутствующих на собрании _____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6800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Ф.И.О.   членов рабочего президиума (избирается при необходимости) Председательствующий</a:t>
            </a:r>
            <a:r>
              <a:rPr lang="ru-RU" sz="6800" dirty="0" smtClean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____________________    </a:t>
            </a:r>
            <a:endParaRPr lang="ru-RU" sz="6800" dirty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6800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Ф.И.О.   секретаря собрания (состав секретариата) ___________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6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ПОВЕСТКА </a:t>
            </a:r>
            <a:r>
              <a:rPr lang="ru-RU" sz="6800" b="1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ДНЯ:</a:t>
            </a:r>
            <a:endParaRPr lang="ru-RU" sz="6800" dirty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6800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1. О состоянии информационной работы в …..(очередность рассмотрения вопросов на собрании предлагается профсоюзным комитетом и утверждается собранием).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6800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2. О выполнении  ……..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6800" b="1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Голосовали</a:t>
            </a:r>
            <a:r>
              <a:rPr lang="ru-RU" sz="6800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:</a:t>
            </a:r>
            <a:r>
              <a:rPr lang="ru-RU" sz="6800" i="1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   </a:t>
            </a:r>
            <a:r>
              <a:rPr lang="ru-RU" sz="6800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___ «за»,____ «против», ____«воздержался» (в случае внесения изменений или дополнений в повестку дня внесенные предложения   выносят на голосование и заносят в протокол</a:t>
            </a:r>
            <a:r>
              <a:rPr lang="ru-RU" sz="6800" dirty="0" smtClean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).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6800" dirty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lvl="0" indent="0" algn="just">
              <a:spcAft>
                <a:spcPts val="0"/>
              </a:spcAft>
              <a:buClr>
                <a:prstClr val="white"/>
              </a:buClr>
              <a:buNone/>
            </a:pPr>
            <a:r>
              <a:rPr lang="ru-RU" sz="6800" dirty="0" smtClean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	</a:t>
            </a:r>
            <a:r>
              <a:rPr lang="ru-RU" sz="6800" b="1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Каждый </a:t>
            </a:r>
            <a:r>
              <a:rPr lang="ru-RU" sz="6800" b="1" u="sng" dirty="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вопрос повестки дня начинается с предлога «О», «Об».</a:t>
            </a:r>
            <a:endParaRPr lang="ru-RU" sz="6800" b="1" u="sng" dirty="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7200" b="1" i="1" u="sng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3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88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780903"/>
          </a:xfrm>
        </p:spPr>
        <p:txBody>
          <a:bodyPr>
            <a:normAutofit/>
          </a:bodyPr>
          <a:lstStyle/>
          <a:p>
            <a:pPr lvl="0" indent="0" algn="just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None/>
            </a:pP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протоколе собрания (конференции) указываются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28650" lvl="0" indent="-342900" algn="just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членов Профсоюза, состоящих на учете (избранных делегатов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628650" lvl="0" indent="-342900" algn="just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-количество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присутствующих членов Профсоюза (делегатов конференции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 </a:t>
            </a:r>
          </a:p>
          <a:p>
            <a:pPr marL="628650" lvl="0" indent="-342900" algn="just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Председательствующий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28650" lvl="0" indent="-342900" algn="just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секретариат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собрания (конференции).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протоколу собрания (конференции) прилагается список членов Профсоюза (делегатов конференции).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571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673811"/>
          </a:xfrm>
        </p:spPr>
        <p:txBody>
          <a:bodyPr/>
          <a:lstStyle/>
          <a:p>
            <a:pPr lvl="0" indent="0" algn="just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None/>
            </a:pPr>
            <a:r>
              <a:rPr lang="ru-RU" u="sng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протоколе заседания профсоюзного комитета  указываются: </a:t>
            </a:r>
            <a:endParaRPr lang="ru-RU" u="sng" dirty="0" smtClean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0" indent="-342900" algn="just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FontTx/>
              <a:buChar char="-"/>
            </a:pP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</a:t>
            </a:r>
            <a:r>
              <a:rPr lang="ru-RU" spc="-5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личество </a:t>
            </a:r>
            <a:r>
              <a:rPr lang="ru-RU" spc="-5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избранных </a:t>
            </a:r>
            <a:r>
              <a:rPr lang="ru-RU" spc="-5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членов</a:t>
            </a:r>
            <a:r>
              <a:rPr lang="ru-RU" spc="-5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pc="-5" dirty="0" smtClean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0" indent="-342900" algn="just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FontTx/>
              <a:buChar char="-"/>
            </a:pPr>
            <a:r>
              <a:rPr lang="ru-RU" spc="-5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списки </a:t>
            </a:r>
            <a:r>
              <a:rPr lang="ru-RU" spc="-5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присутствующих членов комитета (президиума) 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 алфавитном порядке</a:t>
            </a: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628650" lvl="0" indent="-342900" algn="just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FontTx/>
              <a:buChar char="-"/>
            </a:pP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приглашенных 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(если приглашено более 10 человек, список приглашенных прилагается к протоколу</a:t>
            </a: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628650" lvl="0" indent="-342900" algn="just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FontTx/>
              <a:buChar char="-"/>
            </a:pP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фамилия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имя, отчество председательствующего.</a:t>
            </a:r>
            <a:endParaRPr lang="ru-RU" dirty="0">
              <a:solidFill>
                <a:prstClr val="white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1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222422"/>
            <a:ext cx="9868458" cy="6326659"/>
          </a:xfrm>
        </p:spPr>
        <p:txBody>
          <a:bodyPr>
            <a:normAutofit/>
          </a:bodyPr>
          <a:lstStyle/>
          <a:p>
            <a:pPr lvl="0" indent="450215" algn="just">
              <a:spcAft>
                <a:spcPts val="0"/>
              </a:spcAft>
              <a:buClr>
                <a:prstClr val="white"/>
              </a:buClr>
            </a:pP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lvl="0" indent="457200" algn="just">
              <a:spcAft>
                <a:spcPts val="0"/>
              </a:spcAft>
              <a:buClr>
                <a:prstClr val="white"/>
              </a:buClr>
            </a:pP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lvl="0" indent="457200" algn="just">
              <a:spcAft>
                <a:spcPts val="0"/>
              </a:spcAft>
              <a:buClr>
                <a:prstClr val="white"/>
              </a:buClr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Основная часть текста протокола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по каждому вопросу строится по схеме: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lvl="0" indent="0" algn="just">
              <a:spcAft>
                <a:spcPts val="0"/>
              </a:spcAft>
              <a:buClr>
                <a:prstClr val="white"/>
              </a:buClr>
              <a:buNone/>
            </a:pPr>
            <a:r>
              <a:rPr lang="ru-RU" sz="2400" i="1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СЛУШАЛИ </a:t>
            </a:r>
            <a:r>
              <a:rPr lang="ru-RU" sz="2400" i="1" u="sng" dirty="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– ВЫСТУПИЛИ – ПОСТАНОВИЛИ - </a:t>
            </a:r>
            <a:r>
              <a:rPr lang="ru-RU" sz="2400" i="1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ГОЛОСОВАЛИ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just">
              <a:spcAft>
                <a:spcPts val="0"/>
              </a:spcAft>
              <a:buClr>
                <a:prstClr val="white"/>
              </a:buClr>
              <a:buNone/>
            </a:pP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algn="just">
              <a:spcAft>
                <a:spcPts val="0"/>
              </a:spcAft>
              <a:buClr>
                <a:prstClr val="white"/>
              </a:buClr>
            </a:pP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вопрос не требовал дополнений и разъяснений или принимался без обсуждения, раздел протокола «Выступили» не оформляется и схема выглядит таким образом: </a:t>
            </a:r>
          </a:p>
          <a:p>
            <a:pPr lvl="0" indent="0" algn="just">
              <a:spcAft>
                <a:spcPts val="0"/>
              </a:spcAft>
              <a:buClr>
                <a:prstClr val="white"/>
              </a:buClr>
              <a:buNone/>
            </a:pP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just">
              <a:spcAft>
                <a:spcPts val="0"/>
              </a:spcAft>
              <a:buClr>
                <a:prstClr val="white"/>
              </a:buClr>
              <a:buNone/>
            </a:pPr>
            <a:r>
              <a:rPr lang="ru-RU" sz="2400" i="1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СЛУШАЛИ – ПОСТАНОВИЛИ - ГОЛОСОВАЛИ</a:t>
            </a:r>
            <a:endParaRPr lang="ru-RU" sz="2400" i="1" u="sng" dirty="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lvl="0" indent="0" algn="just">
              <a:spcAft>
                <a:spcPts val="0"/>
              </a:spcAft>
              <a:buClr>
                <a:prstClr val="white"/>
              </a:buClr>
              <a:buNone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just">
              <a:spcAft>
                <a:spcPts val="0"/>
              </a:spcAft>
              <a:buClr>
                <a:prstClr val="white"/>
              </a:buClr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lvl="0" indent="0" algn="just">
              <a:spcAft>
                <a:spcPts val="0"/>
              </a:spcAft>
              <a:buClr>
                <a:prstClr val="white"/>
              </a:buClr>
              <a:buNone/>
            </a:pPr>
            <a:endParaRPr lang="ru-RU" sz="2400" i="1" u="sng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lvl="0" indent="0" algn="just">
              <a:spcAft>
                <a:spcPts val="0"/>
              </a:spcAft>
              <a:buClr>
                <a:prstClr val="white"/>
              </a:buClr>
              <a:buNone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346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9547183" cy="5548023"/>
          </a:xfrm>
        </p:spPr>
        <p:txBody>
          <a:bodyPr/>
          <a:lstStyle/>
          <a:p>
            <a:pPr lvl="0" indent="0" algn="just">
              <a:spcAft>
                <a:spcPts val="0"/>
              </a:spcAft>
              <a:buClr>
                <a:prstClr val="white"/>
              </a:buClr>
              <a:buNone/>
            </a:pP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протокол по каждому вопросу в последовательности, установленной в повестке дня, включаются: </a:t>
            </a:r>
          </a:p>
          <a:p>
            <a:pPr marL="628650" lvl="0" indent="-342900" algn="just">
              <a:spcAft>
                <a:spcPts val="0"/>
              </a:spcAft>
              <a:buClr>
                <a:prstClr val="white"/>
              </a:buClr>
              <a:buFontTx/>
              <a:buChar char="-"/>
            </a:pP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тексты доклада (информации);</a:t>
            </a:r>
          </a:p>
          <a:p>
            <a:pPr marL="628650" lvl="0" indent="-342900" algn="just">
              <a:spcAft>
                <a:spcPts val="0"/>
              </a:spcAft>
              <a:buClr>
                <a:prstClr val="white"/>
              </a:buClr>
              <a:buFontTx/>
              <a:buChar char="-"/>
            </a:pP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содоклада</a:t>
            </a:r>
            <a:r>
              <a:rPr lang="ru-RU" sz="28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0" indent="-342900" algn="just">
              <a:spcAft>
                <a:spcPts val="0"/>
              </a:spcAft>
              <a:buClr>
                <a:prstClr val="white"/>
              </a:buClr>
              <a:buFontTx/>
              <a:buChar char="-"/>
            </a:pP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запись выступлений с указанием фамилии, инициалов, должности </a:t>
            </a:r>
            <a:r>
              <a:rPr lang="ru-RU" sz="28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выступающего</a:t>
            </a:r>
            <a:r>
              <a:rPr lang="ru-RU" sz="28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0" algn="just">
              <a:spcAft>
                <a:spcPts val="0"/>
              </a:spcAft>
              <a:buClr>
                <a:prstClr val="white"/>
              </a:buCl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Содержание докладов и выступлений излагается непосредственно в тексте протокола или прилагается к нему (в последнем случае делается в тексте сноска «текст доклада или выступления прилагается»).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919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469557"/>
            <a:ext cx="10041453" cy="5857102"/>
          </a:xfrm>
        </p:spPr>
        <p:txBody>
          <a:bodyPr>
            <a:normAutofit/>
          </a:bodyPr>
          <a:lstStyle/>
          <a:p>
            <a:pPr marL="628650" lvl="0" indent="-342900" algn="just">
              <a:spcAft>
                <a:spcPts val="0"/>
              </a:spcAft>
              <a:buClr>
                <a:prstClr val="white"/>
              </a:buClr>
              <a:buFontTx/>
              <a:buChar char="-"/>
            </a:pP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вопросы и ответы на них</a:t>
            </a:r>
            <a:r>
              <a:rPr lang="ru-RU" sz="28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indent="0" algn="just">
              <a:spcAft>
                <a:spcPts val="0"/>
              </a:spcAft>
              <a:buClr>
                <a:prstClr val="white"/>
              </a:buCl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Содержание высказанных по ходу заседания предложений, вопросов и т.п. излагается в протоколе в пределах соответствующих пунктов повестки дня, во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взаимоувязке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выступлениями.</a:t>
            </a:r>
          </a:p>
          <a:p>
            <a:pPr marL="628650" lvl="0" indent="-342900" algn="just">
              <a:spcAft>
                <a:spcPts val="0"/>
              </a:spcAft>
              <a:buClr>
                <a:prstClr val="white"/>
              </a:buClr>
              <a:buFontTx/>
              <a:buChar char="-"/>
            </a:pPr>
            <a:r>
              <a:rPr lang="ru-RU" sz="28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заключительное </a:t>
            </a: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слово докладчика;</a:t>
            </a:r>
          </a:p>
          <a:p>
            <a:pPr marL="628650" lvl="0" indent="-342900" algn="just">
              <a:spcAft>
                <a:spcPts val="0"/>
              </a:spcAft>
              <a:buClr>
                <a:prstClr val="white"/>
              </a:buClr>
              <a:buFontTx/>
              <a:buChar char="-"/>
            </a:pP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принятое поста­новление с указанием результатов голосования («за», «против», «воздержался</a:t>
            </a:r>
            <a:r>
              <a:rPr lang="ru-RU" sz="28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  <a:p>
            <a:pPr lvl="0" indent="0" algn="just">
              <a:spcAft>
                <a:spcPts val="0"/>
              </a:spcAft>
              <a:buClr>
                <a:prstClr val="white"/>
              </a:buCl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Текст постановления по каждому вопросу излагается</a:t>
            </a:r>
          </a:p>
          <a:p>
            <a:pPr lvl="0" indent="0" algn="just">
              <a:spcAft>
                <a:spcPts val="0"/>
              </a:spcAft>
              <a:buClr>
                <a:prstClr val="white"/>
              </a:buCl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постановлении имеются ссылки на приложения, они должны быть пронумерованы и приложены к протоколу.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1821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1834</TotalTime>
  <Words>1255</Words>
  <Application>Microsoft Office PowerPoint</Application>
  <PresentationFormat>Широкоэкранный</PresentationFormat>
  <Paragraphs>138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Calibri</vt:lpstr>
      <vt:lpstr>Century Gothic</vt:lpstr>
      <vt:lpstr>Helvetica</vt:lpstr>
      <vt:lpstr>Lucida Sans Unicode</vt:lpstr>
      <vt:lpstr>Tahoma</vt:lpstr>
      <vt:lpstr>Times New Roman</vt:lpstr>
      <vt:lpstr>Wingdings</vt:lpstr>
      <vt:lpstr>Wingdings 3</vt:lpstr>
      <vt:lpstr>Сектор</vt:lpstr>
      <vt:lpstr>Document</vt:lpstr>
      <vt:lpstr>Вопросы делопроизводства первичной профсоюзной организации.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делопроизводства первичной профсоюзной организации.</dc:title>
  <dc:creator>315 Aleksandrova</dc:creator>
  <cp:lastModifiedBy>315 Aleksandrova</cp:lastModifiedBy>
  <cp:revision>49</cp:revision>
  <cp:lastPrinted>2015-01-29T18:19:13Z</cp:lastPrinted>
  <dcterms:created xsi:type="dcterms:W3CDTF">2015-01-29T07:37:20Z</dcterms:created>
  <dcterms:modified xsi:type="dcterms:W3CDTF">2015-02-09T13:51:01Z</dcterms:modified>
</cp:coreProperties>
</file>