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61" r:id="rId14"/>
    <p:sldId id="25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01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42E3D-DE01-4C6D-A6D1-E9EE84CEAE8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409C6372-B533-4229-B6C2-675382856E76}">
      <dgm:prSet phldrT="[Текст]"/>
      <dgm:spPr/>
      <dgm:t>
        <a:bodyPr/>
        <a:lstStyle/>
        <a:p>
          <a:r>
            <a:rPr lang="ru-RU" dirty="0" smtClean="0"/>
            <a:t>Представительство интересов и развитие социального партнёрства</a:t>
          </a:r>
          <a:endParaRPr lang="ru-RU" dirty="0"/>
        </a:p>
      </dgm:t>
    </dgm:pt>
    <dgm:pt modelId="{85330B7C-8A5E-4229-A69A-964A2E1E0461}" type="parTrans" cxnId="{976764BC-1A74-40AD-93AF-F8E51994150A}">
      <dgm:prSet/>
      <dgm:spPr/>
      <dgm:t>
        <a:bodyPr/>
        <a:lstStyle/>
        <a:p>
          <a:endParaRPr lang="ru-RU"/>
        </a:p>
      </dgm:t>
    </dgm:pt>
    <dgm:pt modelId="{AB7A95E5-AF6C-4CF6-965B-E2336FCCCA28}" type="sibTrans" cxnId="{976764BC-1A74-40AD-93AF-F8E51994150A}">
      <dgm:prSet/>
      <dgm:spPr/>
      <dgm:t>
        <a:bodyPr/>
        <a:lstStyle/>
        <a:p>
          <a:endParaRPr lang="ru-RU"/>
        </a:p>
      </dgm:t>
    </dgm:pt>
    <dgm:pt modelId="{3B75E643-19E4-424A-92E0-E680EBA1CC41}">
      <dgm:prSet phldrT="[Текст]"/>
      <dgm:spPr/>
      <dgm:t>
        <a:bodyPr/>
        <a:lstStyle/>
        <a:p>
          <a:r>
            <a:rPr lang="ru-RU" dirty="0" smtClean="0"/>
            <a:t>Правозащитная работа</a:t>
          </a:r>
          <a:endParaRPr lang="ru-RU" dirty="0"/>
        </a:p>
      </dgm:t>
    </dgm:pt>
    <dgm:pt modelId="{7CFE4A7D-98CA-4461-8008-4500C56126F4}" type="parTrans" cxnId="{661930AA-A262-4303-AED2-818467621155}">
      <dgm:prSet/>
      <dgm:spPr/>
      <dgm:t>
        <a:bodyPr/>
        <a:lstStyle/>
        <a:p>
          <a:endParaRPr lang="ru-RU"/>
        </a:p>
      </dgm:t>
    </dgm:pt>
    <dgm:pt modelId="{2044AC64-3A23-4A2B-82F0-19887A1C7186}" type="sibTrans" cxnId="{661930AA-A262-4303-AED2-818467621155}">
      <dgm:prSet/>
      <dgm:spPr/>
      <dgm:t>
        <a:bodyPr/>
        <a:lstStyle/>
        <a:p>
          <a:endParaRPr lang="ru-RU"/>
        </a:p>
      </dgm:t>
    </dgm:pt>
    <dgm:pt modelId="{834C160E-DDE7-4827-96DB-BE1DD0FB8C4D}">
      <dgm:prSet phldrT="[Текст]"/>
      <dgm:spPr/>
      <dgm:t>
        <a:bodyPr/>
        <a:lstStyle/>
        <a:p>
          <a:r>
            <a:rPr lang="ru-RU" dirty="0" smtClean="0"/>
            <a:t>Совершенствование системы оплаты труда</a:t>
          </a:r>
          <a:endParaRPr lang="ru-RU" dirty="0"/>
        </a:p>
      </dgm:t>
    </dgm:pt>
    <dgm:pt modelId="{8B4E80EB-EC05-4272-93A9-47B39B9D8573}" type="parTrans" cxnId="{D63C90C4-4333-4D2F-A719-0A8BC2AAA096}">
      <dgm:prSet/>
      <dgm:spPr/>
      <dgm:t>
        <a:bodyPr/>
        <a:lstStyle/>
        <a:p>
          <a:endParaRPr lang="ru-RU"/>
        </a:p>
      </dgm:t>
    </dgm:pt>
    <dgm:pt modelId="{E971A630-F6EC-4440-BCF4-D2A78C675E2F}" type="sibTrans" cxnId="{D63C90C4-4333-4D2F-A719-0A8BC2AAA096}">
      <dgm:prSet/>
      <dgm:spPr/>
      <dgm:t>
        <a:bodyPr/>
        <a:lstStyle/>
        <a:p>
          <a:endParaRPr lang="ru-RU"/>
        </a:p>
      </dgm:t>
    </dgm:pt>
    <dgm:pt modelId="{9C806E3E-1FEA-4D26-BB0B-38C01FDD5184}">
      <dgm:prSet/>
      <dgm:spPr/>
      <dgm:t>
        <a:bodyPr/>
        <a:lstStyle/>
        <a:p>
          <a:r>
            <a:rPr lang="ru-RU" dirty="0" smtClean="0"/>
            <a:t>Охрана труда и улучшение условий работы</a:t>
          </a:r>
          <a:endParaRPr lang="ru-RU" dirty="0"/>
        </a:p>
      </dgm:t>
    </dgm:pt>
    <dgm:pt modelId="{3A1250C9-0866-4BB1-9D1E-E7FC0FBA00D3}" type="parTrans" cxnId="{5AFF7144-4C27-44B9-A4E3-FD8EBB5A6F55}">
      <dgm:prSet/>
      <dgm:spPr/>
      <dgm:t>
        <a:bodyPr/>
        <a:lstStyle/>
        <a:p>
          <a:endParaRPr lang="ru-RU"/>
        </a:p>
      </dgm:t>
    </dgm:pt>
    <dgm:pt modelId="{DC94F6EC-5F6D-4F67-A0BF-0ABE8ADFE9F5}" type="sibTrans" cxnId="{5AFF7144-4C27-44B9-A4E3-FD8EBB5A6F55}">
      <dgm:prSet/>
      <dgm:spPr/>
      <dgm:t>
        <a:bodyPr/>
        <a:lstStyle/>
        <a:p>
          <a:endParaRPr lang="ru-RU"/>
        </a:p>
      </dgm:t>
    </dgm:pt>
    <dgm:pt modelId="{301ACB0C-2ABC-4BC3-B938-822227BE13B8}">
      <dgm:prSet/>
      <dgm:spPr/>
      <dgm:t>
        <a:bodyPr/>
        <a:lstStyle/>
        <a:p>
          <a:r>
            <a:rPr lang="ru-RU" dirty="0" smtClean="0"/>
            <a:t>Информационная работа и обучение профсоюзных кадров и актива</a:t>
          </a:r>
          <a:endParaRPr lang="ru-RU" dirty="0"/>
        </a:p>
      </dgm:t>
    </dgm:pt>
    <dgm:pt modelId="{27C3C7F3-BEF6-4EB8-A2F6-1D974D361C4E}" type="parTrans" cxnId="{AA17C1B1-706A-4C50-AA05-FAF46C2AD1B3}">
      <dgm:prSet/>
      <dgm:spPr/>
      <dgm:t>
        <a:bodyPr/>
        <a:lstStyle/>
        <a:p>
          <a:endParaRPr lang="ru-RU"/>
        </a:p>
      </dgm:t>
    </dgm:pt>
    <dgm:pt modelId="{228E0629-351F-4EAB-8DA7-DA061A50157A}" type="sibTrans" cxnId="{AA17C1B1-706A-4C50-AA05-FAF46C2AD1B3}">
      <dgm:prSet/>
      <dgm:spPr/>
      <dgm:t>
        <a:bodyPr/>
        <a:lstStyle/>
        <a:p>
          <a:endParaRPr lang="ru-RU"/>
        </a:p>
      </dgm:t>
    </dgm:pt>
    <dgm:pt modelId="{167F7539-513A-41CC-8237-FB0E27CB6D89}">
      <dgm:prSet/>
      <dgm:spPr/>
      <dgm:t>
        <a:bodyPr/>
        <a:lstStyle/>
        <a:p>
          <a:r>
            <a:rPr lang="ru-RU" dirty="0" smtClean="0"/>
            <a:t>Организационно-финансовое укрепление Профсоюза</a:t>
          </a:r>
          <a:endParaRPr lang="ru-RU" dirty="0"/>
        </a:p>
      </dgm:t>
    </dgm:pt>
    <dgm:pt modelId="{BBAE5039-48C2-4CE0-8F5A-2D0A5E5A5047}" type="parTrans" cxnId="{0ABBA244-5039-40E6-8562-5C6BDBAA22CD}">
      <dgm:prSet/>
      <dgm:spPr/>
      <dgm:t>
        <a:bodyPr/>
        <a:lstStyle/>
        <a:p>
          <a:endParaRPr lang="ru-RU"/>
        </a:p>
      </dgm:t>
    </dgm:pt>
    <dgm:pt modelId="{5ADA26D5-B50D-4DDD-A00E-4A10672B2D27}" type="sibTrans" cxnId="{0ABBA244-5039-40E6-8562-5C6BDBAA22CD}">
      <dgm:prSet/>
      <dgm:spPr/>
      <dgm:t>
        <a:bodyPr/>
        <a:lstStyle/>
        <a:p>
          <a:endParaRPr lang="ru-RU"/>
        </a:p>
      </dgm:t>
    </dgm:pt>
    <dgm:pt modelId="{22D0526A-D9A7-4D43-9C62-2702B09D6F44}" type="pres">
      <dgm:prSet presAssocID="{4EB42E3D-DE01-4C6D-A6D1-E9EE84CEAE80}" presName="linearFlow" presStyleCnt="0">
        <dgm:presLayoutVars>
          <dgm:dir/>
          <dgm:resizeHandles val="exact"/>
        </dgm:presLayoutVars>
      </dgm:prSet>
      <dgm:spPr/>
    </dgm:pt>
    <dgm:pt modelId="{DE67A4D6-529D-49D8-880A-90D4CDAA18C1}" type="pres">
      <dgm:prSet presAssocID="{409C6372-B533-4229-B6C2-675382856E76}" presName="composite" presStyleCnt="0"/>
      <dgm:spPr/>
    </dgm:pt>
    <dgm:pt modelId="{DC4D19FA-2258-4855-B2D3-5CC3202EA742}" type="pres">
      <dgm:prSet presAssocID="{409C6372-B533-4229-B6C2-675382856E76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117449-056D-45A7-B160-B175A08AEF26}" type="pres">
      <dgm:prSet presAssocID="{409C6372-B533-4229-B6C2-675382856E7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D7052-1573-46E9-A770-D39959783C0B}" type="pres">
      <dgm:prSet presAssocID="{AB7A95E5-AF6C-4CF6-965B-E2336FCCCA28}" presName="spacing" presStyleCnt="0"/>
      <dgm:spPr/>
    </dgm:pt>
    <dgm:pt modelId="{52A4A3E4-C101-4C16-990D-522A778BD1B6}" type="pres">
      <dgm:prSet presAssocID="{3B75E643-19E4-424A-92E0-E680EBA1CC41}" presName="composite" presStyleCnt="0"/>
      <dgm:spPr/>
    </dgm:pt>
    <dgm:pt modelId="{2CFC4955-1B2B-4224-9999-9CFCB8CF3C52}" type="pres">
      <dgm:prSet presAssocID="{3B75E643-19E4-424A-92E0-E680EBA1CC41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0D453FA-F4F2-403C-99E4-D70120162C43}" type="pres">
      <dgm:prSet presAssocID="{3B75E643-19E4-424A-92E0-E680EBA1CC4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F7EA2-10ED-4414-BD2E-B22E89404CF7}" type="pres">
      <dgm:prSet presAssocID="{2044AC64-3A23-4A2B-82F0-19887A1C7186}" presName="spacing" presStyleCnt="0"/>
      <dgm:spPr/>
    </dgm:pt>
    <dgm:pt modelId="{B7BCDB35-F40F-4500-9D09-2CDA92CB25B8}" type="pres">
      <dgm:prSet presAssocID="{834C160E-DDE7-4827-96DB-BE1DD0FB8C4D}" presName="composite" presStyleCnt="0"/>
      <dgm:spPr/>
    </dgm:pt>
    <dgm:pt modelId="{8EAAD30C-3BBA-4C08-93EE-2099375D44DC}" type="pres">
      <dgm:prSet presAssocID="{834C160E-DDE7-4827-96DB-BE1DD0FB8C4D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397C6D-BAAD-4D1F-8088-8F3F95AA0D11}" type="pres">
      <dgm:prSet presAssocID="{834C160E-DDE7-4827-96DB-BE1DD0FB8C4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355BC-5DC0-41AB-ACE2-D844F3B0F91B}" type="pres">
      <dgm:prSet presAssocID="{E971A630-F6EC-4440-BCF4-D2A78C675E2F}" presName="spacing" presStyleCnt="0"/>
      <dgm:spPr/>
    </dgm:pt>
    <dgm:pt modelId="{AC069BA0-C803-41CC-8D7F-77E842EF9304}" type="pres">
      <dgm:prSet presAssocID="{9C806E3E-1FEA-4D26-BB0B-38C01FDD5184}" presName="composite" presStyleCnt="0"/>
      <dgm:spPr/>
    </dgm:pt>
    <dgm:pt modelId="{211E0257-EA10-47BC-8A59-80E29DD22222}" type="pres">
      <dgm:prSet presAssocID="{9C806E3E-1FEA-4D26-BB0B-38C01FDD5184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97A1B57-BBF7-4314-8947-846CF46CF81E}" type="pres">
      <dgm:prSet presAssocID="{9C806E3E-1FEA-4D26-BB0B-38C01FDD518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33D66-0CC4-4644-B88D-CCB9666D5AB2}" type="pres">
      <dgm:prSet presAssocID="{DC94F6EC-5F6D-4F67-A0BF-0ABE8ADFE9F5}" presName="spacing" presStyleCnt="0"/>
      <dgm:spPr/>
    </dgm:pt>
    <dgm:pt modelId="{117E5064-283A-4B47-AC50-0BC44437430F}" type="pres">
      <dgm:prSet presAssocID="{301ACB0C-2ABC-4BC3-B938-822227BE13B8}" presName="composite" presStyleCnt="0"/>
      <dgm:spPr/>
    </dgm:pt>
    <dgm:pt modelId="{B59BFF1B-E55A-4E1C-8C55-2DB2964960F6}" type="pres">
      <dgm:prSet presAssocID="{301ACB0C-2ABC-4BC3-B938-822227BE13B8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96C7195-8700-4752-9FB0-72428E3AA422}" type="pres">
      <dgm:prSet presAssocID="{301ACB0C-2ABC-4BC3-B938-822227BE13B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4AEEB-C0D9-411D-9F0E-E263D80551A2}" type="pres">
      <dgm:prSet presAssocID="{228E0629-351F-4EAB-8DA7-DA061A50157A}" presName="spacing" presStyleCnt="0"/>
      <dgm:spPr/>
    </dgm:pt>
    <dgm:pt modelId="{0F08919B-90E4-4925-8273-A62CB7122BB9}" type="pres">
      <dgm:prSet presAssocID="{167F7539-513A-41CC-8237-FB0E27CB6D89}" presName="composite" presStyleCnt="0"/>
      <dgm:spPr/>
    </dgm:pt>
    <dgm:pt modelId="{8DE535E0-BA93-40E1-9FEB-4B09F5153D77}" type="pres">
      <dgm:prSet presAssocID="{167F7539-513A-41CC-8237-FB0E27CB6D89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E7D0735-5188-44B4-9DF7-36406827CF78}" type="pres">
      <dgm:prSet presAssocID="{167F7539-513A-41CC-8237-FB0E27CB6D8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764BC-1A74-40AD-93AF-F8E51994150A}" srcId="{4EB42E3D-DE01-4C6D-A6D1-E9EE84CEAE80}" destId="{409C6372-B533-4229-B6C2-675382856E76}" srcOrd="0" destOrd="0" parTransId="{85330B7C-8A5E-4229-A69A-964A2E1E0461}" sibTransId="{AB7A95E5-AF6C-4CF6-965B-E2336FCCCA28}"/>
    <dgm:cxn modelId="{0ABBA244-5039-40E6-8562-5C6BDBAA22CD}" srcId="{4EB42E3D-DE01-4C6D-A6D1-E9EE84CEAE80}" destId="{167F7539-513A-41CC-8237-FB0E27CB6D89}" srcOrd="5" destOrd="0" parTransId="{BBAE5039-48C2-4CE0-8F5A-2D0A5E5A5047}" sibTransId="{5ADA26D5-B50D-4DDD-A00E-4A10672B2D27}"/>
    <dgm:cxn modelId="{5AFF7144-4C27-44B9-A4E3-FD8EBB5A6F55}" srcId="{4EB42E3D-DE01-4C6D-A6D1-E9EE84CEAE80}" destId="{9C806E3E-1FEA-4D26-BB0B-38C01FDD5184}" srcOrd="3" destOrd="0" parTransId="{3A1250C9-0866-4BB1-9D1E-E7FC0FBA00D3}" sibTransId="{DC94F6EC-5F6D-4F67-A0BF-0ABE8ADFE9F5}"/>
    <dgm:cxn modelId="{01B2D1C8-EBC9-426C-A3FD-1562AD040405}" type="presOf" srcId="{9C806E3E-1FEA-4D26-BB0B-38C01FDD5184}" destId="{A97A1B57-BBF7-4314-8947-846CF46CF81E}" srcOrd="0" destOrd="0" presId="urn:microsoft.com/office/officeart/2005/8/layout/vList3"/>
    <dgm:cxn modelId="{54EC9B0E-0466-4653-96C6-FD820E7139A4}" type="presOf" srcId="{834C160E-DDE7-4827-96DB-BE1DD0FB8C4D}" destId="{40397C6D-BAAD-4D1F-8088-8F3F95AA0D11}" srcOrd="0" destOrd="0" presId="urn:microsoft.com/office/officeart/2005/8/layout/vList3"/>
    <dgm:cxn modelId="{63103248-2229-4913-B358-584CC6D31469}" type="presOf" srcId="{4EB42E3D-DE01-4C6D-A6D1-E9EE84CEAE80}" destId="{22D0526A-D9A7-4D43-9C62-2702B09D6F44}" srcOrd="0" destOrd="0" presId="urn:microsoft.com/office/officeart/2005/8/layout/vList3"/>
    <dgm:cxn modelId="{661930AA-A262-4303-AED2-818467621155}" srcId="{4EB42E3D-DE01-4C6D-A6D1-E9EE84CEAE80}" destId="{3B75E643-19E4-424A-92E0-E680EBA1CC41}" srcOrd="1" destOrd="0" parTransId="{7CFE4A7D-98CA-4461-8008-4500C56126F4}" sibTransId="{2044AC64-3A23-4A2B-82F0-19887A1C7186}"/>
    <dgm:cxn modelId="{3960C371-1D8B-400F-B2C0-870F9DAC00B3}" type="presOf" srcId="{409C6372-B533-4229-B6C2-675382856E76}" destId="{00117449-056D-45A7-B160-B175A08AEF26}" srcOrd="0" destOrd="0" presId="urn:microsoft.com/office/officeart/2005/8/layout/vList3"/>
    <dgm:cxn modelId="{D63C90C4-4333-4D2F-A719-0A8BC2AAA096}" srcId="{4EB42E3D-DE01-4C6D-A6D1-E9EE84CEAE80}" destId="{834C160E-DDE7-4827-96DB-BE1DD0FB8C4D}" srcOrd="2" destOrd="0" parTransId="{8B4E80EB-EC05-4272-93A9-47B39B9D8573}" sibTransId="{E971A630-F6EC-4440-BCF4-D2A78C675E2F}"/>
    <dgm:cxn modelId="{AA17C1B1-706A-4C50-AA05-FAF46C2AD1B3}" srcId="{4EB42E3D-DE01-4C6D-A6D1-E9EE84CEAE80}" destId="{301ACB0C-2ABC-4BC3-B938-822227BE13B8}" srcOrd="4" destOrd="0" parTransId="{27C3C7F3-BEF6-4EB8-A2F6-1D974D361C4E}" sibTransId="{228E0629-351F-4EAB-8DA7-DA061A50157A}"/>
    <dgm:cxn modelId="{CDAF3861-A3E2-4A53-BB72-0ADD503551BD}" type="presOf" srcId="{167F7539-513A-41CC-8237-FB0E27CB6D89}" destId="{0E7D0735-5188-44B4-9DF7-36406827CF78}" srcOrd="0" destOrd="0" presId="urn:microsoft.com/office/officeart/2005/8/layout/vList3"/>
    <dgm:cxn modelId="{D4D7184F-C435-4DCF-A361-8578890B04A9}" type="presOf" srcId="{301ACB0C-2ABC-4BC3-B938-822227BE13B8}" destId="{796C7195-8700-4752-9FB0-72428E3AA422}" srcOrd="0" destOrd="0" presId="urn:microsoft.com/office/officeart/2005/8/layout/vList3"/>
    <dgm:cxn modelId="{62515F28-AD2A-4B9B-B133-4AE28F199D94}" type="presOf" srcId="{3B75E643-19E4-424A-92E0-E680EBA1CC41}" destId="{A0D453FA-F4F2-403C-99E4-D70120162C43}" srcOrd="0" destOrd="0" presId="urn:microsoft.com/office/officeart/2005/8/layout/vList3"/>
    <dgm:cxn modelId="{5CA89444-E4C0-407F-ABB5-B390D8ABE71D}" type="presParOf" srcId="{22D0526A-D9A7-4D43-9C62-2702B09D6F44}" destId="{DE67A4D6-529D-49D8-880A-90D4CDAA18C1}" srcOrd="0" destOrd="0" presId="urn:microsoft.com/office/officeart/2005/8/layout/vList3"/>
    <dgm:cxn modelId="{007A2A5B-DB39-4C39-B7F9-0344C25634A0}" type="presParOf" srcId="{DE67A4D6-529D-49D8-880A-90D4CDAA18C1}" destId="{DC4D19FA-2258-4855-B2D3-5CC3202EA742}" srcOrd="0" destOrd="0" presId="urn:microsoft.com/office/officeart/2005/8/layout/vList3"/>
    <dgm:cxn modelId="{810EAFFC-6A45-4E8B-A0C8-C5F6F72B1670}" type="presParOf" srcId="{DE67A4D6-529D-49D8-880A-90D4CDAA18C1}" destId="{00117449-056D-45A7-B160-B175A08AEF26}" srcOrd="1" destOrd="0" presId="urn:microsoft.com/office/officeart/2005/8/layout/vList3"/>
    <dgm:cxn modelId="{3BC2DED7-4DFB-4D91-AD93-9536AC095ACD}" type="presParOf" srcId="{22D0526A-D9A7-4D43-9C62-2702B09D6F44}" destId="{EAED7052-1573-46E9-A770-D39959783C0B}" srcOrd="1" destOrd="0" presId="urn:microsoft.com/office/officeart/2005/8/layout/vList3"/>
    <dgm:cxn modelId="{55C303EF-80D7-4BDE-9624-8C52509B7EA4}" type="presParOf" srcId="{22D0526A-D9A7-4D43-9C62-2702B09D6F44}" destId="{52A4A3E4-C101-4C16-990D-522A778BD1B6}" srcOrd="2" destOrd="0" presId="urn:microsoft.com/office/officeart/2005/8/layout/vList3"/>
    <dgm:cxn modelId="{59B20295-7ED6-4512-A7E3-BE6BCE39FD87}" type="presParOf" srcId="{52A4A3E4-C101-4C16-990D-522A778BD1B6}" destId="{2CFC4955-1B2B-4224-9999-9CFCB8CF3C52}" srcOrd="0" destOrd="0" presId="urn:microsoft.com/office/officeart/2005/8/layout/vList3"/>
    <dgm:cxn modelId="{90338963-9A04-4D72-9E5F-3E3CE41BCFF6}" type="presParOf" srcId="{52A4A3E4-C101-4C16-990D-522A778BD1B6}" destId="{A0D453FA-F4F2-403C-99E4-D70120162C43}" srcOrd="1" destOrd="0" presId="urn:microsoft.com/office/officeart/2005/8/layout/vList3"/>
    <dgm:cxn modelId="{4B804A76-5084-4680-8AF7-544A5ED4D1AE}" type="presParOf" srcId="{22D0526A-D9A7-4D43-9C62-2702B09D6F44}" destId="{5F0F7EA2-10ED-4414-BD2E-B22E89404CF7}" srcOrd="3" destOrd="0" presId="urn:microsoft.com/office/officeart/2005/8/layout/vList3"/>
    <dgm:cxn modelId="{16188EE8-6B26-40DF-B29D-A798461C193A}" type="presParOf" srcId="{22D0526A-D9A7-4D43-9C62-2702B09D6F44}" destId="{B7BCDB35-F40F-4500-9D09-2CDA92CB25B8}" srcOrd="4" destOrd="0" presId="urn:microsoft.com/office/officeart/2005/8/layout/vList3"/>
    <dgm:cxn modelId="{FBBA4816-B22B-4330-8A6B-4C86EA305F21}" type="presParOf" srcId="{B7BCDB35-F40F-4500-9D09-2CDA92CB25B8}" destId="{8EAAD30C-3BBA-4C08-93EE-2099375D44DC}" srcOrd="0" destOrd="0" presId="urn:microsoft.com/office/officeart/2005/8/layout/vList3"/>
    <dgm:cxn modelId="{FA1A76EB-6BF3-430C-8E88-DD0894452083}" type="presParOf" srcId="{B7BCDB35-F40F-4500-9D09-2CDA92CB25B8}" destId="{40397C6D-BAAD-4D1F-8088-8F3F95AA0D11}" srcOrd="1" destOrd="0" presId="urn:microsoft.com/office/officeart/2005/8/layout/vList3"/>
    <dgm:cxn modelId="{34FD79B0-0AB5-4BCC-A94F-49A1871ECEED}" type="presParOf" srcId="{22D0526A-D9A7-4D43-9C62-2702B09D6F44}" destId="{060355BC-5DC0-41AB-ACE2-D844F3B0F91B}" srcOrd="5" destOrd="0" presId="urn:microsoft.com/office/officeart/2005/8/layout/vList3"/>
    <dgm:cxn modelId="{3D4A3217-F03A-4FFE-B67A-3AA8A92221D5}" type="presParOf" srcId="{22D0526A-D9A7-4D43-9C62-2702B09D6F44}" destId="{AC069BA0-C803-41CC-8D7F-77E842EF9304}" srcOrd="6" destOrd="0" presId="urn:microsoft.com/office/officeart/2005/8/layout/vList3"/>
    <dgm:cxn modelId="{57FDF1A5-522C-42F9-9E0E-1FD994CC9A40}" type="presParOf" srcId="{AC069BA0-C803-41CC-8D7F-77E842EF9304}" destId="{211E0257-EA10-47BC-8A59-80E29DD22222}" srcOrd="0" destOrd="0" presId="urn:microsoft.com/office/officeart/2005/8/layout/vList3"/>
    <dgm:cxn modelId="{834DC3B7-AF67-49C6-88F2-A73A523E0418}" type="presParOf" srcId="{AC069BA0-C803-41CC-8D7F-77E842EF9304}" destId="{A97A1B57-BBF7-4314-8947-846CF46CF81E}" srcOrd="1" destOrd="0" presId="urn:microsoft.com/office/officeart/2005/8/layout/vList3"/>
    <dgm:cxn modelId="{F53BEE82-BAFA-48D5-A983-5E787B204108}" type="presParOf" srcId="{22D0526A-D9A7-4D43-9C62-2702B09D6F44}" destId="{8F533D66-0CC4-4644-B88D-CCB9666D5AB2}" srcOrd="7" destOrd="0" presId="urn:microsoft.com/office/officeart/2005/8/layout/vList3"/>
    <dgm:cxn modelId="{BA3722DA-80B6-4B44-B3D7-DE979D9D22AD}" type="presParOf" srcId="{22D0526A-D9A7-4D43-9C62-2702B09D6F44}" destId="{117E5064-283A-4B47-AC50-0BC44437430F}" srcOrd="8" destOrd="0" presId="urn:microsoft.com/office/officeart/2005/8/layout/vList3"/>
    <dgm:cxn modelId="{48F824AC-84D6-448B-9F3C-9D8A6A0CEDE7}" type="presParOf" srcId="{117E5064-283A-4B47-AC50-0BC44437430F}" destId="{B59BFF1B-E55A-4E1C-8C55-2DB2964960F6}" srcOrd="0" destOrd="0" presId="urn:microsoft.com/office/officeart/2005/8/layout/vList3"/>
    <dgm:cxn modelId="{DA04D7E0-A392-4C5A-9955-B2472BC3D1C9}" type="presParOf" srcId="{117E5064-283A-4B47-AC50-0BC44437430F}" destId="{796C7195-8700-4752-9FB0-72428E3AA422}" srcOrd="1" destOrd="0" presId="urn:microsoft.com/office/officeart/2005/8/layout/vList3"/>
    <dgm:cxn modelId="{3A306338-B3BF-402B-9958-62A9BF3C0142}" type="presParOf" srcId="{22D0526A-D9A7-4D43-9C62-2702B09D6F44}" destId="{B114AEEB-C0D9-411D-9F0E-E263D80551A2}" srcOrd="9" destOrd="0" presId="urn:microsoft.com/office/officeart/2005/8/layout/vList3"/>
    <dgm:cxn modelId="{8454B271-71C7-47D9-A7C4-D4157D33FCA2}" type="presParOf" srcId="{22D0526A-D9A7-4D43-9C62-2702B09D6F44}" destId="{0F08919B-90E4-4925-8273-A62CB7122BB9}" srcOrd="10" destOrd="0" presId="urn:microsoft.com/office/officeart/2005/8/layout/vList3"/>
    <dgm:cxn modelId="{0A8469C3-5318-41D5-8DFE-E1BDDF7E3250}" type="presParOf" srcId="{0F08919B-90E4-4925-8273-A62CB7122BB9}" destId="{8DE535E0-BA93-40E1-9FEB-4B09F5153D77}" srcOrd="0" destOrd="0" presId="urn:microsoft.com/office/officeart/2005/8/layout/vList3"/>
    <dgm:cxn modelId="{23673D58-92FF-44E2-AD2B-29446DF0DED0}" type="presParOf" srcId="{0F08919B-90E4-4925-8273-A62CB7122BB9}" destId="{0E7D0735-5188-44B4-9DF7-36406827CF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15C96-8C3A-4E52-A71F-059A403D5494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77A640-132F-456A-8F23-F494115CC933}">
      <dgm:prSet phldrT="[Текст]" custT="1"/>
      <dgm:spPr/>
      <dgm:t>
        <a:bodyPr/>
        <a:lstStyle/>
        <a:p>
          <a:r>
            <a:rPr lang="ru-RU" sz="1400" b="1" dirty="0" smtClean="0"/>
            <a:t>Общее образование</a:t>
          </a:r>
          <a:endParaRPr lang="ru-RU" sz="1400" b="1" dirty="0"/>
        </a:p>
      </dgm:t>
    </dgm:pt>
    <dgm:pt modelId="{FB802E40-A347-49DD-A18C-03948406FDC4}" type="parTrans" cxnId="{3B4C9038-CEC3-411C-88FA-C6E93F30E9C8}">
      <dgm:prSet/>
      <dgm:spPr/>
      <dgm:t>
        <a:bodyPr/>
        <a:lstStyle/>
        <a:p>
          <a:endParaRPr lang="ru-RU"/>
        </a:p>
      </dgm:t>
    </dgm:pt>
    <dgm:pt modelId="{E6D2A3F8-0088-4145-98D5-6B11B76A65E2}" type="sibTrans" cxnId="{3B4C9038-CEC3-411C-88FA-C6E93F30E9C8}">
      <dgm:prSet/>
      <dgm:spPr/>
      <dgm:t>
        <a:bodyPr/>
        <a:lstStyle/>
        <a:p>
          <a:endParaRPr lang="ru-RU"/>
        </a:p>
      </dgm:t>
    </dgm:pt>
    <dgm:pt modelId="{F8239C59-E612-40EC-8FFD-718A7AF531F4}">
      <dgm:prSet phldrT="[Текст]" custT="1"/>
      <dgm:spPr/>
      <dgm:t>
        <a:bodyPr/>
        <a:lstStyle/>
        <a:p>
          <a:r>
            <a:rPr lang="ru-RU" sz="2000" dirty="0" smtClean="0"/>
            <a:t>+ 27,9 %</a:t>
          </a:r>
          <a:endParaRPr lang="ru-RU" sz="2000" dirty="0"/>
        </a:p>
      </dgm:t>
    </dgm:pt>
    <dgm:pt modelId="{DD9B610D-381C-4A21-ACB3-16A14169B338}" type="parTrans" cxnId="{8866EB14-E72B-49C1-9939-2FB8EF84B6B2}">
      <dgm:prSet/>
      <dgm:spPr/>
      <dgm:t>
        <a:bodyPr/>
        <a:lstStyle/>
        <a:p>
          <a:endParaRPr lang="ru-RU"/>
        </a:p>
      </dgm:t>
    </dgm:pt>
    <dgm:pt modelId="{F67C4866-59D2-41BB-9583-0B3E0676C044}" type="sibTrans" cxnId="{8866EB14-E72B-49C1-9939-2FB8EF84B6B2}">
      <dgm:prSet/>
      <dgm:spPr/>
      <dgm:t>
        <a:bodyPr/>
        <a:lstStyle/>
        <a:p>
          <a:endParaRPr lang="ru-RU"/>
        </a:p>
      </dgm:t>
    </dgm:pt>
    <dgm:pt modelId="{141F90ED-6D51-4964-A642-690E70B3A258}">
      <dgm:prSet phldrT="[Текст]" custT="1"/>
      <dgm:spPr/>
      <dgm:t>
        <a:bodyPr/>
        <a:lstStyle/>
        <a:p>
          <a:r>
            <a:rPr lang="ru-RU" sz="1400" b="1" dirty="0" smtClean="0"/>
            <a:t>Дошкольное образование</a:t>
          </a:r>
          <a:endParaRPr lang="ru-RU" sz="1400" b="1" dirty="0"/>
        </a:p>
      </dgm:t>
    </dgm:pt>
    <dgm:pt modelId="{169401AD-2D0D-4A91-B252-FBEC8A6F0784}" type="parTrans" cxnId="{4BD42E7A-0BAD-41E6-BE66-A073152BE6FA}">
      <dgm:prSet/>
      <dgm:spPr/>
      <dgm:t>
        <a:bodyPr/>
        <a:lstStyle/>
        <a:p>
          <a:endParaRPr lang="ru-RU"/>
        </a:p>
      </dgm:t>
    </dgm:pt>
    <dgm:pt modelId="{01487F92-1F2C-4ECC-9A15-FCBE58292C9D}" type="sibTrans" cxnId="{4BD42E7A-0BAD-41E6-BE66-A073152BE6FA}">
      <dgm:prSet/>
      <dgm:spPr/>
      <dgm:t>
        <a:bodyPr/>
        <a:lstStyle/>
        <a:p>
          <a:endParaRPr lang="ru-RU"/>
        </a:p>
      </dgm:t>
    </dgm:pt>
    <dgm:pt modelId="{5B4FFEB6-CDD4-4547-889C-E338089196D1}">
      <dgm:prSet phldrT="[Текст]" custT="1"/>
      <dgm:spPr/>
      <dgm:t>
        <a:bodyPr/>
        <a:lstStyle/>
        <a:p>
          <a:r>
            <a:rPr lang="ru-RU" sz="2000" dirty="0" smtClean="0"/>
            <a:t>+ 35,6 %</a:t>
          </a:r>
          <a:endParaRPr lang="ru-RU" sz="2000" dirty="0"/>
        </a:p>
      </dgm:t>
    </dgm:pt>
    <dgm:pt modelId="{99564AD2-C68A-48FC-AF13-E4D76A6289EE}" type="parTrans" cxnId="{1BA30484-3BCF-43C6-B821-9BE06F583199}">
      <dgm:prSet/>
      <dgm:spPr/>
      <dgm:t>
        <a:bodyPr/>
        <a:lstStyle/>
        <a:p>
          <a:endParaRPr lang="ru-RU"/>
        </a:p>
      </dgm:t>
    </dgm:pt>
    <dgm:pt modelId="{16ECD078-6446-498F-B5A7-CB5D809ECD54}" type="sibTrans" cxnId="{1BA30484-3BCF-43C6-B821-9BE06F583199}">
      <dgm:prSet/>
      <dgm:spPr/>
      <dgm:t>
        <a:bodyPr/>
        <a:lstStyle/>
        <a:p>
          <a:endParaRPr lang="ru-RU"/>
        </a:p>
      </dgm:t>
    </dgm:pt>
    <dgm:pt modelId="{24DC7CBA-4CE1-4071-860F-341043179FA8}">
      <dgm:prSet phldrT="[Текст]" custT="1"/>
      <dgm:spPr/>
      <dgm:t>
        <a:bodyPr/>
        <a:lstStyle/>
        <a:p>
          <a:r>
            <a:rPr lang="ru-RU" sz="1400" b="1" dirty="0" smtClean="0"/>
            <a:t>Дополнительное образование</a:t>
          </a:r>
          <a:endParaRPr lang="ru-RU" sz="1400" b="1" dirty="0"/>
        </a:p>
      </dgm:t>
    </dgm:pt>
    <dgm:pt modelId="{801DC5D3-A7B6-414D-A793-6B9506D33F53}" type="parTrans" cxnId="{6642F1F6-7E2E-402D-BFAA-EF083588F436}">
      <dgm:prSet/>
      <dgm:spPr/>
      <dgm:t>
        <a:bodyPr/>
        <a:lstStyle/>
        <a:p>
          <a:endParaRPr lang="ru-RU"/>
        </a:p>
      </dgm:t>
    </dgm:pt>
    <dgm:pt modelId="{6573DC7A-6615-459D-B626-5FE1C94E1AB1}" type="sibTrans" cxnId="{6642F1F6-7E2E-402D-BFAA-EF083588F436}">
      <dgm:prSet/>
      <dgm:spPr/>
      <dgm:t>
        <a:bodyPr/>
        <a:lstStyle/>
        <a:p>
          <a:endParaRPr lang="ru-RU"/>
        </a:p>
      </dgm:t>
    </dgm:pt>
    <dgm:pt modelId="{D5A9A670-B5BE-4361-8D66-B74CDE2D59EF}">
      <dgm:prSet phldrT="[Текст]" custT="1"/>
      <dgm:spPr/>
      <dgm:t>
        <a:bodyPr/>
        <a:lstStyle/>
        <a:p>
          <a:r>
            <a:rPr lang="ru-RU" sz="2000" dirty="0" smtClean="0"/>
            <a:t>+ 66,5 %</a:t>
          </a:r>
          <a:endParaRPr lang="ru-RU" sz="2000" dirty="0"/>
        </a:p>
      </dgm:t>
    </dgm:pt>
    <dgm:pt modelId="{D2151E92-C289-41A2-9C90-8592DD520BBA}" type="parTrans" cxnId="{DCF29BCC-1A90-4F4C-8603-9E17AD29E445}">
      <dgm:prSet/>
      <dgm:spPr/>
      <dgm:t>
        <a:bodyPr/>
        <a:lstStyle/>
        <a:p>
          <a:endParaRPr lang="ru-RU"/>
        </a:p>
      </dgm:t>
    </dgm:pt>
    <dgm:pt modelId="{ACD73754-175D-4959-9EDD-CB21F14CEB9A}" type="sibTrans" cxnId="{DCF29BCC-1A90-4F4C-8603-9E17AD29E445}">
      <dgm:prSet/>
      <dgm:spPr/>
      <dgm:t>
        <a:bodyPr/>
        <a:lstStyle/>
        <a:p>
          <a:endParaRPr lang="ru-RU"/>
        </a:p>
      </dgm:t>
    </dgm:pt>
    <dgm:pt modelId="{5C91EFE1-13AF-48CD-8506-5A32CA6ED2E5}">
      <dgm:prSet/>
      <dgm:spPr/>
      <dgm:t>
        <a:bodyPr/>
        <a:lstStyle/>
        <a:p>
          <a:r>
            <a:rPr lang="ru-RU" b="0" dirty="0" smtClean="0"/>
            <a:t>+ 45,3 %</a:t>
          </a:r>
          <a:endParaRPr lang="ru-RU" b="0" dirty="0"/>
        </a:p>
      </dgm:t>
    </dgm:pt>
    <dgm:pt modelId="{6A94067E-FD2D-4120-9408-2BED1543E527}" type="parTrans" cxnId="{D9A33545-9050-482A-B93B-9D273C975250}">
      <dgm:prSet/>
      <dgm:spPr/>
      <dgm:t>
        <a:bodyPr/>
        <a:lstStyle/>
        <a:p>
          <a:endParaRPr lang="ru-RU"/>
        </a:p>
      </dgm:t>
    </dgm:pt>
    <dgm:pt modelId="{0D153526-09DD-4D33-8422-01DF9271953D}" type="sibTrans" cxnId="{D9A33545-9050-482A-B93B-9D273C975250}">
      <dgm:prSet/>
      <dgm:spPr/>
      <dgm:t>
        <a:bodyPr/>
        <a:lstStyle/>
        <a:p>
          <a:endParaRPr lang="ru-RU"/>
        </a:p>
      </dgm:t>
    </dgm:pt>
    <dgm:pt modelId="{92493281-C8B0-4F99-B1EC-E56E0A58A859}">
      <dgm:prSet custT="1"/>
      <dgm:spPr/>
      <dgm:t>
        <a:bodyPr/>
        <a:lstStyle/>
        <a:p>
          <a:r>
            <a:rPr lang="ru-RU" sz="1400" b="1" dirty="0" smtClean="0"/>
            <a:t>Профессиональное образование</a:t>
          </a:r>
          <a:endParaRPr lang="ru-RU" sz="1400" b="1" dirty="0"/>
        </a:p>
      </dgm:t>
    </dgm:pt>
    <dgm:pt modelId="{E694D5E8-3863-4CFA-9BA0-6E8BDDDF927A}" type="parTrans" cxnId="{62CEE84E-8B8A-4B1B-B886-01CC84528E60}">
      <dgm:prSet/>
      <dgm:spPr/>
      <dgm:t>
        <a:bodyPr/>
        <a:lstStyle/>
        <a:p>
          <a:endParaRPr lang="ru-RU"/>
        </a:p>
      </dgm:t>
    </dgm:pt>
    <dgm:pt modelId="{667E8953-1772-488E-A3A2-23C7AE5312E4}" type="sibTrans" cxnId="{62CEE84E-8B8A-4B1B-B886-01CC84528E60}">
      <dgm:prSet/>
      <dgm:spPr/>
      <dgm:t>
        <a:bodyPr/>
        <a:lstStyle/>
        <a:p>
          <a:endParaRPr lang="ru-RU"/>
        </a:p>
      </dgm:t>
    </dgm:pt>
    <dgm:pt modelId="{BBF0C501-4706-4B06-8D96-863B0D321D3A}" type="pres">
      <dgm:prSet presAssocID="{E6F15C96-8C3A-4E52-A71F-059A403D54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7FE235-5393-4307-9564-D12FA67B79EA}" type="pres">
      <dgm:prSet presAssocID="{3377A640-132F-456A-8F23-F494115CC933}" presName="horFlow" presStyleCnt="0"/>
      <dgm:spPr/>
    </dgm:pt>
    <dgm:pt modelId="{D42015A1-5058-4135-A7B8-00726320D5F3}" type="pres">
      <dgm:prSet presAssocID="{3377A640-132F-456A-8F23-F494115CC933}" presName="bigChev" presStyleLbl="node1" presStyleIdx="0" presStyleCnt="4"/>
      <dgm:spPr/>
      <dgm:t>
        <a:bodyPr/>
        <a:lstStyle/>
        <a:p>
          <a:endParaRPr lang="ru-RU"/>
        </a:p>
      </dgm:t>
    </dgm:pt>
    <dgm:pt modelId="{8F2C7C2E-09F1-48D2-95E6-60841B17D8CD}" type="pres">
      <dgm:prSet presAssocID="{DD9B610D-381C-4A21-ACB3-16A14169B338}" presName="parTrans" presStyleCnt="0"/>
      <dgm:spPr/>
    </dgm:pt>
    <dgm:pt modelId="{BD156F91-EE8E-442A-B678-27D27DB0713D}" type="pres">
      <dgm:prSet presAssocID="{F8239C59-E612-40EC-8FFD-718A7AF531F4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9CC90-EBA3-455D-B410-F67620B8AC0A}" type="pres">
      <dgm:prSet presAssocID="{3377A640-132F-456A-8F23-F494115CC933}" presName="vSp" presStyleCnt="0"/>
      <dgm:spPr/>
    </dgm:pt>
    <dgm:pt modelId="{27F485A3-FF42-47E8-848D-02034791F9A1}" type="pres">
      <dgm:prSet presAssocID="{141F90ED-6D51-4964-A642-690E70B3A258}" presName="horFlow" presStyleCnt="0"/>
      <dgm:spPr/>
    </dgm:pt>
    <dgm:pt modelId="{296A9857-994F-48C9-A70C-6D2D60403837}" type="pres">
      <dgm:prSet presAssocID="{141F90ED-6D51-4964-A642-690E70B3A258}" presName="bigChev" presStyleLbl="node1" presStyleIdx="1" presStyleCnt="4"/>
      <dgm:spPr/>
      <dgm:t>
        <a:bodyPr/>
        <a:lstStyle/>
        <a:p>
          <a:endParaRPr lang="ru-RU"/>
        </a:p>
      </dgm:t>
    </dgm:pt>
    <dgm:pt modelId="{5F0FDBD0-87DF-4832-91AD-607D353AB13C}" type="pres">
      <dgm:prSet presAssocID="{99564AD2-C68A-48FC-AF13-E4D76A6289EE}" presName="parTrans" presStyleCnt="0"/>
      <dgm:spPr/>
    </dgm:pt>
    <dgm:pt modelId="{18B5CB8E-5686-4646-A428-00070AEEE823}" type="pres">
      <dgm:prSet presAssocID="{5B4FFEB6-CDD4-4547-889C-E338089196D1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74AD0-B4B1-48F2-9449-ABD54829F10F}" type="pres">
      <dgm:prSet presAssocID="{141F90ED-6D51-4964-A642-690E70B3A258}" presName="vSp" presStyleCnt="0"/>
      <dgm:spPr/>
    </dgm:pt>
    <dgm:pt modelId="{6CB03B74-D6A3-4D8D-9AAF-A3AA01F2213E}" type="pres">
      <dgm:prSet presAssocID="{92493281-C8B0-4F99-B1EC-E56E0A58A859}" presName="horFlow" presStyleCnt="0"/>
      <dgm:spPr/>
    </dgm:pt>
    <dgm:pt modelId="{823CEE95-E66A-4252-B0CD-C54DA031B5DA}" type="pres">
      <dgm:prSet presAssocID="{92493281-C8B0-4F99-B1EC-E56E0A58A859}" presName="bigChev" presStyleLbl="node1" presStyleIdx="2" presStyleCnt="4"/>
      <dgm:spPr/>
      <dgm:t>
        <a:bodyPr/>
        <a:lstStyle/>
        <a:p>
          <a:endParaRPr lang="ru-RU"/>
        </a:p>
      </dgm:t>
    </dgm:pt>
    <dgm:pt modelId="{41162811-1D81-4DAF-8A50-17E6B9CBF97E}" type="pres">
      <dgm:prSet presAssocID="{6A94067E-FD2D-4120-9408-2BED1543E527}" presName="parTrans" presStyleCnt="0"/>
      <dgm:spPr/>
    </dgm:pt>
    <dgm:pt modelId="{1CF18B09-B129-4426-8C38-5FD2E8556BD4}" type="pres">
      <dgm:prSet presAssocID="{5C91EFE1-13AF-48CD-8506-5A32CA6ED2E5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9DB53-3B5B-4826-8302-EB137D42E14D}" type="pres">
      <dgm:prSet presAssocID="{92493281-C8B0-4F99-B1EC-E56E0A58A859}" presName="vSp" presStyleCnt="0"/>
      <dgm:spPr/>
    </dgm:pt>
    <dgm:pt modelId="{2481FCD8-0D5B-475B-BF45-D7F975A79A3F}" type="pres">
      <dgm:prSet presAssocID="{24DC7CBA-4CE1-4071-860F-341043179FA8}" presName="horFlow" presStyleCnt="0"/>
      <dgm:spPr/>
    </dgm:pt>
    <dgm:pt modelId="{7773731F-F726-485F-822A-7BC59AF73DE0}" type="pres">
      <dgm:prSet presAssocID="{24DC7CBA-4CE1-4071-860F-341043179FA8}" presName="bigChev" presStyleLbl="node1" presStyleIdx="3" presStyleCnt="4"/>
      <dgm:spPr/>
      <dgm:t>
        <a:bodyPr/>
        <a:lstStyle/>
        <a:p>
          <a:endParaRPr lang="ru-RU"/>
        </a:p>
      </dgm:t>
    </dgm:pt>
    <dgm:pt modelId="{5257568A-B799-4E0B-881A-2435B41B7C6D}" type="pres">
      <dgm:prSet presAssocID="{D2151E92-C289-41A2-9C90-8592DD520BBA}" presName="parTrans" presStyleCnt="0"/>
      <dgm:spPr/>
    </dgm:pt>
    <dgm:pt modelId="{5CD8A4B8-669D-4FCB-95C0-21AB7266F627}" type="pres">
      <dgm:prSet presAssocID="{D5A9A670-B5BE-4361-8D66-B74CDE2D59EF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90A00-9EE5-414B-AFA7-DA0C24FD2D25}" type="presOf" srcId="{92493281-C8B0-4F99-B1EC-E56E0A58A859}" destId="{823CEE95-E66A-4252-B0CD-C54DA031B5DA}" srcOrd="0" destOrd="0" presId="urn:microsoft.com/office/officeart/2005/8/layout/lProcess3"/>
    <dgm:cxn modelId="{62CEE84E-8B8A-4B1B-B886-01CC84528E60}" srcId="{E6F15C96-8C3A-4E52-A71F-059A403D5494}" destId="{92493281-C8B0-4F99-B1EC-E56E0A58A859}" srcOrd="2" destOrd="0" parTransId="{E694D5E8-3863-4CFA-9BA0-6E8BDDDF927A}" sibTransId="{667E8953-1772-488E-A3A2-23C7AE5312E4}"/>
    <dgm:cxn modelId="{D607FC08-131D-42C8-8906-8162E7647879}" type="presOf" srcId="{D5A9A670-B5BE-4361-8D66-B74CDE2D59EF}" destId="{5CD8A4B8-669D-4FCB-95C0-21AB7266F627}" srcOrd="0" destOrd="0" presId="urn:microsoft.com/office/officeart/2005/8/layout/lProcess3"/>
    <dgm:cxn modelId="{1BA30484-3BCF-43C6-B821-9BE06F583199}" srcId="{141F90ED-6D51-4964-A642-690E70B3A258}" destId="{5B4FFEB6-CDD4-4547-889C-E338089196D1}" srcOrd="0" destOrd="0" parTransId="{99564AD2-C68A-48FC-AF13-E4D76A6289EE}" sibTransId="{16ECD078-6446-498F-B5A7-CB5D809ECD54}"/>
    <dgm:cxn modelId="{AE79A3E9-21FA-4635-88D7-3977FA910091}" type="presOf" srcId="{5C91EFE1-13AF-48CD-8506-5A32CA6ED2E5}" destId="{1CF18B09-B129-4426-8C38-5FD2E8556BD4}" srcOrd="0" destOrd="0" presId="urn:microsoft.com/office/officeart/2005/8/layout/lProcess3"/>
    <dgm:cxn modelId="{1E75393E-F066-4D8E-85EA-5B5B053EC0A4}" type="presOf" srcId="{3377A640-132F-456A-8F23-F494115CC933}" destId="{D42015A1-5058-4135-A7B8-00726320D5F3}" srcOrd="0" destOrd="0" presId="urn:microsoft.com/office/officeart/2005/8/layout/lProcess3"/>
    <dgm:cxn modelId="{4BD42E7A-0BAD-41E6-BE66-A073152BE6FA}" srcId="{E6F15C96-8C3A-4E52-A71F-059A403D5494}" destId="{141F90ED-6D51-4964-A642-690E70B3A258}" srcOrd="1" destOrd="0" parTransId="{169401AD-2D0D-4A91-B252-FBEC8A6F0784}" sibTransId="{01487F92-1F2C-4ECC-9A15-FCBE58292C9D}"/>
    <dgm:cxn modelId="{6642F1F6-7E2E-402D-BFAA-EF083588F436}" srcId="{E6F15C96-8C3A-4E52-A71F-059A403D5494}" destId="{24DC7CBA-4CE1-4071-860F-341043179FA8}" srcOrd="3" destOrd="0" parTransId="{801DC5D3-A7B6-414D-A793-6B9506D33F53}" sibTransId="{6573DC7A-6615-459D-B626-5FE1C94E1AB1}"/>
    <dgm:cxn modelId="{8866EB14-E72B-49C1-9939-2FB8EF84B6B2}" srcId="{3377A640-132F-456A-8F23-F494115CC933}" destId="{F8239C59-E612-40EC-8FFD-718A7AF531F4}" srcOrd="0" destOrd="0" parTransId="{DD9B610D-381C-4A21-ACB3-16A14169B338}" sibTransId="{F67C4866-59D2-41BB-9583-0B3E0676C044}"/>
    <dgm:cxn modelId="{250077D9-510A-4621-83CD-AB0DFBD43A6A}" type="presOf" srcId="{E6F15C96-8C3A-4E52-A71F-059A403D5494}" destId="{BBF0C501-4706-4B06-8D96-863B0D321D3A}" srcOrd="0" destOrd="0" presId="urn:microsoft.com/office/officeart/2005/8/layout/lProcess3"/>
    <dgm:cxn modelId="{51C9A759-4D23-4535-A74E-9C0E363DE5F8}" type="presOf" srcId="{F8239C59-E612-40EC-8FFD-718A7AF531F4}" destId="{BD156F91-EE8E-442A-B678-27D27DB0713D}" srcOrd="0" destOrd="0" presId="urn:microsoft.com/office/officeart/2005/8/layout/lProcess3"/>
    <dgm:cxn modelId="{FCFF33A7-E6AC-43DD-B3C4-7F345282349B}" type="presOf" srcId="{141F90ED-6D51-4964-A642-690E70B3A258}" destId="{296A9857-994F-48C9-A70C-6D2D60403837}" srcOrd="0" destOrd="0" presId="urn:microsoft.com/office/officeart/2005/8/layout/lProcess3"/>
    <dgm:cxn modelId="{F8643532-9A64-495B-A185-9EAFD64C1DD3}" type="presOf" srcId="{24DC7CBA-4CE1-4071-860F-341043179FA8}" destId="{7773731F-F726-485F-822A-7BC59AF73DE0}" srcOrd="0" destOrd="0" presId="urn:microsoft.com/office/officeart/2005/8/layout/lProcess3"/>
    <dgm:cxn modelId="{D9A33545-9050-482A-B93B-9D273C975250}" srcId="{92493281-C8B0-4F99-B1EC-E56E0A58A859}" destId="{5C91EFE1-13AF-48CD-8506-5A32CA6ED2E5}" srcOrd="0" destOrd="0" parTransId="{6A94067E-FD2D-4120-9408-2BED1543E527}" sibTransId="{0D153526-09DD-4D33-8422-01DF9271953D}"/>
    <dgm:cxn modelId="{DCF29BCC-1A90-4F4C-8603-9E17AD29E445}" srcId="{24DC7CBA-4CE1-4071-860F-341043179FA8}" destId="{D5A9A670-B5BE-4361-8D66-B74CDE2D59EF}" srcOrd="0" destOrd="0" parTransId="{D2151E92-C289-41A2-9C90-8592DD520BBA}" sibTransId="{ACD73754-175D-4959-9EDD-CB21F14CEB9A}"/>
    <dgm:cxn modelId="{5AB6C7DA-C375-44C2-BE73-A5D74C4B844B}" type="presOf" srcId="{5B4FFEB6-CDD4-4547-889C-E338089196D1}" destId="{18B5CB8E-5686-4646-A428-00070AEEE823}" srcOrd="0" destOrd="0" presId="urn:microsoft.com/office/officeart/2005/8/layout/lProcess3"/>
    <dgm:cxn modelId="{3B4C9038-CEC3-411C-88FA-C6E93F30E9C8}" srcId="{E6F15C96-8C3A-4E52-A71F-059A403D5494}" destId="{3377A640-132F-456A-8F23-F494115CC933}" srcOrd="0" destOrd="0" parTransId="{FB802E40-A347-49DD-A18C-03948406FDC4}" sibTransId="{E6D2A3F8-0088-4145-98D5-6B11B76A65E2}"/>
    <dgm:cxn modelId="{D7AAAC60-201B-45F5-9144-78BF29AD02C1}" type="presParOf" srcId="{BBF0C501-4706-4B06-8D96-863B0D321D3A}" destId="{607FE235-5393-4307-9564-D12FA67B79EA}" srcOrd="0" destOrd="0" presId="urn:microsoft.com/office/officeart/2005/8/layout/lProcess3"/>
    <dgm:cxn modelId="{32DC23F7-0726-4936-9AD3-A3B06805F649}" type="presParOf" srcId="{607FE235-5393-4307-9564-D12FA67B79EA}" destId="{D42015A1-5058-4135-A7B8-00726320D5F3}" srcOrd="0" destOrd="0" presId="urn:microsoft.com/office/officeart/2005/8/layout/lProcess3"/>
    <dgm:cxn modelId="{733495A1-548D-4BA7-9B9F-4962B8677974}" type="presParOf" srcId="{607FE235-5393-4307-9564-D12FA67B79EA}" destId="{8F2C7C2E-09F1-48D2-95E6-60841B17D8CD}" srcOrd="1" destOrd="0" presId="urn:microsoft.com/office/officeart/2005/8/layout/lProcess3"/>
    <dgm:cxn modelId="{2B949582-27B4-472C-B4E5-834BBD032D3A}" type="presParOf" srcId="{607FE235-5393-4307-9564-D12FA67B79EA}" destId="{BD156F91-EE8E-442A-B678-27D27DB0713D}" srcOrd="2" destOrd="0" presId="urn:microsoft.com/office/officeart/2005/8/layout/lProcess3"/>
    <dgm:cxn modelId="{FF86730C-33E7-4FDE-A66D-C1839CC31451}" type="presParOf" srcId="{BBF0C501-4706-4B06-8D96-863B0D321D3A}" destId="{5DD9CC90-EBA3-455D-B410-F67620B8AC0A}" srcOrd="1" destOrd="0" presId="urn:microsoft.com/office/officeart/2005/8/layout/lProcess3"/>
    <dgm:cxn modelId="{0FED2B93-502A-4798-B2A7-58111A94A457}" type="presParOf" srcId="{BBF0C501-4706-4B06-8D96-863B0D321D3A}" destId="{27F485A3-FF42-47E8-848D-02034791F9A1}" srcOrd="2" destOrd="0" presId="urn:microsoft.com/office/officeart/2005/8/layout/lProcess3"/>
    <dgm:cxn modelId="{4971C47C-22D4-446F-AA5F-FEBA8994D1B0}" type="presParOf" srcId="{27F485A3-FF42-47E8-848D-02034791F9A1}" destId="{296A9857-994F-48C9-A70C-6D2D60403837}" srcOrd="0" destOrd="0" presId="urn:microsoft.com/office/officeart/2005/8/layout/lProcess3"/>
    <dgm:cxn modelId="{B868EFBF-448E-46A9-8E9B-DCDBF874BE16}" type="presParOf" srcId="{27F485A3-FF42-47E8-848D-02034791F9A1}" destId="{5F0FDBD0-87DF-4832-91AD-607D353AB13C}" srcOrd="1" destOrd="0" presId="urn:microsoft.com/office/officeart/2005/8/layout/lProcess3"/>
    <dgm:cxn modelId="{3CB0F003-E8C6-41B4-A679-BAD3C865148F}" type="presParOf" srcId="{27F485A3-FF42-47E8-848D-02034791F9A1}" destId="{18B5CB8E-5686-4646-A428-00070AEEE823}" srcOrd="2" destOrd="0" presId="urn:microsoft.com/office/officeart/2005/8/layout/lProcess3"/>
    <dgm:cxn modelId="{5DB2F0C2-9A3C-4ADE-9F00-29B555F68C3B}" type="presParOf" srcId="{BBF0C501-4706-4B06-8D96-863B0D321D3A}" destId="{F6C74AD0-B4B1-48F2-9449-ABD54829F10F}" srcOrd="3" destOrd="0" presId="urn:microsoft.com/office/officeart/2005/8/layout/lProcess3"/>
    <dgm:cxn modelId="{DE7D7FF1-E62E-4A87-9E90-C483DA61CB14}" type="presParOf" srcId="{BBF0C501-4706-4B06-8D96-863B0D321D3A}" destId="{6CB03B74-D6A3-4D8D-9AAF-A3AA01F2213E}" srcOrd="4" destOrd="0" presId="urn:microsoft.com/office/officeart/2005/8/layout/lProcess3"/>
    <dgm:cxn modelId="{EAC79CDA-E885-43ED-ABFB-87274815A73D}" type="presParOf" srcId="{6CB03B74-D6A3-4D8D-9AAF-A3AA01F2213E}" destId="{823CEE95-E66A-4252-B0CD-C54DA031B5DA}" srcOrd="0" destOrd="0" presId="urn:microsoft.com/office/officeart/2005/8/layout/lProcess3"/>
    <dgm:cxn modelId="{D0F01BF5-5430-49C3-ACBA-AFECABA6D6A9}" type="presParOf" srcId="{6CB03B74-D6A3-4D8D-9AAF-A3AA01F2213E}" destId="{41162811-1D81-4DAF-8A50-17E6B9CBF97E}" srcOrd="1" destOrd="0" presId="urn:microsoft.com/office/officeart/2005/8/layout/lProcess3"/>
    <dgm:cxn modelId="{D1A2985A-9320-4368-A79A-7BA042AD64B2}" type="presParOf" srcId="{6CB03B74-D6A3-4D8D-9AAF-A3AA01F2213E}" destId="{1CF18B09-B129-4426-8C38-5FD2E8556BD4}" srcOrd="2" destOrd="0" presId="urn:microsoft.com/office/officeart/2005/8/layout/lProcess3"/>
    <dgm:cxn modelId="{5CFA2357-AF87-4014-A484-74A8776E0405}" type="presParOf" srcId="{BBF0C501-4706-4B06-8D96-863B0D321D3A}" destId="{EC79DB53-3B5B-4826-8302-EB137D42E14D}" srcOrd="5" destOrd="0" presId="urn:microsoft.com/office/officeart/2005/8/layout/lProcess3"/>
    <dgm:cxn modelId="{E368A40E-77A3-4203-B39B-58AA9A2F09CC}" type="presParOf" srcId="{BBF0C501-4706-4B06-8D96-863B0D321D3A}" destId="{2481FCD8-0D5B-475B-BF45-D7F975A79A3F}" srcOrd="6" destOrd="0" presId="urn:microsoft.com/office/officeart/2005/8/layout/lProcess3"/>
    <dgm:cxn modelId="{725A0BF6-69AD-4CC3-AF71-E56064B251E4}" type="presParOf" srcId="{2481FCD8-0D5B-475B-BF45-D7F975A79A3F}" destId="{7773731F-F726-485F-822A-7BC59AF73DE0}" srcOrd="0" destOrd="0" presId="urn:microsoft.com/office/officeart/2005/8/layout/lProcess3"/>
    <dgm:cxn modelId="{218FC002-6CC4-4E11-B829-18A2F4634887}" type="presParOf" srcId="{2481FCD8-0D5B-475B-BF45-D7F975A79A3F}" destId="{5257568A-B799-4E0B-881A-2435B41B7C6D}" srcOrd="1" destOrd="0" presId="urn:microsoft.com/office/officeart/2005/8/layout/lProcess3"/>
    <dgm:cxn modelId="{5F2BF7AA-52BC-4A21-8F07-97F8BAB4796F}" type="presParOf" srcId="{2481FCD8-0D5B-475B-BF45-D7F975A79A3F}" destId="{5CD8A4B8-669D-4FCB-95C0-21AB7266F62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B7A40A-9E0F-4CAC-8F48-58EB225EE6DE}" type="doc">
      <dgm:prSet loTypeId="urn:microsoft.com/office/officeart/2005/8/layout/pyramid2" loCatId="pyramid" qsTypeId="urn:microsoft.com/office/officeart/2005/8/quickstyle/simple1" qsCatId="simple" csTypeId="urn:microsoft.com/office/officeart/2005/8/colors/accent6_2" csCatId="accent6" phldr="1"/>
      <dgm:spPr/>
    </dgm:pt>
    <dgm:pt modelId="{59964BFF-A322-48A0-BAA1-005C8E0CD2D8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7 подпрограмм</a:t>
          </a:r>
          <a:endParaRPr lang="ru-RU" dirty="0">
            <a:solidFill>
              <a:srgbClr val="0070C0"/>
            </a:solidFill>
          </a:endParaRPr>
        </a:p>
      </dgm:t>
    </dgm:pt>
    <dgm:pt modelId="{B5680E1C-ADCE-452E-BC32-4FA8C4092334}" type="parTrans" cxnId="{CE5ABEB7-0725-4AAD-A234-EE43BB632E20}">
      <dgm:prSet/>
      <dgm:spPr/>
      <dgm:t>
        <a:bodyPr/>
        <a:lstStyle/>
        <a:p>
          <a:endParaRPr lang="ru-RU"/>
        </a:p>
      </dgm:t>
    </dgm:pt>
    <dgm:pt modelId="{3C34DD01-B991-4D1E-A6A2-3359682816A3}" type="sibTrans" cxnId="{CE5ABEB7-0725-4AAD-A234-EE43BB632E20}">
      <dgm:prSet/>
      <dgm:spPr/>
      <dgm:t>
        <a:bodyPr/>
        <a:lstStyle/>
        <a:p>
          <a:endParaRPr lang="ru-RU"/>
        </a:p>
      </dgm:t>
    </dgm:pt>
    <dgm:pt modelId="{2EA69827-4AFB-4268-89CA-E5A20CC7F9F5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15 целевых показателей</a:t>
          </a:r>
          <a:endParaRPr lang="ru-RU" dirty="0">
            <a:solidFill>
              <a:srgbClr val="0070C0"/>
            </a:solidFill>
          </a:endParaRPr>
        </a:p>
      </dgm:t>
    </dgm:pt>
    <dgm:pt modelId="{8890F044-DF17-42FD-B784-27E82B0BC7E8}" type="parTrans" cxnId="{AB0B03A0-6B39-4742-A320-23D6845C10C0}">
      <dgm:prSet/>
      <dgm:spPr/>
      <dgm:t>
        <a:bodyPr/>
        <a:lstStyle/>
        <a:p>
          <a:endParaRPr lang="ru-RU"/>
        </a:p>
      </dgm:t>
    </dgm:pt>
    <dgm:pt modelId="{D60553E4-4058-4E97-AEB8-F5EDC2AEE40D}" type="sibTrans" cxnId="{AB0B03A0-6B39-4742-A320-23D6845C10C0}">
      <dgm:prSet/>
      <dgm:spPr/>
      <dgm:t>
        <a:bodyPr/>
        <a:lstStyle/>
        <a:p>
          <a:endParaRPr lang="ru-RU"/>
        </a:p>
      </dgm:t>
    </dgm:pt>
    <dgm:pt modelId="{B62276C5-41BA-4DC6-A484-400F5439DF4A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комплекс из                    127 мероприятий</a:t>
          </a:r>
          <a:endParaRPr lang="ru-RU" dirty="0">
            <a:solidFill>
              <a:srgbClr val="0070C0"/>
            </a:solidFill>
          </a:endParaRPr>
        </a:p>
      </dgm:t>
    </dgm:pt>
    <dgm:pt modelId="{82E34038-7A09-4AFA-807D-848C515FD483}" type="parTrans" cxnId="{082A0DBF-D756-4376-89AE-77AFF1D2D9F3}">
      <dgm:prSet/>
      <dgm:spPr/>
      <dgm:t>
        <a:bodyPr/>
        <a:lstStyle/>
        <a:p>
          <a:endParaRPr lang="ru-RU"/>
        </a:p>
      </dgm:t>
    </dgm:pt>
    <dgm:pt modelId="{DAB599B7-050A-4561-8857-BB3DCCB84963}" type="sibTrans" cxnId="{082A0DBF-D756-4376-89AE-77AFF1D2D9F3}">
      <dgm:prSet/>
      <dgm:spPr/>
      <dgm:t>
        <a:bodyPr/>
        <a:lstStyle/>
        <a:p>
          <a:endParaRPr lang="ru-RU"/>
        </a:p>
      </dgm:t>
    </dgm:pt>
    <dgm:pt modelId="{D64E30D9-2A31-44F6-987A-221270A8CC7E}" type="pres">
      <dgm:prSet presAssocID="{FDB7A40A-9E0F-4CAC-8F48-58EB225EE6DE}" presName="compositeShape" presStyleCnt="0">
        <dgm:presLayoutVars>
          <dgm:dir/>
          <dgm:resizeHandles/>
        </dgm:presLayoutVars>
      </dgm:prSet>
      <dgm:spPr/>
    </dgm:pt>
    <dgm:pt modelId="{6C4F1B9E-70BB-4A37-AA8E-888B7A0E5794}" type="pres">
      <dgm:prSet presAssocID="{FDB7A40A-9E0F-4CAC-8F48-58EB225EE6DE}" presName="pyramid" presStyleLbl="node1" presStyleIdx="0" presStyleCnt="1"/>
      <dgm:spPr/>
    </dgm:pt>
    <dgm:pt modelId="{8E75EFA1-D6D2-4818-86B7-9E2B0AFF5FC2}" type="pres">
      <dgm:prSet presAssocID="{FDB7A40A-9E0F-4CAC-8F48-58EB225EE6DE}" presName="theList" presStyleCnt="0"/>
      <dgm:spPr/>
    </dgm:pt>
    <dgm:pt modelId="{0B5A3557-FFB4-4060-8D41-DC2BB6B56F03}" type="pres">
      <dgm:prSet presAssocID="{59964BFF-A322-48A0-BAA1-005C8E0CD2D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2FAA5-426C-41AF-B8AE-93F6A51C9FB4}" type="pres">
      <dgm:prSet presAssocID="{59964BFF-A322-48A0-BAA1-005C8E0CD2D8}" presName="aSpace" presStyleCnt="0"/>
      <dgm:spPr/>
    </dgm:pt>
    <dgm:pt modelId="{1167CB89-A06F-49E4-888C-6F8F2A2EAFFA}" type="pres">
      <dgm:prSet presAssocID="{2EA69827-4AFB-4268-89CA-E5A20CC7F9F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94A96-AF6A-4224-9882-7755AC0F3446}" type="pres">
      <dgm:prSet presAssocID="{2EA69827-4AFB-4268-89CA-E5A20CC7F9F5}" presName="aSpace" presStyleCnt="0"/>
      <dgm:spPr/>
    </dgm:pt>
    <dgm:pt modelId="{609723EC-9D7F-4985-A3F2-7984A403D31E}" type="pres">
      <dgm:prSet presAssocID="{B62276C5-41BA-4DC6-A484-400F5439DF4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5CF72-0354-43C2-A62A-76054E610D0E}" type="pres">
      <dgm:prSet presAssocID="{B62276C5-41BA-4DC6-A484-400F5439DF4A}" presName="aSpace" presStyleCnt="0"/>
      <dgm:spPr/>
    </dgm:pt>
  </dgm:ptLst>
  <dgm:cxnLst>
    <dgm:cxn modelId="{29A6FEB8-ECB4-4650-BAA7-8021087FDBB8}" type="presOf" srcId="{59964BFF-A322-48A0-BAA1-005C8E0CD2D8}" destId="{0B5A3557-FFB4-4060-8D41-DC2BB6B56F03}" srcOrd="0" destOrd="0" presId="urn:microsoft.com/office/officeart/2005/8/layout/pyramid2"/>
    <dgm:cxn modelId="{AB0B03A0-6B39-4742-A320-23D6845C10C0}" srcId="{FDB7A40A-9E0F-4CAC-8F48-58EB225EE6DE}" destId="{2EA69827-4AFB-4268-89CA-E5A20CC7F9F5}" srcOrd="1" destOrd="0" parTransId="{8890F044-DF17-42FD-B784-27E82B0BC7E8}" sibTransId="{D60553E4-4058-4E97-AEB8-F5EDC2AEE40D}"/>
    <dgm:cxn modelId="{6A4264EA-E007-430C-9613-02E7B978B06E}" type="presOf" srcId="{2EA69827-4AFB-4268-89CA-E5A20CC7F9F5}" destId="{1167CB89-A06F-49E4-888C-6F8F2A2EAFFA}" srcOrd="0" destOrd="0" presId="urn:microsoft.com/office/officeart/2005/8/layout/pyramid2"/>
    <dgm:cxn modelId="{2D2CA9F0-CD98-4B66-B34E-5BEDD3D8450B}" type="presOf" srcId="{B62276C5-41BA-4DC6-A484-400F5439DF4A}" destId="{609723EC-9D7F-4985-A3F2-7984A403D31E}" srcOrd="0" destOrd="0" presId="urn:microsoft.com/office/officeart/2005/8/layout/pyramid2"/>
    <dgm:cxn modelId="{CE5ABEB7-0725-4AAD-A234-EE43BB632E20}" srcId="{FDB7A40A-9E0F-4CAC-8F48-58EB225EE6DE}" destId="{59964BFF-A322-48A0-BAA1-005C8E0CD2D8}" srcOrd="0" destOrd="0" parTransId="{B5680E1C-ADCE-452E-BC32-4FA8C4092334}" sibTransId="{3C34DD01-B991-4D1E-A6A2-3359682816A3}"/>
    <dgm:cxn modelId="{082A0DBF-D756-4376-89AE-77AFF1D2D9F3}" srcId="{FDB7A40A-9E0F-4CAC-8F48-58EB225EE6DE}" destId="{B62276C5-41BA-4DC6-A484-400F5439DF4A}" srcOrd="2" destOrd="0" parTransId="{82E34038-7A09-4AFA-807D-848C515FD483}" sibTransId="{DAB599B7-050A-4561-8857-BB3DCCB84963}"/>
    <dgm:cxn modelId="{C3DB67E4-CA8C-4D3D-A11D-DF3AB12D7269}" type="presOf" srcId="{FDB7A40A-9E0F-4CAC-8F48-58EB225EE6DE}" destId="{D64E30D9-2A31-44F6-987A-221270A8CC7E}" srcOrd="0" destOrd="0" presId="urn:microsoft.com/office/officeart/2005/8/layout/pyramid2"/>
    <dgm:cxn modelId="{04D1EAC4-EAD3-4104-AC8F-7AB34FE9B2D2}" type="presParOf" srcId="{D64E30D9-2A31-44F6-987A-221270A8CC7E}" destId="{6C4F1B9E-70BB-4A37-AA8E-888B7A0E5794}" srcOrd="0" destOrd="0" presId="urn:microsoft.com/office/officeart/2005/8/layout/pyramid2"/>
    <dgm:cxn modelId="{DEE2D3C6-C0F7-464A-903C-41D624E2EFA8}" type="presParOf" srcId="{D64E30D9-2A31-44F6-987A-221270A8CC7E}" destId="{8E75EFA1-D6D2-4818-86B7-9E2B0AFF5FC2}" srcOrd="1" destOrd="0" presId="urn:microsoft.com/office/officeart/2005/8/layout/pyramid2"/>
    <dgm:cxn modelId="{6C6D1E82-5275-45FE-9946-4C90830FFE22}" type="presParOf" srcId="{8E75EFA1-D6D2-4818-86B7-9E2B0AFF5FC2}" destId="{0B5A3557-FFB4-4060-8D41-DC2BB6B56F03}" srcOrd="0" destOrd="0" presId="urn:microsoft.com/office/officeart/2005/8/layout/pyramid2"/>
    <dgm:cxn modelId="{E180245B-4199-4A85-A211-6373CA62C815}" type="presParOf" srcId="{8E75EFA1-D6D2-4818-86B7-9E2B0AFF5FC2}" destId="{A582FAA5-426C-41AF-B8AE-93F6A51C9FB4}" srcOrd="1" destOrd="0" presId="urn:microsoft.com/office/officeart/2005/8/layout/pyramid2"/>
    <dgm:cxn modelId="{9A7E63A6-FBB9-44C6-807E-520F26873CBE}" type="presParOf" srcId="{8E75EFA1-D6D2-4818-86B7-9E2B0AFF5FC2}" destId="{1167CB89-A06F-49E4-888C-6F8F2A2EAFFA}" srcOrd="2" destOrd="0" presId="urn:microsoft.com/office/officeart/2005/8/layout/pyramid2"/>
    <dgm:cxn modelId="{1E8E55A7-EE60-4D7C-A1F1-5A38286D9C19}" type="presParOf" srcId="{8E75EFA1-D6D2-4818-86B7-9E2B0AFF5FC2}" destId="{25A94A96-AF6A-4224-9882-7755AC0F3446}" srcOrd="3" destOrd="0" presId="urn:microsoft.com/office/officeart/2005/8/layout/pyramid2"/>
    <dgm:cxn modelId="{EE003C0D-0C6C-4B8F-B5B3-C6069068F832}" type="presParOf" srcId="{8E75EFA1-D6D2-4818-86B7-9E2B0AFF5FC2}" destId="{609723EC-9D7F-4985-A3F2-7984A403D31E}" srcOrd="4" destOrd="0" presId="urn:microsoft.com/office/officeart/2005/8/layout/pyramid2"/>
    <dgm:cxn modelId="{C0DD777B-AE3D-4353-B928-86EF3E71EC36}" type="presParOf" srcId="{8E75EFA1-D6D2-4818-86B7-9E2B0AFF5FC2}" destId="{B945CF72-0354-43C2-A62A-76054E610D0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117449-056D-45A7-B160-B175A08AEF26}">
      <dsp:nvSpPr>
        <dsp:cNvPr id="0" name=""/>
        <dsp:cNvSpPr/>
      </dsp:nvSpPr>
      <dsp:spPr>
        <a:xfrm rot="10800000">
          <a:off x="1539076" y="2276"/>
          <a:ext cx="5746238" cy="36686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Представительство интересов и развитие социального партнёрства</a:t>
          </a:r>
          <a:endParaRPr lang="ru-RU" sz="1400" kern="1200" dirty="0"/>
        </a:p>
      </dsp:txBody>
      <dsp:txXfrm rot="10800000">
        <a:off x="1539076" y="2276"/>
        <a:ext cx="5746238" cy="366861"/>
      </dsp:txXfrm>
    </dsp:sp>
    <dsp:sp modelId="{DC4D19FA-2258-4855-B2D3-5CC3202EA742}">
      <dsp:nvSpPr>
        <dsp:cNvPr id="0" name=""/>
        <dsp:cNvSpPr/>
      </dsp:nvSpPr>
      <dsp:spPr>
        <a:xfrm>
          <a:off x="1355645" y="2276"/>
          <a:ext cx="366861" cy="3668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453FA-F4F2-403C-99E4-D70120162C43}">
      <dsp:nvSpPr>
        <dsp:cNvPr id="0" name=""/>
        <dsp:cNvSpPr/>
      </dsp:nvSpPr>
      <dsp:spPr>
        <a:xfrm rot="10800000">
          <a:off x="1539076" y="460852"/>
          <a:ext cx="5746238" cy="36686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Правозащитная работа</a:t>
          </a:r>
          <a:endParaRPr lang="ru-RU" sz="1400" kern="1200" dirty="0"/>
        </a:p>
      </dsp:txBody>
      <dsp:txXfrm rot="10800000">
        <a:off x="1539076" y="460852"/>
        <a:ext cx="5746238" cy="366861"/>
      </dsp:txXfrm>
    </dsp:sp>
    <dsp:sp modelId="{2CFC4955-1B2B-4224-9999-9CFCB8CF3C52}">
      <dsp:nvSpPr>
        <dsp:cNvPr id="0" name=""/>
        <dsp:cNvSpPr/>
      </dsp:nvSpPr>
      <dsp:spPr>
        <a:xfrm>
          <a:off x="1355645" y="460852"/>
          <a:ext cx="366861" cy="3668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97C6D-BAAD-4D1F-8088-8F3F95AA0D11}">
      <dsp:nvSpPr>
        <dsp:cNvPr id="0" name=""/>
        <dsp:cNvSpPr/>
      </dsp:nvSpPr>
      <dsp:spPr>
        <a:xfrm rot="10800000">
          <a:off x="1539076" y="919429"/>
          <a:ext cx="5746238" cy="36686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Совершенствование системы оплаты труда</a:t>
          </a:r>
          <a:endParaRPr lang="ru-RU" sz="1400" kern="1200" dirty="0"/>
        </a:p>
      </dsp:txBody>
      <dsp:txXfrm rot="10800000">
        <a:off x="1539076" y="919429"/>
        <a:ext cx="5746238" cy="366861"/>
      </dsp:txXfrm>
    </dsp:sp>
    <dsp:sp modelId="{8EAAD30C-3BBA-4C08-93EE-2099375D44DC}">
      <dsp:nvSpPr>
        <dsp:cNvPr id="0" name=""/>
        <dsp:cNvSpPr/>
      </dsp:nvSpPr>
      <dsp:spPr>
        <a:xfrm>
          <a:off x="1355645" y="919429"/>
          <a:ext cx="366861" cy="3668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A1B57-BBF7-4314-8947-846CF46CF81E}">
      <dsp:nvSpPr>
        <dsp:cNvPr id="0" name=""/>
        <dsp:cNvSpPr/>
      </dsp:nvSpPr>
      <dsp:spPr>
        <a:xfrm rot="10800000">
          <a:off x="1539076" y="1378005"/>
          <a:ext cx="5746238" cy="36686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Охрана труда и улучшение условий работы</a:t>
          </a:r>
          <a:endParaRPr lang="ru-RU" sz="1400" kern="1200" dirty="0"/>
        </a:p>
      </dsp:txBody>
      <dsp:txXfrm rot="10800000">
        <a:off x="1539076" y="1378005"/>
        <a:ext cx="5746238" cy="366861"/>
      </dsp:txXfrm>
    </dsp:sp>
    <dsp:sp modelId="{211E0257-EA10-47BC-8A59-80E29DD22222}">
      <dsp:nvSpPr>
        <dsp:cNvPr id="0" name=""/>
        <dsp:cNvSpPr/>
      </dsp:nvSpPr>
      <dsp:spPr>
        <a:xfrm>
          <a:off x="1355645" y="1378005"/>
          <a:ext cx="366861" cy="3668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C7195-8700-4752-9FB0-72428E3AA422}">
      <dsp:nvSpPr>
        <dsp:cNvPr id="0" name=""/>
        <dsp:cNvSpPr/>
      </dsp:nvSpPr>
      <dsp:spPr>
        <a:xfrm rot="10800000">
          <a:off x="1539076" y="1836581"/>
          <a:ext cx="5746238" cy="36686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Информационная работа и обучение профсоюзных кадров и актива</a:t>
          </a:r>
          <a:endParaRPr lang="ru-RU" sz="1400" kern="1200" dirty="0"/>
        </a:p>
      </dsp:txBody>
      <dsp:txXfrm rot="10800000">
        <a:off x="1539076" y="1836581"/>
        <a:ext cx="5746238" cy="366861"/>
      </dsp:txXfrm>
    </dsp:sp>
    <dsp:sp modelId="{B59BFF1B-E55A-4E1C-8C55-2DB2964960F6}">
      <dsp:nvSpPr>
        <dsp:cNvPr id="0" name=""/>
        <dsp:cNvSpPr/>
      </dsp:nvSpPr>
      <dsp:spPr>
        <a:xfrm>
          <a:off x="1355645" y="1836581"/>
          <a:ext cx="366861" cy="36686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D0735-5188-44B4-9DF7-36406827CF78}">
      <dsp:nvSpPr>
        <dsp:cNvPr id="0" name=""/>
        <dsp:cNvSpPr/>
      </dsp:nvSpPr>
      <dsp:spPr>
        <a:xfrm rot="10800000">
          <a:off x="1539076" y="2295158"/>
          <a:ext cx="5746238" cy="36686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77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Организационно-финансовое укрепление Профсоюза</a:t>
          </a:r>
          <a:endParaRPr lang="ru-RU" sz="1400" kern="1200" dirty="0"/>
        </a:p>
      </dsp:txBody>
      <dsp:txXfrm rot="10800000">
        <a:off x="1539076" y="2295158"/>
        <a:ext cx="5746238" cy="366861"/>
      </dsp:txXfrm>
    </dsp:sp>
    <dsp:sp modelId="{8DE535E0-BA93-40E1-9FEB-4B09F5153D77}">
      <dsp:nvSpPr>
        <dsp:cNvPr id="0" name=""/>
        <dsp:cNvSpPr/>
      </dsp:nvSpPr>
      <dsp:spPr>
        <a:xfrm>
          <a:off x="1355645" y="2295158"/>
          <a:ext cx="366861" cy="36686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2015A1-5058-4135-A7B8-00726320D5F3}">
      <dsp:nvSpPr>
        <dsp:cNvPr id="0" name=""/>
        <dsp:cNvSpPr/>
      </dsp:nvSpPr>
      <dsp:spPr>
        <a:xfrm>
          <a:off x="531642" y="1327"/>
          <a:ext cx="1831281" cy="7325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Общее образование</a:t>
          </a:r>
          <a:endParaRPr lang="ru-RU" sz="1400" b="1" kern="1200" dirty="0"/>
        </a:p>
      </dsp:txBody>
      <dsp:txXfrm>
        <a:off x="531642" y="1327"/>
        <a:ext cx="1831281" cy="732512"/>
      </dsp:txXfrm>
    </dsp:sp>
    <dsp:sp modelId="{BD156F91-EE8E-442A-B678-27D27DB0713D}">
      <dsp:nvSpPr>
        <dsp:cNvPr id="0" name=""/>
        <dsp:cNvSpPr/>
      </dsp:nvSpPr>
      <dsp:spPr>
        <a:xfrm>
          <a:off x="2124857" y="63590"/>
          <a:ext cx="1519963" cy="60798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+ 27,9 %</a:t>
          </a:r>
          <a:endParaRPr lang="ru-RU" sz="2000" kern="1200" dirty="0"/>
        </a:p>
      </dsp:txBody>
      <dsp:txXfrm>
        <a:off x="2124857" y="63590"/>
        <a:ext cx="1519963" cy="607985"/>
      </dsp:txXfrm>
    </dsp:sp>
    <dsp:sp modelId="{296A9857-994F-48C9-A70C-6D2D60403837}">
      <dsp:nvSpPr>
        <dsp:cNvPr id="0" name=""/>
        <dsp:cNvSpPr/>
      </dsp:nvSpPr>
      <dsp:spPr>
        <a:xfrm>
          <a:off x="531642" y="836391"/>
          <a:ext cx="1831281" cy="7325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Дошкольное образование</a:t>
          </a:r>
          <a:endParaRPr lang="ru-RU" sz="1400" b="1" kern="1200" dirty="0"/>
        </a:p>
      </dsp:txBody>
      <dsp:txXfrm>
        <a:off x="531642" y="836391"/>
        <a:ext cx="1831281" cy="732512"/>
      </dsp:txXfrm>
    </dsp:sp>
    <dsp:sp modelId="{18B5CB8E-5686-4646-A428-00070AEEE823}">
      <dsp:nvSpPr>
        <dsp:cNvPr id="0" name=""/>
        <dsp:cNvSpPr/>
      </dsp:nvSpPr>
      <dsp:spPr>
        <a:xfrm>
          <a:off x="2124857" y="898655"/>
          <a:ext cx="1519963" cy="60798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+ 35,6 %</a:t>
          </a:r>
          <a:endParaRPr lang="ru-RU" sz="2000" kern="1200" dirty="0"/>
        </a:p>
      </dsp:txBody>
      <dsp:txXfrm>
        <a:off x="2124857" y="898655"/>
        <a:ext cx="1519963" cy="607985"/>
      </dsp:txXfrm>
    </dsp:sp>
    <dsp:sp modelId="{823CEE95-E66A-4252-B0CD-C54DA031B5DA}">
      <dsp:nvSpPr>
        <dsp:cNvPr id="0" name=""/>
        <dsp:cNvSpPr/>
      </dsp:nvSpPr>
      <dsp:spPr>
        <a:xfrm>
          <a:off x="531642" y="1671455"/>
          <a:ext cx="1831281" cy="7325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Профессиональное образование</a:t>
          </a:r>
          <a:endParaRPr lang="ru-RU" sz="1400" b="1" kern="1200" dirty="0"/>
        </a:p>
      </dsp:txBody>
      <dsp:txXfrm>
        <a:off x="531642" y="1671455"/>
        <a:ext cx="1831281" cy="732512"/>
      </dsp:txXfrm>
    </dsp:sp>
    <dsp:sp modelId="{1CF18B09-B129-4426-8C38-5FD2E8556BD4}">
      <dsp:nvSpPr>
        <dsp:cNvPr id="0" name=""/>
        <dsp:cNvSpPr/>
      </dsp:nvSpPr>
      <dsp:spPr>
        <a:xfrm>
          <a:off x="2124857" y="1733719"/>
          <a:ext cx="1519963" cy="60798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+ 45,3 %</a:t>
          </a:r>
          <a:endParaRPr lang="ru-RU" sz="2000" b="0" kern="1200" dirty="0"/>
        </a:p>
      </dsp:txBody>
      <dsp:txXfrm>
        <a:off x="2124857" y="1733719"/>
        <a:ext cx="1519963" cy="607985"/>
      </dsp:txXfrm>
    </dsp:sp>
    <dsp:sp modelId="{7773731F-F726-485F-822A-7BC59AF73DE0}">
      <dsp:nvSpPr>
        <dsp:cNvPr id="0" name=""/>
        <dsp:cNvSpPr/>
      </dsp:nvSpPr>
      <dsp:spPr>
        <a:xfrm>
          <a:off x="531642" y="2506520"/>
          <a:ext cx="1831281" cy="7325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Дополнительное образование</a:t>
          </a:r>
          <a:endParaRPr lang="ru-RU" sz="1400" b="1" kern="1200" dirty="0"/>
        </a:p>
      </dsp:txBody>
      <dsp:txXfrm>
        <a:off x="531642" y="2506520"/>
        <a:ext cx="1831281" cy="732512"/>
      </dsp:txXfrm>
    </dsp:sp>
    <dsp:sp modelId="{5CD8A4B8-669D-4FCB-95C0-21AB7266F627}">
      <dsp:nvSpPr>
        <dsp:cNvPr id="0" name=""/>
        <dsp:cNvSpPr/>
      </dsp:nvSpPr>
      <dsp:spPr>
        <a:xfrm>
          <a:off x="2124857" y="2568783"/>
          <a:ext cx="1519963" cy="60798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+ 66,5 %</a:t>
          </a:r>
          <a:endParaRPr lang="ru-RU" sz="2000" kern="1200" dirty="0"/>
        </a:p>
      </dsp:txBody>
      <dsp:txXfrm>
        <a:off x="2124857" y="2568783"/>
        <a:ext cx="1519963" cy="607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4F1B9E-70BB-4A37-AA8E-888B7A0E5794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A3557-FFB4-4060-8D41-DC2BB6B56F03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70C0"/>
              </a:solidFill>
            </a:rPr>
            <a:t>7 подпрограмм</a:t>
          </a:r>
          <a:endParaRPr lang="ru-RU" sz="2400" kern="1200" dirty="0">
            <a:solidFill>
              <a:srgbClr val="0070C0"/>
            </a:solidFill>
          </a:endParaRPr>
        </a:p>
      </dsp:txBody>
      <dsp:txXfrm>
        <a:off x="2743199" y="408582"/>
        <a:ext cx="2641600" cy="962025"/>
      </dsp:txXfrm>
    </dsp:sp>
    <dsp:sp modelId="{1167CB89-A06F-49E4-888C-6F8F2A2EAFFA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70C0"/>
              </a:solidFill>
            </a:rPr>
            <a:t>15 целевых показателей</a:t>
          </a:r>
          <a:endParaRPr lang="ru-RU" sz="2400" kern="1200" dirty="0">
            <a:solidFill>
              <a:srgbClr val="0070C0"/>
            </a:solidFill>
          </a:endParaRPr>
        </a:p>
      </dsp:txBody>
      <dsp:txXfrm>
        <a:off x="2743199" y="1490860"/>
        <a:ext cx="2641600" cy="962025"/>
      </dsp:txXfrm>
    </dsp:sp>
    <dsp:sp modelId="{609723EC-9D7F-4985-A3F2-7984A403D31E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70C0"/>
              </a:solidFill>
            </a:rPr>
            <a:t>комплекс из                    127 мероприятий</a:t>
          </a:r>
          <a:endParaRPr lang="ru-RU" sz="2400" kern="1200" dirty="0">
            <a:solidFill>
              <a:srgbClr val="0070C0"/>
            </a:solidFill>
          </a:endParaRPr>
        </a:p>
      </dsp:txBody>
      <dsp:txXfrm>
        <a:off x="2743199" y="2573139"/>
        <a:ext cx="2641600" cy="962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61A1-DC46-4986-9C82-DF31D03A202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F2D6-A8B9-4B0A-B436-D8AC6D08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1597819"/>
            <a:ext cx="3598168" cy="1102519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 smtClean="0">
                <a:solidFill>
                  <a:srgbClr val="C00000"/>
                </a:solidFill>
              </a:rPr>
              <a:t>VII</a:t>
            </a:r>
            <a:r>
              <a:rPr lang="ru-RU" sz="3600" dirty="0" smtClean="0">
                <a:solidFill>
                  <a:srgbClr val="C00000"/>
                </a:solidFill>
              </a:rPr>
              <a:t> пленарное заседание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комитета Алтайской краевой организации Профсоюза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51870"/>
            <a:ext cx="4536504" cy="1314450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7 ноября 2019 г.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Санаторий «Сосновый бор»,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 с.Зудилово Первомайского района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683568" y="339502"/>
            <a:ext cx="351482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14948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Структура и основные положения отчётного доклада на </a:t>
            </a:r>
            <a:r>
              <a:rPr lang="en-US" sz="2800" dirty="0" smtClean="0">
                <a:solidFill>
                  <a:srgbClr val="C00000"/>
                </a:solidFill>
              </a:rPr>
              <a:t>XXIX </a:t>
            </a:r>
            <a:r>
              <a:rPr lang="ru-RU" sz="2800" dirty="0" smtClean="0">
                <a:solidFill>
                  <a:srgbClr val="C00000"/>
                </a:solidFill>
              </a:rPr>
              <a:t>отчётно-выборной конференции Алтайской краевой организации Профсоюза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560648" y="123478"/>
            <a:ext cx="1086099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9622"/>
            <a:ext cx="91440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Задачи, поставленные предыдущей отчётно-выборной конференцией по направлению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«Информационная работа и обучение профсоюзных кадров и актива»: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67695"/>
            <a:ext cx="4644008" cy="2631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22288" indent="-342900" algn="just">
              <a:buAutoNum type="arabicPeriod"/>
            </a:pPr>
            <a:r>
              <a:rPr lang="ru-RU" sz="1500" dirty="0" smtClean="0"/>
              <a:t>Расширить представительство районных, городских и первичных организаций в сети Интернет.</a:t>
            </a:r>
          </a:p>
          <a:p>
            <a:pPr marL="522288" indent="-342900" algn="just">
              <a:buAutoNum type="arabicPeriod"/>
            </a:pPr>
            <a:r>
              <a:rPr lang="ru-RU" sz="1500" dirty="0" smtClean="0"/>
              <a:t>Разработать соответствующие программы улучшения информационной составляющей профсоюзной работы и принять сметы расходов на их выполнение.</a:t>
            </a:r>
          </a:p>
          <a:p>
            <a:pPr marL="522288" indent="-342900" algn="just">
              <a:buAutoNum type="arabicPeriod"/>
            </a:pPr>
            <a:r>
              <a:rPr lang="ru-RU" sz="1500" dirty="0" smtClean="0"/>
              <a:t>Продолжить системное обучение профсоюзных кадров и актива, в т.ч. молодёжи и студентов в рамках всероссийских, межрегиональных и краевых мероприятий и программ.</a:t>
            </a:r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067695"/>
            <a:ext cx="432048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179388" algn="just">
              <a:buAutoNum type="arabicPeriod"/>
            </a:pPr>
            <a:r>
              <a:rPr lang="ru-RU" sz="1400" dirty="0" smtClean="0"/>
              <a:t>Втрое увеличено количество организаций, имеющих собственные сайты в Интернете и страницы в </a:t>
            </a:r>
            <a:r>
              <a:rPr lang="ru-RU" sz="1400" dirty="0" err="1" smtClean="0"/>
              <a:t>соцсетях</a:t>
            </a:r>
            <a:r>
              <a:rPr lang="ru-RU" sz="1400" dirty="0" smtClean="0"/>
              <a:t> и на сайтах комитетов и учреждений.</a:t>
            </a:r>
          </a:p>
          <a:p>
            <a:pPr indent="179388" algn="just">
              <a:buAutoNum type="arabicPeriod"/>
            </a:pPr>
            <a:r>
              <a:rPr lang="ru-RU" sz="1400" dirty="0" smtClean="0"/>
              <a:t>Обеспечено исполнение рекомендованных ЦС размеров сметы расходов на  информационную работу,  действует программа софинансирования приобретения оргтехники и программного обеспечения.</a:t>
            </a:r>
          </a:p>
          <a:p>
            <a:pPr indent="179388" algn="just">
              <a:buAutoNum type="arabicPeriod"/>
            </a:pPr>
            <a:r>
              <a:rPr lang="ru-RU" sz="1400" dirty="0" smtClean="0"/>
              <a:t>Система обучения профсоюзных кадров и актива Алтайской краевой организации Профсоюза  получила высокую  оценку в ходе выездного заседания Исполкома Профсоюза в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14948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Структура и основные положения отчётного доклада на </a:t>
            </a:r>
            <a:r>
              <a:rPr lang="en-US" sz="2800" dirty="0" smtClean="0">
                <a:solidFill>
                  <a:srgbClr val="C00000"/>
                </a:solidFill>
              </a:rPr>
              <a:t>XXIX </a:t>
            </a:r>
            <a:r>
              <a:rPr lang="ru-RU" sz="2800" dirty="0" smtClean="0">
                <a:solidFill>
                  <a:srgbClr val="C00000"/>
                </a:solidFill>
              </a:rPr>
              <a:t>отчётно-выборной конференции Алтайской краевой организации Профсоюза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560648" y="123478"/>
            <a:ext cx="1086099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9622"/>
            <a:ext cx="9144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Задачи, поставленные предыдущей отчётно-выборной конференцией по направлению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«Организационно-финансовое укрепление Профсоюза»: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67695"/>
            <a:ext cx="464400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22288" indent="-342900" algn="just">
              <a:buAutoNum type="arabicPeriod"/>
            </a:pPr>
            <a:r>
              <a:rPr lang="ru-RU" sz="1500" dirty="0" smtClean="0"/>
              <a:t>Создать первичные профсоюзные организации во всех образовательных организациях                              (за исключением малочисленных).</a:t>
            </a:r>
          </a:p>
          <a:p>
            <a:pPr marL="522288" indent="-342900" algn="just">
              <a:buAutoNum type="arabicPeriod"/>
            </a:pPr>
            <a:r>
              <a:rPr lang="ru-RU" sz="1500" dirty="0" smtClean="0"/>
              <a:t>Ввести рейтинговую оценку местных и первичных организаций.</a:t>
            </a:r>
          </a:p>
          <a:p>
            <a:pPr marL="522288" indent="-342900" algn="just">
              <a:buAutoNum type="arabicPeriod"/>
            </a:pPr>
            <a:r>
              <a:rPr lang="ru-RU" sz="1500" dirty="0" smtClean="0"/>
              <a:t>Совершенствовать работу в рамках образовательных округов.</a:t>
            </a:r>
          </a:p>
          <a:p>
            <a:pPr marL="522288" indent="-342900" algn="just">
              <a:buAutoNum type="arabicPeriod"/>
            </a:pPr>
            <a:r>
              <a:rPr lang="ru-RU" sz="1500" dirty="0" smtClean="0"/>
              <a:t>Усилить контроль за рациональным расходованием средств профсоюзного бюджета.</a:t>
            </a:r>
          </a:p>
          <a:p>
            <a:pPr marL="522288" indent="-342900" algn="just">
              <a:buAutoNum type="arabicPeriod"/>
            </a:pPr>
            <a:r>
              <a:rPr lang="ru-RU" sz="1500" dirty="0" smtClean="0"/>
              <a:t>Развивать инновационные формы солидарной поддержки членов Профсоюза.</a:t>
            </a:r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067695"/>
            <a:ext cx="432048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179388" algn="just">
              <a:buAutoNum type="arabicPeriod"/>
            </a:pPr>
            <a:r>
              <a:rPr lang="ru-RU" sz="1200" dirty="0" smtClean="0"/>
              <a:t>С 22 до 17% за пять лет сократилось количество образовательных учреждений, в которых нет профсоюзных организаций.</a:t>
            </a:r>
          </a:p>
          <a:p>
            <a:pPr indent="179388" algn="just">
              <a:buAutoNum type="arabicPeriod"/>
            </a:pPr>
            <a:r>
              <a:rPr lang="ru-RU" sz="1200" dirty="0" smtClean="0"/>
              <a:t>Раз в 2 года проводится рейтинг организаций Профсоюза, по итогам которого проводятся награждение и премирование председателей .</a:t>
            </a:r>
          </a:p>
          <a:p>
            <a:pPr indent="179388" algn="just">
              <a:buAutoNum type="arabicPeriod"/>
            </a:pPr>
            <a:r>
              <a:rPr lang="ru-RU" sz="1200" dirty="0" smtClean="0"/>
              <a:t>Ежегодно во всех округах края проводятся балансовые комиссии, семинары-совещания, проведены окружные слёты председателей первичек, слёты молодых педагогов «Под крылом Профсоюза».</a:t>
            </a:r>
          </a:p>
          <a:p>
            <a:pPr indent="179388" algn="just">
              <a:buAutoNum type="arabicPeriod"/>
            </a:pPr>
            <a:r>
              <a:rPr lang="ru-RU" sz="1200" dirty="0" smtClean="0"/>
              <a:t>Усилена работа КРК, на каждом заседании президиума подводятся итоги выполнения постановления внеочередного пленума об </a:t>
            </a:r>
            <a:r>
              <a:rPr lang="ru-RU" sz="1200" dirty="0" err="1" smtClean="0"/>
              <a:t>организ.-финансовом</a:t>
            </a:r>
            <a:r>
              <a:rPr lang="ru-RU" sz="1200" dirty="0" smtClean="0"/>
              <a:t> укреплении АКО Профсоюза.</a:t>
            </a:r>
          </a:p>
          <a:p>
            <a:pPr indent="179388" algn="just">
              <a:buAutoNum type="arabicPeriod"/>
            </a:pPr>
            <a:r>
              <a:rPr lang="ru-RU" sz="1200" dirty="0" smtClean="0"/>
              <a:t>Дважды краевая организация Профсоюза становилась победителем Всероссийского конкурса профсоюзных организаций высокой социальной эффективности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РАЗВИТИЯ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Алтайской краевой организации Профсоюза на 2016-2020 годы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123728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915566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Структура отчётного доклада и выступления содокладчиков  будут соответствовать основным направлениям деятельности краевой организации в соответствии с Программой развития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офкардс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7493"/>
            <a:ext cx="2592288" cy="4723725"/>
          </a:xfrm>
          <a:prstGeom prst="rect">
            <a:avLst/>
          </a:prstGeom>
        </p:spPr>
      </p:pic>
      <p:pic>
        <p:nvPicPr>
          <p:cNvPr id="9" name="Рисунок 8" descr="Профкардс-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72200" y="267494"/>
            <a:ext cx="2592288" cy="4723727"/>
          </a:xfrm>
          <a:prstGeom prst="rect">
            <a:avLst/>
          </a:prstGeom>
        </p:spPr>
      </p:pic>
      <p:pic>
        <p:nvPicPr>
          <p:cNvPr id="1028" name="Picture 4" descr="https://bibirevo.mskobr.ru/images/0001%286%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2571750"/>
            <a:ext cx="3384376" cy="244827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43808" y="144384"/>
            <a:ext cx="3528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ходе реализации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Пилотного проекта по переходу 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46088" marR="0" lvl="0" indent="-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диный электронный профсоюзный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билет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446088" marR="0" lvl="0" indent="-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Электронный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реестр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членов Профсоюза и </a:t>
            </a:r>
          </a:p>
          <a:p>
            <a:pPr marL="446088" marR="0" lvl="0" indent="-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Автоматизированный сбор статистических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отчётов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1597819"/>
            <a:ext cx="3598168" cy="1102519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 smtClean="0">
                <a:solidFill>
                  <a:srgbClr val="C00000"/>
                </a:solidFill>
              </a:rPr>
              <a:t>VII</a:t>
            </a:r>
            <a:r>
              <a:rPr lang="ru-RU" sz="3600" dirty="0" smtClean="0">
                <a:solidFill>
                  <a:srgbClr val="C00000"/>
                </a:solidFill>
              </a:rPr>
              <a:t> пленарное заседание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комитета Алтайской краевой организации Профсоюза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51870"/>
            <a:ext cx="4536504" cy="1314450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7 ноября 2019 г.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Санаторий «Сосновый бор»,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 с.Зудилово Первомайского района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banner-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267494"/>
            <a:ext cx="360039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6815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Повестка заседания комитета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97564"/>
            <a:ext cx="8424936" cy="167418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1.</a:t>
            </a:r>
            <a:r>
              <a:rPr lang="en-US" sz="2000" dirty="0">
                <a:solidFill>
                  <a:srgbClr val="002060"/>
                </a:solidFill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>О ходе мероприятий по </a:t>
            </a:r>
            <a:r>
              <a:rPr lang="ru-RU" sz="2000" b="1" dirty="0">
                <a:solidFill>
                  <a:srgbClr val="002060"/>
                </a:solidFill>
              </a:rPr>
              <a:t>совершенствованию системы оплаты труда и повышению окладов </a:t>
            </a:r>
            <a:r>
              <a:rPr lang="ru-RU" sz="2000" dirty="0">
                <a:solidFill>
                  <a:srgbClr val="002060"/>
                </a:solidFill>
              </a:rPr>
              <a:t>педагогических </a:t>
            </a:r>
            <a:r>
              <a:rPr lang="ru-RU" sz="2000" dirty="0" smtClean="0">
                <a:solidFill>
                  <a:srgbClr val="002060"/>
                </a:solidFill>
              </a:rPr>
              <a:t>работников.</a:t>
            </a:r>
            <a:endParaRPr lang="ru-RU" sz="2000" i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</a:t>
            </a:r>
            <a:r>
              <a:rPr lang="ru-RU" sz="2000" dirty="0">
                <a:solidFill>
                  <a:srgbClr val="002060"/>
                </a:solidFill>
              </a:rPr>
              <a:t>. О проекте </a:t>
            </a:r>
            <a:r>
              <a:rPr lang="ru-RU" sz="2000" b="1" dirty="0">
                <a:solidFill>
                  <a:srgbClr val="002060"/>
                </a:solidFill>
              </a:rPr>
              <a:t>бюджета Алтайского края на 2020 год </a:t>
            </a:r>
            <a:r>
              <a:rPr lang="ru-RU" sz="2000" dirty="0">
                <a:solidFill>
                  <a:srgbClr val="002060"/>
                </a:solidFill>
              </a:rPr>
              <a:t>и плановый период в части расходов на образование </a:t>
            </a:r>
            <a:r>
              <a:rPr lang="ru-RU" sz="1800" i="1" dirty="0" smtClean="0">
                <a:solidFill>
                  <a:srgbClr val="002060"/>
                </a:solidFill>
              </a:rPr>
              <a:t>(председатель комитета по социальной политике Алтайского краевого Законодательного Собрания Татьяна Викторовна Ильюченко).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</a:t>
            </a:r>
            <a:r>
              <a:rPr lang="ru-RU" sz="2000" dirty="0">
                <a:solidFill>
                  <a:srgbClr val="002060"/>
                </a:solidFill>
              </a:rPr>
              <a:t>. Об обращении к министру образования и науки Алтайского края о необходимости совершенствования системы оплаты труда и повышения окладов педагогическим работникам </a:t>
            </a:r>
            <a:r>
              <a:rPr lang="ru-RU" sz="2000" b="1" dirty="0">
                <a:solidFill>
                  <a:srgbClr val="002060"/>
                </a:solidFill>
              </a:rPr>
              <a:t>краевых образовательных </a:t>
            </a:r>
            <a:r>
              <a:rPr lang="ru-RU" sz="2000" b="1" dirty="0" smtClean="0">
                <a:solidFill>
                  <a:srgbClr val="002060"/>
                </a:solidFill>
              </a:rPr>
              <a:t>организаций.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4. Об итогах всероссийской акции солидарности Общероссийского Профсоюза образования.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Золотая эмблем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195486"/>
            <a:ext cx="491054" cy="596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Повестка заседания комитета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35546"/>
            <a:ext cx="8229600" cy="369385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5</a:t>
            </a:r>
            <a:r>
              <a:rPr lang="ru-RU" sz="1100" b="1" dirty="0" smtClean="0">
                <a:solidFill>
                  <a:srgbClr val="002060"/>
                </a:solidFill>
              </a:rPr>
              <a:t>. </a:t>
            </a:r>
            <a:r>
              <a:rPr lang="ru-RU" sz="1600" b="1" dirty="0" smtClean="0">
                <a:solidFill>
                  <a:srgbClr val="002060"/>
                </a:solidFill>
              </a:rPr>
              <a:t>О </a:t>
            </a:r>
            <a:r>
              <a:rPr lang="ru-RU" sz="1600" b="1" dirty="0" smtClean="0">
                <a:solidFill>
                  <a:srgbClr val="C00000"/>
                </a:solidFill>
              </a:rPr>
              <a:t>документах и материалах </a:t>
            </a:r>
            <a:r>
              <a:rPr lang="ru-RU" sz="1600" b="1" dirty="0" smtClean="0">
                <a:solidFill>
                  <a:srgbClr val="002060"/>
                </a:solidFill>
              </a:rPr>
              <a:t>XXI</a:t>
            </a:r>
            <a:r>
              <a:rPr lang="en-US" sz="1600" b="1" dirty="0" smtClean="0">
                <a:solidFill>
                  <a:srgbClr val="002060"/>
                </a:solidFill>
              </a:rPr>
              <a:t>X</a:t>
            </a:r>
            <a:r>
              <a:rPr lang="ru-RU" sz="1600" b="1" dirty="0" smtClean="0">
                <a:solidFill>
                  <a:srgbClr val="002060"/>
                </a:solidFill>
              </a:rPr>
              <a:t> отчётно-выборной конференции Алтайской краевой организации Профсоюза.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5.1 Об отчёте краевого комитета за 2014-2019 гг.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5.2. </a:t>
            </a:r>
            <a:r>
              <a:rPr lang="ru-RU" sz="1600" u="sng" dirty="0" smtClean="0">
                <a:solidFill>
                  <a:srgbClr val="002060"/>
                </a:solidFill>
              </a:rPr>
              <a:t>О проектах постановлений конференции: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5.2.1. О повестке дня и регламенте конференции.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5.2.2. О формировании комитета краевой организации Профсоюза.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5.2.3. Об образовании президиума краевой организации Профсоюза.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5.2.4. Об избрании контрольно-ревизионной комиссии краевой организации Профсоюза.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5.2.5. О кандидатурах для избрания делегатов на VIII Съезд Профсоюза от Алтайской краевой организации.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6. Об информации </a:t>
            </a:r>
            <a:r>
              <a:rPr lang="ru-RU" sz="1600" b="1" dirty="0" smtClean="0">
                <a:solidFill>
                  <a:srgbClr val="C00000"/>
                </a:solidFill>
              </a:rPr>
              <a:t>мандатной комиссии </a:t>
            </a:r>
            <a:r>
              <a:rPr lang="ru-RU" sz="1600" b="1" dirty="0" smtClean="0">
                <a:solidFill>
                  <a:srgbClr val="002060"/>
                </a:solidFill>
              </a:rPr>
              <a:t>краевого комитета по итогам выдвижения кандидатур для избрания на должность председателя Алтайской краевой организации Профсоюза.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7. О предложениях по составу </a:t>
            </a:r>
            <a:r>
              <a:rPr lang="ru-RU" sz="1600" b="1" dirty="0" smtClean="0">
                <a:solidFill>
                  <a:srgbClr val="C00000"/>
                </a:solidFill>
              </a:rPr>
              <a:t>рабочих органов и регламенту </a:t>
            </a:r>
            <a:r>
              <a:rPr lang="ru-RU" sz="1600" b="1" dirty="0" smtClean="0">
                <a:solidFill>
                  <a:srgbClr val="002060"/>
                </a:solidFill>
              </a:rPr>
              <a:t>работы конференции.</a:t>
            </a:r>
            <a:endParaRPr lang="ru-RU" sz="1600" b="1" dirty="0"/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7164288" y="1113588"/>
            <a:ext cx="1463108" cy="155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ndia.ru/text/82/495/images/img1_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059582"/>
            <a:ext cx="9144001" cy="40839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Татьяна Викторовна ИЛЬЮЧЕНКО,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000" dirty="0" smtClean="0"/>
              <a:t>председатель комитета по социальной политике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14948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Структура и основные положения отчётного доклада на </a:t>
            </a:r>
            <a:r>
              <a:rPr lang="en-US" sz="2800" dirty="0" smtClean="0">
                <a:solidFill>
                  <a:srgbClr val="C00000"/>
                </a:solidFill>
              </a:rPr>
              <a:t>XXIX </a:t>
            </a:r>
            <a:r>
              <a:rPr lang="ru-RU" sz="2800" dirty="0" smtClean="0">
                <a:solidFill>
                  <a:srgbClr val="C00000"/>
                </a:solidFill>
              </a:rPr>
              <a:t>отчётно-выборной конференции Алтайской краевой организации Профсоюза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560648" y="123478"/>
            <a:ext cx="1086099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9622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Предыдущей, </a:t>
            </a:r>
            <a:r>
              <a:rPr lang="en-US" dirty="0" smtClean="0">
                <a:solidFill>
                  <a:schemeClr val="bg1"/>
                </a:solidFill>
              </a:rPr>
              <a:t>XXVIII</a:t>
            </a:r>
            <a:r>
              <a:rPr lang="ru-RU" dirty="0" smtClean="0">
                <a:solidFill>
                  <a:schemeClr val="bg1"/>
                </a:solidFill>
              </a:rPr>
              <a:t> отчётно-выборной конференцией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поставлен ряд задач по направлениям: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2211710"/>
          <a:ext cx="864096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14948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Структура и основные положения отчётного доклада на </a:t>
            </a:r>
            <a:r>
              <a:rPr lang="en-US" sz="2800" dirty="0" smtClean="0">
                <a:solidFill>
                  <a:srgbClr val="C00000"/>
                </a:solidFill>
              </a:rPr>
              <a:t>XXIX </a:t>
            </a:r>
            <a:r>
              <a:rPr lang="ru-RU" sz="2800" dirty="0" smtClean="0">
                <a:solidFill>
                  <a:srgbClr val="C00000"/>
                </a:solidFill>
              </a:rPr>
              <a:t>отчётно-выборной конференции Алтайской краевой организации Профсоюза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560648" y="123478"/>
            <a:ext cx="1086099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9622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Задачи, поставленные предыдущей отчётно-выборной конференцией по направлению  «ПРЕДСТАВИТЕЛЬСТВО ИНТЕРЕСОВ И РАЗВИТИЕ СОЦИАЛЬНОГО ПАРТНЁРСТВА»: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67695"/>
            <a:ext cx="4644008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388" algn="just"/>
            <a:r>
              <a:rPr lang="ru-RU" sz="1400" dirty="0" smtClean="0"/>
              <a:t>1. Не допускать утверждения нормативных правовых или локальных актов, затрагивающих интересы работников образования, без учёта мнения Профсоюза.</a:t>
            </a:r>
          </a:p>
          <a:p>
            <a:pPr marL="179388" algn="just"/>
            <a:r>
              <a:rPr lang="ru-RU" sz="1400" dirty="0" smtClean="0"/>
              <a:t>2. Обеспечить принятие отраслевых соглашений по организациям сферы образования на уровне всех районов и городов края и заключение </a:t>
            </a:r>
            <a:r>
              <a:rPr lang="ru-RU" sz="1400" dirty="0" err="1" smtClean="0"/>
              <a:t>колдоговоров</a:t>
            </a:r>
            <a:r>
              <a:rPr lang="ru-RU" sz="1400" dirty="0" smtClean="0"/>
              <a:t> во всех учреждениях, где действуют первичные профорганизации.</a:t>
            </a:r>
          </a:p>
          <a:p>
            <a:pPr marL="179388" algn="just"/>
            <a:r>
              <a:rPr lang="ru-RU" sz="1400" dirty="0" smtClean="0"/>
              <a:t>3. Расширять меры социальной поддержки и заботы о членах Профсоюза путём закрепления в Региональном Отраслевом соглашении, в т.ч. Работников высшего профессионального образования.</a:t>
            </a:r>
          </a:p>
          <a:p>
            <a:pPr marL="179388" algn="just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067695"/>
            <a:ext cx="4320480" cy="30008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179388" algn="just">
              <a:buAutoNum type="arabicPeriod"/>
            </a:pPr>
            <a:r>
              <a:rPr lang="ru-RU" sz="1350" dirty="0" smtClean="0"/>
              <a:t>Все нормативно-правовые акты краевого уровня проходят </a:t>
            </a:r>
            <a:r>
              <a:rPr lang="ru-RU" sz="1350" b="1" dirty="0" smtClean="0"/>
              <a:t>обязательное согласование </a:t>
            </a:r>
            <a:r>
              <a:rPr lang="ru-RU" sz="1350" dirty="0" smtClean="0"/>
              <a:t>с краевым комитетом. Ежегодно проходят профсоюзную экспертизу более 400 коллективных договоров и соглашений, более 2,5 тысяч локальных нормативных актов образовательных организаций. </a:t>
            </a:r>
          </a:p>
          <a:p>
            <a:pPr lvl="0" indent="179388" algn="just">
              <a:buFontTx/>
              <a:buAutoNum type="arabicPeriod"/>
            </a:pPr>
            <a:r>
              <a:rPr lang="ru-RU" sz="1350" dirty="0" smtClean="0"/>
              <a:t>Отраслевые соглашения приняты в 81% местных организаций (</a:t>
            </a:r>
            <a:r>
              <a:rPr lang="ru-RU" sz="1350" b="1" dirty="0" smtClean="0"/>
              <a:t>на 20% больше</a:t>
            </a:r>
            <a:r>
              <a:rPr lang="ru-RU" sz="1350" dirty="0" smtClean="0"/>
              <a:t>, чем в 2014 г.). </a:t>
            </a:r>
            <a:r>
              <a:rPr lang="ru-RU" sz="1350" dirty="0" err="1" smtClean="0"/>
              <a:t>Колдоговоры</a:t>
            </a:r>
            <a:r>
              <a:rPr lang="ru-RU" sz="1350" dirty="0" smtClean="0"/>
              <a:t> приняты в 98,3%  организаций.</a:t>
            </a:r>
          </a:p>
          <a:p>
            <a:pPr lvl="0" indent="179388" algn="just">
              <a:buFontTx/>
              <a:buAutoNum type="arabicPeriod"/>
            </a:pPr>
            <a:r>
              <a:rPr lang="ru-RU" sz="1350" dirty="0" smtClean="0"/>
              <a:t>В Региональном Отраслевом соглашении закреплены новые разделы «Поддержка молодых специалистов» и расширен раздел «Охрана труда».</a:t>
            </a:r>
            <a:r>
              <a:rPr lang="ru-RU" sz="1350" b="1" dirty="0" smtClean="0"/>
              <a:t> </a:t>
            </a:r>
            <a:r>
              <a:rPr lang="ru-RU" sz="1350" dirty="0" smtClean="0"/>
              <a:t>Активизирована деятельность краевой комиссии по реализации Регионального отраслевого соглашения.</a:t>
            </a:r>
            <a:endParaRPr lang="ru-RU" sz="1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14948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Структура и основные положения отчётного доклада на </a:t>
            </a:r>
            <a:r>
              <a:rPr lang="en-US" sz="2800" dirty="0" smtClean="0">
                <a:solidFill>
                  <a:srgbClr val="C00000"/>
                </a:solidFill>
              </a:rPr>
              <a:t>XXIX </a:t>
            </a:r>
            <a:r>
              <a:rPr lang="ru-RU" sz="2800" dirty="0" smtClean="0">
                <a:solidFill>
                  <a:srgbClr val="C00000"/>
                </a:solidFill>
              </a:rPr>
              <a:t>отчётно-выборной конференции Алтайской краевой организации Профсоюза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560648" y="123478"/>
            <a:ext cx="1086099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9622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Задачи, поставленные предыдущей отчётно-выборной конференцией по направлению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«ПРАВОЗАЩИТНАЯ РАБОТА»: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67695"/>
            <a:ext cx="464400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22288" indent="-342900" algn="just">
              <a:buAutoNum type="arabicPeriod"/>
            </a:pPr>
            <a:r>
              <a:rPr lang="ru-RU" sz="1400" dirty="0" smtClean="0"/>
              <a:t>Укреплять правовую службу Профсоюза за счёт увеличения внештатных правовых инспекторов труда, ввести в состав правовой службы техническую инспекцию труда, организовать их обучение.</a:t>
            </a:r>
          </a:p>
          <a:p>
            <a:pPr marL="522288" indent="-342900" algn="just">
              <a:buAutoNum type="arabicPeriod"/>
            </a:pPr>
            <a:r>
              <a:rPr lang="ru-RU" sz="1400" dirty="0" smtClean="0"/>
              <a:t>Расширять практику региональных и муниципальных тематических правовых проверок, в т.ч. с органами управления образованием.</a:t>
            </a:r>
          </a:p>
          <a:p>
            <a:pPr marL="522288" indent="-342900" algn="just">
              <a:buAutoNum type="arabicPeriod"/>
            </a:pPr>
            <a:r>
              <a:rPr lang="ru-RU" sz="1400" dirty="0" smtClean="0"/>
              <a:t>Обеспечить более тесное взаимодействие с органами, осуществляющими надзор за соблюдением трудового законодательства.</a:t>
            </a:r>
          </a:p>
          <a:p>
            <a:pPr marL="179388" algn="just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067695"/>
            <a:ext cx="4320480" cy="3075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179388" algn="just">
              <a:buAutoNum type="arabicPeriod"/>
            </a:pPr>
            <a:r>
              <a:rPr lang="ru-RU" sz="1300" dirty="0" smtClean="0"/>
              <a:t>В правовую инспекцию труда Алтайской краевой организации Профсоюза входят 2 штатных правовых инспектора труда, 59 – внештатных (на 12 больше, чем в 2014 г.). Создана и активно работает техническая инспекция труда, за короткий срок получившая высокую  оценку на общероссийском уровне.</a:t>
            </a:r>
          </a:p>
          <a:p>
            <a:pPr indent="179388" algn="just">
              <a:buAutoNum type="arabicPeriod"/>
            </a:pPr>
            <a:r>
              <a:rPr lang="ru-RU" sz="1300" dirty="0" smtClean="0"/>
              <a:t>В год правовой службой Профсоюза проводится около 380 проверок, из которых более 80% - совместно с МОУО. Ежегодно проводятся региональные комплексные и тематические проверки.</a:t>
            </a:r>
          </a:p>
          <a:p>
            <a:pPr indent="179388" algn="just">
              <a:buAutoNum type="arabicPeriod"/>
            </a:pPr>
            <a:r>
              <a:rPr lang="ru-RU" sz="1300" dirty="0" smtClean="0"/>
              <a:t>Подписано соглашение о сотрудничестве с Гострудинспекцией. Алтайская краевая организация Профсоюза в отчётный период стала рекордсменом среди всех территорий России по решению вопросов совместно с Прокуратурой.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14948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Структура и основные положения отчётного доклада на </a:t>
            </a:r>
            <a:r>
              <a:rPr lang="en-US" sz="2800" dirty="0" smtClean="0">
                <a:solidFill>
                  <a:srgbClr val="C00000"/>
                </a:solidFill>
              </a:rPr>
              <a:t>XXIX </a:t>
            </a:r>
            <a:r>
              <a:rPr lang="ru-RU" sz="2800" dirty="0" smtClean="0">
                <a:solidFill>
                  <a:srgbClr val="C00000"/>
                </a:solidFill>
              </a:rPr>
              <a:t>отчётно-выборной конференции Алтайской краевой организации Профсоюза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banner-2.pn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560648" y="123478"/>
            <a:ext cx="1086099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9622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Задачи, поставленные предыдущей отчётно-выборной конференцией по направлению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«СОВЕРШЕНСТВОВАНИЕ СИСТЕМЫ ОПЛАТЫ ТРУДА»: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67695"/>
            <a:ext cx="4644008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22288" indent="-342900" algn="just">
              <a:buAutoNum type="arabicPeriod"/>
            </a:pPr>
            <a:r>
              <a:rPr lang="ru-RU" sz="1500" dirty="0" smtClean="0"/>
              <a:t>Добиваться перехода на отраслевую систему оплаты труда, основанную на базовых ставках (окладах).</a:t>
            </a:r>
          </a:p>
          <a:p>
            <a:pPr marL="522288" indent="-342900" algn="just">
              <a:buAutoNum type="arabicPeriod"/>
            </a:pPr>
            <a:r>
              <a:rPr lang="ru-RU" sz="1500" dirty="0" smtClean="0"/>
              <a:t>Обеспечить стабильность и прозрачность фондов оплаты труда, совершенствовать принципы распределения стимулирующих выплат.</a:t>
            </a:r>
          </a:p>
          <a:p>
            <a:pPr marL="522288" indent="-342900" algn="just">
              <a:buAutoNum type="arabicPeriod"/>
            </a:pPr>
            <a:r>
              <a:rPr lang="ru-RU" sz="1500" dirty="0" smtClean="0"/>
              <a:t>Содействовать повышению оплаты труда работающих за МРОТ.</a:t>
            </a:r>
          </a:p>
          <a:p>
            <a:pPr marL="522288" indent="-342900" algn="just">
              <a:buAutoNum type="arabicPeriod"/>
            </a:pPr>
            <a:r>
              <a:rPr lang="ru-RU" sz="1500" dirty="0" smtClean="0"/>
              <a:t>Осуществлять контроль за исполнением майских указов Президента РФ , акцентировав особое внимание на сфере дошкольного и дополнительного образования.</a:t>
            </a:r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067695"/>
            <a:ext cx="4320480" cy="30008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179388" algn="just">
              <a:buAutoNum type="arabicPeriod"/>
            </a:pPr>
            <a:r>
              <a:rPr lang="ru-RU" sz="1350" dirty="0" smtClean="0"/>
              <a:t>С 1 сентября 2019 г. все общеобразовательные организации края и большинство ДОУ перешли на отраслевую (окладную) систему оплаты труда, основанную на едином минимальном окладе. При этом минимальный оклад увеличен в 2,5 раза.</a:t>
            </a:r>
          </a:p>
          <a:p>
            <a:pPr indent="179388" algn="just">
              <a:buAutoNum type="arabicPeriod"/>
            </a:pPr>
            <a:r>
              <a:rPr lang="ru-RU" sz="1350" dirty="0" smtClean="0"/>
              <a:t>С 2018 года письмо министерства обязывает все МОУО строго контролировать доведение лимитов финансирования на год до каждой образовательной организации.</a:t>
            </a:r>
          </a:p>
          <a:p>
            <a:pPr indent="179388" algn="just">
              <a:buAutoNum type="arabicPeriod"/>
            </a:pPr>
            <a:r>
              <a:rPr lang="ru-RU" sz="1350" dirty="0" smtClean="0"/>
              <a:t>Благодаря тысячам судебных исков профсоюзных активистов, с 2017 г. все работники получают районный коэффициент сверх МРОТ (решение Конституционного суда РФ на основании иска Надежды </a:t>
            </a:r>
            <a:r>
              <a:rPr lang="ru-RU" sz="1350" dirty="0" err="1" smtClean="0"/>
              <a:t>Капуриной</a:t>
            </a:r>
            <a:r>
              <a:rPr lang="ru-RU" sz="1350" dirty="0" smtClean="0"/>
              <a:t> из Благовещенского района Алтайского края).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gumenti.ru/images/arhnews/5867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195486"/>
            <a:ext cx="2948335" cy="1226508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323528" y="1563638"/>
          <a:ext cx="41764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1213643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Номинальный</a:t>
            </a:r>
            <a:r>
              <a:rPr lang="ru-RU" sz="2000" b="1" dirty="0" smtClean="0">
                <a:solidFill>
                  <a:srgbClr val="C00000"/>
                </a:solidFill>
              </a:rPr>
              <a:t> рост заработной платы педагогических работников в соответствии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 майскими указами, 2013-2018 гг.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36" name="Picture 12" descr="https://ukrainianwall.com/images/2019/06/10/JlYlcaqaBEdGdUL94b5lGM9bhAO2LVNuBgow8A2p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3968" y="3510939"/>
            <a:ext cx="4536504" cy="129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868144" y="1635646"/>
            <a:ext cx="295232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 smtClean="0"/>
              <a:t>В то же время, с учётом инфляции (+50,5% по данным Росстата), за эти годы </a:t>
            </a:r>
            <a:r>
              <a:rPr lang="ru-RU" sz="1650" u="sng" dirty="0" smtClean="0"/>
              <a:t>реальная</a:t>
            </a:r>
            <a:r>
              <a:rPr lang="ru-RU" sz="1650" dirty="0" smtClean="0"/>
              <a:t> зарплата выросла только у педагогов УДОД (на 15%), а у остальных она даже снизилась.</a:t>
            </a:r>
            <a:endParaRPr lang="ru-RU" sz="1650" dirty="0"/>
          </a:p>
        </p:txBody>
      </p:sp>
      <p:pic>
        <p:nvPicPr>
          <p:cNvPr id="1038" name="Picture 14" descr="https://yt3.ggpht.com/a/AGF-l7_9EUvMWGDzVhH6ujJkVi-eF7bvNFIq6GGkvg=s900-c-k-c0xffffffff-no-rj-m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83968" y="1707654"/>
            <a:ext cx="1563787" cy="1635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1090</Words>
  <Application>Microsoft Office PowerPoint</Application>
  <PresentationFormat>Экран (16:9)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VII пленарное заседание комитета Алтайской краевой организации Профсоюза</vt:lpstr>
      <vt:lpstr>Повестка заседания комитета</vt:lpstr>
      <vt:lpstr>Повестка заседания комитета</vt:lpstr>
      <vt:lpstr>Татьяна Викторовна ИЛЬЮЧЕНКО,  председатель комитета по социальной политике</vt:lpstr>
      <vt:lpstr>Структура и основные положения отчётного доклада на XXIX отчётно-выборной конференции Алтайской краевой организации Профсоюза</vt:lpstr>
      <vt:lpstr>Структура и основные положения отчётного доклада на XXIX отчётно-выборной конференции Алтайской краевой организации Профсоюза</vt:lpstr>
      <vt:lpstr>Структура и основные положения отчётного доклада на XXIX отчётно-выборной конференции Алтайской краевой организации Профсоюза</vt:lpstr>
      <vt:lpstr>Структура и основные положения отчётного доклада на XXIX отчётно-выборной конференции Алтайской краевой организации Профсоюза</vt:lpstr>
      <vt:lpstr>Номинальный рост заработной платы педагогических работников в соответствии  с майскими указами, 2013-2018 гг.</vt:lpstr>
      <vt:lpstr>Структура и основные положения отчётного доклада на XXIX отчётно-выборной конференции Алтайской краевой организации Профсоюза</vt:lpstr>
      <vt:lpstr>Структура и основные положения отчётного доклада на XXIX отчётно-выборной конференции Алтайской краевой организации Профсоюза</vt:lpstr>
      <vt:lpstr>Слайд 12</vt:lpstr>
      <vt:lpstr>Слайд 13</vt:lpstr>
      <vt:lpstr>  VII пленарное заседание комитета Алтайской краевой организации Профсоюза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VII пленарное заседание комитета Алтайской краевой организации Профсоюза</dc:title>
  <dc:creator>AKO Profsouz</dc:creator>
  <cp:lastModifiedBy>AKO Profsouz</cp:lastModifiedBy>
  <cp:revision>14</cp:revision>
  <dcterms:created xsi:type="dcterms:W3CDTF">2019-10-30T07:07:34Z</dcterms:created>
  <dcterms:modified xsi:type="dcterms:W3CDTF">2019-11-08T18:52:03Z</dcterms:modified>
</cp:coreProperties>
</file>