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58" r:id="rId4"/>
    <p:sldId id="271" r:id="rId5"/>
    <p:sldId id="259" r:id="rId6"/>
    <p:sldId id="286" r:id="rId7"/>
    <p:sldId id="287" r:id="rId8"/>
    <p:sldId id="260" r:id="rId9"/>
    <p:sldId id="275" r:id="rId10"/>
    <p:sldId id="261" r:id="rId11"/>
    <p:sldId id="276" r:id="rId12"/>
    <p:sldId id="262" r:id="rId13"/>
    <p:sldId id="288" r:id="rId14"/>
    <p:sldId id="289" r:id="rId15"/>
    <p:sldId id="263" r:id="rId16"/>
    <p:sldId id="264" r:id="rId17"/>
    <p:sldId id="274" r:id="rId18"/>
    <p:sldId id="265" r:id="rId19"/>
    <p:sldId id="267" r:id="rId20"/>
    <p:sldId id="268" r:id="rId21"/>
    <p:sldId id="270" r:id="rId22"/>
    <p:sldId id="290" r:id="rId23"/>
    <p:sldId id="291" r:id="rId24"/>
    <p:sldId id="292" r:id="rId25"/>
    <p:sldId id="293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60648"/>
            <a:ext cx="768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Courier New" pitchFamily="49" charset="0"/>
              </a:rPr>
              <a:t>Культурный код. Как не попасть впросак в общении с иностранцем</a:t>
            </a:r>
            <a:endParaRPr lang="ru-RU" sz="2000" b="1" dirty="0">
              <a:solidFill>
                <a:schemeClr val="bg1"/>
              </a:solidFill>
              <a:cs typeface="Courier New" pitchFamily="49" charset="0"/>
            </a:endParaRPr>
          </a:p>
        </p:txBody>
      </p:sp>
      <p:pic>
        <p:nvPicPr>
          <p:cNvPr id="1027" name="Picture 3" descr="P:\Ахапкина М.Е. Культурный код. Мастер-класс апрель 2020\Рабочий материал\Видео, картинки\266276b91cea7ff2df76d5e9bd577ded1a2415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615400" cy="3055268"/>
          </a:xfrm>
          <a:prstGeom prst="rect">
            <a:avLst/>
          </a:prstGeom>
          <a:noFill/>
        </p:spPr>
      </p:pic>
      <p:pic>
        <p:nvPicPr>
          <p:cNvPr id="1028" name="Picture 4" descr="P:\Ахапкина М.Е. Культурный код. Мастер-класс апрель 2020\Рабочий материал\Видео, картинки\aprender-idioma-nativ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288" y="2060848"/>
            <a:ext cx="494220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980728"/>
          <a:ext cx="6408712" cy="4824537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3204356"/>
                <a:gridCol w="3204356"/>
              </a:tblGrid>
              <a:tr h="822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Высококонтекстность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Низкоконтекстность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65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</a:rPr>
                        <a:t>Самовосхваление (успехи, семья, дети, благосостояние)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27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</a:rPr>
                        <a:t>Возможно, нормально, необходимо, но в меру  (США, Германия)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</a:rPr>
                        <a:t>Недопустимо, стыдно (Россия, Япония, Англия)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225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</a:rPr>
                        <a:t>Восклицательный знак после обращения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</a:rPr>
                        <a:t>(объявления, лозунги)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512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</a:rPr>
                        <a:t>Недопустимо, вызывает недоумение (США, Англия, Сингапур)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</a:rPr>
                        <a:t>Норма (Россия)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88640"/>
            <a:ext cx="317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КОНТЕКСТНОСТЬ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:\Ахапкина М.Е. Культурный код. Мастер-класс апрель 2020\Рабочий материал\Видео, картинки\8d5b4d8d13a9f530d28d488b27332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160240" cy="2814374"/>
          </a:xfrm>
          <a:prstGeom prst="rect">
            <a:avLst/>
          </a:prstGeom>
          <a:noFill/>
        </p:spPr>
      </p:pic>
      <p:pic>
        <p:nvPicPr>
          <p:cNvPr id="10243" name="Picture 3" descr="P:\Ахапкина М.Е. Культурный код. Мастер-класс апрель 2020\Рабочий материал\Видео, картинки\cover1__w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304256" cy="32950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1052736"/>
            <a:ext cx="611148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</a:rPr>
              <a:t>Тест</a:t>
            </a:r>
          </a:p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Проект, которым вы руководили, оказался весьма успешным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ctr"/>
            <a:endParaRPr lang="ru-RU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А. Я грамотно организовал работу команды.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В. Успех стал возможен благодаря усилиям всей команды.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97152"/>
            <a:ext cx="373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Неудача на конференции в Японии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412776"/>
            <a:ext cx="2564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Контактные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04864"/>
            <a:ext cx="3123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итальянская, испанская,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греческая, арабская культура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132856"/>
            <a:ext cx="3438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норвежская, голландская,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английская и американская культура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75856" y="188640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ПРОСТРАНСТВО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1412776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Неконтактные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299695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Личная зона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 descr="P:\Ахапкина М.Е. Культурный код. Мастер-класс апрель 2020\Рабочий материал\Видео, картинки\depositphotos_178384848-stock-illustration-cute-emoticon-wearing-fur-hat.jpg"/>
          <p:cNvPicPr>
            <a:picLocks noChangeAspect="1" noChangeArrowheads="1"/>
          </p:cNvPicPr>
          <p:nvPr/>
        </p:nvPicPr>
        <p:blipFill>
          <a:blip r:embed="rId2" cstate="print"/>
          <a:srcRect l="16242" t="12507" r="15837" b="16619"/>
          <a:stretch>
            <a:fillRect/>
          </a:stretch>
        </p:blipFill>
        <p:spPr bwMode="auto">
          <a:xfrm>
            <a:off x="827584" y="3861048"/>
            <a:ext cx="864096" cy="95801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23728" y="3861048"/>
            <a:ext cx="2845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Русская культура 50-80 см.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4365104"/>
            <a:ext cx="3600400" cy="37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23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93096"/>
            <a:ext cx="432048" cy="432048"/>
          </a:xfrm>
          <a:prstGeom prst="rect">
            <a:avLst/>
          </a:prstGeom>
          <a:noFill/>
        </p:spPr>
      </p:pic>
      <p:pic>
        <p:nvPicPr>
          <p:cNvPr id="24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93096"/>
            <a:ext cx="432048" cy="432048"/>
          </a:xfrm>
          <a:prstGeom prst="rect">
            <a:avLst/>
          </a:prstGeom>
          <a:noFill/>
        </p:spPr>
      </p:pic>
      <p:pic>
        <p:nvPicPr>
          <p:cNvPr id="25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293096"/>
            <a:ext cx="432048" cy="432048"/>
          </a:xfrm>
          <a:prstGeom prst="rect">
            <a:avLst/>
          </a:prstGeom>
          <a:noFill/>
        </p:spPr>
      </p:pic>
      <p:pic>
        <p:nvPicPr>
          <p:cNvPr id="26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93096"/>
            <a:ext cx="432048" cy="432048"/>
          </a:xfrm>
          <a:prstGeom prst="rect">
            <a:avLst/>
          </a:prstGeom>
          <a:noFill/>
        </p:spPr>
      </p:pic>
      <p:pic>
        <p:nvPicPr>
          <p:cNvPr id="27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432048" cy="432048"/>
          </a:xfrm>
          <a:prstGeom prst="rect">
            <a:avLst/>
          </a:prstGeom>
          <a:noFill/>
        </p:spPr>
      </p:pic>
      <p:pic>
        <p:nvPicPr>
          <p:cNvPr id="28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93096"/>
            <a:ext cx="432048" cy="432048"/>
          </a:xfrm>
          <a:prstGeom prst="rect">
            <a:avLst/>
          </a:prstGeom>
          <a:noFill/>
        </p:spPr>
      </p:pic>
      <p:pic>
        <p:nvPicPr>
          <p:cNvPr id="29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432048" cy="432048"/>
          </a:xfrm>
          <a:prstGeom prst="rect">
            <a:avLst/>
          </a:prstGeom>
          <a:noFill/>
        </p:spPr>
      </p:pic>
      <p:pic>
        <p:nvPicPr>
          <p:cNvPr id="30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93096"/>
            <a:ext cx="432048" cy="432048"/>
          </a:xfrm>
          <a:prstGeom prst="rect">
            <a:avLst/>
          </a:prstGeom>
          <a:noFill/>
        </p:spPr>
      </p:pic>
      <p:pic>
        <p:nvPicPr>
          <p:cNvPr id="31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93096"/>
            <a:ext cx="432048" cy="432048"/>
          </a:xfrm>
          <a:prstGeom prst="rect">
            <a:avLst/>
          </a:prstGeom>
          <a:noFill/>
        </p:spPr>
      </p:pic>
      <p:pic>
        <p:nvPicPr>
          <p:cNvPr id="32" name="Picture 2" descr="P:\Ахапкина М.Е. Культурный код. Мастер-класс апрель 2020\Рабочий материал\Видео, картинки\depositphotos_178384848-stock-illustration-cute-emoticon-wearing-fur-hat.jpg"/>
          <p:cNvPicPr>
            <a:picLocks noChangeAspect="1" noChangeArrowheads="1"/>
          </p:cNvPicPr>
          <p:nvPr/>
        </p:nvPicPr>
        <p:blipFill>
          <a:blip r:embed="rId2" cstate="print"/>
          <a:srcRect l="16242" t="12507" r="15837" b="16619"/>
          <a:stretch>
            <a:fillRect/>
          </a:stretch>
        </p:blipFill>
        <p:spPr bwMode="auto">
          <a:xfrm>
            <a:off x="5364088" y="3861048"/>
            <a:ext cx="864096" cy="958019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899592" y="515719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Западная культура 50- 130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</a:rPr>
              <a:t>расстояние на котором могут соприкоснуться кончики пальцев)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1269" name="Picture 5" descr="P:\Ахапкина М.Е. Культурный код. Мастер-класс апрель 2020\Рабочий материал\Видео, картинки\buybritish_smiley_logo881.jpg"/>
          <p:cNvPicPr>
            <a:picLocks noChangeAspect="1" noChangeArrowheads="1"/>
          </p:cNvPicPr>
          <p:nvPr/>
        </p:nvPicPr>
        <p:blipFill>
          <a:blip r:embed="rId4" cstate="print"/>
          <a:srcRect l="17708" t="8586" r="16289" b="9849"/>
          <a:stretch>
            <a:fillRect/>
          </a:stretch>
        </p:blipFill>
        <p:spPr bwMode="auto">
          <a:xfrm>
            <a:off x="827584" y="5661248"/>
            <a:ext cx="1087700" cy="1008112"/>
          </a:xfrm>
          <a:prstGeom prst="rect">
            <a:avLst/>
          </a:prstGeom>
          <a:noFill/>
        </p:spPr>
      </p:pic>
      <p:pic>
        <p:nvPicPr>
          <p:cNvPr id="36" name="Picture 5" descr="P:\Ахапкина М.Е. Культурный код. Мастер-класс апрель 2020\Рабочий материал\Видео, картинки\buybritish_smiley_logo881.jpg"/>
          <p:cNvPicPr>
            <a:picLocks noChangeAspect="1" noChangeArrowheads="1"/>
          </p:cNvPicPr>
          <p:nvPr/>
        </p:nvPicPr>
        <p:blipFill>
          <a:blip r:embed="rId4" cstate="print"/>
          <a:srcRect l="17708" t="8586" r="16289" b="9849"/>
          <a:stretch>
            <a:fillRect/>
          </a:stretch>
        </p:blipFill>
        <p:spPr bwMode="auto">
          <a:xfrm>
            <a:off x="6444208" y="5661248"/>
            <a:ext cx="1087700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412776"/>
            <a:ext cx="2564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Контактные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04864"/>
            <a:ext cx="3123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итальянская, испанская,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греческая, арабская культура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132856"/>
            <a:ext cx="3438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норвежская, голландская,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английская и американская культура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75856" y="188640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ПРОСТРАНСТВО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1412776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Неконтактные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3068960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зона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 descr="P:\Ахапкина М.Е. Культурный код. Мастер-класс апрель 2020\Рабочий материал\Видео, картинки\depositphotos_178384848-stock-illustration-cute-emoticon-wearing-fur-hat.jpg"/>
          <p:cNvPicPr>
            <a:picLocks noChangeAspect="1" noChangeArrowheads="1"/>
          </p:cNvPicPr>
          <p:nvPr/>
        </p:nvPicPr>
        <p:blipFill>
          <a:blip r:embed="rId2" cstate="print"/>
          <a:srcRect l="16242" t="12507" r="15837" b="16619"/>
          <a:stretch>
            <a:fillRect/>
          </a:stretch>
        </p:blipFill>
        <p:spPr bwMode="auto">
          <a:xfrm>
            <a:off x="827584" y="3861048"/>
            <a:ext cx="864096" cy="95801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23728" y="3861048"/>
            <a:ext cx="29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Русская культура 80-120 см.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4365104"/>
            <a:ext cx="5472608" cy="37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23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93096"/>
            <a:ext cx="432048" cy="432048"/>
          </a:xfrm>
          <a:prstGeom prst="rect">
            <a:avLst/>
          </a:prstGeom>
          <a:noFill/>
        </p:spPr>
      </p:pic>
      <p:pic>
        <p:nvPicPr>
          <p:cNvPr id="24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93096"/>
            <a:ext cx="432048" cy="432048"/>
          </a:xfrm>
          <a:prstGeom prst="rect">
            <a:avLst/>
          </a:prstGeom>
          <a:noFill/>
        </p:spPr>
      </p:pic>
      <p:pic>
        <p:nvPicPr>
          <p:cNvPr id="25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293096"/>
            <a:ext cx="432048" cy="432048"/>
          </a:xfrm>
          <a:prstGeom prst="rect">
            <a:avLst/>
          </a:prstGeom>
          <a:noFill/>
        </p:spPr>
      </p:pic>
      <p:pic>
        <p:nvPicPr>
          <p:cNvPr id="26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93096"/>
            <a:ext cx="432048" cy="432048"/>
          </a:xfrm>
          <a:prstGeom prst="rect">
            <a:avLst/>
          </a:prstGeom>
          <a:noFill/>
        </p:spPr>
      </p:pic>
      <p:pic>
        <p:nvPicPr>
          <p:cNvPr id="27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432048" cy="432048"/>
          </a:xfrm>
          <a:prstGeom prst="rect">
            <a:avLst/>
          </a:prstGeom>
          <a:noFill/>
        </p:spPr>
      </p:pic>
      <p:pic>
        <p:nvPicPr>
          <p:cNvPr id="28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93096"/>
            <a:ext cx="432048" cy="432048"/>
          </a:xfrm>
          <a:prstGeom prst="rect">
            <a:avLst/>
          </a:prstGeom>
          <a:noFill/>
        </p:spPr>
      </p:pic>
      <p:pic>
        <p:nvPicPr>
          <p:cNvPr id="29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432048" cy="432048"/>
          </a:xfrm>
          <a:prstGeom prst="rect">
            <a:avLst/>
          </a:prstGeom>
          <a:noFill/>
        </p:spPr>
      </p:pic>
      <p:pic>
        <p:nvPicPr>
          <p:cNvPr id="30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93096"/>
            <a:ext cx="432048" cy="432048"/>
          </a:xfrm>
          <a:prstGeom prst="rect">
            <a:avLst/>
          </a:prstGeom>
          <a:noFill/>
        </p:spPr>
      </p:pic>
      <p:pic>
        <p:nvPicPr>
          <p:cNvPr id="31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93096"/>
            <a:ext cx="432048" cy="432048"/>
          </a:xfrm>
          <a:prstGeom prst="rect">
            <a:avLst/>
          </a:prstGeom>
          <a:noFill/>
        </p:spPr>
      </p:pic>
      <p:pic>
        <p:nvPicPr>
          <p:cNvPr id="32" name="Picture 2" descr="P:\Ахапкина М.Е. Культурный код. Мастер-класс апрель 2020\Рабочий материал\Видео, картинки\depositphotos_178384848-stock-illustration-cute-emoticon-wearing-fur-hat.jpg"/>
          <p:cNvPicPr>
            <a:picLocks noChangeAspect="1" noChangeArrowheads="1"/>
          </p:cNvPicPr>
          <p:nvPr/>
        </p:nvPicPr>
        <p:blipFill>
          <a:blip r:embed="rId2" cstate="print"/>
          <a:srcRect l="16242" t="12507" r="15837" b="16619"/>
          <a:stretch>
            <a:fillRect/>
          </a:stretch>
        </p:blipFill>
        <p:spPr bwMode="auto">
          <a:xfrm>
            <a:off x="7236296" y="3933056"/>
            <a:ext cx="864096" cy="958019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899592" y="5157192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Западная культура 130-3 м.</a:t>
            </a:r>
            <a:r>
              <a:rPr lang="ru-RU" dirty="0" smtClean="0"/>
              <a:t>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1269" name="Picture 5" descr="P:\Ахапкина М.Е. Культурный код. Мастер-класс апрель 2020\Рабочий материал\Видео, картинки\buybritish_smiley_logo881.jpg"/>
          <p:cNvPicPr>
            <a:picLocks noChangeAspect="1" noChangeArrowheads="1"/>
          </p:cNvPicPr>
          <p:nvPr/>
        </p:nvPicPr>
        <p:blipFill>
          <a:blip r:embed="rId4" cstate="print"/>
          <a:srcRect l="17708" t="8586" r="16289" b="9849"/>
          <a:stretch>
            <a:fillRect/>
          </a:stretch>
        </p:blipFill>
        <p:spPr bwMode="auto">
          <a:xfrm>
            <a:off x="827584" y="5661248"/>
            <a:ext cx="1087700" cy="1008112"/>
          </a:xfrm>
          <a:prstGeom prst="rect">
            <a:avLst/>
          </a:prstGeom>
          <a:noFill/>
        </p:spPr>
      </p:pic>
      <p:pic>
        <p:nvPicPr>
          <p:cNvPr id="36" name="Picture 5" descr="P:\Ахапкина М.Е. Культурный код. Мастер-класс апрель 2020\Рабочий материал\Видео, картинки\buybritish_smiley_logo881.jpg"/>
          <p:cNvPicPr>
            <a:picLocks noChangeAspect="1" noChangeArrowheads="1"/>
          </p:cNvPicPr>
          <p:nvPr/>
        </p:nvPicPr>
        <p:blipFill>
          <a:blip r:embed="rId4" cstate="print"/>
          <a:srcRect l="17708" t="8586" r="16289" b="9849"/>
          <a:stretch>
            <a:fillRect/>
          </a:stretch>
        </p:blipFill>
        <p:spPr bwMode="auto">
          <a:xfrm>
            <a:off x="7956376" y="5589240"/>
            <a:ext cx="1087700" cy="1008112"/>
          </a:xfrm>
          <a:prstGeom prst="rect">
            <a:avLst/>
          </a:prstGeom>
          <a:noFill/>
        </p:spPr>
      </p:pic>
      <p:pic>
        <p:nvPicPr>
          <p:cNvPr id="34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93096"/>
            <a:ext cx="432048" cy="432048"/>
          </a:xfrm>
          <a:prstGeom prst="rect">
            <a:avLst/>
          </a:prstGeom>
          <a:noFill/>
        </p:spPr>
      </p:pic>
      <p:pic>
        <p:nvPicPr>
          <p:cNvPr id="35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432048" cy="432048"/>
          </a:xfrm>
          <a:prstGeom prst="rect">
            <a:avLst/>
          </a:prstGeom>
          <a:noFill/>
        </p:spPr>
      </p:pic>
      <p:pic>
        <p:nvPicPr>
          <p:cNvPr id="37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93096"/>
            <a:ext cx="432048" cy="432048"/>
          </a:xfrm>
          <a:prstGeom prst="rect">
            <a:avLst/>
          </a:prstGeom>
          <a:noFill/>
        </p:spPr>
      </p:pic>
      <p:pic>
        <p:nvPicPr>
          <p:cNvPr id="38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432048" cy="432048"/>
          </a:xfrm>
          <a:prstGeom prst="rect">
            <a:avLst/>
          </a:prstGeom>
          <a:noFill/>
        </p:spPr>
      </p:pic>
      <p:pic>
        <p:nvPicPr>
          <p:cNvPr id="39" name="Picture 3" descr="P:\Ахапкина М.Е. Культурный код. Мастер-класс апрель 2020\Рабочий материал\Видео, картинки\334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93096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:\Ахапкина М.Е. Культурный код. Мастер-класс апрель 2020\Рабочий материал\Видео, картинки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5062761" cy="3065686"/>
          </a:xfrm>
          <a:prstGeom prst="rect">
            <a:avLst/>
          </a:prstGeom>
          <a:noFill/>
        </p:spPr>
      </p:pic>
      <p:pic>
        <p:nvPicPr>
          <p:cNvPr id="13316" name="Picture 4" descr="P:\Ахапкина М.Е. Культурный код. Мастер-класс апрель 2020\Рабочий материал\Видео, картинки\personal-space-k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pic>
        <p:nvPicPr>
          <p:cNvPr id="5" name="Picture 3" descr="P:\Ахапкина М.Е. Культурный код. Мастер-класс апрель 2020\Рабочий материал\Видео, картинки\we-sure-respect-others-personal-space_o_1240747.jpg"/>
          <p:cNvPicPr>
            <a:picLocks noChangeAspect="1" noChangeArrowheads="1"/>
          </p:cNvPicPr>
          <p:nvPr/>
        </p:nvPicPr>
        <p:blipFill>
          <a:blip r:embed="rId4" cstate="print"/>
          <a:srcRect b="3525"/>
          <a:stretch>
            <a:fillRect/>
          </a:stretch>
        </p:blipFill>
        <p:spPr bwMode="auto">
          <a:xfrm>
            <a:off x="1403648" y="0"/>
            <a:ext cx="62540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635896" y="1196752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РОССИЯ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6450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Вопрос: </a:t>
            </a:r>
            <a:r>
              <a:rPr lang="en-US" b="1" dirty="0" smtClean="0">
                <a:solidFill>
                  <a:srgbClr val="7030A0"/>
                </a:solidFill>
              </a:rPr>
              <a:t>“How are you?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 Америке “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smtClean="0">
                <a:solidFill>
                  <a:srgbClr val="7030A0"/>
                </a:solidFill>
              </a:rPr>
              <a:t>’</a:t>
            </a:r>
            <a:r>
              <a:rPr lang="en-US" b="1" dirty="0" smtClean="0">
                <a:solidFill>
                  <a:srgbClr val="7030A0"/>
                </a:solidFill>
              </a:rPr>
              <a:t>m fine</a:t>
            </a:r>
            <a:r>
              <a:rPr lang="ru-RU" b="1" dirty="0" smtClean="0">
                <a:solidFill>
                  <a:srgbClr val="7030A0"/>
                </a:solidFill>
              </a:rPr>
              <a:t>/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smtClean="0">
                <a:solidFill>
                  <a:srgbClr val="7030A0"/>
                </a:solidFill>
              </a:rPr>
              <a:t>’</a:t>
            </a:r>
            <a:r>
              <a:rPr lang="en-US" b="1" dirty="0" smtClean="0">
                <a:solidFill>
                  <a:srgbClr val="7030A0"/>
                </a:solidFill>
              </a:rPr>
              <a:t>m ok</a:t>
            </a:r>
            <a:r>
              <a:rPr lang="ru-RU" b="1" dirty="0" smtClean="0">
                <a:solidFill>
                  <a:srgbClr val="7030A0"/>
                </a:solidFill>
              </a:rPr>
              <a:t>”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 Австралии – “</a:t>
            </a:r>
            <a:r>
              <a:rPr lang="en-US" b="1" dirty="0" smtClean="0">
                <a:solidFill>
                  <a:srgbClr val="7030A0"/>
                </a:solidFill>
              </a:rPr>
              <a:t>Not bad</a:t>
            </a:r>
            <a:r>
              <a:rPr lang="ru-RU" b="1" dirty="0" smtClean="0">
                <a:solidFill>
                  <a:srgbClr val="7030A0"/>
                </a:solidFill>
              </a:rPr>
              <a:t>”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75856" y="188640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ПРИВЕТСТВИЕ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P:\Ахапкина М.Е. Культурный код. Мастер-класс апрель 2020\Рабочий материал\Видео, картинки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2192" y="4941168"/>
            <a:ext cx="2081808" cy="15613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Вопрос: «Как дела?»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«Да ничего», «Потихоньку», «Нормально» «Хорошо», «Да как обычно»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131840" y="3140968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Другие страны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12776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I have been better. / </a:t>
            </a:r>
            <a:r>
              <a:rPr lang="ru-RU" b="1" i="1" dirty="0" smtClean="0">
                <a:solidFill>
                  <a:srgbClr val="7030A0"/>
                </a:solidFill>
              </a:rPr>
              <a:t>Бывало</a:t>
            </a:r>
            <a:r>
              <a:rPr lang="en-US" b="1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и</a:t>
            </a:r>
            <a:r>
              <a:rPr lang="en-US" b="1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лучше</a:t>
            </a:r>
            <a:r>
              <a:rPr lang="en-US" b="1" i="1" dirty="0" smtClean="0">
                <a:solidFill>
                  <a:srgbClr val="7030A0"/>
                </a:solidFill>
              </a:rPr>
              <a:t>. </a:t>
            </a:r>
            <a:r>
              <a:rPr lang="ru-RU" sz="1600" dirty="0" smtClean="0">
                <a:solidFill>
                  <a:srgbClr val="7030A0"/>
                </a:solidFill>
              </a:rPr>
              <a:t>(Применяется только в близком кругу)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en-US" b="1" i="1" dirty="0" smtClean="0">
                <a:solidFill>
                  <a:srgbClr val="CC0066"/>
                </a:solidFill>
              </a:rPr>
              <a:t>Trying to stay alive. </a:t>
            </a:r>
            <a:r>
              <a:rPr lang="en-US" b="1" i="1" dirty="0" smtClean="0">
                <a:solidFill>
                  <a:srgbClr val="7030A0"/>
                </a:solidFill>
              </a:rPr>
              <a:t>/ </a:t>
            </a:r>
            <a:r>
              <a:rPr lang="ru-RU" b="1" i="1" dirty="0" smtClean="0">
                <a:solidFill>
                  <a:srgbClr val="7030A0"/>
                </a:solidFill>
              </a:rPr>
              <a:t>Пытаюсь</a:t>
            </a:r>
            <a:r>
              <a:rPr lang="en-US" b="1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выжить</a:t>
            </a:r>
            <a:r>
              <a:rPr lang="en-US" b="1" i="1" dirty="0" smtClean="0">
                <a:solidFill>
                  <a:srgbClr val="7030A0"/>
                </a:solidFill>
              </a:rPr>
              <a:t>. </a:t>
            </a:r>
            <a:r>
              <a:rPr lang="ru-RU" sz="1600" dirty="0" smtClean="0">
                <a:solidFill>
                  <a:srgbClr val="7030A0"/>
                </a:solidFill>
              </a:rPr>
              <a:t>(Говорится при трудностях в жизни)</a:t>
            </a:r>
          </a:p>
          <a:p>
            <a:pPr lvl="0"/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en-US" b="1" i="1" dirty="0" smtClean="0">
                <a:solidFill>
                  <a:srgbClr val="7030A0"/>
                </a:solidFill>
              </a:rPr>
              <a:t>Better now that you are here. / </a:t>
            </a:r>
            <a:r>
              <a:rPr lang="ru-RU" b="1" i="1" dirty="0" smtClean="0">
                <a:solidFill>
                  <a:srgbClr val="7030A0"/>
                </a:solidFill>
              </a:rPr>
              <a:t>Сейчас</a:t>
            </a:r>
            <a:r>
              <a:rPr lang="en-US" b="1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лучше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smtClean="0">
                <a:solidFill>
                  <a:srgbClr val="7030A0"/>
                </a:solidFill>
              </a:rPr>
              <a:t>когда</a:t>
            </a:r>
            <a:r>
              <a:rPr lang="en-US" b="1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ты</a:t>
            </a:r>
            <a:r>
              <a:rPr lang="en-US" b="1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здесь</a:t>
            </a:r>
            <a:r>
              <a:rPr lang="en-US" b="1" i="1" dirty="0" smtClean="0">
                <a:solidFill>
                  <a:srgbClr val="7030A0"/>
                </a:solidFill>
              </a:rPr>
              <a:t>. </a:t>
            </a:r>
            <a:r>
              <a:rPr lang="ru-RU" sz="1600" dirty="0" smtClean="0">
                <a:solidFill>
                  <a:srgbClr val="7030A0"/>
                </a:solidFill>
              </a:rPr>
              <a:t>(Так отвечают близким людям, с которыми установились тесные связи)</a:t>
            </a:r>
          </a:p>
          <a:p>
            <a:pPr lvl="0"/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en-US" b="1" i="1" dirty="0" smtClean="0">
                <a:solidFill>
                  <a:srgbClr val="CC0066"/>
                </a:solidFill>
              </a:rPr>
              <a:t>In need of some peace. </a:t>
            </a:r>
            <a:r>
              <a:rPr lang="en-US" b="1" i="1" dirty="0" smtClean="0">
                <a:solidFill>
                  <a:srgbClr val="7030A0"/>
                </a:solidFill>
              </a:rPr>
              <a:t>/ </a:t>
            </a:r>
            <a:r>
              <a:rPr lang="ru-RU" b="1" i="1" dirty="0" smtClean="0">
                <a:solidFill>
                  <a:srgbClr val="7030A0"/>
                </a:solidFill>
              </a:rPr>
              <a:t>В</a:t>
            </a:r>
            <a:r>
              <a:rPr lang="en-US" b="1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поисках</a:t>
            </a:r>
            <a:r>
              <a:rPr lang="en-US" b="1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спокойствия</a:t>
            </a:r>
            <a:r>
              <a:rPr lang="en-US" b="1" i="1" dirty="0" smtClean="0">
                <a:solidFill>
                  <a:srgbClr val="7030A0"/>
                </a:solidFill>
              </a:rPr>
              <a:t>. </a:t>
            </a:r>
            <a:r>
              <a:rPr lang="ru-RU" sz="1600" dirty="0" smtClean="0">
                <a:solidFill>
                  <a:srgbClr val="7030A0"/>
                </a:solidFill>
              </a:rPr>
              <a:t>(Произносится, когда все вокруг бурлит и бьет ключом)</a:t>
            </a:r>
          </a:p>
          <a:p>
            <a:pPr lvl="0"/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ru-RU" b="1" i="1" dirty="0" smtClean="0">
                <a:solidFill>
                  <a:srgbClr val="CC0066"/>
                </a:solidFill>
              </a:rPr>
              <a:t>I </a:t>
            </a:r>
            <a:r>
              <a:rPr lang="ru-RU" b="1" i="1" dirty="0" err="1" smtClean="0">
                <a:solidFill>
                  <a:srgbClr val="CC0066"/>
                </a:solidFill>
              </a:rPr>
              <a:t>could</a:t>
            </a:r>
            <a:r>
              <a:rPr lang="ru-RU" b="1" i="1" dirty="0" smtClean="0">
                <a:solidFill>
                  <a:srgbClr val="CC0066"/>
                </a:solidFill>
              </a:rPr>
              <a:t> </a:t>
            </a:r>
            <a:r>
              <a:rPr lang="ru-RU" b="1" i="1" dirty="0" err="1" smtClean="0">
                <a:solidFill>
                  <a:srgbClr val="CC0066"/>
                </a:solidFill>
              </a:rPr>
              <a:t>go</a:t>
            </a:r>
            <a:r>
              <a:rPr lang="ru-RU" b="1" i="1" dirty="0" smtClean="0">
                <a:solidFill>
                  <a:srgbClr val="CC0066"/>
                </a:solidFill>
              </a:rPr>
              <a:t> </a:t>
            </a:r>
            <a:r>
              <a:rPr lang="ru-RU" b="1" i="1" dirty="0" err="1" smtClean="0">
                <a:solidFill>
                  <a:srgbClr val="CC0066"/>
                </a:solidFill>
              </a:rPr>
              <a:t>for</a:t>
            </a:r>
            <a:r>
              <a:rPr lang="ru-RU" b="1" i="1" dirty="0" smtClean="0">
                <a:solidFill>
                  <a:srgbClr val="CC0066"/>
                </a:solidFill>
              </a:rPr>
              <a:t> a </a:t>
            </a:r>
            <a:r>
              <a:rPr lang="ru-RU" b="1" i="1" dirty="0" err="1" smtClean="0">
                <a:solidFill>
                  <a:srgbClr val="CC0066"/>
                </a:solidFill>
              </a:rPr>
              <a:t>massage</a:t>
            </a:r>
            <a:r>
              <a:rPr lang="ru-RU" b="1" i="1" dirty="0" smtClean="0">
                <a:solidFill>
                  <a:srgbClr val="CC0066"/>
                </a:solidFill>
              </a:rPr>
              <a:t>. </a:t>
            </a:r>
            <a:r>
              <a:rPr lang="ru-RU" b="1" i="1" dirty="0" smtClean="0">
                <a:solidFill>
                  <a:srgbClr val="7030A0"/>
                </a:solidFill>
              </a:rPr>
              <a:t>/ Я мог бы пойти на массаж. </a:t>
            </a:r>
            <a:r>
              <a:rPr lang="ru-RU" sz="1600" dirty="0" smtClean="0">
                <a:solidFill>
                  <a:srgbClr val="7030A0"/>
                </a:solidFill>
              </a:rPr>
              <a:t>(Обозначает сильную усталость человека)</a:t>
            </a:r>
          </a:p>
          <a:p>
            <a:pPr lvl="0"/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en-US" b="1" i="1" dirty="0" smtClean="0">
                <a:solidFill>
                  <a:srgbClr val="7030A0"/>
                </a:solidFill>
              </a:rPr>
              <a:t>Want to get away. / </a:t>
            </a:r>
            <a:r>
              <a:rPr lang="ru-RU" b="1" i="1" dirty="0" smtClean="0">
                <a:solidFill>
                  <a:srgbClr val="7030A0"/>
                </a:solidFill>
              </a:rPr>
              <a:t>Хочу</a:t>
            </a:r>
            <a:r>
              <a:rPr lang="en-US" b="1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уйти</a:t>
            </a:r>
            <a:r>
              <a:rPr lang="en-US" b="1" i="1" dirty="0" smtClean="0">
                <a:solidFill>
                  <a:srgbClr val="7030A0"/>
                </a:solidFill>
              </a:rPr>
              <a:t>. </a:t>
            </a:r>
            <a:r>
              <a:rPr lang="ru-RU" sz="1600" dirty="0" smtClean="0">
                <a:solidFill>
                  <a:srgbClr val="7030A0"/>
                </a:solidFill>
              </a:rPr>
              <a:t>(Эта фраза применима в конце трудовых будней, когда душа требует отдыха)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75856" y="188640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ПРИВЕТСТВИЕ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980728"/>
            <a:ext cx="243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Вопрос: </a:t>
            </a:r>
            <a:r>
              <a:rPr lang="en-US" b="1" dirty="0" smtClean="0">
                <a:solidFill>
                  <a:srgbClr val="7030A0"/>
                </a:solidFill>
              </a:rPr>
              <a:t>“How are you?</a:t>
            </a:r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908720"/>
            <a:ext cx="111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«Thanks»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47664" y="1340768"/>
            <a:ext cx="633670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тветный вопрос: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I am wondering, how you are?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you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How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are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things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How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are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you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How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it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going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You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Times New Roman" pitchFamily="18" charset="0"/>
              </a:rPr>
              <a:t> OK?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95936" y="2708920"/>
            <a:ext cx="129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 up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068960"/>
            <a:ext cx="6390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err="1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Same</a:t>
            </a:r>
            <a:r>
              <a:rPr lang="ru-RU" sz="1400" b="1" i="1" dirty="0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b="1" i="1" dirty="0" err="1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old</a:t>
            </a:r>
            <a:r>
              <a:rPr lang="ru-RU" sz="1400" b="1" i="1" dirty="0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 Все по-старому. (Классическая реплика в нейтральном тоне)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Oh, gosh, all kinds of stuff. / 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en-US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боже</a:t>
            </a:r>
            <a:r>
              <a:rPr lang="en-US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все</a:t>
            </a:r>
            <a:r>
              <a:rPr lang="en-US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сразу</a:t>
            </a:r>
            <a:r>
              <a:rPr lang="en-US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 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(Эмоциональное высказывание, которое показывает, что все резко навалилось)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err="1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Nothing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b="1" i="1" dirty="0" err="1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new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/ Ничего нового. (Стандартная конструкция без подтекста)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err="1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Not</a:t>
            </a:r>
            <a:r>
              <a:rPr lang="ru-RU" sz="1400" b="1" i="1" dirty="0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a </a:t>
            </a:r>
            <a:r>
              <a:rPr lang="ru-RU" sz="1400" b="1" i="1" dirty="0" err="1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lot</a:t>
            </a:r>
            <a:r>
              <a:rPr lang="ru-RU" sz="1400" b="1" i="1" dirty="0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 Ничего. (Коротко и ясно обрисовывает, что все неизменно)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Nothing too much. / 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Ничего</a:t>
            </a:r>
            <a:r>
              <a:rPr lang="en-US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нового</a:t>
            </a:r>
            <a:r>
              <a:rPr lang="en-US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 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(Выражает, что события идут своим чередом)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err="1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Oh</a:t>
            </a:r>
            <a:r>
              <a:rPr lang="ru-RU" sz="1400" b="1" i="1" dirty="0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ru-RU" sz="1400" b="1" i="1" dirty="0" err="1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just</a:t>
            </a:r>
            <a:r>
              <a:rPr lang="ru-RU" sz="1400" b="1" i="1" dirty="0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b="1" i="1" dirty="0" err="1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ru-RU" sz="1400" b="1" i="1" dirty="0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b="1" i="1" dirty="0" err="1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usual</a:t>
            </a:r>
            <a:r>
              <a:rPr lang="ru-RU" sz="1400" b="1" i="1" dirty="0" smtClean="0">
                <a:solidFill>
                  <a:srgbClr val="CC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b="1" i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 О, как обычно. (Разговорный вариант для вежливого поддержания разговора)</a:t>
            </a:r>
            <a:endParaRPr lang="ru-RU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75856" y="188640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ПРИВЕТСТВИЕ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35896" y="1124744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Общепринятые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188640"/>
            <a:ext cx="6192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НЕВЕРБАЛЬНОЕ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ПРИВЕТСТВИЕ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P:\Ахапкина М.Е. Культурный код. Мастер-класс апрель 2020\Рабочий материал\Видео, картинки\Без назван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247900" cy="2038350"/>
          </a:xfrm>
          <a:prstGeom prst="rect">
            <a:avLst/>
          </a:prstGeom>
          <a:noFill/>
        </p:spPr>
      </p:pic>
      <p:pic>
        <p:nvPicPr>
          <p:cNvPr id="14339" name="Picture 3" descr="P:\Ахапкина М.Е. Культурный код. Мастер-класс апрель 2020\Рабочий материал\Видео, картинки\unname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2376264" cy="1921432"/>
          </a:xfrm>
          <a:prstGeom prst="rect">
            <a:avLst/>
          </a:prstGeom>
          <a:noFill/>
        </p:spPr>
      </p:pic>
      <p:pic>
        <p:nvPicPr>
          <p:cNvPr id="14340" name="Picture 4" descr="P:\Ахапкина М.Е. Культурный код. Мастер-класс апрель 2020\Рабочий материал\Видео, картинки\1464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00808"/>
            <a:ext cx="2883779" cy="1856805"/>
          </a:xfrm>
          <a:prstGeom prst="rect">
            <a:avLst/>
          </a:prstGeom>
          <a:noFill/>
        </p:spPr>
      </p:pic>
      <p:pic>
        <p:nvPicPr>
          <p:cNvPr id="14341" name="Picture 5" descr="P:\Ахапкина М.Е. Культурный код. Мастер-класс апрель 2020\Рабочий материал\Видео, картинки\395670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2287698" cy="1519685"/>
          </a:xfrm>
          <a:prstGeom prst="rect">
            <a:avLst/>
          </a:prstGeom>
          <a:noFill/>
        </p:spPr>
      </p:pic>
      <p:pic>
        <p:nvPicPr>
          <p:cNvPr id="14342" name="Picture 6" descr="P:\Ахапкина М.Е. Культурный код. Мастер-класс апрель 2020\Рабочий материал\Видео, картинки\Приветствие Новая Зеланд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81128"/>
            <a:ext cx="2208245" cy="1656184"/>
          </a:xfrm>
          <a:prstGeom prst="rect">
            <a:avLst/>
          </a:prstGeom>
          <a:noFill/>
        </p:spPr>
      </p:pic>
      <p:pic>
        <p:nvPicPr>
          <p:cNvPr id="14343" name="Picture 7" descr="P:\Ахапкина М.Е. Культурный код. Мастер-класс апрель 2020\Рабочий материал\Видео, картинки\3956756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581128"/>
            <a:ext cx="2160240" cy="1620180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55576" y="6237312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Тибет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563888" y="6237312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Кения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56176" y="6237312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Новая Зеландия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47864" y="116632"/>
            <a:ext cx="338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ОБРАЩЕНИЯ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Россия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Повторное обращение по имени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P:\Ахапкина М.Е. Культурный код. Мастер-класс апрель 2020\Рабочий материал\Видео, картинки\unnamed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24744"/>
            <a:ext cx="1171017" cy="10409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63691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Финляндия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Повторное обращение по имени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9" name="Picture 5" descr="P:\Ахапкина М.Е. Культурный код. Мастер-класс апрель 2020\Рабочий материал\Видео, картинки\0ff82b054aed00c5f7bda0e95c5c80e8.jpg"/>
          <p:cNvPicPr>
            <a:picLocks noChangeAspect="1" noChangeArrowheads="1"/>
          </p:cNvPicPr>
          <p:nvPr/>
        </p:nvPicPr>
        <p:blipFill>
          <a:blip r:embed="rId3" cstate="print"/>
          <a:srcRect l="22784" t="6954" r="24296" b="4264"/>
          <a:stretch>
            <a:fillRect/>
          </a:stretch>
        </p:blipFill>
        <p:spPr bwMode="auto">
          <a:xfrm>
            <a:off x="4139952" y="2636912"/>
            <a:ext cx="1069210" cy="10081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378904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Америка, Англия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Форма обращения всегда на «Вы»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(YOU)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725144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Япония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Около 50 обращений (в зависимости от статуса, возраста и т.д.)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5892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Швеция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Форма обращения всегда на «Ты»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указ короля Швеции в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XX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веке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Ахапкина М.Е. Культурный код. Мастер-класс апрель 2020\Рабочий материал\Видео, картинки\okna-mir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36854" cy="5497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07904" y="980728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59832" y="3140968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Выражение несогласия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Американцы: 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Great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“, 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Good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”, 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Wonderful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Англичане: 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Not bad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86104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Нельзя сказать: «Вы неправы» - </a:t>
            </a:r>
            <a:r>
              <a:rPr lang="ru-RU" b="1" dirty="0" smtClean="0">
                <a:solidFill>
                  <a:srgbClr val="C00000"/>
                </a:solidFill>
              </a:rPr>
              <a:t>“</a:t>
            </a:r>
            <a:r>
              <a:rPr lang="en-US" b="1" dirty="0" smtClean="0">
                <a:solidFill>
                  <a:srgbClr val="C00000"/>
                </a:solidFill>
              </a:rPr>
              <a:t>You are wrong</a:t>
            </a:r>
            <a:r>
              <a:rPr lang="ru-RU" b="1" dirty="0" smtClean="0">
                <a:solidFill>
                  <a:srgbClr val="C00000"/>
                </a:solidFill>
              </a:rPr>
              <a:t>”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Можно сказать: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“I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disagree…”, “I don’t think so…”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“I understand your idea, and I think that…”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99792" y="188640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ВЫРАЖЕНИЕ МНЕНИЯ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88640"/>
            <a:ext cx="4334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НЕВЕРБАЛЬНЫЕ ЗНАКИ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:\Ахапкина М.Е. Культурный код. Мастер-класс апрель 2020\Рабочий материал\Видео, картинки\ruka-prsti-dlan-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14488"/>
            <a:ext cx="762000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88640"/>
            <a:ext cx="3921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ПОНЯТИЯ и ЧУВСТВА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P:\Ахапкина М.Е. Культурный код. Мастер-класс апрель 2020\Рабочий материал\Видео, картинки\5e56343dada029d40a90b44e1ca3d49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307332" cy="3456384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39952" y="1484784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 l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ie 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лгать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43808" y="2636912"/>
            <a:ext cx="3384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ЛГАТЬ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Всегда отрицательное значение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43808" y="3717032"/>
            <a:ext cx="4176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ВРАТЬ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Менее отрицательное значение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132856"/>
            <a:ext cx="940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Россия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797152"/>
            <a:ext cx="391382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Америке и Англии: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«Соври что-нибудь» (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“Tell a lie”)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«Ой, я вру, простите!» 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 lie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sorry”)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5" descr="P:\Ахапкина М.Е. Культурный код. Мастер-класс апрель 2020\Рабочий материал\Видео, картинки\0ff82b054aed00c5f7bda0e95c5c80e8.jpg"/>
          <p:cNvPicPr>
            <a:picLocks noChangeAspect="1" noChangeArrowheads="1"/>
          </p:cNvPicPr>
          <p:nvPr/>
        </p:nvPicPr>
        <p:blipFill>
          <a:blip r:embed="rId3" cstate="print"/>
          <a:srcRect l="22784" t="6954" r="24296" b="4264"/>
          <a:stretch>
            <a:fillRect/>
          </a:stretch>
        </p:blipFill>
        <p:spPr bwMode="auto">
          <a:xfrm>
            <a:off x="6228184" y="4941168"/>
            <a:ext cx="1200133" cy="113155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427984" y="1052736"/>
            <a:ext cx="2019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Америка и Англия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88640"/>
            <a:ext cx="3921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ПОНЯТИЯ и ЧУВСТВА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47664" y="1052736"/>
            <a:ext cx="6696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ИНДЕКС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КОНЦЕПТ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СЧАСТЬЯ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P:\Ахапкина М.Е. Культурный код. Мастер-класс апрель 2020\Рабочий материал\Видео, картинки\424-696x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629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88640"/>
            <a:ext cx="3921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ПОНЯТИЯ и ЧУВСТВА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47664" y="1052736"/>
            <a:ext cx="6696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ИНДЕКС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КОНЦЕПТ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СЧАСТЬЯ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772816"/>
            <a:ext cx="1145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Россия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СЧАСТЬЕ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772816"/>
            <a:ext cx="1378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Америка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HAPPINESS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55576" y="4509120"/>
            <a:ext cx="4248472" cy="792088"/>
          </a:xfrm>
          <a:prstGeom prst="wedgeRoundRectCallout">
            <a:avLst>
              <a:gd name="adj1" fmla="val -32122"/>
              <a:gd name="adj2" fmla="val 788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Американец: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“Were you happy in Ohio?”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139952" y="5445224"/>
            <a:ext cx="4248472" cy="792088"/>
          </a:xfrm>
          <a:prstGeom prst="wedgeRoundRectCallout">
            <a:avLst>
              <a:gd name="adj1" fmla="val 40366"/>
              <a:gd name="adj2" fmla="val 767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139952" y="5661248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Русский математик: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I was satisfied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1986" name="Picture 2" descr="P:\Ахапкина М.Е. Культурный код. Мастер-класс апрель 2020\Рабочий материал\Видео, картинки\1517086450117448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1828800" cy="1463675"/>
          </a:xfrm>
          <a:prstGeom prst="rect">
            <a:avLst/>
          </a:prstGeom>
          <a:noFill/>
        </p:spPr>
      </p:pic>
      <p:pic>
        <p:nvPicPr>
          <p:cNvPr id="41987" name="Picture 3" descr="P:\Ахапкина М.Е. Культурный код. Мастер-класс апрель 2020\Рабочий материал\Видео, картинки\scha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36912"/>
            <a:ext cx="1915946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P:\Ахапкина М.Е. Культурный код. Мастер-класс апрель 2020\Рабочий материал\Видео, картинки\321670_7cf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18946"/>
            <a:ext cx="6840760" cy="4826250"/>
          </a:xfrm>
          <a:prstGeom prst="rect">
            <a:avLst/>
          </a:prstGeom>
          <a:noFill/>
        </p:spPr>
      </p:pic>
      <p:pic>
        <p:nvPicPr>
          <p:cNvPr id="15362" name="Picture 2" descr="P:\Ахапкина М.Е. Культурный код. Мастер-класс апрель 2020\Рабочий материал\Видео, картинки\266276b91cea7ff2df76d5e9bd577ded1a2415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1"/>
            <a:ext cx="2236748" cy="189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60648"/>
            <a:ext cx="768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Courier New" pitchFamily="49" charset="0"/>
              </a:rPr>
              <a:t>Культурный код. Как не попасть впросак в общении с иностранцем</a:t>
            </a:r>
            <a:endParaRPr lang="ru-RU" sz="2000" b="1" dirty="0">
              <a:solidFill>
                <a:schemeClr val="bg1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:\Ахапкина М.Е. Культурный код. Мастер-класс апрель 2020\Рабочий материал\Видео, картинки\item_office1548293960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952500"/>
            <a:ext cx="881062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509120"/>
            <a:ext cx="2382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МОНОХРОННЫЕ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4509120"/>
            <a:ext cx="229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ПОЛИХРОННЫЕ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94116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США, Англия, Германия,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скандинавские страны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Латиноамериканские страны, арабские, многие средиземноморские государства, Россия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P:\Ахапкина М.Е. Культурный код. Мастер-класс апрель 2020\Рабочий материал\Видео, картинки\time-e1536152596734-650x325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908721"/>
            <a:ext cx="9180510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88640"/>
            <a:ext cx="158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Courier New" pitchFamily="49" charset="0"/>
              </a:rPr>
              <a:t>ВРЕМЯ</a:t>
            </a:r>
            <a:endParaRPr lang="ru-RU" sz="3600" b="1" dirty="0">
              <a:solidFill>
                <a:schemeClr val="bg1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3717032"/>
            <a:ext cx="203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ПУНКТУАЛЬНОСТЬ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284984"/>
            <a:ext cx="3007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Одно дело в одну единицу времени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3284984"/>
            <a:ext cx="311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Делать несколько дел одновременно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188640"/>
            <a:ext cx="2382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МОНОХРОННЫЕ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8640"/>
            <a:ext cx="229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ПОЛИХРОННЫЕ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548680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США, Англия, Германия,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скандинавские страны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Латиноамериканские страны, арабские, многие средиземноморские государства, Россия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P:\Ахапкина М.Е. Культурный код. Мастер-класс апрель 2020\Рабочий материал\Видео, картинки\_51635-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1541164" cy="1541164"/>
          </a:xfrm>
          <a:prstGeom prst="rect">
            <a:avLst/>
          </a:prstGeom>
          <a:noFill/>
        </p:spPr>
      </p:pic>
      <p:pic>
        <p:nvPicPr>
          <p:cNvPr id="4099" name="Picture 3" descr="P:\Ахапкина М.Е. Культурный код. Мастер-класс апрель 2020\Рабочий материал\Видео, картинки\40658615-businessman-with-multitasking-and-multi-skill-keep-calm-business-concept-flat-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1371600" cy="116998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131840" y="1340768"/>
            <a:ext cx="311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ОТНОШЕНИЕ К ДЕЛУ/РАБОТА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221088"/>
            <a:ext cx="31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Опоздания не больше, чем на 7 минут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4293096"/>
            <a:ext cx="2036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Опоздания до 45 минут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00" name="Picture 4" descr="P:\Ахапкина М.Е. Культурный код. Мастер-класс апрель 2020\Рабочий материал\Видео, картинки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97152"/>
            <a:ext cx="936104" cy="936104"/>
          </a:xfrm>
          <a:prstGeom prst="rect">
            <a:avLst/>
          </a:prstGeom>
          <a:noFill/>
        </p:spPr>
      </p:pic>
      <p:pic>
        <p:nvPicPr>
          <p:cNvPr id="4101" name="Picture 5" descr="P:\Ахапкина М.Е. Культурный код. Мастер-класс апрель 2020\Рабочий материал\Видео, картинки\unnamed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97152"/>
            <a:ext cx="998240" cy="93585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180214" y="5085184"/>
            <a:ext cx="354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IS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45706" y="5877272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MONEY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4109" y="5877272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TIME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052736"/>
            <a:ext cx="3743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English</a:t>
            </a:r>
            <a:r>
              <a:rPr lang="ru-RU" sz="3200" b="1" dirty="0" smtClean="0">
                <a:solidFill>
                  <a:srgbClr val="7030A0"/>
                </a:solidFill>
              </a:rPr>
              <a:t> </a:t>
            </a:r>
            <a:r>
              <a:rPr lang="en-US" sz="3200" b="1" dirty="0" smtClean="0">
                <a:solidFill>
                  <a:srgbClr val="7030A0"/>
                </a:solidFill>
              </a:rPr>
              <a:t>or</a:t>
            </a:r>
            <a:r>
              <a:rPr lang="ru-RU" sz="3200" b="1" dirty="0" smtClean="0">
                <a:solidFill>
                  <a:srgbClr val="7030A0"/>
                </a:solidFill>
              </a:rPr>
              <a:t> </a:t>
            </a:r>
            <a:r>
              <a:rPr lang="ru-RU" sz="3200" b="1" dirty="0" err="1" smtClean="0">
                <a:solidFill>
                  <a:srgbClr val="7030A0"/>
                </a:solidFill>
              </a:rPr>
              <a:t>Irish</a:t>
            </a:r>
            <a:r>
              <a:rPr lang="en-US" sz="3200" b="1" dirty="0" smtClean="0">
                <a:solidFill>
                  <a:srgbClr val="7030A0"/>
                </a:solidFill>
              </a:rPr>
              <a:t> time?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76672"/>
            <a:ext cx="693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Соединённое Королевство Великобритании и Северной Ирландии 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085184"/>
            <a:ext cx="131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at eight  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5085184"/>
            <a:ext cx="16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at eight-</a:t>
            </a:r>
            <a:r>
              <a:rPr lang="en-US" sz="2400" b="1" i="1" dirty="0" err="1" smtClean="0">
                <a:solidFill>
                  <a:schemeClr val="tx2"/>
                </a:solidFill>
              </a:rPr>
              <a:t>ish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3291" y="1916832"/>
            <a:ext cx="2149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English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time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(английское время)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3479" y="1916832"/>
            <a:ext cx="2201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Irish</a:t>
            </a:r>
            <a:r>
              <a:rPr lang="en-US" b="1" dirty="0" smtClean="0">
                <a:solidFill>
                  <a:schemeClr val="tx2"/>
                </a:solidFill>
              </a:rPr>
              <a:t> time</a:t>
            </a:r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(ирландское время)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517232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 8:00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5445224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 районе 8:00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P:\Ахапкина М.Е. Культурный код. Мастер-класс апрель 2020\Рабочий материал\Видео, картинки\круглый-циферблат-показывая-часы-o-111158053.jpg"/>
          <p:cNvPicPr>
            <a:picLocks noChangeAspect="1" noChangeArrowheads="1"/>
          </p:cNvPicPr>
          <p:nvPr/>
        </p:nvPicPr>
        <p:blipFill>
          <a:blip r:embed="rId2" cstate="print"/>
          <a:srcRect l="8203" t="5832" r="6385" b="14292"/>
          <a:stretch>
            <a:fillRect/>
          </a:stretch>
        </p:blipFill>
        <p:spPr bwMode="auto">
          <a:xfrm>
            <a:off x="1115616" y="2780928"/>
            <a:ext cx="2232248" cy="2232248"/>
          </a:xfrm>
          <a:prstGeom prst="rect">
            <a:avLst/>
          </a:prstGeom>
          <a:noFill/>
        </p:spPr>
      </p:pic>
      <p:pic>
        <p:nvPicPr>
          <p:cNvPr id="7171" name="Picture 3" descr="P:\Ахапкина М.Е. Культурный код. Мастер-класс апрель 2020\Рабочий материал\Видео, картинки\flag_en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432048" cy="269228"/>
          </a:xfrm>
          <a:prstGeom prst="rect">
            <a:avLst/>
          </a:prstGeom>
          <a:noFill/>
        </p:spPr>
      </p:pic>
      <p:pic>
        <p:nvPicPr>
          <p:cNvPr id="7172" name="Picture 4" descr="P:\Ахапкина М.Е. Культурный код. Мастер-класс апрель 2020\Рабочий материал\Видео, картинки\main-qimg-ee99be1e333299ff0ef93507fe6388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16832"/>
            <a:ext cx="706786" cy="353393"/>
          </a:xfrm>
          <a:prstGeom prst="rect">
            <a:avLst/>
          </a:prstGeom>
          <a:noFill/>
        </p:spPr>
      </p:pic>
      <p:pic>
        <p:nvPicPr>
          <p:cNvPr id="7173" name="Picture 5" descr="P:\Ахапкина М.Е. Культурный код. Мастер-класс апрель 2020\Рабочий материал\Видео, картинки\nclock-08-30_34104_s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852936"/>
            <a:ext cx="2028056" cy="202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47864" y="188640"/>
            <a:ext cx="2382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МОНОХРОННЫЕ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620688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США, Англия, Германия,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скандинавские страны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1268760"/>
            <a:ext cx="186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ПЛАНИРОВАНИЕ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700808"/>
            <a:ext cx="3685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Четкое планирование дел и жизни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2060848"/>
            <a:ext cx="2341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Расходы/накопления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348880"/>
            <a:ext cx="1583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Место отдыха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1772816"/>
            <a:ext cx="2166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Встречи с друзьями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11960" y="2492896"/>
            <a:ext cx="367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Кол-во часов, отведенных на ужин</a:t>
            </a:r>
            <a:endParaRPr lang="ru-RU" dirty="0"/>
          </a:p>
        </p:txBody>
      </p:sp>
      <p:pic>
        <p:nvPicPr>
          <p:cNvPr id="5122" name="Picture 2" descr="P:\Ахапкина М.Е. Культурный код. Мастер-класс апрель 2020\Рабочий материал\Видео, картинки\FInancial-Freedom-Sample-Budg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2705100" cy="2857500"/>
          </a:xfrm>
          <a:prstGeom prst="rect">
            <a:avLst/>
          </a:prstGeom>
          <a:noFill/>
        </p:spPr>
      </p:pic>
      <p:pic>
        <p:nvPicPr>
          <p:cNvPr id="5124" name="Picture 4" descr="P:\Ахапкина М.Е. Культурный код. Мастер-класс апрель 2020\Рабочий материал\Видео, картинки\List-of-Monthly-Household-Expen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68960"/>
            <a:ext cx="2143779" cy="3214664"/>
          </a:xfrm>
          <a:prstGeom prst="rect">
            <a:avLst/>
          </a:prstGeom>
          <a:noFill/>
        </p:spPr>
      </p:pic>
      <p:pic>
        <p:nvPicPr>
          <p:cNvPr id="23" name="Picture 3" descr="P:\Ахапкина М.Е. Культурный код. Мастер-класс апрель 2020\Рабочий материал\Видео, картинки\64deb23a032b87a86b637b856a2bba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0"/>
            <a:ext cx="4680520" cy="6468169"/>
          </a:xfrm>
          <a:prstGeom prst="rect">
            <a:avLst/>
          </a:prstGeom>
          <a:noFill/>
        </p:spPr>
      </p:pic>
      <p:pic>
        <p:nvPicPr>
          <p:cNvPr id="5125" name="Picture 5" descr="P:\Ахапкина М.Е. Культурный код. Мастер-класс апрель 2020\Рабочий материал\Видео, картинки\5871ea7ee567f9401edd9b71baf5e60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0"/>
            <a:ext cx="4824536" cy="6839962"/>
          </a:xfrm>
          <a:prstGeom prst="rect">
            <a:avLst/>
          </a:prstGeom>
          <a:noFill/>
        </p:spPr>
      </p:pic>
      <p:pic>
        <p:nvPicPr>
          <p:cNvPr id="5126" name="Picture 6" descr="P:\Ахапкина М.Е. Культурный код. Мастер-класс апрель 2020\Рабочий материал\Видео, картинки\e89f0c2c7ce0fb97c73a748fae93058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0"/>
            <a:ext cx="49329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19872" y="260648"/>
            <a:ext cx="229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ПОЛИХРОННЫЕ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764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Латиноамериканские страны, арабские, многие средиземноморские государства, Россия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1484784"/>
            <a:ext cx="212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ЧУВСТВО ВРЕМЕНИ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1800" y="184482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«Минуточку/Секундочку» =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1772816"/>
            <a:ext cx="442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∞</a:t>
            </a:r>
            <a:endParaRPr lang="ru-RU" sz="2400" dirty="0"/>
          </a:p>
        </p:txBody>
      </p:sp>
      <p:pic>
        <p:nvPicPr>
          <p:cNvPr id="6146" name="Picture 2" descr="P:\Ахапкина М.Е. Культурный код. Мастер-класс апрель 2020\Рабочий материал\Видео, картинки\1433755182_589529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419085" cy="5891193"/>
          </a:xfrm>
          <a:prstGeom prst="rect">
            <a:avLst/>
          </a:prstGeom>
          <a:noFill/>
        </p:spPr>
      </p:pic>
      <p:pic>
        <p:nvPicPr>
          <p:cNvPr id="6147" name="Picture 3" descr="P:\Ахапкина М.Е. Культурный код. Мастер-класс апрель 2020\Рабочий материал\Видео, картинки\f_118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619875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908720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Высококонтекстность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868144" y="908720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Низкоконтекстность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3507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Эмоциональность, жестикуляция, мимика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941168"/>
            <a:ext cx="3090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Важно сначала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«Как»,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потом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«Что»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67544" y="1268760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Азиатские страны (Индия, Китай), арабские, страны латинской Америки,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романоязычные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страны Европы (Италия, Франция, Испания)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869160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Важно сначала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«Что»,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а не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«Как»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логичность, рациональность, аргументированность 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4365104"/>
            <a:ext cx="19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КОММУНИКАЦИЯ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191683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Деловитость, сухость,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сдержанная жестикуляция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148064" y="1340768"/>
            <a:ext cx="3851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США, Англия, скандинавские страны, Германия, Швейцария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5805264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Россия «на перепутье»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188640"/>
            <a:ext cx="317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КОНТЕКСТНОСТЬ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P:\Ахапкина М.Е. Культурный код. Мастер-класс апрель 2020\Рабочий материал\Видео, картинки\287824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2520280" cy="1800200"/>
          </a:xfrm>
          <a:prstGeom prst="rect">
            <a:avLst/>
          </a:prstGeom>
          <a:noFill/>
        </p:spPr>
      </p:pic>
      <p:pic>
        <p:nvPicPr>
          <p:cNvPr id="8195" name="Picture 3" descr="P:\Ахапкина М.Е. Культурный код. Мастер-класс апрель 2020\Рабочий материал\Видео, картинки\unnamed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1934344" cy="1768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:\Ахапкина М.Е. Культурный код. Мастер-класс апрель 2020\Рабочий материал\Видео, картинки\178e065656f279c667db432d9664e46a_a-smart-looking-japanese-man-cartoon-clipart-vector-toons_402-10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276872"/>
            <a:ext cx="1225550" cy="3121025"/>
          </a:xfrm>
          <a:prstGeom prst="rect">
            <a:avLst/>
          </a:prstGeom>
          <a:noFill/>
        </p:spPr>
      </p:pic>
      <p:pic>
        <p:nvPicPr>
          <p:cNvPr id="9219" name="Picture 3" descr="P:\Ахапкина М.Е. Культурный код. Мастер-класс апрель 2020\Рабочий материал\Видео, картинки\3fccbd380531012def885c0180760bd5_german-people-clipart-clipartxtras_670-7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2838702" cy="3025124"/>
          </a:xfrm>
          <a:prstGeom prst="rect">
            <a:avLst/>
          </a:prstGeom>
          <a:noFill/>
        </p:spPr>
      </p:pic>
      <p:pic>
        <p:nvPicPr>
          <p:cNvPr id="9220" name="Picture 4" descr="P:\Ахапкина М.Е. Культурный код. Мастер-класс апрель 2020\Рабочий материал\Видео, картинки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4664"/>
            <a:ext cx="2143125" cy="2143125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444208" y="980728"/>
            <a:ext cx="2448272" cy="122413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 очень усердно тренируетесь!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55576" y="908720"/>
            <a:ext cx="2376264" cy="1296144"/>
          </a:xfrm>
          <a:prstGeom prst="wedgeRoundRectCallout">
            <a:avLst>
              <a:gd name="adj1" fmla="val 38703"/>
              <a:gd name="adj2" fmla="val 691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Да, я сейчас беру уроки у хорошего мастера.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741</Words>
  <Application>Microsoft Office PowerPoint</Application>
  <PresentationFormat>Экран (4:3)</PresentationFormat>
  <Paragraphs>193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МегаМозг!</dc:creator>
  <cp:lastModifiedBy>1</cp:lastModifiedBy>
  <cp:revision>86</cp:revision>
  <dcterms:created xsi:type="dcterms:W3CDTF">2020-04-19T09:32:00Z</dcterms:created>
  <dcterms:modified xsi:type="dcterms:W3CDTF">2020-04-21T16:18:05Z</dcterms:modified>
</cp:coreProperties>
</file>