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79" r:id="rId7"/>
    <p:sldId id="282" r:id="rId8"/>
    <p:sldId id="329" r:id="rId9"/>
    <p:sldId id="316" r:id="rId10"/>
    <p:sldId id="318" r:id="rId11"/>
    <p:sldId id="320" r:id="rId12"/>
    <p:sldId id="319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299" r:id="rId22"/>
    <p:sldId id="300" r:id="rId23"/>
    <p:sldId id="302" r:id="rId24"/>
    <p:sldId id="305" r:id="rId25"/>
    <p:sldId id="311" r:id="rId26"/>
    <p:sldId id="308" r:id="rId27"/>
    <p:sldId id="309" r:id="rId28"/>
    <p:sldId id="315" r:id="rId29"/>
    <p:sldId id="276" r:id="rId30"/>
    <p:sldId id="266" r:id="rId31"/>
    <p:sldId id="267" r:id="rId32"/>
    <p:sldId id="268" r:id="rId33"/>
    <p:sldId id="269" r:id="rId34"/>
    <p:sldId id="270" r:id="rId35"/>
    <p:sldId id="290" r:id="rId36"/>
    <p:sldId id="33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8071048" cy="35283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400" dirty="0" smtClean="0"/>
              <a:t>Система управления охраной труда в образовательных организациях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221088"/>
            <a:ext cx="6048344" cy="18002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Валеев</a:t>
            </a:r>
            <a:r>
              <a:rPr lang="ru-RU" dirty="0" smtClean="0"/>
              <a:t> Рустам Анатольевич, </a:t>
            </a:r>
          </a:p>
          <a:p>
            <a:r>
              <a:rPr lang="ru-RU" dirty="0" smtClean="0"/>
              <a:t>вед. специалист, тех. инспектор </a:t>
            </a:r>
          </a:p>
          <a:p>
            <a:r>
              <a:rPr lang="ru-RU" dirty="0" smtClean="0"/>
              <a:t>Профсоюза Образования Удмуртии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cap="all" dirty="0" smtClean="0"/>
              <a:t>Управление охраной труда в системе образования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Региональный уровень управления - реализация основных направлений государственной политики в области охраны труда осуществляется Министерством образования и науки Удмуртской Республики</a:t>
            </a:r>
          </a:p>
          <a:p>
            <a:r>
              <a:rPr lang="ru-RU" dirty="0" smtClean="0"/>
              <a:t>Муниципальный уровень управления - реализация основных направлений государственной политики в области охраны труда осуществляется органами управления образованием муниципальных районов и городских округов Удмуртской Республики</a:t>
            </a:r>
          </a:p>
          <a:p>
            <a:r>
              <a:rPr lang="ru-RU" dirty="0" smtClean="0"/>
              <a:t>Уровень образовательной организации - руководители государственных, муниципальных или частных организаций осуществляют управление в организации (включая управление охраной труда) в соответствии с трудовым законодательством и иными нормативными правовыми актами, содержащими нормы трудового права, а также в соответствии с настоящими методическими рекомендациями, стандартами безопасности труда по СУОТ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sz="2400" b="1" cap="all" dirty="0" smtClean="0"/>
              <a:t>Основные элементы управления охраной труда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b="1" dirty="0" smtClean="0"/>
              <a:t>Концепция охраны труда является самостоятельным документом (разделом документа) организации, содержащим основные направления деятельности и обязательства работодателя (руководителя организации). Концепция включает в себя следующие принципы и обязательства:</a:t>
            </a:r>
          </a:p>
          <a:p>
            <a:r>
              <a:rPr lang="ru-RU" sz="1700" dirty="0" smtClean="0"/>
              <a:t>соответствие основным направлениям государственной политики в области охраны труда;</a:t>
            </a:r>
          </a:p>
          <a:p>
            <a:r>
              <a:rPr lang="ru-RU" sz="1700" dirty="0" smtClean="0"/>
              <a:t>обеспечение безопасности и охраны здоровья работников и обучающихся;</a:t>
            </a:r>
          </a:p>
          <a:p>
            <a:r>
              <a:rPr lang="ru-RU" sz="1700" dirty="0" smtClean="0"/>
              <a:t>определение превентивных мер по защите работников и обучающихся от опасностей, предупреждению несчастных случаев и профессиональных заболеваний работников на производстве;</a:t>
            </a:r>
          </a:p>
          <a:p>
            <a:r>
              <a:rPr lang="ru-RU" sz="1700" dirty="0" smtClean="0"/>
              <a:t>соблюдение трудового законодательства и иных актов, содержащих нормы трудового права;</a:t>
            </a:r>
          </a:p>
          <a:p>
            <a:r>
              <a:rPr lang="ru-RU" sz="1700" dirty="0" smtClean="0"/>
              <a:t> реализацию мероприятий по улучшению условий, охраны труда коллективных договоров и соглашений по охране труда;</a:t>
            </a:r>
          </a:p>
          <a:p>
            <a:r>
              <a:rPr lang="ru-RU" sz="1700" dirty="0" smtClean="0"/>
              <a:t>совершенствование функционирования СУОТ;</a:t>
            </a:r>
          </a:p>
          <a:p>
            <a:r>
              <a:rPr lang="ru-RU" sz="1700" dirty="0" smtClean="0"/>
              <a:t>осуществление мер поощрения работников за активное участие в управлении охраной труда и обеспечением безопасности образовательного процесса.</a:t>
            </a:r>
          </a:p>
          <a:p>
            <a:r>
              <a:rPr lang="ru-RU" sz="1700" dirty="0" smtClean="0"/>
              <a:t>Проект концепции доводится до сведения работников и после согласования с выборным органом профсоюзной организации утверждается работодателем (руководителем) организации либо уполномоченным им лицом.</a:t>
            </a:r>
          </a:p>
          <a:p>
            <a:r>
              <a:rPr lang="ru-RU" sz="1700" dirty="0" smtClean="0"/>
              <a:t>Концепция, как правило, включается в раздел «Условия и охрана труда» коллективного договора, соглашения.</a:t>
            </a:r>
            <a:endParaRPr lang="ru-RU" sz="17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32048"/>
          </a:xfrm>
        </p:spPr>
        <p:txBody>
          <a:bodyPr>
            <a:normAutofit/>
          </a:bodyPr>
          <a:lstStyle/>
          <a:p>
            <a:r>
              <a:rPr lang="ru-RU" sz="2400" b="1" cap="all" dirty="0" smtClean="0"/>
              <a:t>Основные элементы управления охраной труда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4158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b="1" dirty="0" smtClean="0"/>
              <a:t>Цели и задачи в области охраны труда устанавливаются в соответствии с концепцией, с учетом типа, специфики и характера деятельности организации, уровня управления и степени обеспеченности необходимыми ресурсами</a:t>
            </a:r>
          </a:p>
          <a:p>
            <a:r>
              <a:rPr lang="ru-RU" sz="1700" dirty="0" smtClean="0"/>
              <a:t>обеспечение постоянного улучшения условий труда и образовательного процесса;</a:t>
            </a:r>
          </a:p>
          <a:p>
            <a:r>
              <a:rPr lang="ru-RU" sz="1700" dirty="0" smtClean="0"/>
              <a:t>профилактика травматизма обучающихся и работников образовательных организаций;</a:t>
            </a:r>
          </a:p>
          <a:p>
            <a:r>
              <a:rPr lang="ru-RU" sz="1700" dirty="0" smtClean="0"/>
              <a:t>обеспечение контроля, в том числе общественного, за соблюдением законодательных и иных нормативных актов об охране труда;</a:t>
            </a:r>
          </a:p>
          <a:p>
            <a:r>
              <a:rPr lang="ru-RU" sz="1700" dirty="0" smtClean="0"/>
              <a:t>защита интересов работников, обучающихся, пострадавших от несчастных случаев;</a:t>
            </a:r>
          </a:p>
          <a:p>
            <a:r>
              <a:rPr lang="ru-RU" sz="1700" dirty="0" smtClean="0"/>
              <a:t>обеспечение работников и обучающихся специальной одеждой, обувью, средствами индивидуальной и коллективной защиты, санаторно-бытовым обслуживанием за счет работодателя;</a:t>
            </a:r>
          </a:p>
          <a:p>
            <a:r>
              <a:rPr lang="ru-RU" sz="1700" dirty="0" smtClean="0"/>
              <a:t>проведение профилактических медицинских осмотров работников, обучающихся;</a:t>
            </a:r>
          </a:p>
          <a:p>
            <a:r>
              <a:rPr lang="ru-RU" sz="1700" dirty="0" smtClean="0"/>
              <a:t>своевременное обучение руководителей, специалистов, обучающихся по охране труда;</a:t>
            </a:r>
          </a:p>
          <a:p>
            <a:r>
              <a:rPr lang="ru-RU" sz="1700" dirty="0" smtClean="0"/>
              <a:t>проведение специальной оценки условий труда;</a:t>
            </a:r>
          </a:p>
          <a:p>
            <a:r>
              <a:rPr lang="ru-RU" sz="1700" dirty="0" smtClean="0"/>
              <a:t>санитарно-бытовое обслуживание работающих;</a:t>
            </a:r>
          </a:p>
          <a:p>
            <a:r>
              <a:rPr lang="ru-RU" sz="1700" dirty="0" smtClean="0"/>
              <a:t>обеспечение безопасности зданий и сооружений;</a:t>
            </a:r>
          </a:p>
          <a:p>
            <a:r>
              <a:rPr lang="ru-RU" sz="1700" dirty="0" smtClean="0"/>
              <a:t>улучшение эффективности работ по охране труда;</a:t>
            </a:r>
          </a:p>
          <a:p>
            <a:r>
              <a:rPr lang="ru-RU" sz="1700" dirty="0" smtClean="0"/>
              <a:t>снижение производственного травматизма и профессиональной заболеваемости.</a:t>
            </a:r>
            <a:endParaRPr lang="ru-RU" sz="17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Уровни социального партнерства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9"/>
          <a:ext cx="8229600" cy="508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442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Работодатель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Работники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63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Министерство образования и науки Удмуртской Республики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Удмуртская региональная организация профсоюза работников народного образования и науки Российской Федерации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13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Муниципальный орган управления образованием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Территориальная организация профсоюза работников народного образования и науки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85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Образовательной организации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Руководитель организации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Первичная профсоюзная организация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Осуществление общественного контроля за соблюдением законодательства об охране труда  (ст. 370 ТК РФ)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29600" cy="475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277272"/>
              </a:tblGrid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Уровень управления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Контролирующая организация (орган)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73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Техническая инспекция региональной организации профсоюза работников образования и науки Российской Федерации (Технические инспектора)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5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Муниципальный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Внештатная техническая инспекция территориальной организации профсоюза образования и науки (Внештатный технический инспектор труда)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4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организация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Первичная профсоюзная организация (Уполномоченный по охране труда)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dirty="0" smtClean="0"/>
              <a:t>ОБЕСПЕЧЕНИЕ ФУНКЦИОНИРОВАНИЯ СИСТЕМЫ УПРАВЛЕНИЯ ОХРАНОЙ ТРУДА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Для эффективной организации работы по охране труда необходимо определять обязанности для каждого подразделения и конкретного исполнителя, предусматривать необходимые между подразделениями связи, обеспечивающие функционирование всей структуры, излагать в документах СУОТ установленные требования и меры по обеспечению их выполнения. Организация работ по охране труда предусматривает:</a:t>
            </a:r>
          </a:p>
          <a:p>
            <a:r>
              <a:rPr lang="ru-RU" dirty="0" smtClean="0"/>
              <a:t>распределение обязанностей и ответственности по охране труда между руководством и специалистами организации, подразделениями и работниками;</a:t>
            </a:r>
          </a:p>
          <a:p>
            <a:r>
              <a:rPr lang="ru-RU" dirty="0" smtClean="0"/>
              <a:t>участие работников и их представителей в управлении охраной труда;</a:t>
            </a:r>
          </a:p>
          <a:p>
            <a:r>
              <a:rPr lang="ru-RU" dirty="0" smtClean="0"/>
              <a:t>обучение и подготовку работников;</a:t>
            </a:r>
          </a:p>
          <a:p>
            <a:r>
              <a:rPr lang="ru-RU" dirty="0" smtClean="0"/>
              <a:t>разработку процедур по формированию документации системы управления охраной труда;</a:t>
            </a:r>
          </a:p>
          <a:p>
            <a:r>
              <a:rPr lang="ru-RU" dirty="0" smtClean="0"/>
              <a:t>разработку процесса сбора и передачи информации по охране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Autofit/>
          </a:bodyPr>
          <a:lstStyle/>
          <a:p>
            <a:r>
              <a:rPr lang="ru-RU" sz="4000" dirty="0" smtClean="0"/>
              <a:t>Документация по охране труда (п.27.)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686800" cy="5415880"/>
          </a:xfrm>
        </p:spPr>
        <p:txBody>
          <a:bodyPr>
            <a:noAutofit/>
          </a:bodyPr>
          <a:lstStyle/>
          <a:p>
            <a:r>
              <a:rPr lang="ru-RU" sz="1700" dirty="0" smtClean="0"/>
              <a:t>Организационно-распорядительная документация:</a:t>
            </a:r>
          </a:p>
          <a:p>
            <a:r>
              <a:rPr lang="ru-RU" sz="1700" dirty="0" smtClean="0"/>
              <a:t>приказ руководителя образовательной организации о назначении ответственных лиц за  охрану труда, </a:t>
            </a:r>
            <a:r>
              <a:rPr lang="ru-RU" sz="1700" dirty="0" err="1" smtClean="0"/>
              <a:t>электробезопасность</a:t>
            </a:r>
            <a:r>
              <a:rPr lang="ru-RU" sz="1700" dirty="0" smtClean="0"/>
              <a:t>, проведение инструктажей;</a:t>
            </a:r>
          </a:p>
          <a:p>
            <a:r>
              <a:rPr lang="ru-RU" sz="1700" dirty="0" smtClean="0"/>
              <a:t>акт готовности образовательной организации к новому учебному году (оформляется ежегодно перед началом учебного года); </a:t>
            </a:r>
          </a:p>
          <a:p>
            <a:r>
              <a:rPr lang="ru-RU" sz="1700" dirty="0" smtClean="0"/>
              <a:t>протокол собрания работников образовательной организации по выборам уполномоченного по охране труда (находится под контролем председателя профсоюзной организации образовательной организации);</a:t>
            </a:r>
          </a:p>
          <a:p>
            <a:r>
              <a:rPr lang="ru-RU" sz="1700" dirty="0" smtClean="0"/>
              <a:t>протокол собрания работников о делегировании членов комиссии по охране труда;</a:t>
            </a:r>
          </a:p>
          <a:p>
            <a:r>
              <a:rPr lang="ru-RU" sz="1700" dirty="0" smtClean="0"/>
              <a:t>приказ руководителя образовательной организации о создании комиссии по охране труда;</a:t>
            </a:r>
          </a:p>
          <a:p>
            <a:r>
              <a:rPr lang="ru-RU" sz="1700" dirty="0" smtClean="0"/>
              <a:t>приказ руководителя образовательной организации о назначении комиссии для проверки знаний по охране труда (число членов комиссии должно быть не менее трех, они должны быть обучены в соответствии с действующим законодательством);</a:t>
            </a:r>
          </a:p>
          <a:p>
            <a:r>
              <a:rPr lang="ru-RU" sz="1700" dirty="0" smtClean="0"/>
              <a:t>соглашение администрации и профкома образовательной организации по охране труда (заключается на календарный год);</a:t>
            </a:r>
          </a:p>
          <a:p>
            <a:r>
              <a:rPr lang="ru-RU" sz="1700" dirty="0" smtClean="0"/>
              <a:t>акты проверки выполнения Соглашения по охране труда (2 раза в год);</a:t>
            </a:r>
          </a:p>
          <a:p>
            <a:r>
              <a:rPr lang="ru-RU" sz="1700" dirty="0" smtClean="0"/>
              <a:t>материалы по проведению СОУТ (проводится не реже одного  раза в 5 лет);</a:t>
            </a:r>
          </a:p>
          <a:p>
            <a:r>
              <a:rPr lang="ru-RU" sz="1700" dirty="0" smtClean="0"/>
              <a:t>журнал административно-общественного контроля.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Документация по охране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50" b="1" dirty="0" smtClean="0"/>
              <a:t>Документы по обучению и инструктажу:</a:t>
            </a:r>
          </a:p>
          <a:p>
            <a:r>
              <a:rPr lang="ru-RU" sz="1650" dirty="0" smtClean="0"/>
              <a:t>перечень инструкций по охране труда (должен охватывать все виды работ и профессий, утверждается руководителем и согласовывается профкомом);</a:t>
            </a:r>
          </a:p>
          <a:p>
            <a:r>
              <a:rPr lang="ru-RU" sz="1650" dirty="0" smtClean="0"/>
              <a:t>инструкции по охране труда для всех работников, разработанные исходя из занимаемой ими должности или профессии, а также видов выполняемых работ (техника, оборудование) - пересматриваются 1 раз в 5 лет; </a:t>
            </a:r>
          </a:p>
          <a:p>
            <a:r>
              <a:rPr lang="ru-RU" sz="1650" dirty="0" smtClean="0"/>
              <a:t>протокол заседания профкома по утверждению инструкций по охране труда;</a:t>
            </a:r>
          </a:p>
          <a:p>
            <a:r>
              <a:rPr lang="ru-RU" sz="1650" dirty="0" smtClean="0"/>
              <a:t>удостоверения о проверке знаний по охране труда руководителя образовательной организации, лиц, ответственных по охране труда, членов комиссии по охране труда);</a:t>
            </a:r>
          </a:p>
          <a:p>
            <a:r>
              <a:rPr lang="ru-RU" sz="1650" dirty="0" smtClean="0"/>
              <a:t>протоколы проверки знаний по охране труда работников образовательной организации (оформляются один раз в три года, вновь принятых на работу – в течение месяца);</a:t>
            </a:r>
          </a:p>
          <a:p>
            <a:r>
              <a:rPr lang="ru-RU" sz="1650" dirty="0" smtClean="0"/>
              <a:t>программа вводного инструктажа по охране труда (утверждается руководителем образовательной организации, согласуется с профсоюзным комитетом);</a:t>
            </a:r>
          </a:p>
          <a:p>
            <a:r>
              <a:rPr lang="ru-RU" sz="1650" dirty="0" smtClean="0"/>
              <a:t>программа первичного инструктажа по охране труда на рабочем месте;</a:t>
            </a:r>
          </a:p>
          <a:p>
            <a:r>
              <a:rPr lang="ru-RU" sz="1650" dirty="0" smtClean="0"/>
              <a:t>журнал учета инструкций по охране труда;</a:t>
            </a:r>
          </a:p>
          <a:p>
            <a:r>
              <a:rPr lang="ru-RU" sz="1650" dirty="0" smtClean="0"/>
              <a:t>журнал регистрации вводного инструктажа (оформляется при приеме на работу);</a:t>
            </a:r>
          </a:p>
          <a:p>
            <a:r>
              <a:rPr lang="ru-RU" sz="1650" dirty="0" smtClean="0"/>
              <a:t>журнал регистрации инструктажа по охране труда на рабочем месте (оформляется при приеме на работу на всех работников не реже 2 раза в год);</a:t>
            </a:r>
          </a:p>
          <a:p>
            <a:r>
              <a:rPr lang="ru-RU" sz="1650" dirty="0" smtClean="0"/>
              <a:t>журнал проверки знаний по технике безопасности у работников с 1 группой </a:t>
            </a:r>
            <a:r>
              <a:rPr lang="ru-RU" sz="1650" dirty="0" err="1" smtClean="0"/>
              <a:t>электробезопасности</a:t>
            </a:r>
            <a:r>
              <a:rPr lang="ru-RU" sz="1650" dirty="0" smtClean="0"/>
              <a:t>;</a:t>
            </a:r>
          </a:p>
          <a:p>
            <a:r>
              <a:rPr lang="ru-RU" sz="1650" dirty="0" smtClean="0"/>
              <a:t>журнал инструктажа учащихся по охране труда при организации общественно полезного, производительного труда и проведении внеклассных и внешкольных мероприятий.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Документация по охране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Документы по медицинским осмотрам работников:</a:t>
            </a:r>
          </a:p>
          <a:p>
            <a:r>
              <a:rPr lang="ru-RU" dirty="0" smtClean="0"/>
              <a:t>график проведения медицинских осмотров работников, медицинские книжки;</a:t>
            </a:r>
          </a:p>
          <a:p>
            <a:r>
              <a:rPr lang="ru-RU" dirty="0" smtClean="0"/>
              <a:t>перечень профессий и должностей на прохождение медицинского осмотра (согласно приказу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РФ №302н в перечень включаются все работники образовательной организации); </a:t>
            </a:r>
          </a:p>
          <a:p>
            <a:r>
              <a:rPr lang="ru-RU" dirty="0" smtClean="0"/>
              <a:t>поименный список работников, подлежащих прохождению предварительного и периодического медицинского осмотра, в котором указываются фамилия, имя, отчество, профессия (должность) работника,  наименование вредного производственного фактора или вида работы;</a:t>
            </a:r>
          </a:p>
          <a:p>
            <a:r>
              <a:rPr lang="ru-RU" dirty="0" smtClean="0"/>
              <a:t>направления на медицинский осмотр работников;</a:t>
            </a:r>
          </a:p>
          <a:p>
            <a:r>
              <a:rPr lang="ru-RU" dirty="0" smtClean="0"/>
              <a:t>договор на проведение медицинских осмотров с медицинской организацией, имеющей лицензию на данный вид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Документация по охране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1998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Документы на предоставление гарантий и компенсаций работникам, занятых с вредными и опасными условиями труда:</a:t>
            </a:r>
          </a:p>
          <a:p>
            <a:r>
              <a:rPr lang="ru-RU" dirty="0" smtClean="0"/>
              <a:t>перечень профессий и должностей с вредными условиями труда, работы на которых дают право на: дополнительный отпуск, повышенную оплату труда, утвержденный работодателем и согласованный с профсоюзной организацией, составленный с учетом трудового законодательства и результатов специальной оценки условий труда.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Документы по обеспечению работников средствами индивидуальной защиты:</a:t>
            </a:r>
          </a:p>
          <a:p>
            <a:r>
              <a:rPr lang="ru-RU" dirty="0" smtClean="0"/>
              <a:t>перечень профессий и должностей с вредными условиями труда, работы на которых дают право на выдачу средств индивидуальной защиты, смывающих и обеззараживающих средств;</a:t>
            </a:r>
          </a:p>
          <a:p>
            <a:r>
              <a:rPr lang="ru-RU" dirty="0" smtClean="0"/>
              <a:t>личные карточки выдачи средств индивидуальной защиты;</a:t>
            </a:r>
          </a:p>
          <a:p>
            <a:r>
              <a:rPr lang="ru-RU" dirty="0" smtClean="0"/>
              <a:t>сертификаты соответствия на средства индивидуальной защиты, смывающие и обеззараживающие средства.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Законодательство Российской Федерации об охране труда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Конституция Российской Федерации </a:t>
            </a:r>
          </a:p>
          <a:p>
            <a:pPr>
              <a:buNone/>
            </a:pPr>
            <a:r>
              <a:rPr lang="ru-RU" b="1" dirty="0" smtClean="0"/>
              <a:t>Статья 37 </a:t>
            </a:r>
          </a:p>
          <a:p>
            <a:pPr>
              <a:buNone/>
            </a:pPr>
            <a:r>
              <a:rPr lang="ru-RU" i="1" dirty="0" smtClean="0"/>
              <a:t>&lt;…&gt; 3. Каждый имеет право на труд в условиях, отвечающих требованиям безопасности и гигиены, &lt;…&gt;.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Трудовой кодекс Российской Федерации от 30 декабря 2001 г. № 197-ФЗ .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r>
              <a:rPr lang="ru-RU" b="1" dirty="0" smtClean="0"/>
              <a:t>Охрана труда – система сохранения жизни и здоровья работников в процессе трудовой деятельности, включающая в себя правовые, социально-экономические, организационно-технические, санитарно-гигиенические, лечебно-профилактические, реабилитационные и иные мероприятия.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Документация по охране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Документы по несчастным случаям на производстве с работниками образовательной организации:</a:t>
            </a:r>
          </a:p>
          <a:p>
            <a:r>
              <a:rPr lang="ru-RU" dirty="0" smtClean="0"/>
              <a:t>журнал регистрации несчастных случаев на производстве;</a:t>
            </a:r>
          </a:p>
          <a:p>
            <a:r>
              <a:rPr lang="ru-RU" dirty="0" smtClean="0"/>
              <a:t>акты о несчастных случаях на производстве по форме Н-1 (хранятся 45 лет);</a:t>
            </a:r>
          </a:p>
          <a:p>
            <a:r>
              <a:rPr lang="ru-RU" dirty="0" smtClean="0"/>
              <a:t>сообщения о последствиях несчастного случая на производстве (в вышестоящую организацию, Фонд социального страхования  Российской Федерации, при тяжелых, групповых и смертельных дополнительно в Гострудинспекцию, прокуратуру, в орган исполнительной власти, в территориальную организацию профсоюза).</a:t>
            </a:r>
          </a:p>
          <a:p>
            <a:pPr>
              <a:buNone/>
            </a:pPr>
            <a:r>
              <a:rPr lang="ru-RU" b="1" dirty="0" smtClean="0"/>
              <a:t>Документы по несчастным случаям с обучающимися:</a:t>
            </a:r>
          </a:p>
          <a:p>
            <a:r>
              <a:rPr lang="ru-RU" dirty="0" smtClean="0"/>
              <a:t>журнал регистрации несчастных случаев с обучающимися; </a:t>
            </a:r>
          </a:p>
          <a:p>
            <a:r>
              <a:rPr lang="ru-RU" dirty="0" smtClean="0"/>
              <a:t>акты о несчастных случаях с обучающимися по форме Н-2.</a:t>
            </a:r>
          </a:p>
          <a:p>
            <a:pPr>
              <a:buNone/>
            </a:pPr>
            <a:r>
              <a:rPr lang="ru-RU" b="1" dirty="0" smtClean="0"/>
              <a:t>Другие документы:</a:t>
            </a:r>
          </a:p>
          <a:p>
            <a:r>
              <a:rPr lang="ru-RU" dirty="0" smtClean="0"/>
              <a:t>предписания органов государственного и муниципального контроля и надзора, представления органов общественного контроля.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Обучение по охране труда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Постановление Минтруда России № 1 и Минобразования России № 29 от 13 января 2003 г. «Об утверждении порядка обучения по охране труда и проверки знаний требований охраны труда работников организаций». </a:t>
            </a:r>
          </a:p>
          <a:p>
            <a:r>
              <a:rPr lang="ru-RU" b="1" dirty="0" smtClean="0"/>
              <a:t>ГОСТ 12.0.004-90 Межгосударственный стандарт. Система стандартов безопасности труда «Организация обучения безопасности труда. Общие положения». </a:t>
            </a:r>
          </a:p>
          <a:p>
            <a:r>
              <a:rPr lang="ru-RU" b="1" dirty="0" smtClean="0"/>
              <a:t>Приказ </a:t>
            </a:r>
            <a:r>
              <a:rPr lang="ru-RU" b="1" dirty="0" err="1" smtClean="0"/>
              <a:t>Минздравсоцразвития</a:t>
            </a:r>
            <a:r>
              <a:rPr lang="ru-RU" b="1" dirty="0" smtClean="0"/>
              <a:t> РФ от 17 мая 2010 г. № 353н «О первой помощи».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Обучение по охране труда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Руководители и специалисты организаций проходят специальное обучение по охране труда в объеме должностных обязанностей при поступлении на работу в течение первого месяца, далее – по мере необходимости, но не реже одного раза в три года. </a:t>
            </a:r>
          </a:p>
          <a:p>
            <a:pPr>
              <a:buNone/>
            </a:pPr>
            <a:r>
              <a:rPr lang="ru-RU" b="1" dirty="0" smtClean="0"/>
              <a:t>Кто должен проходить обучение: </a:t>
            </a:r>
          </a:p>
          <a:p>
            <a:r>
              <a:rPr lang="ru-RU" dirty="0" smtClean="0"/>
              <a:t>руководители организаций, заместители руководителей организаций, курирующие вопросы охраны труда, заместители главных инженеров по охране труда; </a:t>
            </a:r>
          </a:p>
          <a:p>
            <a:r>
              <a:rPr lang="ru-RU" dirty="0" smtClean="0"/>
              <a:t>руководители, специалисты, инженерно-технические работники, осуществляющие организацию, руководство и проведение работ на рабочих местах и в производственных подразделениях, а также контроль и технический надзор за проведением работ; </a:t>
            </a:r>
          </a:p>
          <a:p>
            <a:r>
              <a:rPr lang="ru-RU" dirty="0" smtClean="0"/>
              <a:t>специалисты служб охраны труда, работники, на которых работодателем возложены обязанности организации работы по охране труда, члены комитетов (комиссий) по охране труда, уполномоченные (доверенные) лица по охране труда профессиональных союзов и иных уполномоченных работниками представительных органов.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 Расследование несчастных случаев на производстве ведется в соответствии с требованиями: </a:t>
            </a:r>
          </a:p>
          <a:p>
            <a:r>
              <a:rPr lang="ru-RU" dirty="0" smtClean="0"/>
              <a:t>ст. 227-231 Трудового кодекса; </a:t>
            </a:r>
          </a:p>
          <a:p>
            <a:r>
              <a:rPr lang="ru-RU" dirty="0" smtClean="0"/>
              <a:t>постановления Минтруда России от 24 октября 2002 г. № 73; </a:t>
            </a:r>
          </a:p>
          <a:p>
            <a:r>
              <a:rPr lang="ru-RU" dirty="0" smtClean="0"/>
              <a:t>приказа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России от 24 февраля 2005 г. № 160; </a:t>
            </a:r>
          </a:p>
          <a:p>
            <a:r>
              <a:rPr lang="ru-RU" dirty="0" smtClean="0"/>
              <a:t>приказа Минтруда России от 20 февраля 2014 г. № 103н.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Расследование несчастных случаев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Все необходимые формы, которые заполняются при расследовании несчастных случаев, можно найти в приложении к постановлению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России от 24 октября 2002 г. № 73. </a:t>
            </a:r>
          </a:p>
          <a:p>
            <a:pPr>
              <a:buNone/>
            </a:pPr>
            <a:r>
              <a:rPr lang="ru-RU" dirty="0" smtClean="0"/>
              <a:t>8 июня 2014 года в ряд форм внесены изменения приказом Минтруда России от 20 февраля 2014 года № 103н. В частности, добавлены два пункта: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1) внесение сведений о проведении специальной оценки условий труда на рабочем месте, где произошел несчастный случай на производстве; </a:t>
            </a:r>
          </a:p>
          <a:p>
            <a:pPr>
              <a:buNone/>
            </a:pPr>
            <a:r>
              <a:rPr lang="ru-RU" dirty="0" smtClean="0"/>
              <a:t>2) Внесение сведений об организации, проводившей специальную оценку условий труда на рабочем месте, где произошел несчастный случай на производстве.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Непроизводственные несчастные случаи (ст. 229.2 ТК РФ):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смерть вследствие общего заболевания или самоубийства, подтвержденная правоохранительными органами и медицинскими организациями; </a:t>
            </a:r>
          </a:p>
          <a:p>
            <a:r>
              <a:rPr lang="ru-RU" dirty="0" smtClean="0"/>
              <a:t>смерть или повреждение здоровья, единственной причиной которых явилось алкогольное, наркотическое или иное токсическое опьянение (отравление) пострадавшего; </a:t>
            </a:r>
          </a:p>
          <a:p>
            <a:r>
              <a:rPr lang="ru-RU" dirty="0" smtClean="0"/>
              <a:t>совершение пострадавшим действий, квалифицированных правоохранительными органами как уголовно наказуемое деяние.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Обязанности работодателя при несчастном случае (ст. 228 ТК РФ).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1. Немедленно организовать первую помощь пострадавшему и при необходимости доставку его в медицинскую организацию. </a:t>
            </a:r>
          </a:p>
          <a:p>
            <a:pPr>
              <a:buNone/>
            </a:pPr>
            <a:r>
              <a:rPr lang="ru-RU" dirty="0" smtClean="0"/>
              <a:t>2. Сохранить обстановку, если это не угрожает жизни и здоровью других людей, в которой произошел несчастный случай, нетронутой до начала расследования. </a:t>
            </a:r>
          </a:p>
          <a:p>
            <a:pPr>
              <a:buNone/>
            </a:pPr>
            <a:r>
              <a:rPr lang="ru-RU" dirty="0" smtClean="0"/>
              <a:t>3. Организовать комиссию по расследованию несчастного случая на производстве. </a:t>
            </a:r>
          </a:p>
          <a:p>
            <a:pPr>
              <a:buNone/>
            </a:pPr>
            <a:r>
              <a:rPr lang="ru-RU" dirty="0" smtClean="0"/>
              <a:t>4. Проинформировать все необходимые органы о произошедшем несчастном случае.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Трехступенчатый контроль  на уровне образовательного учреждения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484785"/>
          <a:ext cx="822960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582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Ступень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Проверяемый участок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Контролирующие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Периодичность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Отметка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2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ступень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Классы, мастерские, спортзалы, кабинеты, и др.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Учитель, преподаватель, мастер и др.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Уполномоченный по охране труда профессионального союза или иного представительного органа работников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Ежедневно в начале рабочего дня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В журнале 1 ступени контроля охраны труда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64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ступень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Участок, закрепленный за членами комиссии по охране труда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Комиссия по охране труда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Ежемесячно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В журнале проверок состояния охраны труда.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3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 ступень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В учреждении в целом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Руководитель учреждения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Председатель профсоюзного комитета или иной представитель работников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Ежеквартально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Акт проверки состояния условий труда на рабочих местах.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Статья 212. Обязанности работодателя по обеспечению безопасных условий и охраны труда. 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Обязанности по обеспечению безопасных условий и охраны труда возлагаются на работодателя. </a:t>
            </a:r>
          </a:p>
          <a:p>
            <a:pPr>
              <a:buNone/>
            </a:pPr>
            <a:endParaRPr lang="ru-RU" sz="6400" b="1" dirty="0" smtClean="0"/>
          </a:p>
          <a:p>
            <a:pPr>
              <a:buNone/>
            </a:pPr>
            <a:r>
              <a:rPr lang="ru-RU" sz="7200" b="1" dirty="0" smtClean="0"/>
              <a:t>Работодатель обязан обеспечить: </a:t>
            </a:r>
          </a:p>
          <a:p>
            <a:r>
              <a:rPr lang="ru-RU" sz="7200" b="1" dirty="0" smtClean="0"/>
              <a:t>безопасность работников при эксплуатации зданий, сооружений, оборудования, осуществлении технологических процессов, а также применяемых в производстве инструментов, сырья и материалов </a:t>
            </a:r>
            <a:endParaRPr lang="ru-RU" sz="72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7200" b="1" dirty="0" smtClean="0"/>
          </a:p>
          <a:p>
            <a:pPr>
              <a:buNone/>
            </a:pPr>
            <a:r>
              <a:rPr lang="ru-RU" sz="7200" b="1" dirty="0" smtClean="0"/>
              <a:t>Требования к обеспечению безопасности работников содержатся в: </a:t>
            </a:r>
          </a:p>
          <a:p>
            <a:r>
              <a:rPr lang="ru-RU" sz="7200" b="1" dirty="0" smtClean="0"/>
              <a:t>технологической документации; </a:t>
            </a:r>
          </a:p>
          <a:p>
            <a:r>
              <a:rPr lang="ru-RU" sz="7200" b="1" dirty="0" smtClean="0"/>
              <a:t>технических регламентах; </a:t>
            </a:r>
          </a:p>
          <a:p>
            <a:r>
              <a:rPr lang="ru-RU" sz="7200" b="1" dirty="0" smtClean="0"/>
              <a:t>национальных и межгосударственных стандартах, стандартах организации; </a:t>
            </a:r>
          </a:p>
          <a:p>
            <a:r>
              <a:rPr lang="ru-RU" sz="7200" b="1" dirty="0" smtClean="0"/>
              <a:t>правилах и нормах по охране труда; </a:t>
            </a:r>
          </a:p>
          <a:p>
            <a:r>
              <a:rPr lang="ru-RU" sz="7200" b="1" dirty="0" smtClean="0"/>
              <a:t>государственных нормативных требованиях охраны труда; </a:t>
            </a:r>
          </a:p>
          <a:p>
            <a:r>
              <a:rPr lang="ru-RU" sz="7200" b="1" dirty="0" smtClean="0"/>
              <a:t>сводах правил; </a:t>
            </a:r>
          </a:p>
          <a:p>
            <a:r>
              <a:rPr lang="ru-RU" sz="7200" b="1" dirty="0" smtClean="0"/>
              <a:t>строительных, санитарных, гигиенических и пожарных нормах и правилах.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Федеральные законы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Трудовой кодекс Российской Федерации </a:t>
            </a:r>
          </a:p>
          <a:p>
            <a:r>
              <a:rPr lang="ru-RU" b="1" dirty="0" smtClean="0"/>
              <a:t>Федеральный закон от 28 декабря 2013 г. № 426-ФЗ «О специальной оценке условий труда» </a:t>
            </a:r>
          </a:p>
          <a:p>
            <a:r>
              <a:rPr lang="ru-RU" b="1" dirty="0" smtClean="0"/>
              <a:t>Федеральный закон от 26 декабря 2008 г.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 </a:t>
            </a:r>
          </a:p>
          <a:p>
            <a:r>
              <a:rPr lang="ru-RU" b="1" dirty="0" smtClean="0"/>
              <a:t>Федеральный закон от 29 декабря 2006 г. № 255-ФЗ «Об обязательном социальном страховании на случай временной нетрудоспособности и в связи с материнством» </a:t>
            </a:r>
          </a:p>
          <a:p>
            <a:r>
              <a:rPr lang="ru-RU" b="1" dirty="0" smtClean="0"/>
              <a:t>Кодекс об административных правонарушениях Российской Федерации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Ответственность работодателя за несоблюдение норм охраны труда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Виды ответственности: </a:t>
            </a:r>
          </a:p>
          <a:p>
            <a:pPr>
              <a:buNone/>
            </a:pPr>
            <a:r>
              <a:rPr lang="ru-RU" b="1" dirty="0" smtClean="0"/>
              <a:t>Дисциплинарная ответственность (ст. 192 ТК РФ) </a:t>
            </a:r>
          </a:p>
          <a:p>
            <a:r>
              <a:rPr lang="ru-RU" dirty="0" smtClean="0"/>
              <a:t>К дисциплинарной ответственности, как правило, привлекаются должностные лица работодателя. </a:t>
            </a:r>
          </a:p>
          <a:p>
            <a:pPr>
              <a:buNone/>
            </a:pPr>
            <a:r>
              <a:rPr lang="ru-RU" dirty="0" smtClean="0"/>
              <a:t>По общим правилам это может быть: </a:t>
            </a:r>
          </a:p>
          <a:p>
            <a:r>
              <a:rPr lang="ru-RU" dirty="0" smtClean="0"/>
              <a:t>замечание; </a:t>
            </a:r>
          </a:p>
          <a:p>
            <a:r>
              <a:rPr lang="ru-RU" dirty="0" smtClean="0"/>
              <a:t>выговор; </a:t>
            </a:r>
          </a:p>
          <a:p>
            <a:r>
              <a:rPr lang="ru-RU" dirty="0" smtClean="0"/>
              <a:t>увольнение.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Материальная ответственность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материальной ответственности могут привлекаться как должностные лица, так и юридические. </a:t>
            </a:r>
          </a:p>
          <a:p>
            <a:r>
              <a:rPr lang="ru-RU" dirty="0" smtClean="0"/>
              <a:t>Если с работником произошел несчастный случай на производстве и доказана вина работодателя в этом, то работодатель будет обязан выплачивать работнику материальную компенсацию за причиненный ущерб.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Административная ответственность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Статья 5.27. Нарушение законодательства о труде и об охране труда </a:t>
            </a:r>
          </a:p>
          <a:p>
            <a:pPr>
              <a:buNone/>
            </a:pPr>
            <a:r>
              <a:rPr lang="ru-RU" dirty="0" smtClean="0"/>
              <a:t>1) для должностных лиц – административный штраф от одной тысячи до пяти тысяч рублей; </a:t>
            </a:r>
          </a:p>
          <a:p>
            <a:pPr>
              <a:buNone/>
            </a:pPr>
            <a:r>
              <a:rPr lang="ru-RU" dirty="0" smtClean="0"/>
              <a:t>2) для индивидуальных предпринимателей – административный штраф от одной тысячи до пяти тысяч рублей или административное приостановление деятельности на срок до девяноста суток; </a:t>
            </a:r>
          </a:p>
          <a:p>
            <a:pPr>
              <a:buNone/>
            </a:pPr>
            <a:r>
              <a:rPr lang="ru-RU" dirty="0" smtClean="0"/>
              <a:t>3) на юридических лиц – от тридцати тысяч до пятидесяти тысяч рублей или административное приостановление деятельности на срок до девяноста суток. </a:t>
            </a:r>
          </a:p>
          <a:p>
            <a:endParaRPr lang="ru-RU" dirty="0" smtClean="0"/>
          </a:p>
          <a:p>
            <a:r>
              <a:rPr lang="ru-RU" dirty="0" smtClean="0"/>
              <a:t>Должностное лицо – это тот работник, у которого были распорядительные функции, который отвечал и мог выполнить требования трудового законодательства, но не сделал этого. </a:t>
            </a:r>
          </a:p>
          <a:p>
            <a:r>
              <a:rPr lang="ru-RU" dirty="0" smtClean="0"/>
              <a:t>Если работодатель привлекается к ответственности за одни и те же нарушения несколько раз, то его могут лишь возможности занимать определенные должности – то есть дисквалифицировать. Решение о дисквалификации принимается по результатам суда. Все дисквалифицированные лица вносятся в специальный реестр, который находится в открытом доступе.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smtClean="0"/>
              <a:t>Уголовная ответственность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Статья 143. Нарушение требований охраны труда </a:t>
            </a:r>
          </a:p>
          <a:p>
            <a:pPr>
              <a:buNone/>
            </a:pPr>
            <a:r>
              <a:rPr lang="ru-RU" b="1" dirty="0" smtClean="0"/>
              <a:t>1. Если нарушение требований охраны труда повлекло по неосторожности причинение тяжкого вреда здоровью человека </a:t>
            </a:r>
          </a:p>
          <a:p>
            <a:pPr>
              <a:buNone/>
            </a:pPr>
            <a:r>
              <a:rPr lang="ru-RU" dirty="0" smtClean="0"/>
              <a:t>Виды наказаний: </a:t>
            </a:r>
          </a:p>
          <a:p>
            <a:pPr>
              <a:buNone/>
            </a:pPr>
            <a:r>
              <a:rPr lang="ru-RU" dirty="0" smtClean="0"/>
              <a:t>1) штраф в размере до четырехсот тысяч рублей; </a:t>
            </a:r>
          </a:p>
          <a:p>
            <a:pPr>
              <a:buNone/>
            </a:pPr>
            <a:r>
              <a:rPr lang="ru-RU" dirty="0" smtClean="0"/>
              <a:t>2) штраф в размере заработной платы или иного дохода осужденного за период до восемнадцати месяцев; </a:t>
            </a:r>
          </a:p>
          <a:p>
            <a:pPr>
              <a:buNone/>
            </a:pPr>
            <a:r>
              <a:rPr lang="ru-RU" dirty="0" smtClean="0"/>
              <a:t>3) обязательные работы на срок от ста восьмидесяти до двухсот сорока часов; </a:t>
            </a:r>
          </a:p>
          <a:p>
            <a:pPr>
              <a:buNone/>
            </a:pPr>
            <a:r>
              <a:rPr lang="ru-RU" dirty="0" smtClean="0"/>
              <a:t>4) исправительные работы на срок до двух лет; </a:t>
            </a:r>
          </a:p>
          <a:p>
            <a:pPr>
              <a:buNone/>
            </a:pPr>
            <a:r>
              <a:rPr lang="ru-RU" dirty="0" smtClean="0"/>
              <a:t>5) принудительные работы на срок до одного года; </a:t>
            </a:r>
          </a:p>
          <a:p>
            <a:pPr>
              <a:buNone/>
            </a:pPr>
            <a:r>
              <a:rPr lang="ru-RU" dirty="0" smtClean="0"/>
              <a:t>6) лишение свободы на тот же срок с лишением права занимать определенные должности или заниматься определенной деятельностью на срок до одного года или без такового.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ru-RU" b="1" dirty="0" smtClean="0"/>
              <a:t>Уголовная ответственность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2. Если нарушение требований охраны труда повлекло по неосторожности смерть человека </a:t>
            </a:r>
          </a:p>
          <a:p>
            <a:pPr>
              <a:buNone/>
            </a:pPr>
            <a:r>
              <a:rPr lang="ru-RU" dirty="0" smtClean="0"/>
              <a:t>Виды наказаний: </a:t>
            </a:r>
          </a:p>
          <a:p>
            <a:pPr>
              <a:buNone/>
            </a:pPr>
            <a:r>
              <a:rPr lang="ru-RU" dirty="0" smtClean="0"/>
              <a:t>1) принудительные работы на срок до четырех лет; </a:t>
            </a:r>
          </a:p>
          <a:p>
            <a:pPr>
              <a:buNone/>
            </a:pPr>
            <a:r>
              <a:rPr lang="ru-RU" dirty="0" smtClean="0"/>
              <a:t>2) лишение свободы на тот же срок с лишением права занимать определенные должности или заниматься определенной деятельностью на срок до трех лет или без такового. 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3. Если нарушение требований охраны труда повлекло по неосторожности смерть двух или более лиц </a:t>
            </a:r>
          </a:p>
          <a:p>
            <a:pPr>
              <a:buNone/>
            </a:pPr>
            <a:r>
              <a:rPr lang="ru-RU" dirty="0" smtClean="0"/>
              <a:t>Виды наказаний: </a:t>
            </a:r>
          </a:p>
          <a:p>
            <a:pPr>
              <a:buNone/>
            </a:pPr>
            <a:r>
              <a:rPr lang="ru-RU" dirty="0" smtClean="0"/>
              <a:t>1) принудительные работы на срок до пяти лет; </a:t>
            </a:r>
          </a:p>
          <a:p>
            <a:pPr>
              <a:buNone/>
            </a:pPr>
            <a:r>
              <a:rPr lang="ru-RU" dirty="0" smtClean="0"/>
              <a:t>2) лишение свободы на тот же срок с лишением права занимать определенные должности или заниматься определенной деятельностью на срок до трех лет или без такового. 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Внимание! Даже если документация по охране труда в организации ведется сторонними сотрудниками, то ответственность за охрану труда несет руководитель организации.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b="1" dirty="0" smtClean="0"/>
              <a:t>Изменения в Кодексе об административных правонарушениях РФ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Изменения в </a:t>
            </a:r>
            <a:r>
              <a:rPr lang="ru-RU" b="1" dirty="0" smtClean="0"/>
              <a:t>статью 5.27 </a:t>
            </a:r>
          </a:p>
          <a:p>
            <a:pPr>
              <a:buNone/>
            </a:pPr>
            <a:r>
              <a:rPr lang="ru-RU" dirty="0" smtClean="0"/>
              <a:t>На 2014 год штраф для должностных лиц – от одной до пяти тысяч рублей. Для юридических лиц – от 30 тысяч до 50 тысяч рублей. </a:t>
            </a:r>
          </a:p>
          <a:p>
            <a:pPr>
              <a:buNone/>
            </a:pPr>
            <a:r>
              <a:rPr lang="ru-RU" dirty="0" smtClean="0"/>
              <a:t>Изменения в этой статье вступят в силу с 1 января 2015 года.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Также добавится </a:t>
            </a:r>
            <a:r>
              <a:rPr lang="ru-RU" b="1" dirty="0" smtClean="0"/>
              <a:t>статья 5.27.1, которая будет предусматривать административную ответственность за нарушение законодательства в области охраны труда. </a:t>
            </a:r>
          </a:p>
          <a:p>
            <a:r>
              <a:rPr lang="ru-RU" dirty="0" smtClean="0"/>
              <a:t>В статье отдельно выделяется ответственность за нарушение порядка проведения специальной оценки условий труда. Штраф для юридических лиц составляет от 60 тысяч до 80 тысяч рублей. </a:t>
            </a:r>
          </a:p>
          <a:p>
            <a:r>
              <a:rPr lang="ru-RU" dirty="0" smtClean="0"/>
              <a:t>Отдельная ответственность предусмотрена за привлечение к работе сотрудников, не обученных охране труда, и работников, не прошедших медицинские осмотры. Штраф для юридических лиц составляет от 110 тысяч до 130 тысяч рублей. </a:t>
            </a:r>
          </a:p>
          <a:p>
            <a:r>
              <a:rPr lang="ru-RU" dirty="0" smtClean="0"/>
              <a:t>Отдельная ответственность предусмотрена также за </a:t>
            </a:r>
            <a:r>
              <a:rPr lang="ru-RU" dirty="0" err="1" smtClean="0"/>
              <a:t>необеспечение</a:t>
            </a:r>
            <a:r>
              <a:rPr lang="ru-RU" dirty="0" smtClean="0"/>
              <a:t> сотрудников специальными средствами индивидуальной защиты. Штраф для юридических лиц составляет от 110 тысяч до 130 тысяч рублей.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376264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 </a:t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>
                <a:solidFill>
                  <a:srgbClr val="FF0000"/>
                </a:solidFill>
              </a:rPr>
              <a:t>Спасибо </a:t>
            </a:r>
            <a:br>
              <a:rPr lang="ru-RU" sz="7200" dirty="0" smtClean="0">
                <a:solidFill>
                  <a:srgbClr val="FF0000"/>
                </a:solidFill>
              </a:rPr>
            </a:b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за внимание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Трудовые отношения и связанные с ними вопросы по охране труда могут регулироваться также: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указами Президента Российской Федерации; </a:t>
            </a:r>
          </a:p>
          <a:p>
            <a:endParaRPr lang="ru-RU" dirty="0" smtClean="0"/>
          </a:p>
          <a:p>
            <a:r>
              <a:rPr lang="ru-RU" dirty="0" smtClean="0"/>
              <a:t>постановлениями Правительства Российской Федерации; </a:t>
            </a:r>
          </a:p>
          <a:p>
            <a:endParaRPr lang="ru-RU" dirty="0" smtClean="0"/>
          </a:p>
          <a:p>
            <a:r>
              <a:rPr lang="ru-RU" dirty="0" smtClean="0"/>
              <a:t>нормативными правовыми актами органов исполнительной власти субъектов; </a:t>
            </a:r>
          </a:p>
          <a:p>
            <a:endParaRPr lang="ru-RU" dirty="0" smtClean="0"/>
          </a:p>
          <a:p>
            <a:r>
              <a:rPr lang="ru-RU" dirty="0" smtClean="0"/>
              <a:t>нормативными правовыми актами органов местного самоуправления. </a:t>
            </a:r>
          </a:p>
          <a:p>
            <a:endParaRPr lang="ru-RU" dirty="0" smtClean="0"/>
          </a:p>
          <a:p>
            <a:r>
              <a:rPr lang="ru-RU" b="1" dirty="0" smtClean="0"/>
              <a:t>Важно! В случае противоречий между Трудовым кодексом и иным федеральным законом, содержащим нормы трудового права, применяется Трудовой кодекс.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Локальные нормативные акты, содержащие нормы трудового права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Положение о службе охраны труда </a:t>
            </a:r>
          </a:p>
          <a:p>
            <a:r>
              <a:rPr lang="ru-RU" dirty="0" smtClean="0"/>
              <a:t>Приказ о создании службы охраны труда </a:t>
            </a:r>
          </a:p>
          <a:p>
            <a:r>
              <a:rPr lang="ru-RU" dirty="0" smtClean="0"/>
              <a:t>Приказ о назначении ответственного по охране труда </a:t>
            </a:r>
          </a:p>
          <a:p>
            <a:r>
              <a:rPr lang="ru-RU" dirty="0" smtClean="0"/>
              <a:t>Программы обучения по охране труда </a:t>
            </a:r>
          </a:p>
          <a:p>
            <a:r>
              <a:rPr lang="ru-RU" dirty="0" smtClean="0"/>
              <a:t>Приказ о создании комиссии по проверке знаний по охране труда </a:t>
            </a:r>
          </a:p>
          <a:p>
            <a:r>
              <a:rPr lang="ru-RU" dirty="0" smtClean="0"/>
              <a:t>Инструкции по охране труда и т.д.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Ст. 212 ТК РФ </a:t>
            </a:r>
            <a:br>
              <a:rPr lang="ru-RU" sz="3600" b="1" dirty="0" smtClean="0"/>
            </a:br>
            <a:r>
              <a:rPr lang="ru-RU" sz="3600" b="1" dirty="0" smtClean="0"/>
              <a:t>Работодатель обязан обеспечить: 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ru-RU" b="1" dirty="0" smtClean="0"/>
              <a:t>&lt;…&gt; – создание и функционирование системы управления охраной труда; </a:t>
            </a:r>
          </a:p>
          <a:p>
            <a:r>
              <a:rPr lang="ru-RU" b="1" dirty="0" smtClean="0"/>
              <a:t>Система управления охраной труда – комплекс взаимосвязанных и взаимодействующих между собой элементов, устанавливающих политику и цели в области охраны труда у конкретного работодателя и процедуры по достижению этих целей. Типовое положение о системе управления охраной труда утверждается федеральным органом исполнительной власти &lt;…&gt; (ст. 209 ТК РФ).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Необходимые документы для системы управления охраной труда в образовательной </a:t>
            </a:r>
            <a:br>
              <a:rPr lang="ru-RU" sz="3200" b="1" dirty="0" smtClean="0"/>
            </a:br>
            <a:r>
              <a:rPr lang="ru-RU" sz="3200" b="1" dirty="0" smtClean="0"/>
              <a:t>организации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 smtClean="0"/>
          </a:p>
          <a:p>
            <a:r>
              <a:rPr lang="ru-RU" sz="3600" dirty="0" smtClean="0"/>
              <a:t>Положение о системе управления охраной труда (СУОТ) </a:t>
            </a:r>
          </a:p>
          <a:p>
            <a:r>
              <a:rPr lang="ru-RU" sz="3600" dirty="0" smtClean="0"/>
              <a:t>Приказ о введении в действие положения о системе управления охраной труда (СУОТ)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Основой для разработки СУОТ в образовательных организациях  УР являются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Методические рекомендации </a:t>
            </a:r>
            <a:r>
              <a:rPr lang="ru-RU" b="1" dirty="0" smtClean="0"/>
              <a:t>по созданию и функционированию системы управления охраной труда и обеспечением безопасности образовательного процесса в образовательных организациях, осуществляющих образовательную деятельность, в Удмуртской Республике – </a:t>
            </a:r>
            <a:r>
              <a:rPr lang="ru-RU" b="1" dirty="0" smtClean="0">
                <a:solidFill>
                  <a:srgbClr val="FF0000"/>
                </a:solidFill>
              </a:rPr>
              <a:t>утв. Приказом Мин. Обр. и науки УР №106 от 17.02.2016г.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147248" cy="53438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Методические рекомендации разработаны в соответствии с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Трудовой кодекс  Российской Федерации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Федеральный закон от 29 декабря 2012 года  № 273-ФЗ «Об образовании в Российской Федерации»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Национальный стандарт  Российской Федерации  ГОСТ Р 12.0.007-2009 «Система стандартов безопасности труда. Система управления охраной труда в организации. Общие требования по разработке, применению, оценке и совершенствованию»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Межгосударственный стандарт ГОСТ 12.0.230-2007 «Система стандартов безопасности труда. Системы управления охраной труда. Общие требования»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Отраслевые соглашения Министерства образования и науки РФ и Удмуртской Республики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</TotalTime>
  <Words>3194</Words>
  <Application>Microsoft Office PowerPoint</Application>
  <PresentationFormat>Экран (4:3)</PresentationFormat>
  <Paragraphs>284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Поток</vt:lpstr>
      <vt:lpstr>  Система управления охраной труда в образовательных организациях</vt:lpstr>
      <vt:lpstr>  Законодательство Российской Федерации об охране труда </vt:lpstr>
      <vt:lpstr>  Федеральные законы </vt:lpstr>
      <vt:lpstr>Трудовые отношения и связанные с ними вопросы по охране труда могут регулироваться также:  </vt:lpstr>
      <vt:lpstr>Локальные нормативные акты, содержащие нормы трудового права </vt:lpstr>
      <vt:lpstr>Ст. 212 ТК РФ  Работодатель обязан обеспечить:  </vt:lpstr>
      <vt:lpstr>   Необходимые документы для системы управления охраной труда в образовательной  организации </vt:lpstr>
      <vt:lpstr>Основой для разработки СУОТ в образовательных организациях  УР являются  </vt:lpstr>
      <vt:lpstr>Нормативные документы</vt:lpstr>
      <vt:lpstr>Управление охраной труда в системе образования</vt:lpstr>
      <vt:lpstr>Основные элементы управления охраной труда</vt:lpstr>
      <vt:lpstr>Основные элементы управления охраной труда</vt:lpstr>
      <vt:lpstr>Уровни социального партнерства</vt:lpstr>
      <vt:lpstr>Осуществление общественного контроля за соблюдением законодательства об охране труда  (ст. 370 ТК РФ)</vt:lpstr>
      <vt:lpstr>ОБЕСПЕЧЕНИЕ ФУНКЦИОНИРОВАНИЯ СИСТЕМЫ УПРАВЛЕНИЯ ОХРАНОЙ ТРУДА</vt:lpstr>
      <vt:lpstr>Документация по охране труда (п.27.) </vt:lpstr>
      <vt:lpstr>Документация по охране труда</vt:lpstr>
      <vt:lpstr>Документация по охране труда</vt:lpstr>
      <vt:lpstr>Документация по охране труда</vt:lpstr>
      <vt:lpstr>Документация по охране труда</vt:lpstr>
      <vt:lpstr> Обучение по охране труда </vt:lpstr>
      <vt:lpstr> Обучение по охране труда </vt:lpstr>
      <vt:lpstr>Слайд 23</vt:lpstr>
      <vt:lpstr> </vt:lpstr>
      <vt:lpstr>Расследование несчастных случаев</vt:lpstr>
      <vt:lpstr>Непроизводственные несчастные случаи (ст. 229.2 ТК РФ):</vt:lpstr>
      <vt:lpstr> Обязанности работодателя при несчастном случае (ст. 228 ТК РФ). </vt:lpstr>
      <vt:lpstr>Трехступенчатый контроль  на уровне образовательного учреждения </vt:lpstr>
      <vt:lpstr>Статья 212. Обязанности работодателя по обеспечению безопасных условий и охраны труда.  </vt:lpstr>
      <vt:lpstr>Ответственность работодателя за несоблюдение норм охраны труда </vt:lpstr>
      <vt:lpstr>Материальная ответственность</vt:lpstr>
      <vt:lpstr>Административная ответственность </vt:lpstr>
      <vt:lpstr>Уголовная ответственность</vt:lpstr>
      <vt:lpstr>Уголовная ответственность</vt:lpstr>
      <vt:lpstr>  Изменения в Кодексе об административных правонарушениях РФ</vt:lpstr>
      <vt:lpstr>          Спасибо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основы охраны труда</dc:title>
  <dc:creator>user</dc:creator>
  <cp:lastModifiedBy>user</cp:lastModifiedBy>
  <cp:revision>33</cp:revision>
  <dcterms:created xsi:type="dcterms:W3CDTF">2015-12-28T16:52:34Z</dcterms:created>
  <dcterms:modified xsi:type="dcterms:W3CDTF">2020-03-23T10:35:58Z</dcterms:modified>
</cp:coreProperties>
</file>