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01" y="-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146A6-BD15-44E9-A472-F4D7B5625BAB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9F392-D700-4B32-BA5D-ABB7E7CAC5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A5EE-B0B5-4EAB-8467-920365D317FC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42F-FE30-4D89-8D54-5F5CB79A3AFC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399" y="154781"/>
            <a:ext cx="2057401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1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2D95-B5DB-48C6-A66B-F7A1D45C7AE2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DD91-5CEF-46CE-B52F-C9FFE7E27A09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895C-2B51-405A-AE74-0A6E3763A124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900113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897-E554-4EB4-8BAF-CEB4849CB001}" type="datetime1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290B-685D-45F2-B84E-D5F74C01D748}" type="datetime1">
              <a:rPr lang="ru-RU" smtClean="0"/>
              <a:t>18.08.2021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E719-8126-468A-9604-C777C2BC1C55}" type="datetime1">
              <a:rPr lang="ru-RU" smtClean="0"/>
              <a:t>18.08.2021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F4E3-E134-46A3-AA1C-B16AEF73F5FE}" type="datetime1">
              <a:rPr lang="ru-RU" smtClean="0"/>
              <a:t>18.08.2021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E0D4-6FDC-4B7C-AA1F-07E7E98E99A7}" type="datetime1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832-3B29-4034-869A-D4F82250EF5D}" type="datetime1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E6E1-1B1F-4841-AF84-BEDF8F623D5B}" type="datetime1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3DD6-CACF-4340-AAD1-A587CD0CF4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699542"/>
            <a:ext cx="3960440" cy="11025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075806"/>
            <a:ext cx="3808512" cy="13144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Абдуллаев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Юрий Геннадьевич</a:t>
            </a:r>
          </a:p>
          <a:p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Председатель Алтайской краевой организации Общероссийского Профсоюза образования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1001" r="1581" b="2377"/>
          <a:stretch>
            <a:fillRect/>
          </a:stretch>
        </p:blipFill>
        <p:spPr bwMode="auto">
          <a:xfrm>
            <a:off x="0" y="0"/>
            <a:ext cx="4905796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2021 год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0"/>
            <a:ext cx="4211959" cy="3115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Особенности пройденного учебного года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Организация учебного процесса в условиях жёстких санитарных ограничений = </a:t>
            </a:r>
            <a:r>
              <a:rPr lang="ru-RU" sz="2000" dirty="0" smtClean="0">
                <a:solidFill>
                  <a:srgbClr val="C00000"/>
                </a:solidFill>
              </a:rPr>
              <a:t>ухудшение условий труда, </a:t>
            </a:r>
            <a:r>
              <a:rPr lang="ru-RU" sz="2000" dirty="0" smtClean="0">
                <a:solidFill>
                  <a:srgbClr val="C00000"/>
                </a:solidFill>
              </a:rPr>
              <a:t>повышение нервозности в коллективах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/>
              <a:t>Оснащение образовательных организаций </a:t>
            </a:r>
            <a:r>
              <a:rPr lang="ru-RU" sz="2000" dirty="0" err="1" smtClean="0"/>
              <a:t>рециркуляторами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санитайзерами</a:t>
            </a:r>
            <a:r>
              <a:rPr lang="ru-RU" sz="2000" dirty="0" smtClean="0"/>
              <a:t>, регулярная обработка и т.п. = </a:t>
            </a:r>
            <a:r>
              <a:rPr lang="ru-RU" sz="2000" dirty="0" smtClean="0">
                <a:solidFill>
                  <a:srgbClr val="C00000"/>
                </a:solidFill>
              </a:rPr>
              <a:t>дополнительные расходы бюджетов</a:t>
            </a:r>
          </a:p>
          <a:p>
            <a:r>
              <a:rPr lang="ru-RU" sz="2000" dirty="0" smtClean="0"/>
              <a:t>Рост цен на продукты и основные товары, снижение реальных доходов населения, потеря стабильности = </a:t>
            </a:r>
            <a:r>
              <a:rPr lang="ru-RU" sz="2000" dirty="0" smtClean="0">
                <a:solidFill>
                  <a:srgbClr val="C00000"/>
                </a:solidFill>
              </a:rPr>
              <a:t>сложнейшие экономические условия</a:t>
            </a:r>
          </a:p>
          <a:p>
            <a:r>
              <a:rPr lang="ru-RU" sz="2000" dirty="0" err="1" smtClean="0"/>
              <a:t>Вбросы</a:t>
            </a:r>
            <a:r>
              <a:rPr lang="ru-RU" sz="2000" dirty="0" smtClean="0"/>
              <a:t> в СМИ, </a:t>
            </a:r>
            <a:r>
              <a:rPr lang="ru-RU" sz="2000" dirty="0" err="1" smtClean="0"/>
              <a:t>фейки</a:t>
            </a:r>
            <a:r>
              <a:rPr lang="ru-RU" sz="2000" dirty="0" smtClean="0"/>
              <a:t>, споры в родительских чатах = </a:t>
            </a:r>
            <a:r>
              <a:rPr lang="ru-RU" sz="2000" dirty="0" smtClean="0">
                <a:solidFill>
                  <a:srgbClr val="C00000"/>
                </a:solidFill>
              </a:rPr>
              <a:t>негативный информационный фон, рост агрессии и недоверия в </a:t>
            </a:r>
            <a:r>
              <a:rPr lang="ru-RU" sz="2000" dirty="0" err="1" smtClean="0">
                <a:solidFill>
                  <a:srgbClr val="C00000"/>
                </a:solidFill>
              </a:rPr>
              <a:t>общесте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4803998"/>
            <a:ext cx="2133600" cy="273844"/>
          </a:xfrm>
        </p:spPr>
        <p:txBody>
          <a:bodyPr/>
          <a:lstStyle/>
          <a:p>
            <a:fld id="{3AD33DD6-CACF-4340-AAD1-A587CD0CF4B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Н</a:t>
            </a:r>
            <a:r>
              <a:rPr lang="ru-RU" sz="3200" dirty="0" smtClean="0">
                <a:solidFill>
                  <a:schemeClr val="bg1"/>
                </a:solidFill>
              </a:rPr>
              <a:t>есмотря на всё, учебный год пройден </a:t>
            </a:r>
            <a:r>
              <a:rPr lang="ru-RU" sz="3200" dirty="0" smtClean="0">
                <a:solidFill>
                  <a:srgbClr val="FFFF00"/>
                </a:solidFill>
              </a:rPr>
              <a:t>благодаря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7427168" cy="33944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Колоссальной </a:t>
            </a:r>
            <a:r>
              <a:rPr lang="ru-RU" sz="2000" dirty="0" err="1" smtClean="0">
                <a:solidFill>
                  <a:srgbClr val="C00000"/>
                </a:solidFill>
              </a:rPr>
              <a:t>стрессоустойчивости</a:t>
            </a:r>
            <a:r>
              <a:rPr lang="ru-RU" sz="2000" dirty="0" smtClean="0"/>
              <a:t> педагогических коллективов, обеспечившей стабильность системы в целом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Гибкости</a:t>
            </a:r>
            <a:r>
              <a:rPr lang="ru-RU" sz="2000" dirty="0" smtClean="0"/>
              <a:t> управленческих команд, приспособившихся к новым условиям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Оперативности</a:t>
            </a:r>
            <a:r>
              <a:rPr lang="ru-RU" sz="2000" dirty="0" smtClean="0"/>
              <a:t> органов управления образованием, быстро реагировавших на вызовы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Непрерывности</a:t>
            </a:r>
            <a:r>
              <a:rPr lang="ru-RU" sz="2000" dirty="0" smtClean="0"/>
              <a:t> профессионального информационно-методического сопровождения организуемой работы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Ответственности и подвигу </a:t>
            </a:r>
            <a:r>
              <a:rPr lang="ru-RU" sz="2000" dirty="0" smtClean="0">
                <a:solidFill>
                  <a:srgbClr val="002060"/>
                </a:solidFill>
              </a:rPr>
              <a:t>работников системы                            образования</a:t>
            </a:r>
          </a:p>
          <a:p>
            <a:pPr algn="just"/>
            <a:endParaRPr lang="ru-RU" sz="2000" dirty="0"/>
          </a:p>
        </p:txBody>
      </p:sp>
      <p:pic>
        <p:nvPicPr>
          <p:cNvPr id="2050" name="Picture 2" descr="http://razdolnoe-r.reskom-crimea.ru/wp-content/uploads/sites/26/2019/08/%D0%9B%D0%BE%D0%B3%D0%BE%D1%82%D0%B8%D0%BF-%D0%B0%D0%BA%D1%86%D0%B8%D0%B8-%D0%9F%D1%80%D0%BE%D1%84%D1%81%D0%BE%D1%8E%D0%B7-%D1%80%D1%8F%D0%B4%D0%BE%D0%BC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1904D"/>
              </a:clrFrom>
              <a:clrTo>
                <a:srgbClr val="11904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4300" y="3147814"/>
            <a:ext cx="2279700" cy="1865489"/>
          </a:xfrm>
          <a:prstGeom prst="rect">
            <a:avLst/>
          </a:prstGeom>
          <a:noFill/>
        </p:spPr>
      </p:pic>
      <p:pic>
        <p:nvPicPr>
          <p:cNvPr id="7" name="Рисунок 6" descr="Эмблем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3795886"/>
            <a:ext cx="370160" cy="430692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48264" y="4869656"/>
            <a:ext cx="2133600" cy="273844"/>
          </a:xfrm>
        </p:spPr>
        <p:txBody>
          <a:bodyPr/>
          <a:lstStyle/>
          <a:p>
            <a:fld id="{3AD33DD6-CACF-4340-AAD1-A587CD0CF4B1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НАШ ПРОФСОЮЗ – НАША ОПОРА!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39447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Своевременные чёткие </a:t>
            </a:r>
            <a:r>
              <a:rPr lang="ru-RU" sz="2000" dirty="0" smtClean="0">
                <a:solidFill>
                  <a:srgbClr val="C00000"/>
                </a:solidFill>
              </a:rPr>
              <a:t>рекомендации</a:t>
            </a:r>
            <a:r>
              <a:rPr lang="ru-RU" sz="2000" dirty="0" smtClean="0"/>
              <a:t> по регулированию трудовых отношений в сложившихся условиях (рабочее время, отпуска, и т.п.)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Обращения</a:t>
            </a:r>
            <a:r>
              <a:rPr lang="ru-RU" sz="2000" dirty="0" smtClean="0"/>
              <a:t> к Губернатору края, в министерства и ведомства по разрешению усугубившихся и новых проблем (повышение оплаты за работу на ЕГЭ и ОГЭ, увеличение окладов в КГОУ, вознаграждение за дополнительные виды работ)</a:t>
            </a:r>
          </a:p>
          <a:p>
            <a:pPr algn="just"/>
            <a:r>
              <a:rPr lang="ru-RU" sz="2000" dirty="0" smtClean="0"/>
              <a:t>Оперативное </a:t>
            </a:r>
            <a:r>
              <a:rPr lang="ru-RU" sz="2000" dirty="0" smtClean="0">
                <a:solidFill>
                  <a:srgbClr val="C00000"/>
                </a:solidFill>
              </a:rPr>
              <a:t>реагирование</a:t>
            </a:r>
            <a:r>
              <a:rPr lang="ru-RU" sz="2000" dirty="0" smtClean="0"/>
              <a:t> на сигналы с мест, разрешение конфликтных ситуаций в коллективах, консультирование руководителей, профкомов, работников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0"/>
            <a:ext cx="9144000" cy="85725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ИТОГ: самый «тихий» по жалобам в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крайком Профсоюза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ГОД за последнее десятилетие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4731990"/>
            <a:ext cx="2133600" cy="273844"/>
          </a:xfrm>
        </p:spPr>
        <p:txBody>
          <a:bodyPr/>
          <a:lstStyle/>
          <a:p>
            <a:fld id="{3AD33DD6-CACF-4340-AAD1-A587CD0CF4B1}" type="slidenum">
              <a:rPr lang="ru-RU" smtClean="0"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lycee6.ru/wp_li6/wp-content/uploads/2020/04/inter.krav-17420.0_7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9502"/>
            <a:ext cx="6195731" cy="292576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3435846"/>
            <a:ext cx="7920880" cy="150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Благодарю </a:t>
            </a:r>
            <a:r>
              <a:rPr lang="ru-RU" b="1" dirty="0">
                <a:solidFill>
                  <a:srgbClr val="C00000"/>
                </a:solidFill>
              </a:rPr>
              <a:t>наш Профсоюз за очень важную работу!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ru-RU" sz="1050" b="1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0025D8"/>
                </a:solidFill>
              </a:rPr>
              <a:t>Рекомендации </a:t>
            </a:r>
            <a:r>
              <a:rPr lang="ru-RU" b="1" dirty="0">
                <a:solidFill>
                  <a:srgbClr val="0025D8"/>
                </a:solidFill>
              </a:rPr>
              <a:t>Профсоюза</a:t>
            </a:r>
            <a:r>
              <a:rPr lang="ru-RU" dirty="0">
                <a:solidFill>
                  <a:srgbClr val="0025D8"/>
                </a:solidFill>
              </a:rPr>
              <a:t>, в которых даны развернутые ответы на все возникающие вопросы, </a:t>
            </a:r>
            <a:r>
              <a:rPr lang="ru-RU" b="1" dirty="0">
                <a:solidFill>
                  <a:srgbClr val="0025D8"/>
                </a:solidFill>
              </a:rPr>
              <a:t>очень своевременны и ценны.</a:t>
            </a:r>
            <a:r>
              <a:rPr lang="ru-RU" dirty="0">
                <a:solidFill>
                  <a:srgbClr val="0025D8"/>
                </a:solidFill>
              </a:rPr>
              <a:t> В этой связи мы направили их совместным письмом в адрес руководителей органов управления образованием на местах для руководства в </a:t>
            </a:r>
            <a:r>
              <a:rPr lang="ru-RU" dirty="0" smtClean="0">
                <a:solidFill>
                  <a:srgbClr val="0025D8"/>
                </a:solidFill>
              </a:rPr>
              <a:t>работе.</a:t>
            </a:r>
            <a:endParaRPr lang="ru-RU" dirty="0">
              <a:solidFill>
                <a:srgbClr val="0025D8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76256" y="4803998"/>
            <a:ext cx="2133600" cy="273844"/>
          </a:xfrm>
        </p:spPr>
        <p:txBody>
          <a:bodyPr/>
          <a:lstStyle/>
          <a:p>
            <a:fld id="{3AD33DD6-CACF-4340-AAD1-A587CD0CF4B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ЗАДАЧИ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7427168" cy="33944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/>
              <a:t>Достижение </a:t>
            </a:r>
            <a:r>
              <a:rPr lang="ru-RU" sz="2000" dirty="0" smtClean="0">
                <a:solidFill>
                  <a:srgbClr val="C00000"/>
                </a:solidFill>
              </a:rPr>
              <a:t>роста заработной платы</a:t>
            </a:r>
            <a:r>
              <a:rPr lang="ru-RU" sz="2000" dirty="0" smtClean="0"/>
              <a:t>, компенсирующего ускорившуюся инфляцию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Поиск и внедрение </a:t>
            </a:r>
            <a:r>
              <a:rPr lang="ru-RU" sz="2000" dirty="0" smtClean="0">
                <a:solidFill>
                  <a:srgbClr val="C00000"/>
                </a:solidFill>
              </a:rPr>
              <a:t>новых стимулов </a:t>
            </a:r>
            <a:r>
              <a:rPr lang="ru-RU" sz="2000" dirty="0" smtClean="0">
                <a:solidFill>
                  <a:srgbClr val="002060"/>
                </a:solidFill>
              </a:rPr>
              <a:t>удержания кадров и привлечения молодых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Последовательное снижение нагрузки педагогов и дальнейшие стимулирование их профессионального роста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Усиление и повышение </a:t>
            </a:r>
            <a:r>
              <a:rPr lang="ru-RU" sz="2000" dirty="0" smtClean="0">
                <a:solidFill>
                  <a:srgbClr val="C00000"/>
                </a:solidFill>
              </a:rPr>
              <a:t>качества поддержки </a:t>
            </a:r>
            <a:r>
              <a:rPr lang="ru-RU" sz="2000" dirty="0" smtClean="0">
                <a:solidFill>
                  <a:srgbClr val="002060"/>
                </a:solidFill>
              </a:rPr>
              <a:t>органов управления образованием и администраций образовательных организаций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Реальное развитие </a:t>
            </a:r>
            <a:r>
              <a:rPr lang="ru-RU" sz="2000" dirty="0" smtClean="0">
                <a:solidFill>
                  <a:srgbClr val="C00000"/>
                </a:solidFill>
              </a:rPr>
              <a:t>социального партнёрства </a:t>
            </a:r>
            <a:r>
              <a:rPr lang="ru-RU" sz="2000" dirty="0" smtClean="0">
                <a:solidFill>
                  <a:srgbClr val="002060"/>
                </a:solidFill>
              </a:rPr>
              <a:t>через поддержку и повышение качества работы профсоюзных организаций</a:t>
            </a:r>
          </a:p>
          <a:p>
            <a:pPr algn="just"/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76256" y="4731990"/>
            <a:ext cx="2133600" cy="273844"/>
          </a:xfrm>
        </p:spPr>
        <p:txBody>
          <a:bodyPr/>
          <a:lstStyle/>
          <a:p>
            <a:fld id="{3AD33DD6-CACF-4340-AAD1-A587CD0CF4B1}" type="slidenum">
              <a:rPr lang="ru-RU" smtClean="0"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3DD6-CACF-4340-AAD1-A587CD0CF4B1}" type="slidenum">
              <a:rPr lang="ru-RU" smtClean="0"/>
              <a:t>7</a:t>
            </a:fld>
            <a:endParaRPr lang="ru-RU"/>
          </a:p>
        </p:txBody>
      </p:sp>
      <p:pic>
        <p:nvPicPr>
          <p:cNvPr id="5" name="Picture 4" descr="https://mlife.by/upload/medialibrary/13e/13e834cccd82139ca23d100c9c9a4a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60032" y="267494"/>
            <a:ext cx="4186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>Здоровья Вам </a:t>
            </a:r>
          </a:p>
          <a:p>
            <a:pPr algn="ctr"/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>и отличного</a:t>
            </a:r>
          </a:p>
          <a:p>
            <a:pPr algn="ctr"/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>учебного </a:t>
            </a:r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>года!</a:t>
            </a:r>
            <a:endParaRPr lang="ru-RU" sz="36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2283718"/>
            <a:ext cx="337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Искренне Ваш,</a:t>
            </a:r>
          </a:p>
          <a:p>
            <a:pPr algn="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Профсоюз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347</Words>
  <Application>Microsoft Office PowerPoint</Application>
  <PresentationFormat>Экран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Особенности пройденного учебного года</vt:lpstr>
      <vt:lpstr>Несмотря на всё, учебный год пройден благодаря</vt:lpstr>
      <vt:lpstr>НАШ ПРОФСОЮЗ – НАША ОПОРА!</vt:lpstr>
      <vt:lpstr>Слайд 5</vt:lpstr>
      <vt:lpstr>ЗАДАЧИ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AKO Profsouz</dc:creator>
  <cp:lastModifiedBy>AKO Profsouz</cp:lastModifiedBy>
  <cp:revision>6</cp:revision>
  <dcterms:created xsi:type="dcterms:W3CDTF">2021-08-18T05:47:42Z</dcterms:created>
  <dcterms:modified xsi:type="dcterms:W3CDTF">2021-08-18T07:19:17Z</dcterms:modified>
</cp:coreProperties>
</file>