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45" r:id="rId2"/>
    <p:sldId id="361" r:id="rId3"/>
    <p:sldId id="350" r:id="rId4"/>
    <p:sldId id="356" r:id="rId5"/>
    <p:sldId id="369" r:id="rId6"/>
    <p:sldId id="372" r:id="rId7"/>
    <p:sldId id="368" r:id="rId8"/>
    <p:sldId id="373" r:id="rId9"/>
    <p:sldId id="374" r:id="rId10"/>
    <p:sldId id="363" r:id="rId11"/>
    <p:sldId id="348" r:id="rId12"/>
    <p:sldId id="362" r:id="rId13"/>
    <p:sldId id="365" r:id="rId14"/>
    <p:sldId id="364" r:id="rId15"/>
    <p:sldId id="375" r:id="rId16"/>
    <p:sldId id="353" r:id="rId17"/>
    <p:sldId id="371" r:id="rId18"/>
    <p:sldId id="3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577"/>
  </p:normalViewPr>
  <p:slideViewPr>
    <p:cSldViewPr snapToGrid="0" snapToObjects="1">
      <p:cViewPr varScale="1">
        <p:scale>
          <a:sx n="80" d="100"/>
          <a:sy n="80" d="100"/>
        </p:scale>
        <p:origin x="-130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2E7C0-8C80-2548-AD0F-F2A64B7B390A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EBAAC7-3E03-864B-A3FD-29204F1F6984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Мотивация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профсоюзного членства</a:t>
          </a:r>
        </a:p>
      </dgm:t>
    </dgm:pt>
    <dgm:pt modelId="{C3F60CA1-EE67-5544-98C5-900D8632E13B}" type="parTrans" cxnId="{08D5CFA6-1907-B54F-BF7E-19910F0FD6B9}">
      <dgm:prSet/>
      <dgm:spPr/>
      <dgm:t>
        <a:bodyPr/>
        <a:lstStyle/>
        <a:p>
          <a:endParaRPr lang="ru-RU"/>
        </a:p>
      </dgm:t>
    </dgm:pt>
    <dgm:pt modelId="{6E8D77F5-E110-4D46-B2E6-BE8C316E95E4}" type="sibTrans" cxnId="{08D5CFA6-1907-B54F-BF7E-19910F0FD6B9}">
      <dgm:prSet/>
      <dgm:spPr/>
      <dgm:t>
        <a:bodyPr/>
        <a:lstStyle/>
        <a:p>
          <a:endParaRPr lang="ru-RU"/>
        </a:p>
      </dgm:t>
    </dgm:pt>
    <dgm:pt modelId="{F3FE0899-9CCD-5F4B-A3E3-7EA58644944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Инновационное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направление деятельности Профсоюза</a:t>
          </a:r>
        </a:p>
      </dgm:t>
    </dgm:pt>
    <dgm:pt modelId="{5E7331F8-FAC3-B140-ADEB-0D422464795D}" type="parTrans" cxnId="{597C7A2D-4EA5-204E-BC3D-C019973F37C1}">
      <dgm:prSet/>
      <dgm:spPr/>
      <dgm:t>
        <a:bodyPr/>
        <a:lstStyle/>
        <a:p>
          <a:endParaRPr lang="ru-RU"/>
        </a:p>
      </dgm:t>
    </dgm:pt>
    <dgm:pt modelId="{7322889D-8FBF-BD4A-B32C-912F8E7B4A69}" type="sibTrans" cxnId="{597C7A2D-4EA5-204E-BC3D-C019973F37C1}">
      <dgm:prSet/>
      <dgm:spPr/>
      <dgm:t>
        <a:bodyPr/>
        <a:lstStyle/>
        <a:p>
          <a:endParaRPr lang="ru-RU"/>
        </a:p>
      </dgm:t>
    </dgm:pt>
    <dgm:pt modelId="{859C68A7-7450-0C42-96FB-77A8723157F6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благосостоян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ия членов Профсоюза (пункт Устава)</a:t>
          </a:r>
        </a:p>
      </dgm:t>
    </dgm:pt>
    <dgm:pt modelId="{93BCFED6-83AA-664F-B36A-D65F6CD9BA91}" type="parTrans" cxnId="{0D31A1D9-C593-8A4A-A276-E6CE7BD9C8AD}">
      <dgm:prSet/>
      <dgm:spPr/>
      <dgm:t>
        <a:bodyPr/>
        <a:lstStyle/>
        <a:p>
          <a:endParaRPr lang="ru-RU"/>
        </a:p>
      </dgm:t>
    </dgm:pt>
    <dgm:pt modelId="{D91635B5-AA14-6342-9D61-27C3B2BC06EF}" type="sibTrans" cxnId="{0D31A1D9-C593-8A4A-A276-E6CE7BD9C8AD}">
      <dgm:prSet/>
      <dgm:spPr/>
      <dgm:t>
        <a:bodyPr/>
        <a:lstStyle/>
        <a:p>
          <a:endParaRPr lang="ru-RU"/>
        </a:p>
      </dgm:t>
    </dgm:pt>
    <dgm:pt modelId="{9927F4F4-790F-CA47-BCA0-E2F6CAF1187B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Финансовая грамотность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педагогов</a:t>
          </a:r>
        </a:p>
      </dgm:t>
    </dgm:pt>
    <dgm:pt modelId="{71D96B8C-8EC5-474F-8962-7CB4DA8B312B}" type="parTrans" cxnId="{656C63C1-0551-8C42-8F14-B08F73764260}">
      <dgm:prSet/>
      <dgm:spPr/>
      <dgm:t>
        <a:bodyPr/>
        <a:lstStyle/>
        <a:p>
          <a:endParaRPr lang="ru-RU"/>
        </a:p>
      </dgm:t>
    </dgm:pt>
    <dgm:pt modelId="{69DB4D08-FCA4-FB42-8AD1-AA629E296083}" type="sibTrans" cxnId="{656C63C1-0551-8C42-8F14-B08F73764260}">
      <dgm:prSet/>
      <dgm:spPr/>
      <dgm:t>
        <a:bodyPr/>
        <a:lstStyle/>
        <a:p>
          <a:endParaRPr lang="ru-RU"/>
        </a:p>
      </dgm:t>
    </dgm:pt>
    <dgm:pt modelId="{C04AFF14-65B4-4E45-835B-29D866CCFCA3}" type="pres">
      <dgm:prSet presAssocID="{5852E7C0-8C80-2548-AD0F-F2A64B7B390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E0672-7052-5F40-BABA-5016F23B47DA}" type="pres">
      <dgm:prSet presAssocID="{5852E7C0-8C80-2548-AD0F-F2A64B7B390A}" presName="diamond" presStyleLbl="bgShp" presStyleIdx="0" presStyleCnt="1"/>
      <dgm:spPr/>
      <dgm:t>
        <a:bodyPr/>
        <a:lstStyle/>
        <a:p>
          <a:endParaRPr lang="ru-RU"/>
        </a:p>
      </dgm:t>
    </dgm:pt>
    <dgm:pt modelId="{6D0272CA-9C41-BE4F-BA51-0F6CC16EA077}" type="pres">
      <dgm:prSet presAssocID="{5852E7C0-8C80-2548-AD0F-F2A64B7B390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BD54F-9DE3-4C4C-AFAB-F96E2E9061F4}" type="pres">
      <dgm:prSet presAssocID="{5852E7C0-8C80-2548-AD0F-F2A64B7B390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D1462-9B07-7441-850F-49BE0B8DBAA5}" type="pres">
      <dgm:prSet presAssocID="{5852E7C0-8C80-2548-AD0F-F2A64B7B390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94909-0E67-6C47-8553-BB1111DB68F4}" type="pres">
      <dgm:prSet presAssocID="{5852E7C0-8C80-2548-AD0F-F2A64B7B390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F2869-EECC-9145-83BE-D19A7104EC10}" type="presOf" srcId="{F3FE0899-9CCD-5F4B-A3E3-7EA586449449}" destId="{277BD54F-9DE3-4C4C-AFAB-F96E2E9061F4}" srcOrd="0" destOrd="0" presId="urn:microsoft.com/office/officeart/2005/8/layout/matrix3"/>
    <dgm:cxn modelId="{656C63C1-0551-8C42-8F14-B08F73764260}" srcId="{5852E7C0-8C80-2548-AD0F-F2A64B7B390A}" destId="{9927F4F4-790F-CA47-BCA0-E2F6CAF1187B}" srcOrd="3" destOrd="0" parTransId="{71D96B8C-8EC5-474F-8962-7CB4DA8B312B}" sibTransId="{69DB4D08-FCA4-FB42-8AD1-AA629E296083}"/>
    <dgm:cxn modelId="{C5632D51-50E9-0641-8306-14B803D91437}" type="presOf" srcId="{5852E7C0-8C80-2548-AD0F-F2A64B7B390A}" destId="{C04AFF14-65B4-4E45-835B-29D866CCFCA3}" srcOrd="0" destOrd="0" presId="urn:microsoft.com/office/officeart/2005/8/layout/matrix3"/>
    <dgm:cxn modelId="{DB845249-6630-DA49-A9CF-5815784C8F91}" type="presOf" srcId="{859C68A7-7450-0C42-96FB-77A8723157F6}" destId="{B72D1462-9B07-7441-850F-49BE0B8DBAA5}" srcOrd="0" destOrd="0" presId="urn:microsoft.com/office/officeart/2005/8/layout/matrix3"/>
    <dgm:cxn modelId="{4B38F4FE-B91E-7B49-B0D2-57D92EB0EEA6}" type="presOf" srcId="{9927F4F4-790F-CA47-BCA0-E2F6CAF1187B}" destId="{36894909-0E67-6C47-8553-BB1111DB68F4}" srcOrd="0" destOrd="0" presId="urn:microsoft.com/office/officeart/2005/8/layout/matrix3"/>
    <dgm:cxn modelId="{597C7A2D-4EA5-204E-BC3D-C019973F37C1}" srcId="{5852E7C0-8C80-2548-AD0F-F2A64B7B390A}" destId="{F3FE0899-9CCD-5F4B-A3E3-7EA586449449}" srcOrd="1" destOrd="0" parTransId="{5E7331F8-FAC3-B140-ADEB-0D422464795D}" sibTransId="{7322889D-8FBF-BD4A-B32C-912F8E7B4A69}"/>
    <dgm:cxn modelId="{0D31A1D9-C593-8A4A-A276-E6CE7BD9C8AD}" srcId="{5852E7C0-8C80-2548-AD0F-F2A64B7B390A}" destId="{859C68A7-7450-0C42-96FB-77A8723157F6}" srcOrd="2" destOrd="0" parTransId="{93BCFED6-83AA-664F-B36A-D65F6CD9BA91}" sibTransId="{D91635B5-AA14-6342-9D61-27C3B2BC06EF}"/>
    <dgm:cxn modelId="{08D5CFA6-1907-B54F-BF7E-19910F0FD6B9}" srcId="{5852E7C0-8C80-2548-AD0F-F2A64B7B390A}" destId="{08EBAAC7-3E03-864B-A3FD-29204F1F6984}" srcOrd="0" destOrd="0" parTransId="{C3F60CA1-EE67-5544-98C5-900D8632E13B}" sibTransId="{6E8D77F5-E110-4D46-B2E6-BE8C316E95E4}"/>
    <dgm:cxn modelId="{DD35B75A-B3D4-DF44-B01D-58F190744EC5}" type="presOf" srcId="{08EBAAC7-3E03-864B-A3FD-29204F1F6984}" destId="{6D0272CA-9C41-BE4F-BA51-0F6CC16EA077}" srcOrd="0" destOrd="0" presId="urn:microsoft.com/office/officeart/2005/8/layout/matrix3"/>
    <dgm:cxn modelId="{87A66D8C-03E9-234B-8114-DFA443414AB4}" type="presParOf" srcId="{C04AFF14-65B4-4E45-835B-29D866CCFCA3}" destId="{263E0672-7052-5F40-BABA-5016F23B47DA}" srcOrd="0" destOrd="0" presId="urn:microsoft.com/office/officeart/2005/8/layout/matrix3"/>
    <dgm:cxn modelId="{81D53C15-E39B-EA4F-8473-93F0CF64662D}" type="presParOf" srcId="{C04AFF14-65B4-4E45-835B-29D866CCFCA3}" destId="{6D0272CA-9C41-BE4F-BA51-0F6CC16EA077}" srcOrd="1" destOrd="0" presId="urn:microsoft.com/office/officeart/2005/8/layout/matrix3"/>
    <dgm:cxn modelId="{23ECD821-3768-2D49-859B-61DFA76E70AF}" type="presParOf" srcId="{C04AFF14-65B4-4E45-835B-29D866CCFCA3}" destId="{277BD54F-9DE3-4C4C-AFAB-F96E2E9061F4}" srcOrd="2" destOrd="0" presId="urn:microsoft.com/office/officeart/2005/8/layout/matrix3"/>
    <dgm:cxn modelId="{105458C2-EA99-6948-8346-E3BF97518A21}" type="presParOf" srcId="{C04AFF14-65B4-4E45-835B-29D866CCFCA3}" destId="{B72D1462-9B07-7441-850F-49BE0B8DBAA5}" srcOrd="3" destOrd="0" presId="urn:microsoft.com/office/officeart/2005/8/layout/matrix3"/>
    <dgm:cxn modelId="{C5659046-88F9-934B-8BF4-25E14A41642F}" type="presParOf" srcId="{C04AFF14-65B4-4E45-835B-29D866CCFCA3}" destId="{36894909-0E67-6C47-8553-BB1111DB68F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3E0672-7052-5F40-BABA-5016F23B47DA}">
      <dsp:nvSpPr>
        <dsp:cNvPr id="0" name=""/>
        <dsp:cNvSpPr/>
      </dsp:nvSpPr>
      <dsp:spPr>
        <a:xfrm>
          <a:off x="2036150" y="0"/>
          <a:ext cx="5104749" cy="5104749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272CA-9C41-BE4F-BA51-0F6CC16EA077}">
      <dsp:nvSpPr>
        <dsp:cNvPr id="0" name=""/>
        <dsp:cNvSpPr/>
      </dsp:nvSpPr>
      <dsp:spPr>
        <a:xfrm>
          <a:off x="2521102" y="484951"/>
          <a:ext cx="1990852" cy="19908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Мотивация</a:t>
          </a: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профсоюзного членства</a:t>
          </a:r>
        </a:p>
      </dsp:txBody>
      <dsp:txXfrm>
        <a:off x="2521102" y="484951"/>
        <a:ext cx="1990852" cy="1990852"/>
      </dsp:txXfrm>
    </dsp:sp>
    <dsp:sp modelId="{277BD54F-9DE3-4C4C-AFAB-F96E2E9061F4}">
      <dsp:nvSpPr>
        <dsp:cNvPr id="0" name=""/>
        <dsp:cNvSpPr/>
      </dsp:nvSpPr>
      <dsp:spPr>
        <a:xfrm>
          <a:off x="4665096" y="484951"/>
          <a:ext cx="1990852" cy="199085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Инновационное </a:t>
          </a: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направление деятельности Профсоюза</a:t>
          </a:r>
        </a:p>
      </dsp:txBody>
      <dsp:txXfrm>
        <a:off x="4665096" y="484951"/>
        <a:ext cx="1990852" cy="1990852"/>
      </dsp:txXfrm>
    </dsp:sp>
    <dsp:sp modelId="{B72D1462-9B07-7441-850F-49BE0B8DBAA5}">
      <dsp:nvSpPr>
        <dsp:cNvPr id="0" name=""/>
        <dsp:cNvSpPr/>
      </dsp:nvSpPr>
      <dsp:spPr>
        <a:xfrm>
          <a:off x="2521102" y="2628945"/>
          <a:ext cx="1990852" cy="1990852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благосостоян</a:t>
          </a: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ия членов Профсоюза (пункт Устава)</a:t>
          </a:r>
        </a:p>
      </dsp:txBody>
      <dsp:txXfrm>
        <a:off x="2521102" y="2628945"/>
        <a:ext cx="1990852" cy="1990852"/>
      </dsp:txXfrm>
    </dsp:sp>
    <dsp:sp modelId="{36894909-0E67-6C47-8553-BB1111DB68F4}">
      <dsp:nvSpPr>
        <dsp:cNvPr id="0" name=""/>
        <dsp:cNvSpPr/>
      </dsp:nvSpPr>
      <dsp:spPr>
        <a:xfrm>
          <a:off x="4665096" y="2628945"/>
          <a:ext cx="1990852" cy="1990852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Финансовая грамотность </a:t>
          </a: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педагогов</a:t>
          </a:r>
        </a:p>
      </dsp:txBody>
      <dsp:txXfrm>
        <a:off x="4665096" y="2628945"/>
        <a:ext cx="1990852" cy="1990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347C1-5E7F-4107-A7D1-F27FA11A2FE1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C171-9597-4337-858A-58A73571D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43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DC94-A32B-4C09-AF67-D4A9CEC2FA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82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CDC94-A32B-4C09-AF67-D4A9CEC2FA8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66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21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51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83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0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80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8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79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72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0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FDDE-EDE0-EC4D-AC8A-A7EAA3A079A2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4C9-D80F-3D41-95B4-5068EB87C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83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ikpk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8C63AC-969C-684B-97D8-5F1A4CE80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687" y="2921092"/>
            <a:ext cx="7709482" cy="2325359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rgbClr val="0070C0"/>
                </a:solidFill>
              </a:rPr>
              <a:t>КПК Учительский (г. Чебоксары)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членов Профсоюза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Алтайской краевой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952AD7B-C8DE-7C49-BEB0-7E9A32DC8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818" y="5909253"/>
            <a:ext cx="6575895" cy="440822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accent1"/>
                </a:solidFill>
              </a:rPr>
              <a:t>2021</a:t>
            </a:r>
            <a:endParaRPr lang="ru-RU" sz="1700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972650-0135-E641-8F27-598BE0F50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6" r="-1" b="3399"/>
          <a:stretch/>
        </p:blipFill>
        <p:spPr>
          <a:xfrm>
            <a:off x="440598" y="391100"/>
            <a:ext cx="4354261" cy="1867190"/>
          </a:xfrm>
          <a:prstGeom prst="rect">
            <a:avLst/>
          </a:prstGeom>
        </p:spPr>
      </p:pic>
      <p:pic>
        <p:nvPicPr>
          <p:cNvPr id="8" name="Рисунок 7" descr="АКО Профсою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91100"/>
            <a:ext cx="2896216" cy="29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77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3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D2B8AC0-F466-F547-9994-B0E51CED97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50" y="1974360"/>
            <a:ext cx="8039100" cy="40924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9F6530B-1490-1948-9A26-3EC258CEC9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1190" y="275862"/>
            <a:ext cx="3821620" cy="16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38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0A8B19-5922-6643-8669-176E2AB5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Что нужно, чтобы вступить в Кооператив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3949097-1A75-4927-8A07-68AB3CA3E70B}"/>
              </a:ext>
            </a:extLst>
          </p:cNvPr>
          <p:cNvGrpSpPr/>
          <p:nvPr/>
        </p:nvGrpSpPr>
        <p:grpSpPr>
          <a:xfrm>
            <a:off x="547490" y="1873370"/>
            <a:ext cx="1427614" cy="1418470"/>
            <a:chOff x="1326" y="1296694"/>
            <a:chExt cx="1757948" cy="1757948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5EFAF5C2-FC48-49FE-B085-AE5483748B9B}"/>
                </a:ext>
              </a:extLst>
            </p:cNvPr>
            <p:cNvSpPr/>
            <p:nvPr/>
          </p:nvSpPr>
          <p:spPr>
            <a:xfrm>
              <a:off x="1326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>
              <a:extLst>
                <a:ext uri="{FF2B5EF4-FFF2-40B4-BE49-F238E27FC236}">
                  <a16:creationId xmlns:a16="http://schemas.microsoft.com/office/drawing/2014/main" xmlns="" id="{C85EEFCE-F8BE-4811-A2D3-3DBAA1BA6B91}"/>
                </a:ext>
              </a:extLst>
            </p:cNvPr>
            <p:cNvSpPr txBox="1"/>
            <p:nvPr/>
          </p:nvSpPr>
          <p:spPr>
            <a:xfrm>
              <a:off x="258772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 dirty="0"/>
                <a:t>1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669AF953-E1FD-49DB-B05E-915B0774AEF0}"/>
              </a:ext>
            </a:extLst>
          </p:cNvPr>
          <p:cNvGrpSpPr/>
          <p:nvPr/>
        </p:nvGrpSpPr>
        <p:grpSpPr>
          <a:xfrm>
            <a:off x="446906" y="3919612"/>
            <a:ext cx="1592206" cy="1599050"/>
            <a:chOff x="3064375" y="1296694"/>
            <a:chExt cx="1757948" cy="175794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BFDF42A8-06D0-4255-946B-9EE495164679}"/>
                </a:ext>
              </a:extLst>
            </p:cNvPr>
            <p:cNvSpPr/>
            <p:nvPr/>
          </p:nvSpPr>
          <p:spPr>
            <a:xfrm>
              <a:off x="3064375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>
              <a:extLst>
                <a:ext uri="{FF2B5EF4-FFF2-40B4-BE49-F238E27FC236}">
                  <a16:creationId xmlns:a16="http://schemas.microsoft.com/office/drawing/2014/main" xmlns="" id="{59CFDFAE-D705-4476-84FF-AABA3BC2F004}"/>
                </a:ext>
              </a:extLst>
            </p:cNvPr>
            <p:cNvSpPr txBox="1"/>
            <p:nvPr/>
          </p:nvSpPr>
          <p:spPr>
            <a:xfrm>
              <a:off x="3321821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/>
                <a:t>2</a:t>
              </a:r>
            </a:p>
          </p:txBody>
        </p:sp>
      </p:grp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C7F18FB2-E5A0-4B06-A367-C284BBF24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62" y="2009380"/>
            <a:ext cx="5653278" cy="1418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Написать заявление о вступлении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в Кооператив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11909989-0238-4766-820A-311FECEE41E3}"/>
              </a:ext>
            </a:extLst>
          </p:cNvPr>
          <p:cNvSpPr txBox="1">
            <a:spLocks/>
          </p:cNvSpPr>
          <p:nvPr/>
        </p:nvSpPr>
        <p:spPr>
          <a:xfrm>
            <a:off x="2734162" y="3919612"/>
            <a:ext cx="5653278" cy="230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B050"/>
                </a:solidFill>
              </a:rPr>
              <a:t>Внести взносы в кооператив: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Вступительный взнос – </a:t>
            </a:r>
            <a:r>
              <a:rPr lang="ru-RU" dirty="0" smtClean="0"/>
              <a:t>250 </a:t>
            </a:r>
            <a:r>
              <a:rPr lang="ru-RU" dirty="0"/>
              <a:t>руб.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Паевой взнос – 500 руб.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AA743D-842C-584A-B87B-FFC9B611A9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520" y="5764530"/>
            <a:ext cx="2480881" cy="11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25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Программа «Взаимопомощь»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9E92A7B-023D-D84C-BA35-6ACB82208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555" y="1690689"/>
            <a:ext cx="8059795" cy="4961571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753930-6B65-DA4E-8C8D-72B57AE8F3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5729" y="5955030"/>
            <a:ext cx="2031682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6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Программа «Взаимопомощь»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9E92A7B-023D-D84C-BA35-6ACB82208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8752" y="4558936"/>
            <a:ext cx="3715248" cy="22870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367DAF-571D-3E4B-A0AB-467E5CED22D5}"/>
              </a:ext>
            </a:extLst>
          </p:cNvPr>
          <p:cNvSpPr txBox="1"/>
          <p:nvPr/>
        </p:nvSpPr>
        <p:spPr>
          <a:xfrm>
            <a:off x="1153886" y="1817914"/>
            <a:ext cx="699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Ставка по займу </a:t>
            </a:r>
            <a:r>
              <a:rPr lang="ru-RU" sz="2800" dirty="0"/>
              <a:t>– </a:t>
            </a:r>
            <a:r>
              <a:rPr lang="ru-RU" sz="3200" dirty="0"/>
              <a:t>от</a:t>
            </a:r>
            <a:r>
              <a:rPr lang="ru-RU" sz="2800" dirty="0"/>
              <a:t> </a:t>
            </a:r>
            <a:r>
              <a:rPr lang="ru-RU" sz="7200" dirty="0">
                <a:solidFill>
                  <a:srgbClr val="FF0000"/>
                </a:solidFill>
              </a:rPr>
              <a:t>6%</a:t>
            </a:r>
            <a:r>
              <a:rPr lang="ru-RU" sz="4400" dirty="0">
                <a:solidFill>
                  <a:srgbClr val="FF0000"/>
                </a:solidFill>
              </a:rPr>
              <a:t> годовых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47F2C1-E146-274C-A2E0-CE3ECD775BDB}"/>
              </a:ext>
            </a:extLst>
          </p:cNvPr>
          <p:cNvSpPr txBox="1"/>
          <p:nvPr/>
        </p:nvSpPr>
        <p:spPr>
          <a:xfrm>
            <a:off x="1153886" y="3331926"/>
            <a:ext cx="683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</a:rPr>
              <a:t>Максимальная сумма </a:t>
            </a:r>
            <a:r>
              <a:rPr lang="ru-RU" sz="2800" dirty="0"/>
              <a:t>– зависит от </a:t>
            </a:r>
            <a:r>
              <a:rPr lang="ru-RU" sz="2800" dirty="0" err="1"/>
              <a:t>паенакопления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35D797-8F8F-0249-B830-F7E2BBBE7C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30" y="5846281"/>
            <a:ext cx="2480881" cy="11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35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Принципы программы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CDED18-566B-FE40-A282-DF8FA309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778"/>
            <a:ext cx="7886700" cy="435133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накопления должны быть </a:t>
            </a:r>
            <a:r>
              <a:rPr lang="ru-RU" dirty="0">
                <a:solidFill>
                  <a:srgbClr val="FF0000"/>
                </a:solidFill>
              </a:rPr>
              <a:t>ежемесячными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накапливать следует одинаковые суммы (например, ежемесячно по </a:t>
            </a:r>
            <a:r>
              <a:rPr lang="ru-RU" b="1" dirty="0">
                <a:solidFill>
                  <a:srgbClr val="00B050"/>
                </a:solidFill>
              </a:rPr>
              <a:t>500 руб.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или по </a:t>
            </a:r>
            <a:r>
              <a:rPr lang="ru-RU" b="1" dirty="0">
                <a:solidFill>
                  <a:srgbClr val="00B050"/>
                </a:solidFill>
              </a:rPr>
              <a:t>1 000 руб</a:t>
            </a:r>
            <a:r>
              <a:rPr lang="ru-RU" dirty="0"/>
              <a:t>.);</a:t>
            </a:r>
          </a:p>
          <a:p>
            <a:pPr fontAlgn="base"/>
            <a:r>
              <a:rPr lang="ru-RU" dirty="0"/>
              <a:t>срок займа не должен превышать срока накоплений (на суммах до 50 тыс. руб. от этого принципа можно отступать);</a:t>
            </a:r>
          </a:p>
          <a:p>
            <a:pPr fontAlgn="base"/>
            <a:r>
              <a:rPr lang="ru-RU" dirty="0"/>
              <a:t>максимальная сумма займа — </a:t>
            </a:r>
            <a:r>
              <a:rPr lang="ru-RU" b="1" dirty="0">
                <a:solidFill>
                  <a:srgbClr val="00B050"/>
                </a:solidFill>
              </a:rPr>
              <a:t>до 5 размеров </a:t>
            </a:r>
            <a:r>
              <a:rPr lang="ru-RU" dirty="0"/>
              <a:t>накопления.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56D4D3-AA44-7947-BFD3-ECED75269E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520" y="5764530"/>
            <a:ext cx="2480881" cy="11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0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75D2B0-CEA6-C147-A005-26B81E78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350"/>
            <a:ext cx="7886700" cy="9620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Программа </a:t>
            </a:r>
            <a:r>
              <a:rPr lang="ru-RU" b="1" dirty="0" smtClean="0">
                <a:solidFill>
                  <a:srgbClr val="0070C0"/>
                </a:solidFill>
              </a:rPr>
              <a:t>«Сбережение»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9E92A7B-023D-D84C-BA35-6ACB82208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75" r="14282"/>
          <a:stretch>
            <a:fillRect/>
          </a:stretch>
        </p:blipFill>
        <p:spPr>
          <a:xfrm>
            <a:off x="428625" y="3990975"/>
            <a:ext cx="2990850" cy="261366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753930-6B65-DA4E-8C8D-72B57AE8F3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1429" y="5701665"/>
            <a:ext cx="2031682" cy="90297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EAA3D00-81A2-8F4C-90FF-E9455BA8564C}"/>
              </a:ext>
            </a:extLst>
          </p:cNvPr>
          <p:cNvSpPr txBox="1">
            <a:spLocks/>
          </p:cNvSpPr>
          <p:nvPr/>
        </p:nvSpPr>
        <p:spPr>
          <a:xfrm>
            <a:off x="838200" y="1328758"/>
            <a:ext cx="7886700" cy="1062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 млн. 717 тыс.</a:t>
            </a:r>
            <a:endParaRPr lang="en-US" b="1" dirty="0">
              <a:solidFill>
                <a:srgbClr val="ED7D31">
                  <a:lumMod val="75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рублей оформленных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сбережений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D94AF425-01F1-6A45-87F9-1B1E3514C113}"/>
              </a:ext>
            </a:extLst>
          </p:cNvPr>
          <p:cNvSpPr txBox="1">
            <a:spLocks/>
          </p:cNvSpPr>
          <p:nvPr/>
        </p:nvSpPr>
        <p:spPr>
          <a:xfrm>
            <a:off x="628650" y="2595584"/>
            <a:ext cx="7886700" cy="1062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млн. 415 тыс.</a:t>
            </a:r>
            <a:endParaRPr lang="en-US" b="1" dirty="0">
              <a:solidFill>
                <a:srgbClr val="C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рублей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получено педагогами в виде %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D94AF425-01F1-6A45-87F9-1B1E3514C113}"/>
              </a:ext>
            </a:extLst>
          </p:cNvPr>
          <p:cNvSpPr txBox="1">
            <a:spLocks/>
          </p:cNvSpPr>
          <p:nvPr/>
        </p:nvSpPr>
        <p:spPr>
          <a:xfrm>
            <a:off x="4029074" y="4500584"/>
            <a:ext cx="4486275" cy="1062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Выгоду посчитайте сами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6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0A8B19-5922-6643-8669-176E2AB5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Какие документы понадобятся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3949097-1A75-4927-8A07-68AB3CA3E70B}"/>
              </a:ext>
            </a:extLst>
          </p:cNvPr>
          <p:cNvGrpSpPr/>
          <p:nvPr/>
        </p:nvGrpSpPr>
        <p:grpSpPr>
          <a:xfrm>
            <a:off x="547490" y="1873370"/>
            <a:ext cx="1080142" cy="1025278"/>
            <a:chOff x="1326" y="1296694"/>
            <a:chExt cx="1757948" cy="1757948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5EFAF5C2-FC48-49FE-B085-AE5483748B9B}"/>
                </a:ext>
              </a:extLst>
            </p:cNvPr>
            <p:cNvSpPr/>
            <p:nvPr/>
          </p:nvSpPr>
          <p:spPr>
            <a:xfrm>
              <a:off x="1326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>
              <a:extLst>
                <a:ext uri="{FF2B5EF4-FFF2-40B4-BE49-F238E27FC236}">
                  <a16:creationId xmlns:a16="http://schemas.microsoft.com/office/drawing/2014/main" xmlns="" id="{C85EEFCE-F8BE-4811-A2D3-3DBAA1BA6B91}"/>
                </a:ext>
              </a:extLst>
            </p:cNvPr>
            <p:cNvSpPr txBox="1"/>
            <p:nvPr/>
          </p:nvSpPr>
          <p:spPr>
            <a:xfrm>
              <a:off x="258772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 dirty="0"/>
                <a:t>1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669AF953-E1FD-49DB-B05E-915B0774AEF0}"/>
              </a:ext>
            </a:extLst>
          </p:cNvPr>
          <p:cNvGrpSpPr/>
          <p:nvPr/>
        </p:nvGrpSpPr>
        <p:grpSpPr>
          <a:xfrm>
            <a:off x="4026784" y="1873370"/>
            <a:ext cx="1080142" cy="1116718"/>
            <a:chOff x="3064375" y="1296694"/>
            <a:chExt cx="1757948" cy="175794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BFDF42A8-06D0-4255-946B-9EE495164679}"/>
                </a:ext>
              </a:extLst>
            </p:cNvPr>
            <p:cNvSpPr/>
            <p:nvPr/>
          </p:nvSpPr>
          <p:spPr>
            <a:xfrm>
              <a:off x="3064375" y="1296694"/>
              <a:ext cx="1757948" cy="17579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>
              <a:extLst>
                <a:ext uri="{FF2B5EF4-FFF2-40B4-BE49-F238E27FC236}">
                  <a16:creationId xmlns:a16="http://schemas.microsoft.com/office/drawing/2014/main" xmlns="" id="{59CFDFAE-D705-4476-84FF-AABA3BC2F004}"/>
                </a:ext>
              </a:extLst>
            </p:cNvPr>
            <p:cNvSpPr txBox="1"/>
            <p:nvPr/>
          </p:nvSpPr>
          <p:spPr>
            <a:xfrm>
              <a:off x="3321821" y="1554140"/>
              <a:ext cx="1243056" cy="124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 dirty="0"/>
                <a:t>2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6269989-650E-48C1-B18A-22B0931C1B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8648"/>
            <a:ext cx="3694552" cy="33952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18C6F92-50DE-4C10-B854-62B243D865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9879" y="3429000"/>
            <a:ext cx="1697881" cy="238658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42230B29-8FD5-45EF-AECF-419E358998C6}"/>
              </a:ext>
            </a:extLst>
          </p:cNvPr>
          <p:cNvGrpSpPr/>
          <p:nvPr/>
        </p:nvGrpSpPr>
        <p:grpSpPr>
          <a:xfrm>
            <a:off x="7103742" y="1873370"/>
            <a:ext cx="1080142" cy="1116718"/>
            <a:chOff x="3064375" y="1296694"/>
            <a:chExt cx="1757948" cy="1757948"/>
          </a:xfrm>
          <a:solidFill>
            <a:schemeClr val="accent2">
              <a:lumMod val="75000"/>
            </a:schemeClr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7F7B6708-DCB2-41BE-8163-EFDEC4FA6E9B}"/>
                </a:ext>
              </a:extLst>
            </p:cNvPr>
            <p:cNvSpPr/>
            <p:nvPr/>
          </p:nvSpPr>
          <p:spPr>
            <a:xfrm>
              <a:off x="3064375" y="1296694"/>
              <a:ext cx="1757948" cy="175794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>
              <a:extLst>
                <a:ext uri="{FF2B5EF4-FFF2-40B4-BE49-F238E27FC236}">
                  <a16:creationId xmlns:a16="http://schemas.microsoft.com/office/drawing/2014/main" xmlns="" id="{DE617732-F88E-4672-9E2E-BC1DF40DAF27}"/>
                </a:ext>
              </a:extLst>
            </p:cNvPr>
            <p:cNvSpPr txBox="1"/>
            <p:nvPr/>
          </p:nvSpPr>
          <p:spPr>
            <a:xfrm>
              <a:off x="3321821" y="1554140"/>
              <a:ext cx="1243056" cy="1243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500" kern="1200" dirty="0"/>
                <a:t>3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6146CBB-CFE8-494C-8AC9-1CC3BB2FCF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6975" y="3282696"/>
            <a:ext cx="2025721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8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82387" y="494382"/>
            <a:ext cx="6056439" cy="1720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КПК Учительский сегодня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3 штатных сотрудника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A6257A-8E2A-A34A-AF62-638E97FC44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174" y="324060"/>
            <a:ext cx="1622103" cy="1631874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7BF071A-4707-8440-94F0-FD0F36958F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3270" y="2390614"/>
            <a:ext cx="2285999" cy="228599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мужчина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2063B94-CF01-564B-B22C-84AC89BA76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295" y="2479330"/>
            <a:ext cx="2184262" cy="2184262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63BE619-FF2D-2B40-971C-C6DFFFCD75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3872" y="2454727"/>
            <a:ext cx="2345797" cy="2210862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1803EA8-DD06-2B44-AFD3-4535DACA3E05}"/>
              </a:ext>
            </a:extLst>
          </p:cNvPr>
          <p:cNvSpPr txBox="1">
            <a:spLocks/>
          </p:cNvSpPr>
          <p:nvPr/>
        </p:nvSpPr>
        <p:spPr>
          <a:xfrm>
            <a:off x="191716" y="4928532"/>
            <a:ext cx="2855419" cy="106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Алексей Степанов</a:t>
            </a:r>
            <a:endParaRPr lang="en-US" sz="2600" b="1" dirty="0">
              <a:solidFill>
                <a:srgbClr val="4472C4">
                  <a:lumMod val="60000"/>
                  <a:lumOff val="40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правления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B951BA26-5149-9A48-9AED-C2D6E80CB29D}"/>
              </a:ext>
            </a:extLst>
          </p:cNvPr>
          <p:cNvSpPr txBox="1">
            <a:spLocks/>
          </p:cNvSpPr>
          <p:nvPr/>
        </p:nvSpPr>
        <p:spPr>
          <a:xfrm>
            <a:off x="3018559" y="4943755"/>
            <a:ext cx="2855419" cy="106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Инна </a:t>
            </a:r>
            <a:r>
              <a:rPr lang="ru-RU" sz="2600" b="1" dirty="0" err="1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Шпот</a:t>
            </a:r>
            <a:endParaRPr lang="en-US" sz="2600" b="1" dirty="0">
              <a:solidFill>
                <a:srgbClr val="4472C4">
                  <a:lumMod val="60000"/>
                  <a:lumOff val="40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Главный бухгалтер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E24E4C4D-ACD1-2B4F-94F5-0F8453C8F735}"/>
              </a:ext>
            </a:extLst>
          </p:cNvPr>
          <p:cNvSpPr txBox="1">
            <a:spLocks/>
          </p:cNvSpPr>
          <p:nvPr/>
        </p:nvSpPr>
        <p:spPr>
          <a:xfrm>
            <a:off x="5934250" y="4943755"/>
            <a:ext cx="2855419" cy="1062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Анастасия Елагина</a:t>
            </a:r>
            <a:endParaRPr lang="en-US" sz="2600" b="1" dirty="0">
              <a:solidFill>
                <a:srgbClr val="4472C4">
                  <a:lumMod val="60000"/>
                  <a:lumOff val="40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Кассир (стажер)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EC0CC251-6AE3-5247-9A55-00C44A19D51E}"/>
              </a:ext>
            </a:extLst>
          </p:cNvPr>
          <p:cNvSpPr txBox="1">
            <a:spLocks/>
          </p:cNvSpPr>
          <p:nvPr/>
        </p:nvSpPr>
        <p:spPr>
          <a:xfrm>
            <a:off x="754677" y="5990548"/>
            <a:ext cx="7484149" cy="90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+ волонтеры</a:t>
            </a:r>
            <a:endParaRPr lang="en-US" sz="2600" b="1" dirty="0">
              <a:solidFill>
                <a:srgbClr val="4472C4">
                  <a:lumMod val="60000"/>
                  <a:lumOff val="40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Председатели районных и городских организаций Профсоюза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2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29" y="461423"/>
            <a:ext cx="2863596" cy="2863596"/>
          </a:xfrm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3981450" y="590550"/>
            <a:ext cx="4609801" cy="172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Алтайской краевой организации за КПК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отвечает бухгалтер-ревизор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КОВЕЛЬКОВА </a:t>
            </a:r>
            <a:r>
              <a:rPr lang="ru-RU" sz="2000" dirty="0" smtClean="0">
                <a:solidFill>
                  <a:srgbClr val="C00000"/>
                </a:solidFill>
              </a:rPr>
              <a:t>Анастасия Валерьевна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 smtClean="0"/>
              <a:t>тел. (3852) 63-98-98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 smtClean="0"/>
              <a:t>8-913-215-15-15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КПК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9" y="3533774"/>
            <a:ext cx="3467100" cy="2600325"/>
          </a:xfrm>
          <a:prstGeom prst="rect">
            <a:avLst/>
          </a:prstGeom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4248150" y="3200400"/>
            <a:ext cx="4609801" cy="172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Первой вслед за крайкомом к межрегиональному КПК присоединилась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БИЙСКАЯ городская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организация Профсоюза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 (200 тыс.руб.)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 smtClean="0"/>
              <a:t>Председатель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 smtClean="0"/>
              <a:t>Карпова Маргарита Борисовна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103"/>
            <a:ext cx="7886700" cy="233651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 2010 году Профсоюз учредил КПК «Учительский»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en-US" dirty="0">
                <a:hlinkClick r:id="rId3"/>
              </a:rPr>
              <a:t>http://moikpk.ru/</a:t>
            </a:r>
            <a:r>
              <a:rPr lang="ru-RU" dirty="0"/>
              <a:t> </a:t>
            </a:r>
          </a:p>
        </p:txBody>
      </p:sp>
      <p:pic>
        <p:nvPicPr>
          <p:cNvPr id="7" name="Рисунок 6" descr="Изображение выглядит как текст, человек, в позе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36AB485-11B9-874C-8E61-37DBBB5722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22626"/>
            <a:ext cx="9144000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26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C96D9E-BF66-41EB-BF1D-2E0744A6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975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Для чего Профсоюз открыл кооператив?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8A10A0AF-0DBE-6947-AAEC-D4BE9E208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0938423"/>
              </p:ext>
            </p:extLst>
          </p:nvPr>
        </p:nvGraphicFramePr>
        <p:xfrm>
          <a:off x="-176270" y="1388125"/>
          <a:ext cx="9177051" cy="510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6047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C0417-4889-7D49-B1A8-D00B76CF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759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КПК за 10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189A59-4CA5-EC42-B5E2-B60F53BA0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6322"/>
            <a:ext cx="7886700" cy="9672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1139</a:t>
            </a:r>
            <a:endParaRPr lang="en-US" sz="5400" b="1" dirty="0">
              <a:solidFill>
                <a:srgbClr val="00B05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/>
              <a:t>человек </a:t>
            </a:r>
            <a:r>
              <a:rPr lang="ru-RU" b="1" dirty="0"/>
              <a:t>вступило</a:t>
            </a:r>
            <a:r>
              <a:rPr lang="ru-RU" dirty="0"/>
              <a:t> в Кооператив</a:t>
            </a:r>
          </a:p>
          <a:p>
            <a:pPr algn="ctr"/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EB0A094-1C33-3B42-917A-AEEB625322A8}"/>
              </a:ext>
            </a:extLst>
          </p:cNvPr>
          <p:cNvSpPr txBox="1">
            <a:spLocks/>
          </p:cNvSpPr>
          <p:nvPr/>
        </p:nvSpPr>
        <p:spPr>
          <a:xfrm>
            <a:off x="762000" y="5310957"/>
            <a:ext cx="7886700" cy="1062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126 млн. 195 тыс.</a:t>
            </a:r>
            <a:endParaRPr lang="en-US" b="1" dirty="0">
              <a:solidFill>
                <a:srgbClr val="00B05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рублей оформлено в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займы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69E92A7B-023D-D84C-BA35-6ACB822087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0507" y="2566931"/>
            <a:ext cx="4457517" cy="27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48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33231" y="571500"/>
            <a:ext cx="6330759" cy="5269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КПК Учительский сегодня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Один из ведущих кооперативов в системе Общероссийского Профсоюза образования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</a:rPr>
              <a:t>Активы: </a:t>
            </a:r>
            <a:r>
              <a:rPr lang="ru-RU" sz="3600" dirty="0"/>
              <a:t>12 млн. рублей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</a:rPr>
              <a:t>Портфель займов: </a:t>
            </a:r>
            <a:r>
              <a:rPr lang="ru-RU" sz="3600" dirty="0"/>
              <a:t>9 млн.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</a:rPr>
              <a:t>Портфель сбережений: </a:t>
            </a:r>
            <a:r>
              <a:rPr lang="ru-RU" sz="3600" dirty="0"/>
              <a:t>6,5 млн.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</a:rPr>
              <a:t>Паевой фонд: </a:t>
            </a:r>
            <a:r>
              <a:rPr lang="ru-RU" sz="3600" dirty="0"/>
              <a:t>3,7 млн.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Кол-во пайщиков:</a:t>
            </a:r>
            <a:r>
              <a:rPr lang="ru-RU" sz="3600" dirty="0"/>
              <a:t> 635 лиц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A6257A-8E2A-A34A-AF62-638E97FC44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70" y="571500"/>
            <a:ext cx="2258320" cy="22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69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BB3DC-0660-4D10-B801-524ED5BF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792"/>
            <a:ext cx="7886700" cy="108737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Члены Профсоюза обращаются за займом в Профсоюз – важный фактор доверия к КПК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4D0B526-7A4E-471F-AB88-DF09A5185B62}"/>
              </a:ext>
            </a:extLst>
          </p:cNvPr>
          <p:cNvSpPr/>
          <p:nvPr/>
        </p:nvSpPr>
        <p:spPr>
          <a:xfrm>
            <a:off x="4116957" y="1731753"/>
            <a:ext cx="2476859" cy="15376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КООПЕРАТИВ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(проверка по БКИ, ФМС, ФССП, базе судебных производств)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7231E2-B5BA-4477-8C00-B67FE476C30F}"/>
              </a:ext>
            </a:extLst>
          </p:cNvPr>
          <p:cNvSpPr/>
          <p:nvPr/>
        </p:nvSpPr>
        <p:spPr>
          <a:xfrm>
            <a:off x="353683" y="1731753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Районная</a:t>
            </a:r>
          </a:p>
        </p:txBody>
      </p:sp>
      <p:pic>
        <p:nvPicPr>
          <p:cNvPr id="6" name="Рисунок 0" descr="333_1.jpg">
            <a:extLst>
              <a:ext uri="{FF2B5EF4-FFF2-40B4-BE49-F238E27FC236}">
                <a16:creationId xmlns:a16="http://schemas.microsoft.com/office/drawing/2014/main" xmlns="" id="{E0165AA9-7D64-4D8E-B2B0-776827E3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3" y="1731753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09203A-AC3C-435B-AF94-A46FC0B63806}"/>
              </a:ext>
            </a:extLst>
          </p:cNvPr>
          <p:cNvSpPr/>
          <p:nvPr/>
        </p:nvSpPr>
        <p:spPr>
          <a:xfrm>
            <a:off x="353683" y="2273061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Городская</a:t>
            </a:r>
          </a:p>
        </p:txBody>
      </p:sp>
      <p:pic>
        <p:nvPicPr>
          <p:cNvPr id="8" name="Рисунок 0" descr="333_1.jpg">
            <a:extLst>
              <a:ext uri="{FF2B5EF4-FFF2-40B4-BE49-F238E27FC236}">
                <a16:creationId xmlns:a16="http://schemas.microsoft.com/office/drawing/2014/main" xmlns="" id="{C16379E8-1136-41E6-BA92-04F5F1E0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3" y="2273061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2AF7A0F-19E6-423A-B73F-7F77B00F6016}"/>
              </a:ext>
            </a:extLst>
          </p:cNvPr>
          <p:cNvSpPr/>
          <p:nvPr/>
        </p:nvSpPr>
        <p:spPr>
          <a:xfrm>
            <a:off x="353683" y="2814369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Районная</a:t>
            </a:r>
          </a:p>
        </p:txBody>
      </p:sp>
      <p:pic>
        <p:nvPicPr>
          <p:cNvPr id="12" name="Рисунок 0" descr="333_1.jpg">
            <a:extLst>
              <a:ext uri="{FF2B5EF4-FFF2-40B4-BE49-F238E27FC236}">
                <a16:creationId xmlns:a16="http://schemas.microsoft.com/office/drawing/2014/main" xmlns="" id="{D94B57BC-1B71-4822-9661-B6A365FC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3" y="2814369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5CACA76C-CB0E-4881-9C03-AC59AE148C05}"/>
              </a:ext>
            </a:extLst>
          </p:cNvPr>
          <p:cNvCxnSpPr>
            <a:cxnSpLocks/>
          </p:cNvCxnSpPr>
          <p:nvPr/>
        </p:nvCxnSpPr>
        <p:spPr>
          <a:xfrm>
            <a:off x="2235320" y="1971136"/>
            <a:ext cx="18816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957E7DA6-7D3D-486E-8019-C2A460236FD8}"/>
              </a:ext>
            </a:extLst>
          </p:cNvPr>
          <p:cNvCxnSpPr>
            <a:cxnSpLocks/>
          </p:cNvCxnSpPr>
          <p:nvPr/>
        </p:nvCxnSpPr>
        <p:spPr>
          <a:xfrm flipV="1">
            <a:off x="2213434" y="3032446"/>
            <a:ext cx="188163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D552E8-1B08-460F-9E4B-92ABC7668053}"/>
              </a:ext>
            </a:extLst>
          </p:cNvPr>
          <p:cNvSpPr txBox="1"/>
          <p:nvPr/>
        </p:nvSpPr>
        <p:spPr>
          <a:xfrm>
            <a:off x="2328545" y="152924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Заявки на займы</a:t>
            </a:r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xmlns="" id="{9D7299E0-D300-4B3B-916B-ACAC2BBF5286}"/>
              </a:ext>
            </a:extLst>
          </p:cNvPr>
          <p:cNvCxnSpPr>
            <a:cxnSpLocks/>
          </p:cNvCxnSpPr>
          <p:nvPr/>
        </p:nvCxnSpPr>
        <p:spPr>
          <a:xfrm>
            <a:off x="6593817" y="2264936"/>
            <a:ext cx="1256221" cy="646441"/>
          </a:xfrm>
          <a:prstGeom prst="bentConnector3">
            <a:avLst>
              <a:gd name="adj1" fmla="val 99442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37348D6-71C7-4C85-B802-B6C0047B059D}"/>
              </a:ext>
            </a:extLst>
          </p:cNvPr>
          <p:cNvSpPr txBox="1"/>
          <p:nvPr/>
        </p:nvSpPr>
        <p:spPr>
          <a:xfrm>
            <a:off x="2296005" y="2395185"/>
            <a:ext cx="170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Рекомендации </a:t>
            </a:r>
          </a:p>
          <a:p>
            <a:pPr algn="ctr"/>
            <a:r>
              <a:rPr lang="ru-RU" dirty="0"/>
              <a:t>Профсоюза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163C3B7-60C8-4164-B082-D9B4CCB2F76A}"/>
              </a:ext>
            </a:extLst>
          </p:cNvPr>
          <p:cNvSpPr/>
          <p:nvPr/>
        </p:nvSpPr>
        <p:spPr>
          <a:xfrm>
            <a:off x="6831042" y="2950744"/>
            <a:ext cx="1881637" cy="2837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Одобрение </a:t>
            </a:r>
            <a:r>
              <a:rPr lang="ru-RU" sz="1400" dirty="0">
                <a:solidFill>
                  <a:schemeClr val="tx2"/>
                </a:solidFill>
              </a:rPr>
              <a:t>качественных заявок. Верим не только «на слово» члену Профсоюза, а принимаем решение на основе большего количества собранной информации о претенденте на заём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DAE006CC-CAFD-D54F-ABEE-355A8B882C7B}"/>
              </a:ext>
            </a:extLst>
          </p:cNvPr>
          <p:cNvCxnSpPr>
            <a:cxnSpLocks/>
          </p:cNvCxnSpPr>
          <p:nvPr/>
        </p:nvCxnSpPr>
        <p:spPr>
          <a:xfrm flipH="1">
            <a:off x="4710346" y="4614311"/>
            <a:ext cx="2120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B999EB-445C-C545-A140-B707BE8A22EE}"/>
              </a:ext>
            </a:extLst>
          </p:cNvPr>
          <p:cNvSpPr txBox="1"/>
          <p:nvPr/>
        </p:nvSpPr>
        <p:spPr>
          <a:xfrm>
            <a:off x="4721243" y="4160325"/>
            <a:ext cx="1991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Договоры займа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AEED8CB-9EB0-A44F-9D3F-E7230ED4E9A2}"/>
              </a:ext>
            </a:extLst>
          </p:cNvPr>
          <p:cNvSpPr txBox="1"/>
          <p:nvPr/>
        </p:nvSpPr>
        <p:spPr>
          <a:xfrm>
            <a:off x="4710346" y="4785820"/>
            <a:ext cx="1942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Отправляем по</a:t>
            </a:r>
          </a:p>
          <a:p>
            <a:pPr algn="ctr"/>
            <a:r>
              <a:rPr lang="ru-RU" sz="1200" dirty="0"/>
              <a:t>электронной почте.</a:t>
            </a:r>
          </a:p>
          <a:p>
            <a:pPr algn="ctr"/>
            <a:r>
              <a:rPr lang="ru-RU" sz="1200" b="1" dirty="0"/>
              <a:t>Подписываются в </a:t>
            </a:r>
          </a:p>
          <a:p>
            <a:pPr algn="ctr"/>
            <a:r>
              <a:rPr lang="ru-RU" sz="1200" b="1" dirty="0"/>
              <a:t>присутствии председателя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F15F630-1EA4-124A-ADC8-9F3AB8D5337B}"/>
              </a:ext>
            </a:extLst>
          </p:cNvPr>
          <p:cNvSpPr txBox="1"/>
          <p:nvPr/>
        </p:nvSpPr>
        <p:spPr>
          <a:xfrm>
            <a:off x="353683" y="6284429"/>
            <a:ext cx="436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/>
              <a:t>Доверие – главный принцип в работе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8FCD784-0B19-6947-989B-F65639CB69E3}"/>
              </a:ext>
            </a:extLst>
          </p:cNvPr>
          <p:cNvSpPr/>
          <p:nvPr/>
        </p:nvSpPr>
        <p:spPr>
          <a:xfrm>
            <a:off x="2828709" y="4368782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Районная</a:t>
            </a:r>
          </a:p>
        </p:txBody>
      </p:sp>
      <p:pic>
        <p:nvPicPr>
          <p:cNvPr id="34" name="Рисунок 0" descr="333_1.jpg">
            <a:extLst>
              <a:ext uri="{FF2B5EF4-FFF2-40B4-BE49-F238E27FC236}">
                <a16:creationId xmlns:a16="http://schemas.microsoft.com/office/drawing/2014/main" xmlns="" id="{C4EE6D6B-8A46-604F-A52B-CDE51A01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169" y="4368782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7CEA7B0-5C58-064D-A923-F9C5DE9EADF7}"/>
              </a:ext>
            </a:extLst>
          </p:cNvPr>
          <p:cNvSpPr/>
          <p:nvPr/>
        </p:nvSpPr>
        <p:spPr>
          <a:xfrm>
            <a:off x="2828709" y="4910090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Городская</a:t>
            </a:r>
          </a:p>
        </p:txBody>
      </p:sp>
      <p:pic>
        <p:nvPicPr>
          <p:cNvPr id="36" name="Рисунок 0" descr="333_1.jpg">
            <a:extLst>
              <a:ext uri="{FF2B5EF4-FFF2-40B4-BE49-F238E27FC236}">
                <a16:creationId xmlns:a16="http://schemas.microsoft.com/office/drawing/2014/main" xmlns="" id="{3626D384-0610-7E4D-8719-D8210E12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169" y="4910090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DB8750A-D237-074A-BD6C-52A5CD3A20C7}"/>
              </a:ext>
            </a:extLst>
          </p:cNvPr>
          <p:cNvSpPr/>
          <p:nvPr/>
        </p:nvSpPr>
        <p:spPr>
          <a:xfrm>
            <a:off x="2828709" y="5451398"/>
            <a:ext cx="1881637" cy="478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Районная</a:t>
            </a:r>
          </a:p>
        </p:txBody>
      </p:sp>
      <p:pic>
        <p:nvPicPr>
          <p:cNvPr id="38" name="Рисунок 0" descr="333_1.jpg">
            <a:extLst>
              <a:ext uri="{FF2B5EF4-FFF2-40B4-BE49-F238E27FC236}">
                <a16:creationId xmlns:a16="http://schemas.microsoft.com/office/drawing/2014/main" xmlns="" id="{688A6E52-418C-0747-8C2D-A5B4EDA1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169" y="5451398"/>
            <a:ext cx="417079" cy="4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506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071CF2-F1EC-4D44-9D83-7FC01378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Деньги перечисляем безналичным путем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1175AB-9E37-714A-B231-7667DB2CD9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2758650"/>
            <a:ext cx="2506909" cy="2522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D5A69C-FFAD-724C-A80E-108AAFF8A1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2530050"/>
            <a:ext cx="2506909" cy="252201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1040C-A567-434D-B4B6-3006E9E75C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880" y="2758650"/>
            <a:ext cx="3698240" cy="2080260"/>
          </a:xfrm>
          <a:prstGeom prst="rect">
            <a:avLst/>
          </a:prstGeom>
        </p:spPr>
      </p:pic>
      <p:sp>
        <p:nvSpPr>
          <p:cNvPr id="9" name="Штриховая стрелка вправо 8">
            <a:extLst>
              <a:ext uri="{FF2B5EF4-FFF2-40B4-BE49-F238E27FC236}">
                <a16:creationId xmlns:a16="http://schemas.microsoft.com/office/drawing/2014/main" xmlns="" id="{A30AE542-2821-0344-9C13-C93D89CE9DC4}"/>
              </a:ext>
            </a:extLst>
          </p:cNvPr>
          <p:cNvSpPr/>
          <p:nvPr/>
        </p:nvSpPr>
        <p:spPr>
          <a:xfrm>
            <a:off x="3429000" y="3669030"/>
            <a:ext cx="174879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52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8A8BF83-2330-D441-A449-2DC5FE0EC3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6932"/>
            <a:ext cx="9144000" cy="270901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48458FA-F4C6-4744-AF27-1F082BBEBE90}"/>
              </a:ext>
            </a:extLst>
          </p:cNvPr>
          <p:cNvSpPr txBox="1">
            <a:spLocks/>
          </p:cNvSpPr>
          <p:nvPr/>
        </p:nvSpPr>
        <p:spPr>
          <a:xfrm>
            <a:off x="829925" y="5316178"/>
            <a:ext cx="7484149" cy="904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5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/>
              </a:rPr>
              <a:t>+ волонтеры-бухгалтера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700" dirty="0">
                <a:latin typeface="Calibri"/>
              </a:rPr>
              <a:t>Мы гордимся взаимодействием с бухгалтериям ОУ</a:t>
            </a:r>
            <a:endParaRPr lang="en-US" sz="17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8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0DC9C-FB86-5B43-A777-5D886B28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4D9128-6245-D14D-BDDD-1CA6EB79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, другой, в позе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1B135D0-8DAF-D745-851E-FA6527CC95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019"/>
            <a:ext cx="9144000" cy="64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844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409</Words>
  <Application>Microsoft Office PowerPoint</Application>
  <PresentationFormat>Экран (4:3)</PresentationFormat>
  <Paragraphs>94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КПК Учительский (г. Чебоксары) Возможности для членов Профсоюза Алтайской краевой организации</vt:lpstr>
      <vt:lpstr>В 2010 году Профсоюз учредил КПК «Учительский» http://moikpk.ru/ </vt:lpstr>
      <vt:lpstr>Для чего Профсоюз открыл кооператив?</vt:lpstr>
      <vt:lpstr>Результаты КПК за 10 лет</vt:lpstr>
      <vt:lpstr>Слайд 5</vt:lpstr>
      <vt:lpstr>Члены Профсоюза обращаются за займом в Профсоюз – важный фактор доверия к КПК</vt:lpstr>
      <vt:lpstr>Деньги перечисляем безналичным путем</vt:lpstr>
      <vt:lpstr>Слайд 8</vt:lpstr>
      <vt:lpstr>Слайд 9</vt:lpstr>
      <vt:lpstr>Слайд 10</vt:lpstr>
      <vt:lpstr>Что нужно, чтобы вступить в Кооператив</vt:lpstr>
      <vt:lpstr>Программа «Взаимопомощь»</vt:lpstr>
      <vt:lpstr>Программа «Взаимопомощь»</vt:lpstr>
      <vt:lpstr>Принципы программы</vt:lpstr>
      <vt:lpstr>Программа «Сбережение»</vt:lpstr>
      <vt:lpstr>Какие документы понадобятся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педагогических работников республики, как фактор развития системы образования в Чувашии</dc:title>
  <dc:creator>Алексей Степанов</dc:creator>
  <cp:lastModifiedBy>AKO Profsouz</cp:lastModifiedBy>
  <cp:revision>24</cp:revision>
  <dcterms:created xsi:type="dcterms:W3CDTF">2020-11-15T09:22:19Z</dcterms:created>
  <dcterms:modified xsi:type="dcterms:W3CDTF">2021-10-22T02:42:09Z</dcterms:modified>
</cp:coreProperties>
</file>