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8"/>
  </p:notesMasterIdLst>
  <p:sldIdLst>
    <p:sldId id="262" r:id="rId3"/>
    <p:sldId id="296" r:id="rId4"/>
    <p:sldId id="301" r:id="rId5"/>
    <p:sldId id="300" r:id="rId6"/>
    <p:sldId id="298" r:id="rId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EAF6"/>
    <a:srgbClr val="3A3838"/>
    <a:srgbClr val="22B1BF"/>
    <a:srgbClr val="FFFFFF"/>
    <a:srgbClr val="CCFFFF"/>
    <a:srgbClr val="1E4E79"/>
    <a:srgbClr val="9CC2E5"/>
    <a:srgbClr val="2E75B5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4013D-1DEE-47BF-BD2A-4D7832857A5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03BD9-4E5B-47A6-A173-4E44BA67E6A3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Индексация оклада (ставки заработной платы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2021 года  на 11,7%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пределах бюджетных ассигнований доведенных на 2021 год и при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существующей  системе оплаты труда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6D150-1B3E-4583-8293-C4A3BAC897AE}" type="parTrans" cxnId="{7C49BE13-F105-45D3-A433-C9BECF7E5499}">
      <dgm:prSet/>
      <dgm:spPr/>
      <dgm:t>
        <a:bodyPr/>
        <a:lstStyle/>
        <a:p>
          <a:endParaRPr lang="ru-RU"/>
        </a:p>
      </dgm:t>
    </dgm:pt>
    <dgm:pt modelId="{A6179366-E367-469D-B66D-853DF26BEF1B}" type="sibTrans" cxnId="{7C49BE13-F105-45D3-A433-C9BECF7E5499}">
      <dgm:prSet/>
      <dgm:spPr/>
      <dgm:t>
        <a:bodyPr/>
        <a:lstStyle/>
        <a:p>
          <a:endParaRPr lang="ru-RU"/>
        </a:p>
      </dgm:t>
    </dgm:pt>
    <dgm:pt modelId="{5DAA0B8E-7B4A-48E2-80B0-B9B077FA1BC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Индексация оклада (ставки заработной платы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октября 2021 года  на 4,3%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пределах бюджетных ассигнований доведенных на 2021 год и при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существующей  системе оплаты труда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2D92B-79AE-435A-801A-455490AB2943}" type="parTrans" cxnId="{A4D95750-EC0A-46E4-8DD4-F41A209DDA46}">
      <dgm:prSet/>
      <dgm:spPr/>
      <dgm:t>
        <a:bodyPr/>
        <a:lstStyle/>
        <a:p>
          <a:endParaRPr lang="ru-RU"/>
        </a:p>
      </dgm:t>
    </dgm:pt>
    <dgm:pt modelId="{DDB43203-0D59-4692-A0DE-61E57D9A4436}" type="sibTrans" cxnId="{A4D95750-EC0A-46E4-8DD4-F41A209DDA46}">
      <dgm:prSet/>
      <dgm:spPr/>
      <dgm:t>
        <a:bodyPr/>
        <a:lstStyle/>
        <a:p>
          <a:endParaRPr lang="ru-RU"/>
        </a:p>
      </dgm:t>
    </dgm:pt>
    <dgm:pt modelId="{FD10C545-F625-42D6-AE06-A42C7816AE5C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системы оплаты труда педагогических работников по квалификационным уровням не ниже минимальных размеров введенных с 1 сентября 2019 года в муниципальных образовательных организациях и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муниципальной системе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70428-0EA1-40F0-808B-A8F886F8AC6E}" type="parTrans" cxnId="{94133AF3-0995-447C-AD8D-8EC1914162C9}">
      <dgm:prSet/>
      <dgm:spPr/>
      <dgm:t>
        <a:bodyPr/>
        <a:lstStyle/>
        <a:p>
          <a:endParaRPr lang="ru-RU"/>
        </a:p>
      </dgm:t>
    </dgm:pt>
    <dgm:pt modelId="{DECA3638-3791-4C25-9238-783E8E68B0AD}" type="sibTrans" cxnId="{94133AF3-0995-447C-AD8D-8EC1914162C9}">
      <dgm:prSet/>
      <dgm:spPr/>
      <dgm:t>
        <a:bodyPr/>
        <a:lstStyle/>
        <a:p>
          <a:endParaRPr lang="ru-RU"/>
        </a:p>
      </dgm:t>
    </dgm:pt>
    <dgm:pt modelId="{002B1BE9-0985-4321-9E20-B4169392E90D}" type="pres">
      <dgm:prSet presAssocID="{6334013D-1DEE-47BF-BD2A-4D7832857A5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44F001-E93B-42E9-A415-1771AF70CF4D}" type="pres">
      <dgm:prSet presAssocID="{0F303BD9-4E5B-47A6-A173-4E44BA67E6A3}" presName="composite" presStyleCnt="0"/>
      <dgm:spPr/>
    </dgm:pt>
    <dgm:pt modelId="{A3BD145D-B1FB-4AE2-BA55-167BD4BD3D81}" type="pres">
      <dgm:prSet presAssocID="{0F303BD9-4E5B-47A6-A173-4E44BA67E6A3}" presName="BackAccent" presStyleLbl="bgShp" presStyleIdx="0" presStyleCnt="3" custLinFactY="-26032" custLinFactNeighborX="-18718" custLinFactNeighborY="-100000"/>
      <dgm:spPr/>
    </dgm:pt>
    <dgm:pt modelId="{445A370B-B101-4280-A3CD-1B5F858712E2}" type="pres">
      <dgm:prSet presAssocID="{0F303BD9-4E5B-47A6-A173-4E44BA67E6A3}" presName="Accent" presStyleLbl="alignNode1" presStyleIdx="0" presStyleCnt="3" custLinFactY="-48181" custLinFactNeighborX="-24957" custLinFactNeighborY="-100000"/>
      <dgm:spPr/>
    </dgm:pt>
    <dgm:pt modelId="{8811743C-8306-4C3C-BA23-78FBEF1A06FD}" type="pres">
      <dgm:prSet presAssocID="{0F303BD9-4E5B-47A6-A173-4E44BA67E6A3}" presName="Child" presStyleLbl="revTx" presStyleIdx="0" presStyleCnt="3" custScaleX="138411" custScaleY="52098" custLinFactNeighborX="-1153" custLinFactNeighborY="36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ED56A-AB56-4160-B591-B626A4664152}" type="pres">
      <dgm:prSet presAssocID="{0F303BD9-4E5B-47A6-A173-4E44BA67E6A3}" presName="Parent" presStyleLbl="revTx" presStyleIdx="0" presStyleCnt="3" custScaleX="125968" custScaleY="209739" custLinFactNeighborX="5472" custLinFactNeighborY="-31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DF52F-1F31-4715-8AB4-EE4D12C5EB31}" type="pres">
      <dgm:prSet presAssocID="{A6179366-E367-469D-B66D-853DF26BEF1B}" presName="sibTrans" presStyleCnt="0"/>
      <dgm:spPr/>
    </dgm:pt>
    <dgm:pt modelId="{26E482F1-EF2D-49DE-957D-3950FED3F5BA}" type="pres">
      <dgm:prSet presAssocID="{5DAA0B8E-7B4A-48E2-80B0-B9B077FA1BCF}" presName="composite" presStyleCnt="0"/>
      <dgm:spPr/>
    </dgm:pt>
    <dgm:pt modelId="{007DBFD0-FA96-4416-857E-ABD79FAC7601}" type="pres">
      <dgm:prSet presAssocID="{5DAA0B8E-7B4A-48E2-80B0-B9B077FA1BCF}" presName="BackAccent" presStyleLbl="bgShp" presStyleIdx="1" presStyleCnt="3" custLinFactNeighborX="-2808" custLinFactNeighborY="-466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B55628-E351-48E7-8CEE-84DF01DFAFBA}" type="pres">
      <dgm:prSet presAssocID="{5DAA0B8E-7B4A-48E2-80B0-B9B077FA1BCF}" presName="Accent" presStyleLbl="alignNode1" presStyleIdx="1" presStyleCnt="3" custLinFactNeighborX="-3510" custLinFactNeighborY="-58362"/>
      <dgm:spPr/>
    </dgm:pt>
    <dgm:pt modelId="{76A3C9EF-6EF3-4B4E-A4D7-463D22ED012F}" type="pres">
      <dgm:prSet presAssocID="{5DAA0B8E-7B4A-48E2-80B0-B9B077FA1BCF}" presName="Child" presStyleLbl="revTx" presStyleIdx="0" presStyleCnt="3" custScaleX="127949" custScaleY="55373" custLinFactNeighborX="-3734" custLinFactNeighborY="51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DC79-0C5C-42A8-ACA2-A9238E40C709}" type="pres">
      <dgm:prSet presAssocID="{5DAA0B8E-7B4A-48E2-80B0-B9B077FA1BCF}" presName="Parent" presStyleLbl="revTx" presStyleIdx="1" presStyleCnt="3" custScaleY="213946" custLinFactNeighborX="3562" custLinFactNeighborY="76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AD9D7-22EA-4033-AD8F-284BE9E4F4EE}" type="pres">
      <dgm:prSet presAssocID="{DDB43203-0D59-4692-A0DE-61E57D9A4436}" presName="sibTrans" presStyleCnt="0"/>
      <dgm:spPr/>
    </dgm:pt>
    <dgm:pt modelId="{F3FF9241-9A07-4595-8D72-7093454244F0}" type="pres">
      <dgm:prSet presAssocID="{FD10C545-F625-42D6-AE06-A42C7816AE5C}" presName="composite" presStyleCnt="0"/>
      <dgm:spPr/>
    </dgm:pt>
    <dgm:pt modelId="{F34D9CF2-DC5B-4C0B-94EA-AE7E2E37DA9B}" type="pres">
      <dgm:prSet presAssocID="{FD10C545-F625-42D6-AE06-A42C7816AE5C}" presName="BackAccent" presStyleLbl="bgShp" presStyleIdx="2" presStyleCnt="3" custScaleX="104949" custScaleY="101698" custLinFactNeighborX="-32318" custLinFactNeighborY="83896"/>
      <dgm:spPr/>
    </dgm:pt>
    <dgm:pt modelId="{CAA9DED9-DBCE-4506-8883-37376ECF0E6A}" type="pres">
      <dgm:prSet presAssocID="{FD10C545-F625-42D6-AE06-A42C7816AE5C}" presName="Accent" presStyleLbl="alignNode1" presStyleIdx="2" presStyleCnt="3" custScaleX="100001" custScaleY="100000" custLinFactY="4360" custLinFactNeighborX="-41275" custLinFactNeighborY="100000"/>
      <dgm:spPr/>
    </dgm:pt>
    <dgm:pt modelId="{01367BE5-CF5D-45D2-A989-0DD1547ACBAE}" type="pres">
      <dgm:prSet presAssocID="{FD10C545-F625-42D6-AE06-A42C7816AE5C}" presName="Child" presStyleLbl="revTx" presStyleIdx="1" presStyleCnt="3" custScaleX="134160" custScaleY="73205" custLinFactNeighborX="-4037" custLinFactNeighborY="63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B146-1D71-479F-8EA7-26BDB5685228}" type="pres">
      <dgm:prSet presAssocID="{FD10C545-F625-42D6-AE06-A42C7816AE5C}" presName="Parent" presStyleLbl="revTx" presStyleIdx="2" presStyleCnt="3" custScaleX="132821" custScaleY="411452" custLinFactNeighborX="2155" custLinFactNeighborY="25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EAD81-E56D-487B-B7F7-631069691122}" type="presOf" srcId="{0F303BD9-4E5B-47A6-A173-4E44BA67E6A3}" destId="{823ED56A-AB56-4160-B591-B626A4664152}" srcOrd="0" destOrd="0" presId="urn:microsoft.com/office/officeart/2008/layout/IncreasingCircleProcess"/>
    <dgm:cxn modelId="{94133AF3-0995-447C-AD8D-8EC1914162C9}" srcId="{6334013D-1DEE-47BF-BD2A-4D7832857A59}" destId="{FD10C545-F625-42D6-AE06-A42C7816AE5C}" srcOrd="2" destOrd="0" parTransId="{2DD70428-0EA1-40F0-808B-A8F886F8AC6E}" sibTransId="{DECA3638-3791-4C25-9238-783E8E68B0AD}"/>
    <dgm:cxn modelId="{ED77CCC1-F5B2-4853-900D-28F2BA12C39C}" type="presOf" srcId="{6334013D-1DEE-47BF-BD2A-4D7832857A59}" destId="{002B1BE9-0985-4321-9E20-B4169392E90D}" srcOrd="0" destOrd="0" presId="urn:microsoft.com/office/officeart/2008/layout/IncreasingCircleProcess"/>
    <dgm:cxn modelId="{7C49BE13-F105-45D3-A433-C9BECF7E5499}" srcId="{6334013D-1DEE-47BF-BD2A-4D7832857A59}" destId="{0F303BD9-4E5B-47A6-A173-4E44BA67E6A3}" srcOrd="0" destOrd="0" parTransId="{0806D150-1B3E-4583-8293-C4A3BAC897AE}" sibTransId="{A6179366-E367-469D-B66D-853DF26BEF1B}"/>
    <dgm:cxn modelId="{A4D95750-EC0A-46E4-8DD4-F41A209DDA46}" srcId="{6334013D-1DEE-47BF-BD2A-4D7832857A59}" destId="{5DAA0B8E-7B4A-48E2-80B0-B9B077FA1BCF}" srcOrd="1" destOrd="0" parTransId="{8E22D92B-79AE-435A-801A-455490AB2943}" sibTransId="{DDB43203-0D59-4692-A0DE-61E57D9A4436}"/>
    <dgm:cxn modelId="{D2E4B918-6BE7-4C6A-9E48-3A8037882577}" type="presOf" srcId="{FD10C545-F625-42D6-AE06-A42C7816AE5C}" destId="{FC94B146-1D71-479F-8EA7-26BDB5685228}" srcOrd="0" destOrd="0" presId="urn:microsoft.com/office/officeart/2008/layout/IncreasingCircleProcess"/>
    <dgm:cxn modelId="{2A3FAE3D-17F7-49D5-96B7-12222250B271}" type="presOf" srcId="{5DAA0B8E-7B4A-48E2-80B0-B9B077FA1BCF}" destId="{9057DC79-0C5C-42A8-ACA2-A9238E40C709}" srcOrd="0" destOrd="0" presId="urn:microsoft.com/office/officeart/2008/layout/IncreasingCircleProcess"/>
    <dgm:cxn modelId="{DC3DC301-B1AB-4F07-B0ED-ADCC6DAB1C5C}" type="presParOf" srcId="{002B1BE9-0985-4321-9E20-B4169392E90D}" destId="{8A44F001-E93B-42E9-A415-1771AF70CF4D}" srcOrd="0" destOrd="0" presId="urn:microsoft.com/office/officeart/2008/layout/IncreasingCircleProcess"/>
    <dgm:cxn modelId="{F2F7FA2C-6B28-402F-8EFF-FE179D525176}" type="presParOf" srcId="{8A44F001-E93B-42E9-A415-1771AF70CF4D}" destId="{A3BD145D-B1FB-4AE2-BA55-167BD4BD3D81}" srcOrd="0" destOrd="0" presId="urn:microsoft.com/office/officeart/2008/layout/IncreasingCircleProcess"/>
    <dgm:cxn modelId="{DDAC71F3-6283-4667-8C68-57AF5C237A0D}" type="presParOf" srcId="{8A44F001-E93B-42E9-A415-1771AF70CF4D}" destId="{445A370B-B101-4280-A3CD-1B5F858712E2}" srcOrd="1" destOrd="0" presId="urn:microsoft.com/office/officeart/2008/layout/IncreasingCircleProcess"/>
    <dgm:cxn modelId="{0873F042-2BE0-4910-9373-6F6534C1CF90}" type="presParOf" srcId="{8A44F001-E93B-42E9-A415-1771AF70CF4D}" destId="{8811743C-8306-4C3C-BA23-78FBEF1A06FD}" srcOrd="2" destOrd="0" presId="urn:microsoft.com/office/officeart/2008/layout/IncreasingCircleProcess"/>
    <dgm:cxn modelId="{F78C5270-6121-42FC-B14D-0E6AD60B25DD}" type="presParOf" srcId="{8A44F001-E93B-42E9-A415-1771AF70CF4D}" destId="{823ED56A-AB56-4160-B591-B626A4664152}" srcOrd="3" destOrd="0" presId="urn:microsoft.com/office/officeart/2008/layout/IncreasingCircleProcess"/>
    <dgm:cxn modelId="{FBE4C3BF-BBDA-49C9-B97F-E49187019ADE}" type="presParOf" srcId="{002B1BE9-0985-4321-9E20-B4169392E90D}" destId="{EE7DF52F-1F31-4715-8AB4-EE4D12C5EB31}" srcOrd="1" destOrd="0" presId="urn:microsoft.com/office/officeart/2008/layout/IncreasingCircleProcess"/>
    <dgm:cxn modelId="{AC8570AD-1129-4B1C-9735-6FD3E3EFAB79}" type="presParOf" srcId="{002B1BE9-0985-4321-9E20-B4169392E90D}" destId="{26E482F1-EF2D-49DE-957D-3950FED3F5BA}" srcOrd="2" destOrd="0" presId="urn:microsoft.com/office/officeart/2008/layout/IncreasingCircleProcess"/>
    <dgm:cxn modelId="{0171995E-7BC0-4728-8A96-5254F94EB240}" type="presParOf" srcId="{26E482F1-EF2D-49DE-957D-3950FED3F5BA}" destId="{007DBFD0-FA96-4416-857E-ABD79FAC7601}" srcOrd="0" destOrd="0" presId="urn:microsoft.com/office/officeart/2008/layout/IncreasingCircleProcess"/>
    <dgm:cxn modelId="{2FAC4DD0-86C0-4ABF-A123-AED9BFE99A34}" type="presParOf" srcId="{26E482F1-EF2D-49DE-957D-3950FED3F5BA}" destId="{3DB55628-E351-48E7-8CEE-84DF01DFAFBA}" srcOrd="1" destOrd="0" presId="urn:microsoft.com/office/officeart/2008/layout/IncreasingCircleProcess"/>
    <dgm:cxn modelId="{D246481E-B1A0-42CA-A616-2FDB8B2B5FE2}" type="presParOf" srcId="{26E482F1-EF2D-49DE-957D-3950FED3F5BA}" destId="{76A3C9EF-6EF3-4B4E-A4D7-463D22ED012F}" srcOrd="2" destOrd="0" presId="urn:microsoft.com/office/officeart/2008/layout/IncreasingCircleProcess"/>
    <dgm:cxn modelId="{5363D338-01B9-4AF0-A980-48F1E0276E34}" type="presParOf" srcId="{26E482F1-EF2D-49DE-957D-3950FED3F5BA}" destId="{9057DC79-0C5C-42A8-ACA2-A9238E40C709}" srcOrd="3" destOrd="0" presId="urn:microsoft.com/office/officeart/2008/layout/IncreasingCircleProcess"/>
    <dgm:cxn modelId="{88A6B244-BCF8-4DEE-842E-ED5D787926BC}" type="presParOf" srcId="{002B1BE9-0985-4321-9E20-B4169392E90D}" destId="{754AD9D7-22EA-4033-AD8F-284BE9E4F4EE}" srcOrd="3" destOrd="0" presId="urn:microsoft.com/office/officeart/2008/layout/IncreasingCircleProcess"/>
    <dgm:cxn modelId="{2E41EC2C-219F-4489-9DC2-744213D7352A}" type="presParOf" srcId="{002B1BE9-0985-4321-9E20-B4169392E90D}" destId="{F3FF9241-9A07-4595-8D72-7093454244F0}" srcOrd="4" destOrd="0" presId="urn:microsoft.com/office/officeart/2008/layout/IncreasingCircleProcess"/>
    <dgm:cxn modelId="{44E1586E-C753-400A-9F42-AF464C0CF68E}" type="presParOf" srcId="{F3FF9241-9A07-4595-8D72-7093454244F0}" destId="{F34D9CF2-DC5B-4C0B-94EA-AE7E2E37DA9B}" srcOrd="0" destOrd="0" presId="urn:microsoft.com/office/officeart/2008/layout/IncreasingCircleProcess"/>
    <dgm:cxn modelId="{A5804C4B-7BF7-4B40-89BF-17C06A8AFCA6}" type="presParOf" srcId="{F3FF9241-9A07-4595-8D72-7093454244F0}" destId="{CAA9DED9-DBCE-4506-8883-37376ECF0E6A}" srcOrd="1" destOrd="0" presId="urn:microsoft.com/office/officeart/2008/layout/IncreasingCircleProcess"/>
    <dgm:cxn modelId="{69B5FBE8-E8C6-4A00-897B-6D0E76D0B262}" type="presParOf" srcId="{F3FF9241-9A07-4595-8D72-7093454244F0}" destId="{01367BE5-CF5D-45D2-A989-0DD1547ACBAE}" srcOrd="2" destOrd="0" presId="urn:microsoft.com/office/officeart/2008/layout/IncreasingCircleProcess"/>
    <dgm:cxn modelId="{58A7A58E-E050-4AAF-9DF0-D38B88EFF17F}" type="presParOf" srcId="{F3FF9241-9A07-4595-8D72-7093454244F0}" destId="{FC94B146-1D71-479F-8EA7-26BDB568522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D145D-B1FB-4AE2-BA55-167BD4BD3D81}">
      <dsp:nvSpPr>
        <dsp:cNvPr id="0" name=""/>
        <dsp:cNvSpPr/>
      </dsp:nvSpPr>
      <dsp:spPr>
        <a:xfrm>
          <a:off x="222585" y="11236"/>
          <a:ext cx="763320" cy="7633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370B-B101-4280-A3CD-1B5F858712E2}">
      <dsp:nvSpPr>
        <dsp:cNvPr id="0" name=""/>
        <dsp:cNvSpPr/>
      </dsp:nvSpPr>
      <dsp:spPr>
        <a:xfrm>
          <a:off x="289394" y="144720"/>
          <a:ext cx="610656" cy="61065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D56A-AB56-4160-B591-B626A4664152}">
      <dsp:nvSpPr>
        <dsp:cNvPr id="0" name=""/>
        <dsp:cNvSpPr/>
      </dsp:nvSpPr>
      <dsp:spPr>
        <a:xfrm>
          <a:off x="1118176" y="315370"/>
          <a:ext cx="2844555" cy="160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Индексация оклада (ставки заработной платы</a:t>
          </a:r>
          <a:r>
            <a:rPr lang="ru-RU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2021 года  на 11,7%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пределах бюджетных ассигнований доведенных на 2021 год и при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существующей  системе оплаты труда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8176" y="315370"/>
        <a:ext cx="2844555" cy="1600981"/>
      </dsp:txXfrm>
    </dsp:sp>
    <dsp:sp modelId="{007DBFD0-FA96-4416-857E-ABD79FAC7601}">
      <dsp:nvSpPr>
        <dsp:cNvPr id="0" name=""/>
        <dsp:cNvSpPr/>
      </dsp:nvSpPr>
      <dsp:spPr>
        <a:xfrm>
          <a:off x="4117248" y="598598"/>
          <a:ext cx="763320" cy="7633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55628-E351-48E7-8CEE-84DF01DFAFBA}">
      <dsp:nvSpPr>
        <dsp:cNvPr id="0" name=""/>
        <dsp:cNvSpPr/>
      </dsp:nvSpPr>
      <dsp:spPr>
        <a:xfrm>
          <a:off x="4193580" y="674933"/>
          <a:ext cx="610656" cy="61065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DC79-0C5C-42A8-ACA2-A9238E40C709}">
      <dsp:nvSpPr>
        <dsp:cNvPr id="0" name=""/>
        <dsp:cNvSpPr/>
      </dsp:nvSpPr>
      <dsp:spPr>
        <a:xfrm>
          <a:off x="5141463" y="1105992"/>
          <a:ext cx="2258157" cy="163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Индексация оклада (ставки заработной платы</a:t>
          </a:r>
          <a:r>
            <a:rPr lang="ru-RU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октября 2021 года  на 4,3%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пределах бюджетных ассигнований доведенных на 2021 год и при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существующей  системе оплаты труда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1463" y="1105992"/>
        <a:ext cx="2258157" cy="1633094"/>
      </dsp:txXfrm>
    </dsp:sp>
    <dsp:sp modelId="{F34D9CF2-DC5B-4C0B-94EA-AE7E2E37DA9B}">
      <dsp:nvSpPr>
        <dsp:cNvPr id="0" name=""/>
        <dsp:cNvSpPr/>
      </dsp:nvSpPr>
      <dsp:spPr>
        <a:xfrm>
          <a:off x="7547086" y="1822603"/>
          <a:ext cx="801097" cy="7762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9DED9-DBCE-4506-8883-37376ECF0E6A}">
      <dsp:nvSpPr>
        <dsp:cNvPr id="0" name=""/>
        <dsp:cNvSpPr/>
      </dsp:nvSpPr>
      <dsp:spPr>
        <a:xfrm>
          <a:off x="7636945" y="1902302"/>
          <a:ext cx="610662" cy="61065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4B146-1D71-479F-8EA7-26BDB5685228}">
      <dsp:nvSpPr>
        <dsp:cNvPr id="0" name=""/>
        <dsp:cNvSpPr/>
      </dsp:nvSpPr>
      <dsp:spPr>
        <a:xfrm>
          <a:off x="8413099" y="194349"/>
          <a:ext cx="2999306" cy="314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системы оплаты труда педагогических работников по квалификационным уровням не ниже минимальных размеров введенных с 1 сентября 2019 года в муниципальных образовательных организациях 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муниципальной системе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3099" y="194349"/>
        <a:ext cx="2999306" cy="314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9"/>
          </a:xfrm>
          <a:prstGeom prst="rect">
            <a:avLst/>
          </a:prstGeom>
        </p:spPr>
        <p:txBody>
          <a:bodyPr vert="horz" lIns="90325" tIns="45164" rIns="90325" bIns="451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5029"/>
          </a:xfrm>
          <a:prstGeom prst="rect">
            <a:avLst/>
          </a:prstGeom>
        </p:spPr>
        <p:txBody>
          <a:bodyPr vert="horz" lIns="90325" tIns="45164" rIns="90325" bIns="45164" rtlCol="0"/>
          <a:lstStyle>
            <a:lvl1pPr algn="r">
              <a:defRPr sz="1200"/>
            </a:lvl1pPr>
          </a:lstStyle>
          <a:p>
            <a:fld id="{72BE691D-8507-4463-BFB0-1DE81AEADA5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5" tIns="45164" rIns="90325" bIns="451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25" tIns="45164" rIns="90325" bIns="451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5028"/>
          </a:xfrm>
          <a:prstGeom prst="rect">
            <a:avLst/>
          </a:prstGeom>
        </p:spPr>
        <p:txBody>
          <a:bodyPr vert="horz" lIns="90325" tIns="45164" rIns="90325" bIns="451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5028"/>
          </a:xfrm>
          <a:prstGeom prst="rect">
            <a:avLst/>
          </a:prstGeom>
        </p:spPr>
        <p:txBody>
          <a:bodyPr vert="horz" lIns="90325" tIns="45164" rIns="90325" bIns="45164" rtlCol="0" anchor="b"/>
          <a:lstStyle>
            <a:lvl1pPr algn="r">
              <a:defRPr sz="1200"/>
            </a:lvl1pPr>
          </a:lstStyle>
          <a:p>
            <a:fld id="{E9D90975-1012-4054-BCE6-AA10DC9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2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90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83820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827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712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441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2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6913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031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9791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172199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4"/>
          </p:nvPr>
        </p:nvSpPr>
        <p:spPr>
          <a:xfrm>
            <a:off x="6172199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132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90" y="987425"/>
            <a:ext cx="6172201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798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90" y="987425"/>
            <a:ext cx="6172201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27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7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797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1" y="1956627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3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012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ftr" idx="11"/>
          </p:nvPr>
        </p:nvSpPr>
        <p:spPr>
          <a:xfrm>
            <a:off x="4145282" y="6377942"/>
            <a:ext cx="390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dt" idx="10"/>
          </p:nvPr>
        </p:nvSpPr>
        <p:spPr>
          <a:xfrm>
            <a:off x="609602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242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167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6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7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1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5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9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5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0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AD20-9F35-436B-BC8E-E2EB9F58F6A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83820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2175918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57;g7e118ccf70_7_0"/>
          <p:cNvPicPr preferRelativeResize="0"/>
          <p:nvPr/>
        </p:nvPicPr>
        <p:blipFill rotWithShape="1">
          <a:blip r:embed="rId2" cstate="print">
            <a:alphaModFix amt="94000"/>
          </a:blip>
          <a:srcRect t="14423" b="1521"/>
          <a:stretch/>
        </p:blipFill>
        <p:spPr>
          <a:xfrm>
            <a:off x="4352" y="0"/>
            <a:ext cx="1219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58;g7e118ccf70_7_0"/>
          <p:cNvSpPr/>
          <p:nvPr/>
        </p:nvSpPr>
        <p:spPr>
          <a:xfrm>
            <a:off x="-6100" y="0"/>
            <a:ext cx="12207727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101" y="-17641"/>
            <a:ext cx="12201625" cy="997407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537278" y="5092796"/>
            <a:ext cx="547120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6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Начальник отдела планирования и финансирования </a:t>
            </a:r>
            <a:r>
              <a:rPr lang="ru-RU" altLang="ru-RU" sz="1800" dirty="0" smtClean="0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министерства образования и науки Алтайского края </a:t>
            </a:r>
          </a:p>
          <a:p>
            <a:pPr eaLnBrk="1" hangingPunct="1">
              <a:lnSpc>
                <a:spcPts val="216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Шимко Татьяна Васильевна</a:t>
            </a:r>
            <a:endParaRPr lang="ru-RU" altLang="ru-RU" sz="1800" dirty="0">
              <a:solidFill>
                <a:srgbClr val="004D8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4352" y="-85993"/>
            <a:ext cx="1092651" cy="10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35912" y="127121"/>
            <a:ext cx="4123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01" y="6431628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Google Shape;258;p5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35909" y="1006392"/>
            <a:ext cx="3794339" cy="28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6039" y="3908329"/>
            <a:ext cx="10563367" cy="113594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 результатах совершенствования системы оплаты труда педагогических работников в государственных учреждениях образования</a:t>
            </a:r>
            <a:endParaRPr lang="ru-RU" sz="3200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741206" y="6464358"/>
            <a:ext cx="2713116" cy="38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21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01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2022</a:t>
            </a:r>
            <a:endParaRPr lang="ru-RU" sz="20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80"/>
            <a:ext cx="11832611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61404" y="2257425"/>
            <a:ext cx="11544845" cy="4272569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итоговой коллегии Министерства образования и науки Алтайского края от 20.02.2020 года;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краевой трехсторонней комиссии по регулированию социально-трудовых отношений от 13.10.2020 года (пункт 4);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Правительства Алтайского края от 14.04.2021 № Прот-ЗП-3;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Алтайской организации Профсоюза работников народного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заседания Правительства Алтайского края, состоявшегося 14.04.2021 (пункт 1.3);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Алтайского краевого союза организаций профсоюзов от 29.03.2021 № 191.</a:t>
            </a:r>
          </a:p>
        </p:txBody>
      </p:sp>
      <p:sp>
        <p:nvSpPr>
          <p:cNvPr id="14" name="Google Shape;1581;p98"/>
          <p:cNvSpPr txBox="1"/>
          <p:nvPr/>
        </p:nvSpPr>
        <p:spPr>
          <a:xfrm>
            <a:off x="3881891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30"/>
            <a:ext cx="12192000" cy="18744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2" y="317742"/>
            <a:ext cx="932075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361404" y="254042"/>
            <a:ext cx="11451001" cy="19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действующие (диапазоны) размеры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окладов педагогических работников краевых государственных организаций, подведомственных Министерству образования и науки Алтайского края обусловлено:</a:t>
            </a:r>
            <a:endParaRPr lang="ru-RU" sz="2800" kern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25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80"/>
            <a:ext cx="11832611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61404" y="2257425"/>
            <a:ext cx="11544845" cy="4272569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581;p98"/>
          <p:cNvSpPr txBox="1"/>
          <p:nvPr/>
        </p:nvSpPr>
        <p:spPr>
          <a:xfrm>
            <a:off x="3881891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30"/>
            <a:ext cx="12192000" cy="18744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2" y="317742"/>
            <a:ext cx="932075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361404" y="254042"/>
            <a:ext cx="11451001" cy="19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изменения размеров  окладов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краевых государственных организаций, подведомственных Министерству образования и науки Алтайского края</a:t>
            </a:r>
            <a:endParaRPr lang="ru-RU" sz="3200" kern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89705030"/>
              </p:ext>
            </p:extLst>
          </p:nvPr>
        </p:nvGraphicFramePr>
        <p:xfrm>
          <a:off x="257175" y="2440335"/>
          <a:ext cx="11744325" cy="397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25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80"/>
            <a:ext cx="11832611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61404" y="2257425"/>
            <a:ext cx="11544845" cy="4272569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достижения уровня гарантированной части 70% осуществлена индексация оклада (ставки заработной платы) педагогических работников в краевых организациях при существующей системе оплаты труда: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1 сентября 2021 года – на 11,7 %;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 1 октября 2021 года – на 4,3 %;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внесены изменения в приказ Министерства образования и науки Алтайского края «Об утверждении рекомендуемых размеров окладов (должностных окладов), ставок заработной платы работников учреждений, подведомственных Министерству образования и науки Алтайского края, по профессиональным квалификационным группам должностей работников».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581;p98"/>
          <p:cNvSpPr txBox="1"/>
          <p:nvPr/>
        </p:nvSpPr>
        <p:spPr>
          <a:xfrm>
            <a:off x="3881891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30"/>
            <a:ext cx="12192000" cy="18744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2" y="317742"/>
            <a:ext cx="932075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361404" y="254042"/>
            <a:ext cx="11451001" cy="19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Результаты совершенствования системы оплаты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труда педагогических работников краевых государственных организаций, подведомственных Министерству образования и науки Алтайского края</a:t>
            </a:r>
            <a:endParaRPr lang="ru-RU" sz="3200" kern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1066800" y="3724276"/>
            <a:ext cx="123825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085850" y="4038600"/>
            <a:ext cx="123825" cy="142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80"/>
            <a:ext cx="11832611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61404" y="2247899"/>
            <a:ext cx="11544845" cy="4133849"/>
          </a:xfrm>
          <a:prstGeom prst="rect">
            <a:avLst/>
          </a:prstGeom>
          <a:solidFill>
            <a:srgbClr val="DDEAF6"/>
          </a:solidFill>
          <a:ln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региональной системы оплаты труда в соответствие с федеральной, после издания на федеральном уровне единой модели оплаты труда педагогических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</a:p>
          <a:p>
            <a:pPr lvl="0"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федеральными органами исполнительной власти совместно с субъектами Российской Федерации осуществляется работа по совершенствованию системы оплаты труда в сфере образования, с целью установления по всей России единых требований и подходов к оплате труда педагогов, и единых размеров минимальных окладов.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581;p98"/>
          <p:cNvSpPr txBox="1"/>
          <p:nvPr/>
        </p:nvSpPr>
        <p:spPr>
          <a:xfrm>
            <a:off x="3881891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177421" y="306729"/>
            <a:ext cx="11832612" cy="168399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2" y="317742"/>
            <a:ext cx="932075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1057275" y="485775"/>
            <a:ext cx="10629900" cy="15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совершенствованию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оплаты труда педагогических работников в государственных (муниципальных) учреждениях образования</a:t>
            </a:r>
            <a:endParaRPr lang="ru-RU" sz="3200" kern="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709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343</Words>
  <Application>Microsoft Office PowerPoint</Application>
  <PresentationFormat>Произвольный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4_Тема Office</vt:lpstr>
      <vt:lpstr>О результатах совершенствования системы оплаты труда педагогических работников в государственных учреждениях образования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AKO Profsouz</cp:lastModifiedBy>
  <cp:revision>176</cp:revision>
  <cp:lastPrinted>2021-09-27T10:57:48Z</cp:lastPrinted>
  <dcterms:created xsi:type="dcterms:W3CDTF">2020-03-03T03:32:20Z</dcterms:created>
  <dcterms:modified xsi:type="dcterms:W3CDTF">2022-01-21T01:58:58Z</dcterms:modified>
</cp:coreProperties>
</file>