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710" r:id="rId3"/>
  </p:sldMasterIdLst>
  <p:notesMasterIdLst>
    <p:notesMasterId r:id="rId17"/>
  </p:notesMasterIdLst>
  <p:sldIdLst>
    <p:sldId id="262" r:id="rId4"/>
    <p:sldId id="304" r:id="rId5"/>
    <p:sldId id="312" r:id="rId6"/>
    <p:sldId id="276" r:id="rId7"/>
    <p:sldId id="282" r:id="rId8"/>
    <p:sldId id="299" r:id="rId9"/>
    <p:sldId id="315" r:id="rId10"/>
    <p:sldId id="316" r:id="rId11"/>
    <p:sldId id="319" r:id="rId12"/>
    <p:sldId id="318" r:id="rId13"/>
    <p:sldId id="294" r:id="rId14"/>
    <p:sldId id="320" r:id="rId15"/>
    <p:sldId id="280" r:id="rId16"/>
  </p:sldIdLst>
  <p:sldSz cx="12192000" cy="6858000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E4E79"/>
    <a:srgbClr val="DDEAF6"/>
    <a:srgbClr val="9CC2E5"/>
    <a:srgbClr val="22B1BF"/>
    <a:srgbClr val="2E75B5"/>
    <a:srgbClr val="FFFFFF"/>
    <a:srgbClr val="3A3838"/>
    <a:srgbClr val="5B9BD5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94660"/>
  </p:normalViewPr>
  <p:slideViewPr>
    <p:cSldViewPr snapToGrid="0">
      <p:cViewPr>
        <p:scale>
          <a:sx n="90" d="100"/>
          <a:sy n="90" d="100"/>
        </p:scale>
        <p:origin x="-7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-2922" y="-132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EE43B6-F7A0-4B12-9B78-A5FFBD75B0FC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2E6A79-C63E-4541-8887-5EF91BC23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1675;p5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61925" y="1352550"/>
            <a:ext cx="6484938" cy="3648075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49154" name="Google Shape;1676;p52:notes"/>
          <p:cNvSpPr>
            <a:spLocks noGrp="1"/>
          </p:cNvSpPr>
          <p:nvPr>
            <p:ph type="body" idx="1"/>
          </p:nvPr>
        </p:nvSpPr>
        <p:spPr bwMode="auto">
          <a:xfrm>
            <a:off x="681038" y="5203825"/>
            <a:ext cx="5446712" cy="4257675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r>
              <a:rPr lang="ru-RU" smtClean="0"/>
              <a:t>	</a:t>
            </a:r>
          </a:p>
        </p:txBody>
      </p:sp>
      <p:sp>
        <p:nvSpPr>
          <p:cNvPr id="1677" name="Google Shape;1677;p52:notes"/>
          <p:cNvSpPr>
            <a:spLocks noGrp="1"/>
          </p:cNvSpPr>
          <p:nvPr>
            <p:ph type="sldNum" sz="quarter" idx="5"/>
          </p:nvPr>
        </p:nvSpPr>
        <p:spPr>
          <a:xfrm>
            <a:off x="3856038" y="10271125"/>
            <a:ext cx="2951162" cy="542925"/>
          </a:xfrm>
        </p:spPr>
        <p:txBody>
          <a:bodyPr spcFirstLastPara="1" wrap="square" lIns="91425" tIns="45700" rIns="91425" bIns="45700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fld id="{6A73015F-2452-4849-8E41-FB36B9C47CC9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t>4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76B85-778F-4332-8C5F-5302E14EDC5E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0FD8-E11C-4926-ABE1-53F0E4CD2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BD952-9CDD-463B-9EB4-E96D12FDF956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EADB9-048D-474C-99F7-31229E4B1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C59E0-EC9E-432F-910D-7BED2A05D340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4AB98-E63C-4BE7-8565-1472BB2F6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63;p35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164;p35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65;p35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57AB2CBA-B9E7-49F7-BD28-FE69734E241B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36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" name="Google Shape;168;p36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169;p36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CDB8ACB5-327B-48B6-A812-4561C9119281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73;p37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74;p37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75;p37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CBBCE1F7-48E6-41A7-90BB-15CD94AEEB6E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 txBox="1">
            <a:spLocks noGrp="1"/>
          </p:cNvSpPr>
          <p:nvPr>
            <p:ph type="ctrTitle"/>
          </p:nvPr>
        </p:nvSpPr>
        <p:spPr>
          <a:xfrm>
            <a:off x="914400" y="2125982"/>
            <a:ext cx="1036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t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subTitle" idx="1"/>
          </p:nvPr>
        </p:nvSpPr>
        <p:spPr>
          <a:xfrm>
            <a:off x="1828800" y="3840482"/>
            <a:ext cx="8534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79;p38"/>
          <p:cNvSpPr txBox="1">
            <a:spLocks noGrp="1"/>
          </p:cNvSpPr>
          <p:nvPr>
            <p:ph type="ftr" idx="10"/>
          </p:nvPr>
        </p:nvSpPr>
        <p:spPr>
          <a:xfrm>
            <a:off x="4144963" y="6378575"/>
            <a:ext cx="3902075" cy="276225"/>
          </a:xfrm>
        </p:spPr>
        <p:txBody>
          <a:bodyPr spcFirstLastPara="1" lIns="0" tIns="0" rIns="0" bIns="0" anchor="t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80;p38"/>
          <p:cNvSpPr txBox="1">
            <a:spLocks noGrp="1"/>
          </p:cNvSpPr>
          <p:nvPr>
            <p:ph type="dt" idx="11"/>
          </p:nvPr>
        </p:nvSpPr>
        <p:spPr>
          <a:xfrm>
            <a:off x="609600" y="6378575"/>
            <a:ext cx="2803525" cy="276225"/>
          </a:xfrm>
        </p:spPr>
        <p:txBody>
          <a:bodyPr spcFirstLastPara="1" lIns="0" tIns="0" rIns="0" bIns="0" anchor="t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81;p38"/>
          <p:cNvSpPr txBox="1">
            <a:spLocks noGrp="1"/>
          </p:cNvSpPr>
          <p:nvPr>
            <p:ph type="sldNum" idx="12"/>
          </p:nvPr>
        </p:nvSpPr>
        <p:spPr>
          <a:xfrm>
            <a:off x="8778875" y="6378575"/>
            <a:ext cx="2803525" cy="276225"/>
          </a:xfrm>
        </p:spPr>
        <p:txBody>
          <a:bodyPr spcFirstLastPara="1" lIns="0" tIns="0" rIns="0" bIns="0" anchor="t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3A8A45FC-5550-4EA8-85C2-123DC7896347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>
            <a:spLocks noGrp="1"/>
          </p:cNvSpPr>
          <p:nvPr>
            <p:ph type="title"/>
          </p:nvPr>
        </p:nvSpPr>
        <p:spPr>
          <a:xfrm>
            <a:off x="1223029" y="111083"/>
            <a:ext cx="9746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t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9"/>
          <p:cNvSpPr txBox="1">
            <a:spLocks noGrp="1"/>
          </p:cNvSpPr>
          <p:nvPr>
            <p:ph type="body" idx="1"/>
          </p:nvPr>
        </p:nvSpPr>
        <p:spPr>
          <a:xfrm>
            <a:off x="6298188" y="2051982"/>
            <a:ext cx="4949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85;p39"/>
          <p:cNvSpPr txBox="1">
            <a:spLocks noGrp="1"/>
          </p:cNvSpPr>
          <p:nvPr>
            <p:ph type="ftr" idx="10"/>
          </p:nvPr>
        </p:nvSpPr>
        <p:spPr>
          <a:xfrm>
            <a:off x="4144963" y="6378575"/>
            <a:ext cx="3902075" cy="276225"/>
          </a:xfrm>
        </p:spPr>
        <p:txBody>
          <a:bodyPr spcFirstLastPara="1" lIns="0" tIns="0" rIns="0" bIns="0" anchor="t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86;p39"/>
          <p:cNvSpPr txBox="1">
            <a:spLocks noGrp="1"/>
          </p:cNvSpPr>
          <p:nvPr>
            <p:ph type="dt" idx="11"/>
          </p:nvPr>
        </p:nvSpPr>
        <p:spPr>
          <a:xfrm>
            <a:off x="609600" y="6378575"/>
            <a:ext cx="2803525" cy="276225"/>
          </a:xfrm>
        </p:spPr>
        <p:txBody>
          <a:bodyPr spcFirstLastPara="1" lIns="0" tIns="0" rIns="0" bIns="0" anchor="t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87;p39"/>
          <p:cNvSpPr txBox="1">
            <a:spLocks noGrp="1"/>
          </p:cNvSpPr>
          <p:nvPr>
            <p:ph type="sldNum" idx="12"/>
          </p:nvPr>
        </p:nvSpPr>
        <p:spPr>
          <a:xfrm>
            <a:off x="8778875" y="6378575"/>
            <a:ext cx="2803525" cy="276225"/>
          </a:xfrm>
        </p:spPr>
        <p:txBody>
          <a:bodyPr spcFirstLastPara="1" lIns="0" tIns="0" rIns="0" bIns="0" anchor="t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737A0520-56E3-44E9-8E23-B7D9F5059A81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" name="Google Shape;192;p41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93;p41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94;p41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AA2B03E2-7EBF-4A0D-B87E-21B8750B800E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198;p42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99;p42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00;p42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69854C38-6CB1-4F93-B33C-B5037B70038B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9DF42-99E8-4666-89C4-0F1C0E72D454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C6297-9858-4963-9968-EE9373E26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205;p43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06;p43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207;p43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9801CE88-1E04-4DFA-8F43-3004A3D8A42F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214;p44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215;p44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216;p44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E5C79142-B541-4158-9A1E-1A570A2CEFFC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0" name="Google Shape;220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221;p45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22;p45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223;p45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A51E6215-F5CF-4449-9098-E01C42ECBE46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227" name="Google Shape;227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228;p46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29;p46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230;p46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866593BA-4556-40E4-9308-FEB1991C8ED8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234;p47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235;p47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36;p47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A4305652-B3F2-432A-B9AE-1EDD969DF731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240;p48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241;p48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42;p48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B1D38877-0F18-4977-941A-99EBC47514C6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9"/>
          <p:cNvSpPr txBox="1">
            <a:spLocks noGrp="1"/>
          </p:cNvSpPr>
          <p:nvPr>
            <p:ph type="ctrTitle"/>
          </p:nvPr>
        </p:nvSpPr>
        <p:spPr>
          <a:xfrm>
            <a:off x="914400" y="2125982"/>
            <a:ext cx="1036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t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1828800" y="3840482"/>
            <a:ext cx="8534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" name="Google Shape;246;p49"/>
          <p:cNvSpPr txBox="1">
            <a:spLocks noGrp="1"/>
          </p:cNvSpPr>
          <p:nvPr>
            <p:ph type="ftr" idx="10"/>
          </p:nvPr>
        </p:nvSpPr>
        <p:spPr>
          <a:xfrm>
            <a:off x="4144963" y="6378575"/>
            <a:ext cx="3902075" cy="276225"/>
          </a:xfrm>
        </p:spPr>
        <p:txBody>
          <a:bodyPr spcFirstLastPara="1" lIns="0" tIns="0" rIns="0" bIns="0" anchor="t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247;p49"/>
          <p:cNvSpPr txBox="1">
            <a:spLocks noGrp="1"/>
          </p:cNvSpPr>
          <p:nvPr>
            <p:ph type="dt" idx="11"/>
          </p:nvPr>
        </p:nvSpPr>
        <p:spPr>
          <a:xfrm>
            <a:off x="609600" y="6378575"/>
            <a:ext cx="2803525" cy="276225"/>
          </a:xfrm>
        </p:spPr>
        <p:txBody>
          <a:bodyPr spcFirstLastPara="1" lIns="0" tIns="0" rIns="0" bIns="0" anchor="t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48;p49"/>
          <p:cNvSpPr txBox="1">
            <a:spLocks noGrp="1"/>
          </p:cNvSpPr>
          <p:nvPr>
            <p:ph type="sldNum" idx="12"/>
          </p:nvPr>
        </p:nvSpPr>
        <p:spPr>
          <a:xfrm>
            <a:off x="8778875" y="6378575"/>
            <a:ext cx="2803525" cy="276225"/>
          </a:xfrm>
        </p:spPr>
        <p:txBody>
          <a:bodyPr spcFirstLastPara="1" lIns="0" tIns="0" rIns="0" bIns="0" anchor="t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4B86D0DE-D244-42DE-A246-8D544E9A1583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63;p35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164;p35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65;p35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1BFDF359-1E96-4E3C-8E6A-EA1B8B400C7C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" name="Google Shape;192;p41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93;p41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94;p41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3736CAF0-8073-4D96-BB3B-9AC26AACD0C3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9804B-D07C-413C-9969-3CDF949F823F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AA662-C730-46C4-85F3-A4E0DD64D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198;p42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99;p42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00;p42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08E77445-0BE1-4D4F-AB03-021A97FD59A3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205;p43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06;p43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207;p43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844EF9D9-6F96-46A5-ABFA-F794AE65981D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214;p44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215;p44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216;p44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9F529B1F-5726-434C-A7A3-B5B8FDFDDDDC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0" name="Google Shape;220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221;p45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22;p45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223;p45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AC442C34-AA99-4990-B7A7-090A0499DACF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227" name="Google Shape;227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228;p46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29;p46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230;p46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8EC47C47-5F5D-4878-8347-6AE31377C724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234;p47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235;p47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36;p47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CF5965F7-EE79-449F-8EB2-5F5B2388A903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240;p48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241;p48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42;p48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9DD9FAD6-FFA1-4471-ACD0-D5431B19B52C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9"/>
          <p:cNvSpPr txBox="1">
            <a:spLocks noGrp="1"/>
          </p:cNvSpPr>
          <p:nvPr>
            <p:ph type="ctrTitle"/>
          </p:nvPr>
        </p:nvSpPr>
        <p:spPr>
          <a:xfrm>
            <a:off x="914400" y="2125982"/>
            <a:ext cx="1036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t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1828800" y="3840482"/>
            <a:ext cx="8534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" name="Google Shape;246;p49"/>
          <p:cNvSpPr txBox="1">
            <a:spLocks noGrp="1"/>
          </p:cNvSpPr>
          <p:nvPr>
            <p:ph type="ftr" idx="10"/>
          </p:nvPr>
        </p:nvSpPr>
        <p:spPr>
          <a:xfrm>
            <a:off x="4144963" y="6378575"/>
            <a:ext cx="3902075" cy="276225"/>
          </a:xfrm>
        </p:spPr>
        <p:txBody>
          <a:bodyPr spcFirstLastPara="1" lIns="0" tIns="0" rIns="0" bIns="0" anchor="t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247;p49"/>
          <p:cNvSpPr txBox="1">
            <a:spLocks noGrp="1"/>
          </p:cNvSpPr>
          <p:nvPr>
            <p:ph type="dt" idx="11"/>
          </p:nvPr>
        </p:nvSpPr>
        <p:spPr>
          <a:xfrm>
            <a:off x="609600" y="6378575"/>
            <a:ext cx="2803525" cy="276225"/>
          </a:xfrm>
        </p:spPr>
        <p:txBody>
          <a:bodyPr spcFirstLastPara="1" lIns="0" tIns="0" rIns="0" bIns="0" anchor="t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48;p49"/>
          <p:cNvSpPr txBox="1">
            <a:spLocks noGrp="1"/>
          </p:cNvSpPr>
          <p:nvPr>
            <p:ph type="sldNum" idx="12"/>
          </p:nvPr>
        </p:nvSpPr>
        <p:spPr>
          <a:xfrm>
            <a:off x="8778875" y="6378575"/>
            <a:ext cx="2803525" cy="276225"/>
          </a:xfrm>
        </p:spPr>
        <p:txBody>
          <a:bodyPr spcFirstLastPara="1" lIns="0" tIns="0" rIns="0" bIns="0" anchor="t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DC4DF9EB-7367-4750-AA4D-DBB13A6DFFA9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481C8-1EDF-47AB-9BE8-FEB453163F3F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27C0-9080-491A-954F-5427924F2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001E2-C9BF-44BC-8AD6-02AEB0D6034E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218C-1877-4139-90D7-374F7F0F7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5CACA-8F4F-47BC-B210-451118730FD5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8A67D-478D-4B6B-9497-C4818EBA8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FE27-76E8-43D5-A2C2-DF31707793FB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2AD91-CD7F-4A43-B73F-BF1915C27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0942B-C1A6-456E-B4F8-5F11383B0BB9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F26E-AE68-4251-87DB-C1DEAC6EE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7E764-E51E-4073-8B4F-74FE5EA0C653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0039-CAB7-470A-AAE8-4EA4D6F90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C4F575-BAAA-4DA3-84BF-262521271839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3D7B1F-04DF-4FCF-BC53-13D94BF5C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56;p34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3315" name="Google Shape;157;p34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3316" name="Google Shape;158;p3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Google Shape;159;p3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Google Shape;160;p3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2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5E929406-CBAF-438B-8FE3-931E82EEF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156;p34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29699" name="Google Shape;157;p34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29700" name="Google Shape;158;p3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1" name="Google Shape;159;p3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2" name="Google Shape;160;p3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2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60517C9C-8C8D-4CE1-814B-002D6DE58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4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Google Shape;1157;g7e118ccf70_7_0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14423" b="1521"/>
          <a:stretch>
            <a:fillRect/>
          </a:stretch>
        </p:blipFill>
        <p:spPr bwMode="auto">
          <a:xfrm>
            <a:off x="4763" y="0"/>
            <a:ext cx="12190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Google Shape;1158;g7e118ccf70_7_0"/>
          <p:cNvSpPr/>
          <p:nvPr/>
        </p:nvSpPr>
        <p:spPr>
          <a:xfrm>
            <a:off x="-679450" y="0"/>
            <a:ext cx="12207875" cy="685800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158;g7e118ccf70_7_0"/>
          <p:cNvSpPr/>
          <p:nvPr/>
        </p:nvSpPr>
        <p:spPr>
          <a:xfrm>
            <a:off x="-6350" y="-17463"/>
            <a:ext cx="12201525" cy="996951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036" name="TextBox 7"/>
          <p:cNvSpPr txBox="1">
            <a:spLocks noChangeArrowheads="1"/>
          </p:cNvSpPr>
          <p:nvPr/>
        </p:nvSpPr>
        <p:spPr bwMode="auto">
          <a:xfrm>
            <a:off x="6715125" y="4964113"/>
            <a:ext cx="45751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>
              <a:solidFill>
                <a:srgbClr val="004D86"/>
              </a:solidFill>
            </a:endParaRPr>
          </a:p>
          <a:p>
            <a:endParaRPr lang="ru-RU" altLang="ru-RU" dirty="0">
              <a:solidFill>
                <a:srgbClr val="004D86"/>
              </a:solidFill>
            </a:endParaRPr>
          </a:p>
          <a:p>
            <a:r>
              <a:rPr lang="ru-RU" altLang="ru-RU" b="1" dirty="0">
                <a:solidFill>
                  <a:srgbClr val="004D86"/>
                </a:solidFill>
              </a:rPr>
              <a:t>Начальник сектора кадрового развития и аттестации</a:t>
            </a:r>
          </a:p>
          <a:p>
            <a:r>
              <a:rPr lang="ru-RU" altLang="ru-RU" b="1" dirty="0" err="1">
                <a:solidFill>
                  <a:srgbClr val="004D86"/>
                </a:solidFill>
              </a:rPr>
              <a:t>Алимушкина</a:t>
            </a:r>
            <a:r>
              <a:rPr lang="ru-RU" altLang="ru-RU" b="1" dirty="0">
                <a:solidFill>
                  <a:srgbClr val="004D86"/>
                </a:solidFill>
              </a:rPr>
              <a:t> Ольга Алексеевна</a:t>
            </a:r>
            <a:endParaRPr lang="ru-RU" altLang="ru-RU" b="1" dirty="0">
              <a:solidFill>
                <a:srgbClr val="004D86"/>
              </a:solidFill>
              <a:latin typeface="Roboto"/>
              <a:cs typeface="Arial" charset="0"/>
            </a:endParaRPr>
          </a:p>
        </p:txBody>
      </p:sp>
      <p:pic>
        <p:nvPicPr>
          <p:cNvPr id="44037" name="Рисунок 1"/>
          <p:cNvPicPr>
            <a:picLocks noChangeAspect="1"/>
          </p:cNvPicPr>
          <p:nvPr/>
        </p:nvPicPr>
        <p:blipFill>
          <a:blip r:embed="rId3" cstate="print"/>
          <a:srcRect r="76642" b="9442"/>
          <a:stretch>
            <a:fillRect/>
          </a:stretch>
        </p:blipFill>
        <p:spPr bwMode="auto">
          <a:xfrm>
            <a:off x="4763" y="-85725"/>
            <a:ext cx="10922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Box 7"/>
          <p:cNvSpPr txBox="1">
            <a:spLocks noChangeArrowheads="1"/>
          </p:cNvSpPr>
          <p:nvPr/>
        </p:nvSpPr>
        <p:spPr bwMode="auto">
          <a:xfrm>
            <a:off x="4035425" y="127000"/>
            <a:ext cx="4124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004D86"/>
                </a:solidFill>
                <a:latin typeface="Calibri" pitchFamily="34" charset="0"/>
                <a:cs typeface="Arial" charset="0"/>
              </a:rPr>
              <a:t>МИНИСТЕРСТВО ОБРАЗОВАНИЯ </a:t>
            </a:r>
            <a:br>
              <a:rPr lang="ru-RU" altLang="ru-RU" sz="2000" b="1">
                <a:solidFill>
                  <a:srgbClr val="004D86"/>
                </a:solidFill>
                <a:latin typeface="Calibri" pitchFamily="34" charset="0"/>
                <a:cs typeface="Arial" charset="0"/>
              </a:rPr>
            </a:br>
            <a:r>
              <a:rPr lang="ru-RU" altLang="ru-RU" sz="2000" b="1">
                <a:solidFill>
                  <a:srgbClr val="004D86"/>
                </a:solidFill>
                <a:latin typeface="Calibri" pitchFamily="34" charset="0"/>
                <a:cs typeface="Arial" charset="0"/>
              </a:rPr>
              <a:t>И НАУКИ АЛТАЙСКОГО КРАЯ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6350" y="6430963"/>
            <a:ext cx="12192000" cy="46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4040" name="Google Shape;258;p5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5425" y="1006475"/>
            <a:ext cx="3794125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Заголовок 2"/>
          <p:cNvSpPr>
            <a:spLocks noGrp="1"/>
          </p:cNvSpPr>
          <p:nvPr>
            <p:ph type="ctrTitle"/>
          </p:nvPr>
        </p:nvSpPr>
        <p:spPr>
          <a:xfrm>
            <a:off x="1414463" y="3908425"/>
            <a:ext cx="9337675" cy="133191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Roboto Thin"/>
                <a:ea typeface="Roboto Thin"/>
                <a:cs typeface="Roboto Thin"/>
                <a:sym typeface="Roboto Thin"/>
              </a:rPr>
              <a:t>Основные вопросы аттестации  педагогических работников организаций профессионального образования</a:t>
            </a:r>
            <a:endParaRPr lang="ru-RU" sz="2400" b="1" dirty="0" smtClean="0"/>
          </a:p>
        </p:txBody>
      </p:sp>
      <p:sp>
        <p:nvSpPr>
          <p:cNvPr id="44042" name="Заголовок 2"/>
          <p:cNvSpPr txBox="1">
            <a:spLocks/>
          </p:cNvSpPr>
          <p:nvPr/>
        </p:nvSpPr>
        <p:spPr bwMode="auto">
          <a:xfrm>
            <a:off x="4741863" y="6464300"/>
            <a:ext cx="271303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Roboto"/>
                <a:ea typeface="Roboto"/>
                <a:cs typeface="Roboto"/>
              </a:rPr>
              <a:t>21</a:t>
            </a:r>
            <a:r>
              <a:rPr lang="en-US" sz="2000" dirty="0" smtClean="0">
                <a:latin typeface="Roboto"/>
                <a:ea typeface="Roboto"/>
                <a:cs typeface="Roboto"/>
              </a:rPr>
              <a:t>.</a:t>
            </a:r>
            <a:r>
              <a:rPr lang="ru-RU" sz="2000" dirty="0" smtClean="0">
                <a:latin typeface="Roboto"/>
                <a:ea typeface="Roboto"/>
                <a:cs typeface="Roboto"/>
              </a:rPr>
              <a:t>01</a:t>
            </a:r>
            <a:r>
              <a:rPr lang="en-US" sz="2000" dirty="0" smtClean="0">
                <a:latin typeface="Roboto"/>
                <a:ea typeface="Roboto"/>
                <a:cs typeface="Roboto"/>
              </a:rPr>
              <a:t>.</a:t>
            </a:r>
            <a:r>
              <a:rPr lang="ru-RU" sz="2000" dirty="0" smtClean="0">
                <a:latin typeface="Roboto"/>
                <a:ea typeface="Roboto"/>
                <a:cs typeface="Roboto"/>
              </a:rPr>
              <a:t>2022</a:t>
            </a:r>
            <a:endParaRPr lang="ru-RU" sz="2000" dirty="0"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Google Shape;1580;p98"/>
          <p:cNvSpPr>
            <a:spLocks noChangeArrowheads="1"/>
          </p:cNvSpPr>
          <p:nvPr/>
        </p:nvSpPr>
        <p:spPr bwMode="auto">
          <a:xfrm>
            <a:off x="177800" y="625475"/>
            <a:ext cx="11831638" cy="5903913"/>
          </a:xfrm>
          <a:prstGeom prst="rect">
            <a:avLst/>
          </a:prstGeom>
          <a:noFill/>
          <a:ln w="25400">
            <a:solidFill>
              <a:srgbClr val="DDEAF6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>
              <a:solidFill>
                <a:srgbClr val="336699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91140" name="Google Shape;1581;p98"/>
          <p:cNvSpPr txBox="1">
            <a:spLocks noChangeArrowheads="1"/>
          </p:cNvSpPr>
          <p:nvPr/>
        </p:nvSpPr>
        <p:spPr bwMode="auto">
          <a:xfrm>
            <a:off x="3881438" y="6529388"/>
            <a:ext cx="44069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200"/>
              <a:buFont typeface="Arial" charset="0"/>
              <a:buNone/>
            </a:pPr>
            <a:r>
              <a:rPr lang="ru-RU" sz="120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</a:p>
        </p:txBody>
      </p:sp>
      <p:sp>
        <p:nvSpPr>
          <p:cNvPr id="20" name="Google Shape;1683;p103"/>
          <p:cNvSpPr/>
          <p:nvPr/>
        </p:nvSpPr>
        <p:spPr>
          <a:xfrm>
            <a:off x="0" y="306388"/>
            <a:ext cx="12192000" cy="9429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91143" name="Google Shape;1684;p103"/>
          <p:cNvSpPr txBox="1">
            <a:spLocks noChangeArrowheads="1"/>
          </p:cNvSpPr>
          <p:nvPr/>
        </p:nvSpPr>
        <p:spPr bwMode="auto">
          <a:xfrm>
            <a:off x="1065213" y="527050"/>
            <a:ext cx="111267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b="1" dirty="0" smtClean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Оформление итогов аттестации в целях установления квалификационных категорий</a:t>
            </a:r>
            <a:endParaRPr lang="ru-RU" b="1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54000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91145" name="Прямоугольник 1"/>
          <p:cNvSpPr>
            <a:spLocks noChangeArrowheads="1"/>
          </p:cNvSpPr>
          <p:nvPr/>
        </p:nvSpPr>
        <p:spPr bwMode="auto">
          <a:xfrm>
            <a:off x="5972175" y="3244850"/>
            <a:ext cx="24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14" name="Picture 2" descr="Файл:Error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469" y="441250"/>
            <a:ext cx="984866" cy="91971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191385" y="2690037"/>
            <a:ext cx="2732568" cy="14141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Приказ МОН АК об установлении квалификационных категорий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987748" y="3657601"/>
            <a:ext cx="1137685" cy="78680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4139610" y="4564911"/>
            <a:ext cx="2718391" cy="1414131"/>
          </a:xfrm>
          <a:prstGeom prst="roundRect">
            <a:avLst/>
          </a:prstGeom>
          <a:solidFill>
            <a:srgbClr val="DDEAF6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Приказ организации об установлении  оплаты труда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683256" y="4579088"/>
            <a:ext cx="2672317" cy="1414131"/>
          </a:xfrm>
          <a:prstGeom prst="roundRect">
            <a:avLst/>
          </a:prstGeom>
          <a:solidFill>
            <a:srgbClr val="DDEAF6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Дополнительное соглашение к трудовому договору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7155712" y="5124893"/>
            <a:ext cx="1244009" cy="2126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157330" y="1531087"/>
            <a:ext cx="2672317" cy="1414131"/>
          </a:xfrm>
          <a:prstGeom prst="roundRect">
            <a:avLst/>
          </a:prstGeom>
          <a:solidFill>
            <a:srgbClr val="DDEAF6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Оформляется запись в трудовой книжке педагога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3033822" y="2445488"/>
            <a:ext cx="995918" cy="67339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Google Shape;1580;p98"/>
          <p:cNvSpPr>
            <a:spLocks noChangeArrowheads="1"/>
          </p:cNvSpPr>
          <p:nvPr/>
        </p:nvSpPr>
        <p:spPr bwMode="auto">
          <a:xfrm>
            <a:off x="177800" y="625475"/>
            <a:ext cx="11831638" cy="5903913"/>
          </a:xfrm>
          <a:prstGeom prst="rect">
            <a:avLst/>
          </a:prstGeom>
          <a:noFill/>
          <a:ln w="25400">
            <a:solidFill>
              <a:srgbClr val="DDEAF6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>
              <a:solidFill>
                <a:srgbClr val="336699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6" name="Google Shape;1994;p114"/>
          <p:cNvSpPr/>
          <p:nvPr/>
        </p:nvSpPr>
        <p:spPr>
          <a:xfrm>
            <a:off x="392667" y="2869867"/>
            <a:ext cx="5678524" cy="2159334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  <a:defRPr/>
            </a:pPr>
            <a:r>
              <a:rPr lang="ru-RU" sz="2000" dirty="0">
                <a:solidFill>
                  <a:srgbClr val="000000"/>
                </a:solidFill>
                <a:cs typeface="Arial" charset="0"/>
                <a:sym typeface="Arial" charset="0"/>
              </a:rPr>
              <a:t>Аттестация на соответствие занимаемой должности </a:t>
            </a:r>
            <a:endParaRPr lang="ru-RU" sz="2000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ru-RU" sz="2000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>
              <a:buClr>
                <a:srgbClr val="000000"/>
              </a:buClr>
              <a:buSzPts val="1400"/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cs typeface="Arial" charset="0"/>
                <a:sym typeface="Arial" charset="0"/>
              </a:rPr>
              <a:t>Порядок проведения аттестации педагогических работников, утв. приказом Министерства образования и науки Российской Федерации от 07.04.2014 №276)</a:t>
            </a:r>
          </a:p>
        </p:txBody>
      </p:sp>
      <p:sp>
        <p:nvSpPr>
          <p:cNvPr id="91140" name="Google Shape;1581;p98"/>
          <p:cNvSpPr txBox="1">
            <a:spLocks noChangeArrowheads="1"/>
          </p:cNvSpPr>
          <p:nvPr/>
        </p:nvSpPr>
        <p:spPr bwMode="auto">
          <a:xfrm>
            <a:off x="3881438" y="6529388"/>
            <a:ext cx="44069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200"/>
              <a:buFont typeface="Arial" charset="0"/>
              <a:buNone/>
            </a:pPr>
            <a:r>
              <a:rPr lang="ru-RU" sz="120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</a:p>
        </p:txBody>
      </p:sp>
      <p:sp>
        <p:nvSpPr>
          <p:cNvPr id="20" name="Google Shape;1683;p103"/>
          <p:cNvSpPr/>
          <p:nvPr/>
        </p:nvSpPr>
        <p:spPr>
          <a:xfrm>
            <a:off x="0" y="306388"/>
            <a:ext cx="12192000" cy="9429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91142" name="Рисунок 1"/>
          <p:cNvPicPr>
            <a:picLocks noChangeAspect="1"/>
          </p:cNvPicPr>
          <p:nvPr/>
        </p:nvPicPr>
        <p:blipFill>
          <a:blip r:embed="rId2" cstate="print"/>
          <a:srcRect r="76642" b="9442"/>
          <a:stretch>
            <a:fillRect/>
          </a:stretch>
        </p:blipFill>
        <p:spPr bwMode="auto">
          <a:xfrm>
            <a:off x="236538" y="317500"/>
            <a:ext cx="9318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3" name="Google Shape;1684;p103"/>
          <p:cNvSpPr txBox="1">
            <a:spLocks noChangeArrowheads="1"/>
          </p:cNvSpPr>
          <p:nvPr/>
        </p:nvSpPr>
        <p:spPr bwMode="auto">
          <a:xfrm>
            <a:off x="1065213" y="527050"/>
            <a:ext cx="111267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b="1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Обратить внимание!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54000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91145" name="Прямоугольник 1"/>
          <p:cNvSpPr>
            <a:spLocks noChangeArrowheads="1"/>
          </p:cNvSpPr>
          <p:nvPr/>
        </p:nvSpPr>
        <p:spPr bwMode="auto">
          <a:xfrm>
            <a:off x="5972175" y="3244850"/>
            <a:ext cx="24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14" name="Picture 2" descr="Файл:Error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367" y="1685260"/>
            <a:ext cx="984866" cy="919716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6560288" y="1967023"/>
            <a:ext cx="5114261" cy="3923414"/>
          </a:xfrm>
          <a:prstGeom prst="roundRect">
            <a:avLst/>
          </a:prstGeom>
          <a:solidFill>
            <a:srgbClr val="9CC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22. Аттестацию в целях подтверждения соответствия занимаемой должности не проходят следующие педагогические работники: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педагогические работники, имеющие квалификационные категории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проработавшие в занимаемой должности менее двух лет в организации, в которой проводится аттестация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113721" y="4157330"/>
            <a:ext cx="5826642" cy="169057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80;p98"/>
          <p:cNvSpPr/>
          <p:nvPr/>
        </p:nvSpPr>
        <p:spPr>
          <a:xfrm>
            <a:off x="177421" y="626175"/>
            <a:ext cx="11832610" cy="5903819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581;p98"/>
          <p:cNvSpPr txBox="1"/>
          <p:nvPr/>
        </p:nvSpPr>
        <p:spPr>
          <a:xfrm>
            <a:off x="3881887" y="6529994"/>
            <a:ext cx="4406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b="0" i="0" u="none" strike="noStrike" cap="none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683;p103"/>
          <p:cNvSpPr/>
          <p:nvPr/>
        </p:nvSpPr>
        <p:spPr>
          <a:xfrm>
            <a:off x="0" y="306725"/>
            <a:ext cx="12192000" cy="9419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" name="Google Shape;1684;p103"/>
          <p:cNvSpPr txBox="1"/>
          <p:nvPr/>
        </p:nvSpPr>
        <p:spPr>
          <a:xfrm>
            <a:off x="361401" y="497865"/>
            <a:ext cx="114510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kern="0" dirty="0" smtClean="0">
                <a:solidFill>
                  <a:schemeClr val="bg2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Новое в аттестации</a:t>
            </a:r>
            <a:endParaRPr sz="3200" kern="0" dirty="0">
              <a:solidFill>
                <a:schemeClr val="bg2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54042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23" name="Google Shape;89;g86c1d5bee7_0_2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361401" y="406659"/>
            <a:ext cx="1006666" cy="7719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Горизонтальный свиток 10"/>
          <p:cNvSpPr/>
          <p:nvPr/>
        </p:nvSpPr>
        <p:spPr>
          <a:xfrm>
            <a:off x="640080" y="1605280"/>
            <a:ext cx="4602480" cy="163576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Введение новых квалификационных категорий «педагог-наставник», «педагог-методист»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483360" y="3759200"/>
            <a:ext cx="4602480" cy="163576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Перевод процедуры подачи заявлений на аттестацию в целях установления квалификационных категорий на портал </a:t>
            </a:r>
            <a:r>
              <a:rPr lang="ru-RU" dirty="0" err="1" smtClean="0">
                <a:solidFill>
                  <a:srgbClr val="0070C0"/>
                </a:solidFill>
              </a:rPr>
              <a:t>госуслуг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1430" y="3029903"/>
            <a:ext cx="49149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77560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Google Shape;1157;g7e118ccf70_7_0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14423" b="1521"/>
          <a:stretch>
            <a:fillRect/>
          </a:stretch>
        </p:blipFill>
        <p:spPr bwMode="auto">
          <a:xfrm>
            <a:off x="4763" y="0"/>
            <a:ext cx="12190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Google Shape;1158;g7e118ccf70_7_0"/>
          <p:cNvSpPr/>
          <p:nvPr/>
        </p:nvSpPr>
        <p:spPr>
          <a:xfrm>
            <a:off x="-6350" y="0"/>
            <a:ext cx="12207875" cy="685800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158;g7e118ccf70_7_0"/>
          <p:cNvSpPr/>
          <p:nvPr/>
        </p:nvSpPr>
        <p:spPr>
          <a:xfrm>
            <a:off x="-6350" y="-17463"/>
            <a:ext cx="12201525" cy="996951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332" name="TextBox 7"/>
          <p:cNvSpPr txBox="1">
            <a:spLocks noChangeArrowheads="1"/>
          </p:cNvSpPr>
          <p:nvPr/>
        </p:nvSpPr>
        <p:spPr bwMode="auto">
          <a:xfrm>
            <a:off x="5762847" y="5540375"/>
            <a:ext cx="642280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4D86"/>
                </a:solidFill>
              </a:rPr>
              <a:t>Начальник сектора кадрового развития и аттестации</a:t>
            </a:r>
          </a:p>
          <a:p>
            <a:r>
              <a:rPr lang="ru-RU" altLang="ru-RU" b="1" dirty="0" err="1">
                <a:solidFill>
                  <a:srgbClr val="004D86"/>
                </a:solidFill>
              </a:rPr>
              <a:t>Алимушкина</a:t>
            </a:r>
            <a:r>
              <a:rPr lang="ru-RU" altLang="ru-RU" b="1" dirty="0">
                <a:solidFill>
                  <a:srgbClr val="004D86"/>
                </a:solidFill>
              </a:rPr>
              <a:t> Ольга Алексеевна</a:t>
            </a:r>
          </a:p>
          <a:p>
            <a:pPr>
              <a:lnSpc>
                <a:spcPct val="150000"/>
              </a:lnSpc>
            </a:pPr>
            <a:endParaRPr lang="ru-RU" altLang="ru-RU" dirty="0">
              <a:solidFill>
                <a:srgbClr val="004D86"/>
              </a:solidFill>
              <a:latin typeface="Roboto"/>
              <a:ea typeface="Roboto"/>
              <a:cs typeface="Arial" charset="0"/>
            </a:endParaRPr>
          </a:p>
        </p:txBody>
      </p:sp>
      <p:pic>
        <p:nvPicPr>
          <p:cNvPr id="99333" name="Рисунок 1"/>
          <p:cNvPicPr>
            <a:picLocks noChangeAspect="1"/>
          </p:cNvPicPr>
          <p:nvPr/>
        </p:nvPicPr>
        <p:blipFill>
          <a:blip r:embed="rId3" cstate="print"/>
          <a:srcRect r="76642" b="9442"/>
          <a:stretch>
            <a:fillRect/>
          </a:stretch>
        </p:blipFill>
        <p:spPr bwMode="auto">
          <a:xfrm>
            <a:off x="4763" y="-85725"/>
            <a:ext cx="10922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4" name="TextBox 7"/>
          <p:cNvSpPr txBox="1">
            <a:spLocks noChangeArrowheads="1"/>
          </p:cNvSpPr>
          <p:nvPr/>
        </p:nvSpPr>
        <p:spPr bwMode="auto">
          <a:xfrm>
            <a:off x="4035425" y="127000"/>
            <a:ext cx="4124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004D86"/>
                </a:solidFill>
                <a:latin typeface="Calibri" pitchFamily="34" charset="0"/>
                <a:cs typeface="Arial" charset="0"/>
              </a:rPr>
              <a:t>МИНИСТЕРСТВО ОБРАЗОВАНИЯ </a:t>
            </a:r>
            <a:br>
              <a:rPr lang="ru-RU" altLang="ru-RU" sz="2000" b="1">
                <a:solidFill>
                  <a:srgbClr val="004D86"/>
                </a:solidFill>
                <a:latin typeface="Calibri" pitchFamily="34" charset="0"/>
                <a:cs typeface="Arial" charset="0"/>
              </a:rPr>
            </a:br>
            <a:r>
              <a:rPr lang="ru-RU" altLang="ru-RU" sz="2000" b="1">
                <a:solidFill>
                  <a:srgbClr val="004D86"/>
                </a:solidFill>
                <a:latin typeface="Calibri" pitchFamily="34" charset="0"/>
                <a:cs typeface="Arial" charset="0"/>
              </a:rPr>
              <a:t>И НАУКИ АЛТАЙСКОГО КРАЯ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6350" y="6430963"/>
            <a:ext cx="12192000" cy="46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9336" name="Google Shape;258;p5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5425" y="1006475"/>
            <a:ext cx="3794125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7" name="Заголовок 2"/>
          <p:cNvSpPr txBox="1">
            <a:spLocks noGrp="1"/>
          </p:cNvSpPr>
          <p:nvPr>
            <p:ph type="ctrTitle"/>
          </p:nvPr>
        </p:nvSpPr>
        <p:spPr>
          <a:xfrm>
            <a:off x="3009014" y="3908425"/>
            <a:ext cx="4997302" cy="11350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Roboto Thin"/>
                <a:ea typeface="Roboto Thin"/>
                <a:cs typeface="Roboto Thin"/>
                <a:sym typeface="Roboto Thin"/>
              </a:rPr>
              <a:t>Благодарю за внимание!</a:t>
            </a:r>
            <a:r>
              <a:rPr lang="ru-RU" sz="2800" dirty="0" smtClean="0">
                <a:solidFill>
                  <a:srgbClr val="3A3838"/>
                </a:solidFill>
                <a:latin typeface="Roboto Thin"/>
                <a:ea typeface="Roboto Thin"/>
                <a:cs typeface="Roboto Thin"/>
                <a:sym typeface="Roboto Thin"/>
              </a:rPr>
              <a:t/>
            </a:r>
            <a:br>
              <a:rPr lang="ru-RU" sz="2800" dirty="0" smtClean="0">
                <a:solidFill>
                  <a:srgbClr val="3A3838"/>
                </a:solidFill>
                <a:latin typeface="Roboto Thin"/>
                <a:ea typeface="Roboto Thin"/>
                <a:cs typeface="Roboto Thin"/>
                <a:sym typeface="Roboto Thin"/>
              </a:rPr>
            </a:br>
            <a:endParaRPr lang="ru-RU" sz="2800" dirty="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99338" name="Заголовок 2"/>
          <p:cNvSpPr txBox="1">
            <a:spLocks/>
          </p:cNvSpPr>
          <p:nvPr/>
        </p:nvSpPr>
        <p:spPr bwMode="auto">
          <a:xfrm>
            <a:off x="4741863" y="6464300"/>
            <a:ext cx="271303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Roboto"/>
                <a:ea typeface="Roboto"/>
                <a:cs typeface="Roboto"/>
              </a:rPr>
              <a:t>21</a:t>
            </a:r>
            <a:r>
              <a:rPr lang="en-US" sz="2000" dirty="0" smtClean="0">
                <a:latin typeface="Roboto"/>
                <a:ea typeface="Roboto"/>
                <a:cs typeface="Roboto"/>
              </a:rPr>
              <a:t>.</a:t>
            </a:r>
            <a:r>
              <a:rPr lang="ru-RU" sz="2000" dirty="0" smtClean="0">
                <a:latin typeface="Roboto"/>
                <a:ea typeface="Roboto"/>
                <a:cs typeface="Roboto"/>
              </a:rPr>
              <a:t>01</a:t>
            </a:r>
            <a:r>
              <a:rPr lang="en-US" sz="2000" dirty="0" smtClean="0">
                <a:latin typeface="Roboto"/>
                <a:ea typeface="Roboto"/>
                <a:cs typeface="Roboto"/>
              </a:rPr>
              <a:t>.</a:t>
            </a:r>
            <a:r>
              <a:rPr lang="ru-RU" sz="2000" dirty="0" smtClean="0">
                <a:latin typeface="Roboto"/>
                <a:ea typeface="Roboto"/>
                <a:cs typeface="Roboto"/>
              </a:rPr>
              <a:t>2022</a:t>
            </a:r>
            <a:endParaRPr lang="ru-RU" sz="2000" dirty="0"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7" y="6178094"/>
            <a:ext cx="714717" cy="531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3446" y="6432243"/>
            <a:ext cx="5451429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600" b="1" dirty="0" smtClean="0">
                <a:solidFill>
                  <a:srgbClr val="000099"/>
                </a:solidFill>
                <a:latin typeface="Cambria" pitchFamily="18" charset="0"/>
              </a:rPr>
              <a:t>Министерство образования и науки Алтайского края</a:t>
            </a:r>
            <a:endParaRPr lang="ru-RU" sz="1600" b="1" dirty="0">
              <a:solidFill>
                <a:srgbClr val="000099"/>
              </a:solidFill>
              <a:latin typeface="Cambr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92000" y="6365586"/>
            <a:ext cx="96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735627" y="1"/>
            <a:ext cx="8736971" cy="5170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Федеральные документы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7542" y="548681"/>
            <a:ext cx="969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333399"/>
                </a:solidFill>
              </a:rPr>
              <a:t> Федеральный закон от 29.12.2012 №273-ФЗ «Об образовании в Российской Федерации». Ст. 49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391477" y="1772816"/>
            <a:ext cx="384043" cy="50405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dgm="http://schemas.openxmlformats.org/drawingml/2006/diagram" xmlns:a14="http://schemas.microsoft.com/office/drawing/2010/main" xmlns:lc="http://schemas.openxmlformats.org/drawingml/2006/lockedCanvas" val="0"/>
                </a:ext>
              </a:extLst>
            </a:blip>
            <a:srcRect/>
            <a:stretch>
              <a:fillRect l="-21000" r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Прямоугольник 46"/>
          <p:cNvSpPr/>
          <p:nvPr/>
        </p:nvSpPr>
        <p:spPr>
          <a:xfrm>
            <a:off x="1391477" y="692697"/>
            <a:ext cx="384043" cy="44325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dgm="http://schemas.openxmlformats.org/drawingml/2006/diagram" xmlns:a14="http://schemas.microsoft.com/office/drawing/2010/main" xmlns:lc="http://schemas.openxmlformats.org/drawingml/2006/lockedCanvas" val="0"/>
                </a:ext>
              </a:extLst>
            </a:blip>
            <a:srcRect/>
            <a:stretch>
              <a:fillRect l="-21000" r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Прямоугольник 54"/>
          <p:cNvSpPr/>
          <p:nvPr/>
        </p:nvSpPr>
        <p:spPr>
          <a:xfrm>
            <a:off x="1445276" y="3645024"/>
            <a:ext cx="384043" cy="44325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dgm="http://schemas.openxmlformats.org/drawingml/2006/diagram" xmlns:a14="http://schemas.microsoft.com/office/drawing/2010/main" xmlns:lc="http://schemas.openxmlformats.org/drawingml/2006/lockedCanvas" val="0"/>
                </a:ext>
              </a:extLst>
            </a:blip>
            <a:srcRect/>
            <a:stretch>
              <a:fillRect l="-21000" r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TextBox 25"/>
          <p:cNvSpPr txBox="1"/>
          <p:nvPr/>
        </p:nvSpPr>
        <p:spPr>
          <a:xfrm>
            <a:off x="2063552" y="1844825"/>
            <a:ext cx="9601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333399"/>
                </a:solidFill>
              </a:rPr>
              <a:t>Приказ Министерства образования и науки РФ от 07.04.2014 №276 «Об утверждении порядка проведения аттестации педагогических работников организаций, осуществляющих образовательную деятельность» (с </a:t>
            </a:r>
            <a:r>
              <a:rPr lang="ru-RU" dirty="0" err="1" smtClean="0">
                <a:solidFill>
                  <a:srgbClr val="333399"/>
                </a:solidFill>
              </a:rPr>
              <a:t>изм</a:t>
            </a:r>
            <a:r>
              <a:rPr lang="ru-RU" dirty="0" smtClean="0">
                <a:solidFill>
                  <a:srgbClr val="333399"/>
                </a:solidFill>
              </a:rPr>
              <a:t>., внесенными Приказом </a:t>
            </a:r>
            <a:r>
              <a:rPr lang="ru-RU" dirty="0" err="1" smtClean="0">
                <a:solidFill>
                  <a:srgbClr val="333399"/>
                </a:solidFill>
              </a:rPr>
              <a:t>Минпросвещения</a:t>
            </a:r>
            <a:r>
              <a:rPr lang="ru-RU" dirty="0" smtClean="0">
                <a:solidFill>
                  <a:srgbClr val="333399"/>
                </a:solidFill>
              </a:rPr>
              <a:t> России от 28.04.2020 №193)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7350" y="3397103"/>
            <a:ext cx="9601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333399"/>
                </a:solidFill>
              </a:rPr>
              <a:t>Приказ Министерства здравоохранения и социального развития РФ от 26.08.2010 №761н «Об утверждении Единого квалификационного справочника должностей руководителей, специалистов и служащих»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745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7" y="6178094"/>
            <a:ext cx="714717" cy="531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3446" y="6432243"/>
            <a:ext cx="5451429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600" b="1" dirty="0" smtClean="0">
                <a:solidFill>
                  <a:srgbClr val="000099"/>
                </a:solidFill>
                <a:latin typeface="Cambria" pitchFamily="18" charset="0"/>
              </a:rPr>
              <a:t>Министерство образования и науки Алтайского края</a:t>
            </a:r>
            <a:endParaRPr lang="ru-RU" sz="1600" b="1" dirty="0">
              <a:solidFill>
                <a:srgbClr val="000099"/>
              </a:solidFill>
              <a:latin typeface="Cambr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92000" y="6365586"/>
            <a:ext cx="96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735627" y="1"/>
            <a:ext cx="8736971" cy="5170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АИРО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9069" y="180754"/>
            <a:ext cx="8899451" cy="572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3019646" y="5369442"/>
            <a:ext cx="5688419" cy="48909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0745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190500" y="1125538"/>
            <a:ext cx="11791950" cy="5411787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306388"/>
            <a:ext cx="12192000" cy="9429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8148" name="Google Shape;1684;p103"/>
          <p:cNvSpPr txBox="1">
            <a:spLocks noChangeArrowheads="1"/>
          </p:cNvSpPr>
          <p:nvPr/>
        </p:nvSpPr>
        <p:spPr bwMode="auto">
          <a:xfrm>
            <a:off x="361950" y="498475"/>
            <a:ext cx="11450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200">
                <a:solidFill>
                  <a:srgbClr val="222A35"/>
                </a:solidFill>
                <a:latin typeface="Roboto"/>
                <a:ea typeface="Roboto"/>
                <a:cs typeface="Roboto"/>
                <a:sym typeface="Roboto"/>
              </a:rPr>
              <a:t>Результаты аттестации педагогических работников</a:t>
            </a:r>
          </a:p>
        </p:txBody>
      </p:sp>
      <p:pic>
        <p:nvPicPr>
          <p:cNvPr id="48149" name="Рисунок 1"/>
          <p:cNvPicPr>
            <a:picLocks noChangeAspect="1"/>
          </p:cNvPicPr>
          <p:nvPr/>
        </p:nvPicPr>
        <p:blipFill>
          <a:blip r:embed="rId3" cstate="print"/>
          <a:srcRect r="76642" b="9442"/>
          <a:stretch>
            <a:fillRect/>
          </a:stretch>
        </p:blipFill>
        <p:spPr bwMode="auto">
          <a:xfrm>
            <a:off x="236538" y="317500"/>
            <a:ext cx="9318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254000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4814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7138" y="1690688"/>
            <a:ext cx="4657725" cy="3476625"/>
          </a:xfrm>
          <a:prstGeom prst="rect">
            <a:avLst/>
          </a:prstGeom>
          <a:noFill/>
          <a:ln w="25400">
            <a:solidFill>
              <a:srgbClr val="1E4E7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Google Shape;1580;p98"/>
          <p:cNvSpPr>
            <a:spLocks noChangeArrowheads="1"/>
          </p:cNvSpPr>
          <p:nvPr/>
        </p:nvSpPr>
        <p:spPr bwMode="auto">
          <a:xfrm>
            <a:off x="177800" y="625475"/>
            <a:ext cx="11831638" cy="5903913"/>
          </a:xfrm>
          <a:prstGeom prst="rect">
            <a:avLst/>
          </a:prstGeom>
          <a:noFill/>
          <a:ln w="25400">
            <a:solidFill>
              <a:srgbClr val="DDEAF6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>
              <a:solidFill>
                <a:srgbClr val="336699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90114" name="Google Shape;1581;p98"/>
          <p:cNvSpPr txBox="1">
            <a:spLocks noChangeArrowheads="1"/>
          </p:cNvSpPr>
          <p:nvPr/>
        </p:nvSpPr>
        <p:spPr bwMode="auto">
          <a:xfrm>
            <a:off x="3881438" y="6529388"/>
            <a:ext cx="44069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200"/>
              <a:buFont typeface="Arial" charset="0"/>
              <a:buNone/>
            </a:pPr>
            <a:r>
              <a:rPr lang="ru-RU" sz="120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</a:p>
        </p:txBody>
      </p:sp>
      <p:sp>
        <p:nvSpPr>
          <p:cNvPr id="20" name="Google Shape;1683;p103"/>
          <p:cNvSpPr/>
          <p:nvPr/>
        </p:nvSpPr>
        <p:spPr>
          <a:xfrm>
            <a:off x="0" y="306388"/>
            <a:ext cx="12192000" cy="9429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90116" name="Рисунок 1"/>
          <p:cNvPicPr>
            <a:picLocks noChangeAspect="1"/>
          </p:cNvPicPr>
          <p:nvPr/>
        </p:nvPicPr>
        <p:blipFill>
          <a:blip r:embed="rId2" cstate="print"/>
          <a:srcRect r="76642" b="9442"/>
          <a:stretch>
            <a:fillRect/>
          </a:stretch>
        </p:blipFill>
        <p:spPr bwMode="auto">
          <a:xfrm>
            <a:off x="236538" y="317500"/>
            <a:ext cx="9318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Google Shape;1684;p103"/>
          <p:cNvSpPr txBox="1">
            <a:spLocks noChangeArrowheads="1"/>
          </p:cNvSpPr>
          <p:nvPr/>
        </p:nvSpPr>
        <p:spPr bwMode="auto">
          <a:xfrm>
            <a:off x="361950" y="498475"/>
            <a:ext cx="11450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b="1">
                <a:solidFill>
                  <a:schemeClr val="hlink"/>
                </a:solidFill>
                <a:sym typeface="Roboto"/>
              </a:rPr>
              <a:t>             </a:t>
            </a:r>
            <a:r>
              <a:rPr lang="ru-RU" sz="2400" b="1">
                <a:solidFill>
                  <a:schemeClr val="hlink"/>
                </a:solidFill>
                <a:sym typeface="Roboto"/>
              </a:rPr>
              <a:t>Проблемные моменты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 charset="0"/>
              <a:buNone/>
            </a:pPr>
            <a:endParaRPr lang="ru-RU" sz="3200">
              <a:solidFill>
                <a:srgbClr val="222A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54000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grpSp>
        <p:nvGrpSpPr>
          <p:cNvPr id="90119" name="Группа 4"/>
          <p:cNvGrpSpPr>
            <a:grpSpLocks/>
          </p:cNvGrpSpPr>
          <p:nvPr/>
        </p:nvGrpSpPr>
        <p:grpSpPr bwMode="auto">
          <a:xfrm>
            <a:off x="627395" y="1958080"/>
            <a:ext cx="10548754" cy="4172602"/>
            <a:chOff x="669797" y="1971348"/>
            <a:chExt cx="10548416" cy="3743109"/>
          </a:xfrm>
        </p:grpSpPr>
        <p:sp>
          <p:nvSpPr>
            <p:cNvPr id="90121" name="Google Shape;1333;p89"/>
            <p:cNvSpPr>
              <a:spLocks noChangeArrowheads="1"/>
            </p:cNvSpPr>
            <p:nvPr/>
          </p:nvSpPr>
          <p:spPr bwMode="auto">
            <a:xfrm>
              <a:off x="1930513" y="3987433"/>
              <a:ext cx="9287700" cy="812100"/>
            </a:xfrm>
            <a:prstGeom prst="roundRect">
              <a:avLst>
                <a:gd name="adj" fmla="val 29586"/>
              </a:avLst>
            </a:prstGeom>
            <a:solidFill>
              <a:srgbClr val="2AAF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buClr>
                  <a:srgbClr val="000000"/>
                </a:buClr>
                <a:buSzPts val="1800"/>
                <a:buFont typeface="Arial" charset="0"/>
                <a:buNone/>
              </a:pPr>
              <a:r>
                <a:rPr lang="ru-RU" sz="2400" dirty="0">
                  <a:solidFill>
                    <a:schemeClr val="tx2"/>
                  </a:solidFill>
                  <a:latin typeface="Calibri" pitchFamily="34" charset="0"/>
                  <a:sym typeface="Calibri" pitchFamily="34" charset="0"/>
                </a:rPr>
                <a:t>    </a:t>
              </a:r>
              <a:r>
                <a:rPr lang="ru-RU" sz="2400" b="1" dirty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Некорректное заполнение документов</a:t>
              </a:r>
              <a:endParaRPr lang="ru-RU" sz="2000" b="1" dirty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0122" name="Google Shape;1333;p89"/>
            <p:cNvSpPr>
              <a:spLocks noChangeArrowheads="1"/>
            </p:cNvSpPr>
            <p:nvPr/>
          </p:nvSpPr>
          <p:spPr bwMode="auto">
            <a:xfrm>
              <a:off x="1526488" y="1971348"/>
              <a:ext cx="9287700" cy="885199"/>
            </a:xfrm>
            <a:prstGeom prst="roundRect">
              <a:avLst>
                <a:gd name="adj" fmla="val 16667"/>
              </a:avLst>
            </a:prstGeom>
            <a:solidFill>
              <a:srgbClr val="2AAF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buClr>
                  <a:srgbClr val="000000"/>
                </a:buClr>
                <a:buSzPts val="1800"/>
                <a:buFont typeface="Arial" charset="0"/>
                <a:buNone/>
              </a:pPr>
              <a:r>
                <a:rPr lang="ru-RU" sz="2000" b="1" dirty="0">
                  <a:solidFill>
                    <a:schemeClr val="tx2"/>
                  </a:solidFill>
                  <a:sym typeface="Arial" charset="0"/>
                </a:rPr>
                <a:t>    </a:t>
              </a:r>
              <a:r>
                <a:rPr lang="ru-RU" sz="2000" b="1" dirty="0">
                  <a:solidFill>
                    <a:srgbClr val="FFFFFF"/>
                  </a:solidFill>
                  <a:sym typeface="Arial" charset="0"/>
                </a:rPr>
                <a:t>Педагоги с большим стажем работы, имевшие высшую </a:t>
              </a:r>
            </a:p>
            <a:p>
              <a:pPr>
                <a:buClr>
                  <a:srgbClr val="000000"/>
                </a:buClr>
                <a:buSzPts val="1800"/>
                <a:buFont typeface="Arial" charset="0"/>
                <a:buNone/>
              </a:pPr>
              <a:r>
                <a:rPr lang="ru-RU" sz="2000" b="1" dirty="0">
                  <a:solidFill>
                    <a:srgbClr val="FFFFFF"/>
                  </a:solidFill>
                  <a:sym typeface="Arial" charset="0"/>
                </a:rPr>
                <a:t>    квалификационную категорию, подают документы на первую</a:t>
              </a:r>
            </a:p>
            <a:p>
              <a:pPr>
                <a:buClr>
                  <a:srgbClr val="000000"/>
                </a:buClr>
                <a:buSzPts val="1800"/>
                <a:buFont typeface="Arial" charset="0"/>
                <a:buNone/>
              </a:pPr>
              <a:r>
                <a:rPr lang="ru-RU" sz="2000" b="1" dirty="0">
                  <a:solidFill>
                    <a:srgbClr val="FFFFFF"/>
                  </a:solidFill>
                  <a:sym typeface="Arial" charset="0"/>
                </a:rPr>
                <a:t>    категорию</a:t>
              </a:r>
            </a:p>
          </p:txBody>
        </p:sp>
        <p:sp>
          <p:nvSpPr>
            <p:cNvPr id="90123" name="Прямоугольник 1"/>
            <p:cNvSpPr>
              <a:spLocks noChangeArrowheads="1"/>
            </p:cNvSpPr>
            <p:nvPr/>
          </p:nvSpPr>
          <p:spPr bwMode="auto">
            <a:xfrm>
              <a:off x="5971877" y="3244762"/>
              <a:ext cx="247642" cy="328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 </a:t>
              </a:r>
            </a:p>
          </p:txBody>
        </p:sp>
        <p:sp>
          <p:nvSpPr>
            <p:cNvPr id="90124" name="Google Shape;1332;p89"/>
            <p:cNvSpPr>
              <a:spLocks noChangeArrowheads="1"/>
            </p:cNvSpPr>
            <p:nvPr/>
          </p:nvSpPr>
          <p:spPr bwMode="auto">
            <a:xfrm>
              <a:off x="669797" y="2111315"/>
              <a:ext cx="1008869" cy="3603142"/>
            </a:xfrm>
            <a:custGeom>
              <a:avLst/>
              <a:gdLst>
                <a:gd name="T0" fmla="*/ 0 w 1059180"/>
                <a:gd name="T1" fmla="*/ 0 h 5039359"/>
                <a:gd name="T2" fmla="*/ 1059180 w 1059180"/>
                <a:gd name="T3" fmla="*/ 5039359 h 5039359"/>
              </a:gdLst>
              <a:ahLst/>
              <a:cxnLst/>
              <a:rect l="T0" t="T1" r="T2" b="T3"/>
              <a:pathLst>
                <a:path w="1059180" h="5039359" extrusionOk="0">
                  <a:moveTo>
                    <a:pt x="15261" y="0"/>
                  </a:moveTo>
                  <a:lnTo>
                    <a:pt x="213544" y="215001"/>
                  </a:lnTo>
                  <a:lnTo>
                    <a:pt x="390955" y="441673"/>
                  </a:lnTo>
                  <a:lnTo>
                    <a:pt x="547495" y="678719"/>
                  </a:lnTo>
                  <a:lnTo>
                    <a:pt x="683162" y="924840"/>
                  </a:lnTo>
                  <a:lnTo>
                    <a:pt x="797958" y="1178742"/>
                  </a:lnTo>
                  <a:lnTo>
                    <a:pt x="891881" y="1439127"/>
                  </a:lnTo>
                  <a:lnTo>
                    <a:pt x="964933" y="1704698"/>
                  </a:lnTo>
                  <a:lnTo>
                    <a:pt x="1017113" y="1974158"/>
                  </a:lnTo>
                  <a:lnTo>
                    <a:pt x="1048420" y="2246212"/>
                  </a:lnTo>
                  <a:lnTo>
                    <a:pt x="1058856" y="2519562"/>
                  </a:lnTo>
                  <a:lnTo>
                    <a:pt x="1048420" y="2792911"/>
                  </a:lnTo>
                  <a:lnTo>
                    <a:pt x="1017113" y="3064963"/>
                  </a:lnTo>
                  <a:lnTo>
                    <a:pt x="964933" y="3334422"/>
                  </a:lnTo>
                  <a:lnTo>
                    <a:pt x="891881" y="3599989"/>
                  </a:lnTo>
                  <a:lnTo>
                    <a:pt x="797958" y="3860369"/>
                  </a:lnTo>
                  <a:lnTo>
                    <a:pt x="683162" y="4114265"/>
                  </a:lnTo>
                  <a:lnTo>
                    <a:pt x="547495" y="4360380"/>
                  </a:lnTo>
                  <a:lnTo>
                    <a:pt x="390955" y="4597417"/>
                  </a:lnTo>
                  <a:lnTo>
                    <a:pt x="213544" y="4824080"/>
                  </a:lnTo>
                  <a:lnTo>
                    <a:pt x="15261" y="5039072"/>
                  </a:lnTo>
                  <a:lnTo>
                    <a:pt x="0" y="5023811"/>
                  </a:lnTo>
                  <a:lnTo>
                    <a:pt x="197091" y="4810118"/>
                  </a:lnTo>
                  <a:lnTo>
                    <a:pt x="373437" y="4584826"/>
                  </a:lnTo>
                  <a:lnTo>
                    <a:pt x="529035" y="4349223"/>
                  </a:lnTo>
                  <a:lnTo>
                    <a:pt x="663888" y="4104599"/>
                  </a:lnTo>
                  <a:lnTo>
                    <a:pt x="777993" y="3852242"/>
                  </a:lnTo>
                  <a:lnTo>
                    <a:pt x="871353" y="3593442"/>
                  </a:lnTo>
                  <a:lnTo>
                    <a:pt x="943965" y="3329486"/>
                  </a:lnTo>
                  <a:lnTo>
                    <a:pt x="995832" y="3061665"/>
                  </a:lnTo>
                  <a:lnTo>
                    <a:pt x="1026951" y="2791266"/>
                  </a:lnTo>
                  <a:lnTo>
                    <a:pt x="1037325" y="2519578"/>
                  </a:lnTo>
                  <a:lnTo>
                    <a:pt x="1026951" y="2247892"/>
                  </a:lnTo>
                  <a:lnTo>
                    <a:pt x="995832" y="1977494"/>
                  </a:lnTo>
                  <a:lnTo>
                    <a:pt x="943965" y="1709675"/>
                  </a:lnTo>
                  <a:lnTo>
                    <a:pt x="871353" y="1445722"/>
                  </a:lnTo>
                  <a:lnTo>
                    <a:pt x="777993" y="1186926"/>
                  </a:lnTo>
                  <a:lnTo>
                    <a:pt x="663888" y="934574"/>
                  </a:lnTo>
                  <a:lnTo>
                    <a:pt x="529035" y="689956"/>
                  </a:lnTo>
                  <a:lnTo>
                    <a:pt x="373437" y="454360"/>
                  </a:lnTo>
                  <a:lnTo>
                    <a:pt x="197091" y="229076"/>
                  </a:lnTo>
                  <a:lnTo>
                    <a:pt x="0" y="15392"/>
                  </a:lnTo>
                  <a:lnTo>
                    <a:pt x="15261" y="0"/>
                  </a:lnTo>
                  <a:close/>
                </a:path>
              </a:pathLst>
            </a:custGeom>
            <a:noFill/>
            <a:ln w="25900">
              <a:solidFill>
                <a:srgbClr val="0B5394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/>
            <a:lstStyle/>
            <a:p>
              <a:pPr>
                <a:buClr>
                  <a:srgbClr val="000000"/>
                </a:buClr>
                <a:buSzPts val="1800"/>
                <a:buFont typeface="Arial" charset="0"/>
                <a:buNone/>
              </a:pPr>
              <a:endParaRPr lang="ru-RU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0125" name="Google Shape;1333;p89"/>
            <p:cNvSpPr>
              <a:spLocks noChangeArrowheads="1"/>
            </p:cNvSpPr>
            <p:nvPr/>
          </p:nvSpPr>
          <p:spPr bwMode="auto">
            <a:xfrm>
              <a:off x="1796009" y="3010256"/>
              <a:ext cx="9287700" cy="812100"/>
            </a:xfrm>
            <a:prstGeom prst="roundRect">
              <a:avLst>
                <a:gd name="adj" fmla="val 50000"/>
              </a:avLst>
            </a:prstGeom>
            <a:solidFill>
              <a:srgbClr val="2AAF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r>
                <a:rPr lang="ru-RU" dirty="0">
                  <a:solidFill>
                    <a:schemeClr val="tx2"/>
                  </a:solidFill>
                  <a:latin typeface="Calibri" pitchFamily="34" charset="0"/>
                  <a:sym typeface="Calibri" pitchFamily="34" charset="0"/>
                </a:rPr>
                <a:t>      </a:t>
              </a:r>
              <a:r>
                <a:rPr lang="ru-RU" sz="2400" dirty="0">
                  <a:solidFill>
                    <a:schemeClr val="tx2"/>
                  </a:solidFill>
                  <a:latin typeface="Calibri" pitchFamily="34" charset="0"/>
                  <a:sym typeface="Calibri" pitchFamily="34" charset="0"/>
                </a:rPr>
                <a:t> </a:t>
              </a:r>
              <a:r>
                <a:rPr lang="ru-RU" sz="2000" b="1" dirty="0">
                  <a:solidFill>
                    <a:srgbClr val="FFFFFF"/>
                  </a:solidFill>
                  <a:sym typeface="Arial" charset="0"/>
                </a:rPr>
                <a:t>Невнимательное прочтение нормативных документов</a:t>
              </a:r>
            </a:p>
            <a:p>
              <a:pPr>
                <a:buClr>
                  <a:srgbClr val="000000"/>
                </a:buClr>
                <a:buSzPts val="1400"/>
                <a:buFont typeface="Arial" charset="0"/>
                <a:buNone/>
              </a:pPr>
              <a:endParaRPr lang="ru-RU" sz="2400" dirty="0">
                <a:solidFill>
                  <a:schemeClr val="tx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0126" name="Google Shape;1343;p89"/>
            <p:cNvSpPr>
              <a:spLocks noChangeArrowheads="1"/>
            </p:cNvSpPr>
            <p:nvPr/>
          </p:nvSpPr>
          <p:spPr bwMode="auto">
            <a:xfrm>
              <a:off x="843367" y="2242761"/>
              <a:ext cx="812100" cy="8121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B5394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0128" name="Google Shape;1348;p89"/>
            <p:cNvSpPr>
              <a:spLocks noChangeArrowheads="1"/>
            </p:cNvSpPr>
            <p:nvPr/>
          </p:nvSpPr>
          <p:spPr bwMode="auto">
            <a:xfrm>
              <a:off x="1145988" y="3049011"/>
              <a:ext cx="812100" cy="8121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B5394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0129" name="Google Shape;1349;p89"/>
            <p:cNvSpPr>
              <a:spLocks noChangeArrowheads="1"/>
            </p:cNvSpPr>
            <p:nvPr/>
          </p:nvSpPr>
          <p:spPr bwMode="auto">
            <a:xfrm>
              <a:off x="1156619" y="3965269"/>
              <a:ext cx="812100" cy="8121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B5394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Google Shape;1580;p98"/>
          <p:cNvSpPr>
            <a:spLocks noChangeArrowheads="1"/>
          </p:cNvSpPr>
          <p:nvPr/>
        </p:nvSpPr>
        <p:spPr bwMode="auto">
          <a:xfrm>
            <a:off x="177800" y="625475"/>
            <a:ext cx="11831638" cy="5903913"/>
          </a:xfrm>
          <a:prstGeom prst="rect">
            <a:avLst/>
          </a:prstGeom>
          <a:noFill/>
          <a:ln w="25400">
            <a:solidFill>
              <a:srgbClr val="DDEAF6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>
              <a:solidFill>
                <a:srgbClr val="336699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90114" name="Google Shape;1581;p98"/>
          <p:cNvSpPr txBox="1">
            <a:spLocks noChangeArrowheads="1"/>
          </p:cNvSpPr>
          <p:nvPr/>
        </p:nvSpPr>
        <p:spPr bwMode="auto">
          <a:xfrm>
            <a:off x="3881438" y="6529388"/>
            <a:ext cx="44069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200"/>
              <a:buFont typeface="Arial" charset="0"/>
              <a:buNone/>
            </a:pPr>
            <a:r>
              <a:rPr lang="ru-RU" sz="120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</a:p>
        </p:txBody>
      </p:sp>
      <p:sp>
        <p:nvSpPr>
          <p:cNvPr id="20" name="Google Shape;1683;p103"/>
          <p:cNvSpPr/>
          <p:nvPr/>
        </p:nvSpPr>
        <p:spPr>
          <a:xfrm>
            <a:off x="0" y="306388"/>
            <a:ext cx="12192000" cy="9429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90117" name="Google Shape;1684;p103"/>
          <p:cNvSpPr txBox="1">
            <a:spLocks noChangeArrowheads="1"/>
          </p:cNvSpPr>
          <p:nvPr/>
        </p:nvSpPr>
        <p:spPr bwMode="auto">
          <a:xfrm>
            <a:off x="361950" y="498475"/>
            <a:ext cx="11450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b="1" dirty="0">
                <a:solidFill>
                  <a:schemeClr val="hlink"/>
                </a:solidFill>
                <a:sym typeface="Roboto"/>
              </a:rPr>
              <a:t>             </a:t>
            </a:r>
            <a:endParaRPr lang="ru-RU" sz="2400" b="1" dirty="0">
              <a:solidFill>
                <a:schemeClr val="hlink"/>
              </a:solidFill>
              <a:sym typeface="Roboto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 charset="0"/>
              <a:buNone/>
            </a:pPr>
            <a:endParaRPr lang="ru-RU" sz="3200" dirty="0">
              <a:solidFill>
                <a:srgbClr val="222A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54000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396932" y="426158"/>
            <a:ext cx="9921692" cy="1445173"/>
            <a:chOff x="843367" y="2123211"/>
            <a:chExt cx="9921375" cy="1450479"/>
          </a:xfrm>
        </p:grpSpPr>
        <p:sp>
          <p:nvSpPr>
            <p:cNvPr id="90123" name="Прямоугольник 1"/>
            <p:cNvSpPr>
              <a:spLocks noChangeArrowheads="1"/>
            </p:cNvSpPr>
            <p:nvPr/>
          </p:nvSpPr>
          <p:spPr bwMode="auto">
            <a:xfrm>
              <a:off x="5971877" y="3244762"/>
              <a:ext cx="247642" cy="328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 </a:t>
              </a:r>
            </a:p>
          </p:txBody>
        </p:sp>
        <p:sp>
          <p:nvSpPr>
            <p:cNvPr id="90125" name="Google Shape;1333;p89"/>
            <p:cNvSpPr>
              <a:spLocks noChangeArrowheads="1"/>
            </p:cNvSpPr>
            <p:nvPr/>
          </p:nvSpPr>
          <p:spPr bwMode="auto">
            <a:xfrm>
              <a:off x="1477042" y="2123211"/>
              <a:ext cx="9287700" cy="812100"/>
            </a:xfrm>
            <a:prstGeom prst="roundRect">
              <a:avLst>
                <a:gd name="adj" fmla="val 16667"/>
              </a:avLst>
            </a:prstGeom>
            <a:solidFill>
              <a:srgbClr val="2AAF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r>
                <a:rPr lang="ru-RU" dirty="0">
                  <a:solidFill>
                    <a:schemeClr val="tx2"/>
                  </a:solidFill>
                  <a:latin typeface="Calibri" pitchFamily="34" charset="0"/>
                  <a:sym typeface="Calibri" pitchFamily="34" charset="0"/>
                </a:rPr>
                <a:t>      </a:t>
              </a:r>
              <a:r>
                <a:rPr lang="ru-RU" sz="2400" dirty="0">
                  <a:solidFill>
                    <a:schemeClr val="tx2"/>
                  </a:solidFill>
                  <a:latin typeface="Calibri" pitchFamily="34" charset="0"/>
                  <a:sym typeface="Calibri" pitchFamily="34" charset="0"/>
                </a:rPr>
                <a:t> </a:t>
              </a:r>
              <a:r>
                <a:rPr lang="ru-RU" sz="2000" b="1" dirty="0">
                  <a:solidFill>
                    <a:srgbClr val="FFFFFF"/>
                  </a:solidFill>
                  <a:sym typeface="Arial" charset="0"/>
                </a:rPr>
                <a:t>Невнимательное прочтение нормативных документов</a:t>
              </a:r>
            </a:p>
            <a:p>
              <a:pPr>
                <a:buClr>
                  <a:srgbClr val="000000"/>
                </a:buClr>
                <a:buSzPts val="1400"/>
                <a:buFont typeface="Arial" charset="0"/>
                <a:buNone/>
              </a:pPr>
              <a:endParaRPr lang="ru-RU" sz="2400" dirty="0">
                <a:solidFill>
                  <a:schemeClr val="tx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0126" name="Google Shape;1343;p89"/>
            <p:cNvSpPr>
              <a:spLocks noChangeArrowheads="1"/>
            </p:cNvSpPr>
            <p:nvPr/>
          </p:nvSpPr>
          <p:spPr bwMode="auto">
            <a:xfrm>
              <a:off x="843367" y="2242761"/>
              <a:ext cx="812100" cy="8121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B5394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785" y="1701983"/>
            <a:ext cx="86582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вал 20"/>
          <p:cNvSpPr/>
          <p:nvPr/>
        </p:nvSpPr>
        <p:spPr>
          <a:xfrm>
            <a:off x="6039293" y="3891516"/>
            <a:ext cx="2179674" cy="78681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7" y="6178094"/>
            <a:ext cx="714717" cy="531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3446" y="6432243"/>
            <a:ext cx="5451429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600" b="1" dirty="0" smtClean="0">
                <a:solidFill>
                  <a:srgbClr val="000099"/>
                </a:solidFill>
                <a:latin typeface="Cambria" pitchFamily="18" charset="0"/>
              </a:rPr>
              <a:t>Министерство образования и науки Алтайского края</a:t>
            </a:r>
            <a:endParaRPr lang="ru-RU" sz="1600" b="1" dirty="0">
              <a:solidFill>
                <a:srgbClr val="000099"/>
              </a:solidFill>
              <a:latin typeface="Cambr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92000" y="6365586"/>
            <a:ext cx="96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967541" y="116632"/>
            <a:ext cx="9505056" cy="80021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Список аттестующихся в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квартале 2022 года на установление высшей квалификационной категории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87488" y="1268761"/>
          <a:ext cx="9985106" cy="4176463"/>
        </p:xfrm>
        <a:graphic>
          <a:graphicData uri="http://schemas.openxmlformats.org/drawingml/2006/table">
            <a:tbl>
              <a:tblPr/>
              <a:tblGrid>
                <a:gridCol w="901073"/>
                <a:gridCol w="1307172"/>
                <a:gridCol w="2019945"/>
                <a:gridCol w="2300535"/>
                <a:gridCol w="1561212"/>
                <a:gridCol w="1895169"/>
              </a:tblGrid>
              <a:tr h="862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541" marR="82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541" marR="82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541" marR="82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Курсы ПК и ПП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541" marR="82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Итоги предыдущей аттестации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541" marR="82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Особая форма (льгота)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541" marR="82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1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541" marR="82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Преподаватель</a:t>
                      </a:r>
                      <a:r>
                        <a:rPr lang="ru-RU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русского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языка и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литературы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541" marR="82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Высшее, БГПИ, 1976 г. «Русский язык и литература», учитель русского языка и литературы.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541" marR="82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«Первое сентября» «ЕГЭ по русскому языку: методические рекомендации»,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2021г.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541" marR="82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Высшая, 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19.03.2017г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541" marR="82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Ветеран труда Алтайского края, постановление № 136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 20.03.2003г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541" marR="82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1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541" marR="82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Преподаватель химии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541" marR="82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Высшее, Горно-Алтайский ГПИ , 1980 г., «Биология и химия», учитель средней школы.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541" marR="82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АГУ, « Единый государственный экзамен по химии»,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г., 32 часа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541" marR="82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Высшая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преподаватель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19.03. 2017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541" marR="82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Почетная грамота Министерства образования и науки Алтайского края,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541" marR="82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Овал 15"/>
          <p:cNvSpPr/>
          <p:nvPr/>
        </p:nvSpPr>
        <p:spPr>
          <a:xfrm>
            <a:off x="7824192" y="2348880"/>
            <a:ext cx="1920213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023648" y="3645024"/>
            <a:ext cx="3168352" cy="15841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0745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7" y="6178094"/>
            <a:ext cx="714717" cy="531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3446" y="6432243"/>
            <a:ext cx="5451429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600" b="1" dirty="0" smtClean="0">
                <a:solidFill>
                  <a:srgbClr val="000099"/>
                </a:solidFill>
                <a:latin typeface="Cambria" pitchFamily="18" charset="0"/>
              </a:rPr>
              <a:t>Министерство образования и науки Алтайского края</a:t>
            </a:r>
            <a:endParaRPr lang="ru-RU" sz="1600" b="1" dirty="0">
              <a:solidFill>
                <a:srgbClr val="000099"/>
              </a:solidFill>
              <a:latin typeface="Cambr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92000" y="6365586"/>
            <a:ext cx="960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967541" y="116633"/>
            <a:ext cx="9505056" cy="80021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Список аттестующихся в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квартале 2022 года на установление </a:t>
            </a: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679510" y="908717"/>
          <a:ext cx="10081118" cy="1775308"/>
        </p:xfrm>
        <a:graphic>
          <a:graphicData uri="http://schemas.openxmlformats.org/drawingml/2006/table">
            <a:tbl>
              <a:tblPr/>
              <a:tblGrid>
                <a:gridCol w="857677"/>
                <a:gridCol w="1488600"/>
                <a:gridCol w="2838299"/>
                <a:gridCol w="3360373"/>
                <a:gridCol w="1536169"/>
              </a:tblGrid>
              <a:tr h="587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45" marR="58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45" marR="58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45" marR="58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Курсы ПК и ПП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45" marR="58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Итоги предыдущей аттестации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45" marR="58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7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45" marR="58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Преподаватель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45" marR="58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Пржевальское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педагогическое училище имени 50-летия комсомола Киргизии, 1986г., «Воспитатель в дошкольном учреждении»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45" marR="58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АИРО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«Использование разных видов планирования по реализации образовательной работы с детьми дошкольного возраста в соответствии с ФГОС ДО»,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2020г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(ноябрь), 32 ч.;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45" marR="58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Первая,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преподаватель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21.03.2020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45" marR="58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9883899" y="1414130"/>
            <a:ext cx="2063552" cy="5635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0745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Google Shape;1580;p98"/>
          <p:cNvSpPr>
            <a:spLocks noChangeArrowheads="1"/>
          </p:cNvSpPr>
          <p:nvPr/>
        </p:nvSpPr>
        <p:spPr bwMode="auto">
          <a:xfrm>
            <a:off x="177800" y="625475"/>
            <a:ext cx="11831638" cy="5903913"/>
          </a:xfrm>
          <a:prstGeom prst="rect">
            <a:avLst/>
          </a:prstGeom>
          <a:noFill/>
          <a:ln w="25400">
            <a:solidFill>
              <a:srgbClr val="DDEAF6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>
              <a:solidFill>
                <a:srgbClr val="336699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90114" name="Google Shape;1581;p98"/>
          <p:cNvSpPr txBox="1">
            <a:spLocks noChangeArrowheads="1"/>
          </p:cNvSpPr>
          <p:nvPr/>
        </p:nvSpPr>
        <p:spPr bwMode="auto">
          <a:xfrm>
            <a:off x="3881438" y="6529388"/>
            <a:ext cx="44069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200"/>
              <a:buFont typeface="Arial" charset="0"/>
              <a:buNone/>
            </a:pPr>
            <a:r>
              <a:rPr lang="ru-RU" sz="120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</a:p>
        </p:txBody>
      </p:sp>
      <p:sp>
        <p:nvSpPr>
          <p:cNvPr id="20" name="Google Shape;1683;p103"/>
          <p:cNvSpPr/>
          <p:nvPr/>
        </p:nvSpPr>
        <p:spPr>
          <a:xfrm>
            <a:off x="0" y="306388"/>
            <a:ext cx="12192000" cy="9429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90117" name="Google Shape;1684;p103"/>
          <p:cNvSpPr txBox="1">
            <a:spLocks noChangeArrowheads="1"/>
          </p:cNvSpPr>
          <p:nvPr/>
        </p:nvSpPr>
        <p:spPr bwMode="auto">
          <a:xfrm>
            <a:off x="361950" y="498475"/>
            <a:ext cx="11450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b="1" dirty="0">
                <a:solidFill>
                  <a:schemeClr val="hlink"/>
                </a:solidFill>
                <a:sym typeface="Roboto"/>
              </a:rPr>
              <a:t>             </a:t>
            </a:r>
            <a:endParaRPr lang="ru-RU" sz="2400" b="1" dirty="0">
              <a:solidFill>
                <a:schemeClr val="hlink"/>
              </a:solidFill>
              <a:sym typeface="Roboto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 charset="0"/>
              <a:buNone/>
            </a:pPr>
            <a:endParaRPr lang="ru-RU" sz="3200" dirty="0">
              <a:solidFill>
                <a:srgbClr val="222A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54000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396932" y="426158"/>
            <a:ext cx="9921692" cy="1445173"/>
            <a:chOff x="843367" y="2123211"/>
            <a:chExt cx="9921375" cy="1450479"/>
          </a:xfrm>
        </p:grpSpPr>
        <p:sp>
          <p:nvSpPr>
            <p:cNvPr id="90123" name="Прямоугольник 1"/>
            <p:cNvSpPr>
              <a:spLocks noChangeArrowheads="1"/>
            </p:cNvSpPr>
            <p:nvPr/>
          </p:nvSpPr>
          <p:spPr bwMode="auto">
            <a:xfrm>
              <a:off x="5971877" y="3244762"/>
              <a:ext cx="247642" cy="328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 </a:t>
              </a:r>
            </a:p>
          </p:txBody>
        </p:sp>
        <p:sp>
          <p:nvSpPr>
            <p:cNvPr id="90125" name="Google Shape;1333;p89"/>
            <p:cNvSpPr>
              <a:spLocks noChangeArrowheads="1"/>
            </p:cNvSpPr>
            <p:nvPr/>
          </p:nvSpPr>
          <p:spPr bwMode="auto">
            <a:xfrm>
              <a:off x="1477042" y="2123211"/>
              <a:ext cx="9287700" cy="812100"/>
            </a:xfrm>
            <a:prstGeom prst="roundRect">
              <a:avLst>
                <a:gd name="adj" fmla="val 16667"/>
              </a:avLst>
            </a:prstGeom>
            <a:solidFill>
              <a:srgbClr val="2AAF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r>
                <a:rPr lang="ru-RU" dirty="0">
                  <a:solidFill>
                    <a:schemeClr val="tx2"/>
                  </a:solidFill>
                  <a:latin typeface="Calibri" pitchFamily="34" charset="0"/>
                  <a:sym typeface="Calibri" pitchFamily="34" charset="0"/>
                </a:rPr>
                <a:t> </a:t>
              </a:r>
              <a:r>
                <a:rPr lang="ru-RU" dirty="0" smtClean="0">
                  <a:solidFill>
                    <a:schemeClr val="tx2"/>
                  </a:solidFill>
                  <a:latin typeface="Calibri" pitchFamily="34" charset="0"/>
                  <a:sym typeface="Calibri" pitchFamily="34" charset="0"/>
                </a:rPr>
                <a:t>     </a:t>
              </a:r>
              <a:r>
                <a:rPr lang="ru-RU" sz="2800" b="1" dirty="0" smtClean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Некорректное заполнение документов</a:t>
              </a:r>
              <a:endParaRPr lang="ru-RU" sz="2800" b="1" dirty="0">
                <a:solidFill>
                  <a:srgbClr val="FFFFFF"/>
                </a:solidFill>
                <a:sym typeface="Arial" charset="0"/>
              </a:endParaRPr>
            </a:p>
            <a:p>
              <a:pPr>
                <a:buClr>
                  <a:srgbClr val="000000"/>
                </a:buClr>
                <a:buSzPts val="1400"/>
                <a:buFont typeface="Arial" charset="0"/>
                <a:buNone/>
              </a:pPr>
              <a:endParaRPr lang="ru-RU" sz="2400" dirty="0">
                <a:solidFill>
                  <a:schemeClr val="tx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0126" name="Google Shape;1343;p89"/>
            <p:cNvSpPr>
              <a:spLocks noChangeArrowheads="1"/>
            </p:cNvSpPr>
            <p:nvPr/>
          </p:nvSpPr>
          <p:spPr bwMode="auto">
            <a:xfrm>
              <a:off x="843367" y="2242761"/>
              <a:ext cx="812100" cy="8121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B5394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988288" y="1892772"/>
          <a:ext cx="8686798" cy="3883246"/>
        </p:xfrm>
        <a:graphic>
          <a:graphicData uri="http://schemas.openxmlformats.org/drawingml/2006/table">
            <a:tbl>
              <a:tblPr/>
              <a:tblGrid>
                <a:gridCol w="441258"/>
                <a:gridCol w="1836258"/>
                <a:gridCol w="1820027"/>
                <a:gridCol w="1966692"/>
                <a:gridCol w="1567987"/>
                <a:gridCol w="527288"/>
                <a:gridCol w="527288"/>
              </a:tblGrid>
              <a:tr h="42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Должность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Курсы ПК, ПП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Итоги предыдущей аттестации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Особая форма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Наличие зам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преподаватель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физики, астрономии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высшее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БГПИ, 1979г.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АКИПКРО, 2018г.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«Содержание и организация преподавания учебного предмета «Астрономия» на уровне среднего общего образования», 36ч.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преподаватель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21.03.2017г.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мастер п/о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тракторист-машинист с/х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среднее профессиональное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АГК, 2011г.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Инфоурок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2018г.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«Оказание первой помощи в образовательной организации», 16ч.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мастер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/обучения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21.03.2017г.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преподаватель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рус. языка, литературы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высшее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АГПУ, 2021г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Россия – страна возможностей. Большая перемена, Москва, 2021г.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«Наставничество в цифровом пространстве», 36ч.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4093536" y="3923414"/>
            <a:ext cx="1722474" cy="6166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298019" y="2480930"/>
            <a:ext cx="1722474" cy="6166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93535" y="4657061"/>
            <a:ext cx="1722474" cy="6166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451498" y="2665228"/>
            <a:ext cx="1722474" cy="6166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042837" y="3746205"/>
            <a:ext cx="1722474" cy="6166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698</Words>
  <Application>Microsoft Office PowerPoint</Application>
  <PresentationFormat>Произвольный</PresentationFormat>
  <Paragraphs>138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1_Тема Office</vt:lpstr>
      <vt:lpstr>4_Тема Office</vt:lpstr>
      <vt:lpstr>Основные вопросы аттестации  педагогических работников организаций профессионального образования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Благодарю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Сергеевна Попова</dc:creator>
  <cp:lastModifiedBy>alimushkina</cp:lastModifiedBy>
  <cp:revision>113</cp:revision>
  <cp:lastPrinted>2020-03-03T03:40:12Z</cp:lastPrinted>
  <dcterms:created xsi:type="dcterms:W3CDTF">2020-03-03T03:32:20Z</dcterms:created>
  <dcterms:modified xsi:type="dcterms:W3CDTF">2022-01-21T05:42:35Z</dcterms:modified>
</cp:coreProperties>
</file>