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274" r:id="rId3"/>
    <p:sldId id="277" r:id="rId4"/>
    <p:sldId id="280" r:id="rId5"/>
    <p:sldId id="300" r:id="rId6"/>
    <p:sldId id="285" r:id="rId7"/>
    <p:sldId id="262" r:id="rId8"/>
    <p:sldId id="299" r:id="rId9"/>
    <p:sldId id="263" r:id="rId10"/>
    <p:sldId id="270" r:id="rId11"/>
    <p:sldId id="272" r:id="rId12"/>
    <p:sldId id="298" r:id="rId13"/>
    <p:sldId id="271" r:id="rId14"/>
    <p:sldId id="294" r:id="rId15"/>
    <p:sldId id="295" r:id="rId16"/>
    <p:sldId id="290" r:id="rId17"/>
    <p:sldId id="291" r:id="rId18"/>
    <p:sldId id="266" r:id="rId19"/>
    <p:sldId id="292" r:id="rId20"/>
    <p:sldId id="265" r:id="rId21"/>
    <p:sldId id="289" r:id="rId22"/>
    <p:sldId id="273" r:id="rId23"/>
  </p:sldIdLst>
  <p:sldSz cx="12192000" cy="6858000"/>
  <p:notesSz cx="6858000" cy="99472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60" y="552"/>
      </p:cViewPr>
      <p:guideLst/>
    </p:cSldViewPr>
  </p:slideViewPr>
  <p:notesTextViewPr>
    <p:cViewPr>
      <p:scale>
        <a:sx n="1" d="1"/>
        <a:sy n="1" d="1"/>
      </p:scale>
      <p:origin x="0" y="0"/>
    </p:cViewPr>
  </p:notesTextViewPr>
  <p:notesViewPr>
    <p:cSldViewPr snapToGrid="0">
      <p:cViewPr varScale="1">
        <p:scale>
          <a:sx n="77" d="100"/>
          <a:sy n="77" d="100"/>
        </p:scale>
        <p:origin x="1080" y="1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ru-RU" sz="2800" b="1" dirty="0">
                <a:latin typeface="Times New Roman" panose="02020603050405020304" pitchFamily="18" charset="0"/>
                <a:cs typeface="Times New Roman" panose="02020603050405020304" pitchFamily="18" charset="0"/>
              </a:rPr>
              <a:t>Динамика средней заработной платы 2019-2021 годы</a:t>
            </a:r>
          </a:p>
        </c:rich>
      </c:tx>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2019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По району</c:v>
                </c:pt>
                <c:pt idx="1">
                  <c:v>Пед.раб.школы</c:v>
                </c:pt>
                <c:pt idx="2">
                  <c:v>Пед.раб.сады</c:v>
                </c:pt>
                <c:pt idx="3">
                  <c:v>Доп.обр.</c:v>
                </c:pt>
              </c:strCache>
            </c:strRef>
          </c:cat>
          <c:val>
            <c:numRef>
              <c:f>Лист1!$B$2:$B$5</c:f>
              <c:numCache>
                <c:formatCode>General</c:formatCode>
                <c:ptCount val="4"/>
                <c:pt idx="0">
                  <c:v>23837</c:v>
                </c:pt>
                <c:pt idx="1">
                  <c:v>31105</c:v>
                </c:pt>
                <c:pt idx="2">
                  <c:v>25192</c:v>
                </c:pt>
                <c:pt idx="3">
                  <c:v>27929</c:v>
                </c:pt>
              </c:numCache>
            </c:numRef>
          </c:val>
          <c:extLst xmlns:c16r2="http://schemas.microsoft.com/office/drawing/2015/06/chart">
            <c:ext xmlns:c16="http://schemas.microsoft.com/office/drawing/2014/chart" uri="{C3380CC4-5D6E-409C-BE32-E72D297353CC}">
              <c16:uniqueId val="{00000000-F9C4-4350-80F6-4A4BA627DB3A}"/>
            </c:ext>
          </c:extLst>
        </c:ser>
        <c:ser>
          <c:idx val="1"/>
          <c:order val="1"/>
          <c:tx>
            <c:strRef>
              <c:f>Лист1!$C$1</c:f>
              <c:strCache>
                <c:ptCount val="1"/>
                <c:pt idx="0">
                  <c:v>2020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По району</c:v>
                </c:pt>
                <c:pt idx="1">
                  <c:v>Пед.раб.школы</c:v>
                </c:pt>
                <c:pt idx="2">
                  <c:v>Пед.раб.сады</c:v>
                </c:pt>
                <c:pt idx="3">
                  <c:v>Доп.обр.</c:v>
                </c:pt>
              </c:strCache>
            </c:strRef>
          </c:cat>
          <c:val>
            <c:numRef>
              <c:f>Лист1!$C$2:$C$5</c:f>
              <c:numCache>
                <c:formatCode>General</c:formatCode>
                <c:ptCount val="4"/>
                <c:pt idx="0">
                  <c:v>25129</c:v>
                </c:pt>
                <c:pt idx="1">
                  <c:v>32546</c:v>
                </c:pt>
                <c:pt idx="2">
                  <c:v>26447</c:v>
                </c:pt>
                <c:pt idx="3">
                  <c:v>30123</c:v>
                </c:pt>
              </c:numCache>
            </c:numRef>
          </c:val>
          <c:extLst xmlns:c16r2="http://schemas.microsoft.com/office/drawing/2015/06/chart">
            <c:ext xmlns:c16="http://schemas.microsoft.com/office/drawing/2014/chart" uri="{C3380CC4-5D6E-409C-BE32-E72D297353CC}">
              <c16:uniqueId val="{00000001-F9C4-4350-80F6-4A4BA627DB3A}"/>
            </c:ext>
          </c:extLst>
        </c:ser>
        <c:ser>
          <c:idx val="2"/>
          <c:order val="2"/>
          <c:tx>
            <c:strRef>
              <c:f>Лист1!$D$1</c:f>
              <c:strCache>
                <c:ptCount val="1"/>
                <c:pt idx="0">
                  <c:v>2021</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По району</c:v>
                </c:pt>
                <c:pt idx="1">
                  <c:v>Пед.раб.школы</c:v>
                </c:pt>
                <c:pt idx="2">
                  <c:v>Пед.раб.сады</c:v>
                </c:pt>
                <c:pt idx="3">
                  <c:v>Доп.обр.</c:v>
                </c:pt>
              </c:strCache>
            </c:strRef>
          </c:cat>
          <c:val>
            <c:numRef>
              <c:f>Лист1!$D$2:$D$5</c:f>
              <c:numCache>
                <c:formatCode>General</c:formatCode>
                <c:ptCount val="4"/>
                <c:pt idx="0">
                  <c:v>33659</c:v>
                </c:pt>
                <c:pt idx="1">
                  <c:v>38041</c:v>
                </c:pt>
                <c:pt idx="2">
                  <c:v>30059</c:v>
                </c:pt>
                <c:pt idx="3">
                  <c:v>32878</c:v>
                </c:pt>
              </c:numCache>
            </c:numRef>
          </c:val>
          <c:extLst xmlns:c16r2="http://schemas.microsoft.com/office/drawing/2015/06/chart">
            <c:ext xmlns:c16="http://schemas.microsoft.com/office/drawing/2014/chart" uri="{C3380CC4-5D6E-409C-BE32-E72D297353CC}">
              <c16:uniqueId val="{00000000-BF79-4EE5-BC47-1130BDDB8DF9}"/>
            </c:ext>
          </c:extLst>
        </c:ser>
        <c:dLbls>
          <c:showLegendKey val="0"/>
          <c:showVal val="0"/>
          <c:showCatName val="0"/>
          <c:showSerName val="0"/>
          <c:showPercent val="0"/>
          <c:showBubbleSize val="0"/>
        </c:dLbls>
        <c:gapWidth val="219"/>
        <c:overlap val="-27"/>
        <c:axId val="176679696"/>
        <c:axId val="176401648"/>
      </c:barChart>
      <c:catAx>
        <c:axId val="17667969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ru-RU" sz="2000" dirty="0">
                    <a:latin typeface="Times New Roman" panose="02020603050405020304" pitchFamily="18" charset="0"/>
                    <a:cs typeface="Times New Roman" panose="02020603050405020304" pitchFamily="18" charset="0"/>
                  </a:rPr>
                  <a:t>Год</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176401648"/>
        <c:crosses val="autoZero"/>
        <c:auto val="1"/>
        <c:lblAlgn val="ctr"/>
        <c:lblOffset val="100"/>
        <c:noMultiLvlLbl val="0"/>
      </c:catAx>
      <c:valAx>
        <c:axId val="1764016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ru-RU" sz="2000" dirty="0">
                    <a:latin typeface="Times New Roman" panose="02020603050405020304" pitchFamily="18" charset="0"/>
                    <a:cs typeface="Times New Roman" panose="02020603050405020304" pitchFamily="18" charset="0"/>
                  </a:rPr>
                  <a:t>Средняя ЗП</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176679696"/>
        <c:crosses val="autoZero"/>
        <c:crossBetween val="between"/>
      </c:valAx>
      <c:spPr>
        <a:noFill/>
        <a:ln>
          <a:noFill/>
        </a:ln>
        <a:effectLst/>
      </c:spPr>
    </c:plotArea>
    <c:legend>
      <c:legendPos val="b"/>
      <c:layout>
        <c:manualLayout>
          <c:xMode val="edge"/>
          <c:yMode val="edge"/>
          <c:x val="0.41269597190340179"/>
          <c:y val="0.91028023466314856"/>
          <c:w val="0.23278080881365953"/>
          <c:h val="5.4553520993294108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8475"/>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sz="quarter" idx="1"/>
          </p:nvPr>
        </p:nvSpPr>
        <p:spPr>
          <a:xfrm>
            <a:off x="3884613" y="0"/>
            <a:ext cx="2971800" cy="498475"/>
          </a:xfrm>
          <a:prstGeom prst="rect">
            <a:avLst/>
          </a:prstGeom>
        </p:spPr>
        <p:txBody>
          <a:bodyPr vert="horz" lIns="91440" tIns="45720" rIns="91440" bIns="45720" rtlCol="0"/>
          <a:lstStyle>
            <a:lvl1pPr algn="r">
              <a:defRPr sz="1200"/>
            </a:lvl1pPr>
          </a:lstStyle>
          <a:p>
            <a:fld id="{7903C276-484A-4CA9-BF92-3BA11C8D6E2E}" type="datetimeFigureOut">
              <a:rPr lang="ru-RU" smtClean="0"/>
              <a:t>25.02.2022</a:t>
            </a:fld>
            <a:endParaRPr lang="ru-RU" dirty="0"/>
          </a:p>
        </p:txBody>
      </p:sp>
      <p:sp>
        <p:nvSpPr>
          <p:cNvPr id="4" name="Нижний колонтитул 3"/>
          <p:cNvSpPr>
            <a:spLocks noGrp="1"/>
          </p:cNvSpPr>
          <p:nvPr>
            <p:ph type="ftr" sz="quarter" idx="2"/>
          </p:nvPr>
        </p:nvSpPr>
        <p:spPr>
          <a:xfrm>
            <a:off x="0" y="9448800"/>
            <a:ext cx="2971800" cy="498475"/>
          </a:xfrm>
          <a:prstGeom prst="rect">
            <a:avLst/>
          </a:prstGeom>
        </p:spPr>
        <p:txBody>
          <a:bodyPr vert="horz" lIns="91440" tIns="45720" rIns="91440" bIns="45720" rtlCol="0" anchor="b"/>
          <a:lstStyle>
            <a:lvl1pPr algn="l">
              <a:defRPr sz="1200"/>
            </a:lvl1pPr>
          </a:lstStyle>
          <a:p>
            <a:endParaRPr lang="ru-RU" dirty="0"/>
          </a:p>
        </p:txBody>
      </p:sp>
      <p:sp>
        <p:nvSpPr>
          <p:cNvPr id="5" name="Номер слайда 4"/>
          <p:cNvSpPr>
            <a:spLocks noGrp="1"/>
          </p:cNvSpPr>
          <p:nvPr>
            <p:ph type="sldNum" sz="quarter" idx="3"/>
          </p:nvPr>
        </p:nvSpPr>
        <p:spPr>
          <a:xfrm>
            <a:off x="3884613" y="9448800"/>
            <a:ext cx="2971800" cy="498475"/>
          </a:xfrm>
          <a:prstGeom prst="rect">
            <a:avLst/>
          </a:prstGeom>
        </p:spPr>
        <p:txBody>
          <a:bodyPr vert="horz" lIns="91440" tIns="45720" rIns="91440" bIns="45720" rtlCol="0" anchor="b"/>
          <a:lstStyle>
            <a:lvl1pPr algn="r">
              <a:defRPr sz="1200"/>
            </a:lvl1pPr>
          </a:lstStyle>
          <a:p>
            <a:fld id="{AF209C54-3F42-4539-8C0B-93C41A9A60FD}" type="slidenum">
              <a:rPr lang="ru-RU" smtClean="0"/>
              <a:t>‹#›</a:t>
            </a:fld>
            <a:endParaRPr lang="ru-RU" dirty="0"/>
          </a:p>
        </p:txBody>
      </p:sp>
    </p:spTree>
    <p:extLst>
      <p:ext uri="{BB962C8B-B14F-4D97-AF65-F5344CB8AC3E}">
        <p14:creationId xmlns:p14="http://schemas.microsoft.com/office/powerpoint/2010/main" val="1970354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2B486F85-2CED-42DF-9042-AD992ACC7BC0}" type="datetimeFigureOut">
              <a:rPr lang="ru-RU" smtClean="0"/>
              <a:t>25.02.2022</a:t>
            </a:fld>
            <a:endParaRPr lang="ru-RU" dirty="0"/>
          </a:p>
        </p:txBody>
      </p:sp>
      <p:sp>
        <p:nvSpPr>
          <p:cNvPr id="4" name="Образ слайда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DD0F68E1-26D4-40C2-9404-55A46EDA0F80}" type="slidenum">
              <a:rPr lang="ru-RU" smtClean="0"/>
              <a:t>‹#›</a:t>
            </a:fld>
            <a:endParaRPr lang="ru-RU" dirty="0"/>
          </a:p>
        </p:txBody>
      </p:sp>
    </p:spTree>
    <p:extLst>
      <p:ext uri="{BB962C8B-B14F-4D97-AF65-F5344CB8AC3E}">
        <p14:creationId xmlns:p14="http://schemas.microsoft.com/office/powerpoint/2010/main" val="257542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DD0F68E1-26D4-40C2-9404-55A46EDA0F80}" type="slidenum">
              <a:rPr lang="ru-RU" smtClean="0"/>
              <a:t>6</a:t>
            </a:fld>
            <a:endParaRPr lang="ru-RU" dirty="0"/>
          </a:p>
        </p:txBody>
      </p:sp>
    </p:spTree>
    <p:extLst>
      <p:ext uri="{BB962C8B-B14F-4D97-AF65-F5344CB8AC3E}">
        <p14:creationId xmlns:p14="http://schemas.microsoft.com/office/powerpoint/2010/main" val="961175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D0F68E1-26D4-40C2-9404-55A46EDA0F80}" type="slidenum">
              <a:rPr lang="ru-RU" smtClean="0"/>
              <a:t>20</a:t>
            </a:fld>
            <a:endParaRPr lang="ru-RU" dirty="0"/>
          </a:p>
        </p:txBody>
      </p:sp>
    </p:spTree>
    <p:extLst>
      <p:ext uri="{BB962C8B-B14F-4D97-AF65-F5344CB8AC3E}">
        <p14:creationId xmlns:p14="http://schemas.microsoft.com/office/powerpoint/2010/main" val="1611087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F2BBD958-FB5A-4F54-9446-2D374DFD8E9A}" type="datetimeFigureOut">
              <a:rPr lang="ru-RU" smtClean="0"/>
              <a:t>25.02.2022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CDE596C-73E3-43BB-AE88-3DEC2B0627BC}" type="slidenum">
              <a:rPr lang="ru-RU" smtClean="0"/>
              <a:t>‹#›</a:t>
            </a:fld>
            <a:endParaRPr lang="ru-RU" dirty="0"/>
          </a:p>
        </p:txBody>
      </p:sp>
    </p:spTree>
    <p:extLst>
      <p:ext uri="{BB962C8B-B14F-4D97-AF65-F5344CB8AC3E}">
        <p14:creationId xmlns:p14="http://schemas.microsoft.com/office/powerpoint/2010/main" val="493485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BBD958-FB5A-4F54-9446-2D374DFD8E9A}" type="datetimeFigureOut">
              <a:rPr lang="ru-RU" smtClean="0"/>
              <a:t>25.02.2022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CDE596C-73E3-43BB-AE88-3DEC2B0627BC}" type="slidenum">
              <a:rPr lang="ru-RU" smtClean="0"/>
              <a:t>‹#›</a:t>
            </a:fld>
            <a:endParaRPr lang="ru-RU" dirty="0"/>
          </a:p>
        </p:txBody>
      </p:sp>
    </p:spTree>
    <p:extLst>
      <p:ext uri="{BB962C8B-B14F-4D97-AF65-F5344CB8AC3E}">
        <p14:creationId xmlns:p14="http://schemas.microsoft.com/office/powerpoint/2010/main" val="3533393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BBD958-FB5A-4F54-9446-2D374DFD8E9A}" type="datetimeFigureOut">
              <a:rPr lang="ru-RU" smtClean="0"/>
              <a:t>25.02.2022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CDE596C-73E3-43BB-AE88-3DEC2B0627BC}" type="slidenum">
              <a:rPr lang="ru-RU" smtClean="0"/>
              <a:t>‹#›</a:t>
            </a:fld>
            <a:endParaRPr lang="ru-RU" dirty="0"/>
          </a:p>
        </p:txBody>
      </p:sp>
    </p:spTree>
    <p:extLst>
      <p:ext uri="{BB962C8B-B14F-4D97-AF65-F5344CB8AC3E}">
        <p14:creationId xmlns:p14="http://schemas.microsoft.com/office/powerpoint/2010/main" val="1353933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BBD958-FB5A-4F54-9446-2D374DFD8E9A}" type="datetimeFigureOut">
              <a:rPr lang="ru-RU" smtClean="0"/>
              <a:t>25.02.2022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CDE596C-73E3-43BB-AE88-3DEC2B0627BC}" type="slidenum">
              <a:rPr lang="ru-RU" smtClean="0"/>
              <a:t>‹#›</a:t>
            </a:fld>
            <a:endParaRPr lang="ru-RU" dirty="0"/>
          </a:p>
        </p:txBody>
      </p:sp>
    </p:spTree>
    <p:extLst>
      <p:ext uri="{BB962C8B-B14F-4D97-AF65-F5344CB8AC3E}">
        <p14:creationId xmlns:p14="http://schemas.microsoft.com/office/powerpoint/2010/main" val="398949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F2BBD958-FB5A-4F54-9446-2D374DFD8E9A}" type="datetimeFigureOut">
              <a:rPr lang="ru-RU" smtClean="0"/>
              <a:t>25.02.2022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CDE596C-73E3-43BB-AE88-3DEC2B0627BC}" type="slidenum">
              <a:rPr lang="ru-RU" smtClean="0"/>
              <a:t>‹#›</a:t>
            </a:fld>
            <a:endParaRPr lang="ru-RU" dirty="0"/>
          </a:p>
        </p:txBody>
      </p:sp>
    </p:spTree>
    <p:extLst>
      <p:ext uri="{BB962C8B-B14F-4D97-AF65-F5344CB8AC3E}">
        <p14:creationId xmlns:p14="http://schemas.microsoft.com/office/powerpoint/2010/main" val="2644025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F2BBD958-FB5A-4F54-9446-2D374DFD8E9A}" type="datetimeFigureOut">
              <a:rPr lang="ru-RU" smtClean="0"/>
              <a:t>25.02.2022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CDE596C-73E3-43BB-AE88-3DEC2B0627BC}" type="slidenum">
              <a:rPr lang="ru-RU" smtClean="0"/>
              <a:t>‹#›</a:t>
            </a:fld>
            <a:endParaRPr lang="ru-RU" dirty="0"/>
          </a:p>
        </p:txBody>
      </p:sp>
    </p:spTree>
    <p:extLst>
      <p:ext uri="{BB962C8B-B14F-4D97-AF65-F5344CB8AC3E}">
        <p14:creationId xmlns:p14="http://schemas.microsoft.com/office/powerpoint/2010/main" val="577200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F2BBD958-FB5A-4F54-9446-2D374DFD8E9A}" type="datetimeFigureOut">
              <a:rPr lang="ru-RU" smtClean="0"/>
              <a:t>25.02.2022</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CCDE596C-73E3-43BB-AE88-3DEC2B0627BC}" type="slidenum">
              <a:rPr lang="ru-RU" smtClean="0"/>
              <a:t>‹#›</a:t>
            </a:fld>
            <a:endParaRPr lang="ru-RU" dirty="0"/>
          </a:p>
        </p:txBody>
      </p:sp>
    </p:spTree>
    <p:extLst>
      <p:ext uri="{BB962C8B-B14F-4D97-AF65-F5344CB8AC3E}">
        <p14:creationId xmlns:p14="http://schemas.microsoft.com/office/powerpoint/2010/main" val="254109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2BBD958-FB5A-4F54-9446-2D374DFD8E9A}" type="datetimeFigureOut">
              <a:rPr lang="ru-RU" smtClean="0"/>
              <a:t>25.02.2022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CCDE596C-73E3-43BB-AE88-3DEC2B0627BC}" type="slidenum">
              <a:rPr lang="ru-RU" smtClean="0"/>
              <a:t>‹#›</a:t>
            </a:fld>
            <a:endParaRPr lang="ru-RU" dirty="0"/>
          </a:p>
        </p:txBody>
      </p:sp>
    </p:spTree>
    <p:extLst>
      <p:ext uri="{BB962C8B-B14F-4D97-AF65-F5344CB8AC3E}">
        <p14:creationId xmlns:p14="http://schemas.microsoft.com/office/powerpoint/2010/main" val="1182011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2BBD958-FB5A-4F54-9446-2D374DFD8E9A}" type="datetimeFigureOut">
              <a:rPr lang="ru-RU" smtClean="0"/>
              <a:t>25.02.2022</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CCDE596C-73E3-43BB-AE88-3DEC2B0627BC}" type="slidenum">
              <a:rPr lang="ru-RU" smtClean="0"/>
              <a:t>‹#›</a:t>
            </a:fld>
            <a:endParaRPr lang="ru-RU" dirty="0"/>
          </a:p>
        </p:txBody>
      </p:sp>
    </p:spTree>
    <p:extLst>
      <p:ext uri="{BB962C8B-B14F-4D97-AF65-F5344CB8AC3E}">
        <p14:creationId xmlns:p14="http://schemas.microsoft.com/office/powerpoint/2010/main" val="1491275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2BBD958-FB5A-4F54-9446-2D374DFD8E9A}" type="datetimeFigureOut">
              <a:rPr lang="ru-RU" smtClean="0"/>
              <a:t>25.02.2022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CDE596C-73E3-43BB-AE88-3DEC2B0627BC}" type="slidenum">
              <a:rPr lang="ru-RU" smtClean="0"/>
              <a:t>‹#›</a:t>
            </a:fld>
            <a:endParaRPr lang="ru-RU" dirty="0"/>
          </a:p>
        </p:txBody>
      </p:sp>
    </p:spTree>
    <p:extLst>
      <p:ext uri="{BB962C8B-B14F-4D97-AF65-F5344CB8AC3E}">
        <p14:creationId xmlns:p14="http://schemas.microsoft.com/office/powerpoint/2010/main" val="599375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2BBD958-FB5A-4F54-9446-2D374DFD8E9A}" type="datetimeFigureOut">
              <a:rPr lang="ru-RU" smtClean="0"/>
              <a:t>25.02.2022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CDE596C-73E3-43BB-AE88-3DEC2B0627BC}" type="slidenum">
              <a:rPr lang="ru-RU" smtClean="0"/>
              <a:t>‹#›</a:t>
            </a:fld>
            <a:endParaRPr lang="ru-RU" dirty="0"/>
          </a:p>
        </p:txBody>
      </p:sp>
    </p:spTree>
    <p:extLst>
      <p:ext uri="{BB962C8B-B14F-4D97-AF65-F5344CB8AC3E}">
        <p14:creationId xmlns:p14="http://schemas.microsoft.com/office/powerpoint/2010/main" val="3153470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BBD958-FB5A-4F54-9446-2D374DFD8E9A}" type="datetimeFigureOut">
              <a:rPr lang="ru-RU" smtClean="0"/>
              <a:t>25.02.2022</a:t>
            </a:fld>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E596C-73E3-43BB-AE88-3DEC2B0627BC}" type="slidenum">
              <a:rPr lang="ru-RU" smtClean="0"/>
              <a:t>‹#›</a:t>
            </a:fld>
            <a:endParaRPr lang="ru-RU" dirty="0"/>
          </a:p>
        </p:txBody>
      </p:sp>
    </p:spTree>
    <p:extLst>
      <p:ext uri="{BB962C8B-B14F-4D97-AF65-F5344CB8AC3E}">
        <p14:creationId xmlns:p14="http://schemas.microsoft.com/office/powerpoint/2010/main" val="970528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eg"/><Relationship Id="rId7" Type="http://schemas.openxmlformats.org/officeDocument/2006/relationships/image" Target="../media/image7.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7.jp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41.jpg"/><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44.jpg"/><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48.png"/><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4.png"/><Relationship Id="rId7" Type="http://schemas.openxmlformats.org/officeDocument/2006/relationships/image" Target="../media/image5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7.jpeg"/><Relationship Id="rId7" Type="http://schemas.openxmlformats.org/officeDocument/2006/relationships/image" Target="../media/image22.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hyperlink" Target="https://www.eseur.ru/sovbryansk/"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190" y="-166835"/>
            <a:ext cx="13793190" cy="7759881"/>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5215" y="660568"/>
            <a:ext cx="2244436" cy="1769061"/>
          </a:xfrm>
          <a:prstGeom prst="rect">
            <a:avLst/>
          </a:prstGeom>
        </p:spPr>
      </p:pic>
      <p:sp>
        <p:nvSpPr>
          <p:cNvPr id="12" name="TextBox 11"/>
          <p:cNvSpPr txBox="1"/>
          <p:nvPr/>
        </p:nvSpPr>
        <p:spPr>
          <a:xfrm>
            <a:off x="882101" y="1592917"/>
            <a:ext cx="4615494" cy="707886"/>
          </a:xfrm>
          <a:prstGeom prst="rect">
            <a:avLst/>
          </a:prstGeom>
          <a:noFill/>
        </p:spPr>
        <p:txBody>
          <a:bodyPr wrap="none" rtlCol="0">
            <a:spAutoFit/>
          </a:bodyPr>
          <a:lstStyle/>
          <a:p>
            <a:r>
              <a:rPr lang="ru-RU" sz="2000" b="1" dirty="0">
                <a:solidFill>
                  <a:schemeClr val="bg1"/>
                </a:solidFill>
                <a:latin typeface="Times New Roman" panose="02020603050405020304" pitchFamily="18" charset="0"/>
                <a:cs typeface="Times New Roman" panose="02020603050405020304" pitchFamily="18" charset="0"/>
              </a:rPr>
              <a:t>ОБЩЕРОССИЙСКИЙ ПРОФСОЮЗ </a:t>
            </a:r>
          </a:p>
          <a:p>
            <a:r>
              <a:rPr lang="ru-RU" sz="2000" b="1" dirty="0">
                <a:solidFill>
                  <a:schemeClr val="bg1"/>
                </a:solidFill>
                <a:latin typeface="Times New Roman" panose="02020603050405020304" pitchFamily="18" charset="0"/>
                <a:cs typeface="Times New Roman" panose="02020603050405020304" pitchFamily="18" charset="0"/>
              </a:rPr>
              <a:t>                  ОБРАЗОВАНИЯ</a:t>
            </a:r>
          </a:p>
        </p:txBody>
      </p:sp>
      <p:sp>
        <p:nvSpPr>
          <p:cNvPr id="13" name="TextBox 12"/>
          <p:cNvSpPr txBox="1"/>
          <p:nvPr/>
        </p:nvSpPr>
        <p:spPr>
          <a:xfrm>
            <a:off x="6693118" y="1536893"/>
            <a:ext cx="5590147" cy="1015663"/>
          </a:xfrm>
          <a:prstGeom prst="rect">
            <a:avLst/>
          </a:prstGeom>
          <a:noFill/>
        </p:spPr>
        <p:txBody>
          <a:bodyPr wrap="square" rtlCol="0">
            <a:spAutoFit/>
          </a:bodyPr>
          <a:lstStyle/>
          <a:p>
            <a:pPr algn="ctr"/>
            <a:r>
              <a:rPr lang="ru-RU" sz="2000" b="1" dirty="0">
                <a:solidFill>
                  <a:schemeClr val="bg1"/>
                </a:solidFill>
                <a:latin typeface="Times New Roman" panose="02020603050405020304" pitchFamily="18" charset="0"/>
                <a:cs typeface="Times New Roman" panose="02020603050405020304" pitchFamily="18" charset="0"/>
              </a:rPr>
              <a:t>СОВЕТСКАЯ РАЙОННАЯ ОРГАНИЗАЦИЯ   </a:t>
            </a:r>
          </a:p>
          <a:p>
            <a:pPr algn="ctr"/>
            <a:r>
              <a:rPr lang="ru-RU" sz="2000" b="1" dirty="0">
                <a:solidFill>
                  <a:schemeClr val="bg1"/>
                </a:solidFill>
                <a:latin typeface="Times New Roman" panose="02020603050405020304" pitchFamily="18" charset="0"/>
                <a:cs typeface="Times New Roman" panose="02020603050405020304" pitchFamily="18" charset="0"/>
              </a:rPr>
              <a:t>       Г. БРЯНСКА   </a:t>
            </a:r>
          </a:p>
          <a:p>
            <a:r>
              <a:rPr lang="ru-RU" sz="2000" b="1" dirty="0">
                <a:solidFill>
                  <a:schemeClr val="bg1"/>
                </a:solidFill>
                <a:latin typeface="Times New Roman" panose="02020603050405020304" pitchFamily="18" charset="0"/>
                <a:cs typeface="Times New Roman" panose="02020603050405020304" pitchFamily="18" charset="0"/>
              </a:rPr>
              <a:t>      </a:t>
            </a:r>
          </a:p>
        </p:txBody>
      </p:sp>
      <p:sp>
        <p:nvSpPr>
          <p:cNvPr id="14" name="TextBox 13"/>
          <p:cNvSpPr txBox="1"/>
          <p:nvPr/>
        </p:nvSpPr>
        <p:spPr>
          <a:xfrm>
            <a:off x="1358573" y="3312508"/>
            <a:ext cx="10549247" cy="1569660"/>
          </a:xfrm>
          <a:prstGeom prst="rect">
            <a:avLst/>
          </a:prstGeom>
          <a:noFill/>
        </p:spPr>
        <p:txBody>
          <a:bodyPr wrap="square" rtlCol="0">
            <a:spAutoFit/>
          </a:bodyPr>
          <a:lstStyle/>
          <a:p>
            <a:r>
              <a:rPr lang="ru-RU" sz="4800" b="1" dirty="0">
                <a:solidFill>
                  <a:schemeClr val="bg1"/>
                </a:solidFill>
                <a:latin typeface="Times New Roman" panose="02020603050405020304" pitchFamily="18" charset="0"/>
                <a:cs typeface="Times New Roman" panose="02020603050405020304" pitchFamily="18" charset="0"/>
              </a:rPr>
              <a:t>       </a:t>
            </a:r>
            <a:r>
              <a:rPr lang="ru-RU" sz="4800" b="1" dirty="0">
                <a:solidFill>
                  <a:schemeClr val="bg1">
                    <a:lumMod val="95000"/>
                  </a:schemeClr>
                </a:solidFill>
                <a:latin typeface="Times New Roman" panose="02020603050405020304" pitchFamily="18" charset="0"/>
                <a:cs typeface="Times New Roman" panose="02020603050405020304" pitchFamily="18" charset="0"/>
              </a:rPr>
              <a:t>ПУБЛИЧНЫЙ ДОКЛАД</a:t>
            </a:r>
          </a:p>
          <a:p>
            <a:r>
              <a:rPr lang="ru-RU" sz="4800" b="1" dirty="0">
                <a:solidFill>
                  <a:schemeClr val="bg1">
                    <a:lumMod val="95000"/>
                  </a:schemeClr>
                </a:solidFill>
                <a:latin typeface="Times New Roman" panose="02020603050405020304" pitchFamily="18" charset="0"/>
                <a:cs typeface="Times New Roman" panose="02020603050405020304" pitchFamily="18" charset="0"/>
              </a:rPr>
              <a:t>ОСНОВНЫЕ СОБЫТИЯ 2021 ГОДА</a:t>
            </a:r>
          </a:p>
        </p:txBody>
      </p:sp>
    </p:spTree>
    <p:extLst>
      <p:ext uri="{BB962C8B-B14F-4D97-AF65-F5344CB8AC3E}">
        <p14:creationId xmlns:p14="http://schemas.microsoft.com/office/powerpoint/2010/main" val="547460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TextBox 4"/>
          <p:cNvSpPr txBox="1"/>
          <p:nvPr/>
        </p:nvSpPr>
        <p:spPr>
          <a:xfrm>
            <a:off x="2386940" y="261257"/>
            <a:ext cx="7837715" cy="523220"/>
          </a:xfrm>
          <a:prstGeom prst="rect">
            <a:avLst/>
          </a:prstGeom>
          <a:noFill/>
        </p:spPr>
        <p:txBody>
          <a:bodyPr wrap="square" rtlCol="0">
            <a:spAutoFit/>
          </a:bodyPr>
          <a:lstStyle/>
          <a:p>
            <a:r>
              <a:rPr lang="ru-RU" sz="2800" b="1" dirty="0">
                <a:latin typeface="Times New Roman" panose="02020603050405020304" pitchFamily="18" charset="0"/>
                <a:cs typeface="Times New Roman" panose="02020603050405020304" pitchFamily="18" charset="0"/>
              </a:rPr>
              <a:t>В приоритете – соблюдение прав работников</a:t>
            </a:r>
            <a:endParaRPr lang="ru-RU"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94756" y="775559"/>
            <a:ext cx="10759044" cy="6186309"/>
          </a:xfrm>
          <a:prstGeom prst="rect">
            <a:avLst/>
          </a:prstGeom>
          <a:noFill/>
        </p:spPr>
        <p:txBody>
          <a:bodyPr wrap="square" rtlCol="0">
            <a:spAutoFit/>
          </a:bodyPr>
          <a:lstStyle/>
          <a:p>
            <a:pPr algn="just"/>
            <a:r>
              <a:rPr lang="ru-RU" b="1" dirty="0">
                <a:latin typeface="Times New Roman" panose="02020603050405020304" pitchFamily="18" charset="0"/>
                <a:cs typeface="Times New Roman" panose="02020603050405020304" pitchFamily="18" charset="0"/>
              </a:rPr>
              <a:t>                                                                       Наши действия:</a:t>
            </a:r>
            <a:endParaRPr lang="ru-RU" dirty="0">
              <a:latin typeface="Times New Roman" panose="02020603050405020304" pitchFamily="18" charset="0"/>
              <a:cs typeface="Times New Roman" panose="02020603050405020304" pitchFamily="18" charset="0"/>
            </a:endParaRPr>
          </a:p>
          <a:p>
            <a:pPr algn="just"/>
            <a:r>
              <a:rPr lang="ru-RU" b="1" dirty="0">
                <a:latin typeface="Times New Roman" panose="02020603050405020304" pitchFamily="18" charset="0"/>
                <a:cs typeface="Times New Roman" panose="02020603050405020304" pitchFamily="18" charset="0"/>
              </a:rPr>
              <a:t>    по сохранению уровня оплаты труда</a:t>
            </a:r>
            <a:r>
              <a:rPr lang="ru-RU" dirty="0">
                <a:latin typeface="Times New Roman" panose="02020603050405020304" pitchFamily="18" charset="0"/>
                <a:cs typeface="Times New Roman" panose="02020603050405020304" pitchFamily="18" charset="0"/>
              </a:rPr>
              <a:t>:</a:t>
            </a:r>
          </a:p>
          <a:p>
            <a:pPr algn="just"/>
            <a:r>
              <a:rPr lang="ru-RU" dirty="0">
                <a:latin typeface="Times New Roman" panose="02020603050405020304" pitchFamily="18" charset="0"/>
                <a:cs typeface="Times New Roman" panose="02020603050405020304" pitchFamily="18" charset="0"/>
              </a:rPr>
              <a:t>    Выборными коллегиальными органами  Советской РО Профсоюза осуществлялся:</a:t>
            </a:r>
          </a:p>
          <a:p>
            <a:pPr algn="just"/>
            <a:r>
              <a:rPr lang="ru-RU" dirty="0">
                <a:latin typeface="Times New Roman" panose="02020603050405020304" pitchFamily="18" charset="0"/>
                <a:cs typeface="Times New Roman" panose="02020603050405020304" pitchFamily="18" charset="0"/>
              </a:rPr>
              <a:t>-  контроль за  реализацией  МРОТ на территории Брянской области с 01 января 2021г.</a:t>
            </a:r>
          </a:p>
          <a:p>
            <a:pPr algn="just"/>
            <a:r>
              <a:rPr lang="ru-RU" dirty="0">
                <a:latin typeface="Times New Roman" panose="02020603050405020304" pitchFamily="18" charset="0"/>
                <a:cs typeface="Times New Roman" panose="02020603050405020304" pitchFamily="18" charset="0"/>
              </a:rPr>
              <a:t> -мониторинги по оплате труда работников, порядка распределения стимулирующих выплат;</a:t>
            </a:r>
          </a:p>
          <a:p>
            <a:pPr algn="just"/>
            <a:r>
              <a:rPr lang="ru-RU" dirty="0">
                <a:latin typeface="Times New Roman" panose="02020603050405020304" pitchFamily="18" charset="0"/>
                <a:cs typeface="Times New Roman" panose="02020603050405020304" pitchFamily="18" charset="0"/>
              </a:rPr>
              <a:t>- контроль за выплатой заработной платы в период отпуска, выплатой материальной помощи к отпуску;</a:t>
            </a:r>
          </a:p>
          <a:p>
            <a:pPr algn="just"/>
            <a:r>
              <a:rPr lang="ru-RU" b="1" dirty="0">
                <a:latin typeface="Times New Roman" panose="02020603050405020304" pitchFamily="18" charset="0"/>
                <a:cs typeface="Times New Roman" panose="02020603050405020304" pitchFamily="18" charset="0"/>
              </a:rPr>
              <a:t>      по соблюдению правовых гарантий организации труда</a:t>
            </a:r>
            <a:r>
              <a:rPr lang="ru-RU" dirty="0">
                <a:latin typeface="Times New Roman" panose="02020603050405020304" pitchFamily="18" charset="0"/>
                <a:cs typeface="Times New Roman" panose="02020603050405020304" pitchFamily="18" charset="0"/>
              </a:rPr>
              <a:t>: </a:t>
            </a:r>
          </a:p>
          <a:p>
            <a:pPr algn="just"/>
            <a:r>
              <a:rPr lang="ru-RU" dirty="0">
                <a:latin typeface="Times New Roman" panose="02020603050405020304" pitchFamily="18" charset="0"/>
                <a:cs typeface="Times New Roman" panose="02020603050405020304" pitchFamily="18" charset="0"/>
              </a:rPr>
              <a:t>- предоставление отпуска в соответствии с графиками отпусков;</a:t>
            </a:r>
          </a:p>
          <a:p>
            <a:pPr algn="just"/>
            <a:r>
              <a:rPr lang="ru-RU" dirty="0">
                <a:latin typeface="Times New Roman" panose="02020603050405020304" pitchFamily="18" charset="0"/>
                <a:cs typeface="Times New Roman" panose="02020603050405020304" pitchFamily="18" charset="0"/>
              </a:rPr>
              <a:t>-  участие профсоюзной организации в распределении стимулирующих выплат;</a:t>
            </a:r>
          </a:p>
          <a:p>
            <a:pPr marL="285750" indent="-285750" algn="just">
              <a:buFontTx/>
              <a:buChar char="-"/>
            </a:pPr>
            <a:r>
              <a:rPr lang="ru-RU" dirty="0">
                <a:latin typeface="Times New Roman" panose="02020603050405020304" pitchFamily="18" charset="0"/>
                <a:cs typeface="Times New Roman" panose="02020603050405020304" pitchFamily="18" charset="0"/>
              </a:rPr>
              <a:t>соблюдения норм охраны труда на рабочем месте в условиях действия предписания Роспотребнадзора (совместно с работодателями).</a:t>
            </a:r>
          </a:p>
          <a:p>
            <a:pPr marL="285750" indent="-285750" algn="just">
              <a:buFontTx/>
              <a:buChar char="-"/>
            </a:pPr>
            <a:r>
              <a:rPr lang="ru-RU" dirty="0">
                <a:latin typeface="Times New Roman" panose="02020603050405020304" pitchFamily="18" charset="0"/>
                <a:cs typeface="Times New Roman" panose="02020603050405020304" pitchFamily="18" charset="0"/>
              </a:rPr>
              <a:t>изменение формулы расчета заработной платы педагогических работников с 01 сентября 2021г. с учетом 5000 руб. и внесение изменений в Положения по оплате труда образовательной организации.</a:t>
            </a:r>
          </a:p>
          <a:p>
            <a:pPr algn="just"/>
            <a:r>
              <a:rPr lang="ru-RU" b="1" dirty="0">
                <a:latin typeface="Times New Roman" panose="02020603050405020304" pitchFamily="18" charset="0"/>
                <a:cs typeface="Times New Roman" panose="02020603050405020304" pitchFamily="18" charset="0"/>
              </a:rPr>
              <a:t>     Мы помогли членам Профсоюза </a:t>
            </a:r>
            <a:r>
              <a:rPr lang="ru-RU" dirty="0">
                <a:latin typeface="Times New Roman" panose="02020603050405020304" pitchFamily="18" charset="0"/>
                <a:cs typeface="Times New Roman" panose="02020603050405020304" pitchFamily="18" charset="0"/>
              </a:rPr>
              <a:t>(9 человек) отстоять в судах  право на назначение</a:t>
            </a:r>
            <a:r>
              <a:rPr lang="ru-RU" b="1"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досрочной страховой пенсии как педагогическим  работникам.</a:t>
            </a:r>
          </a:p>
          <a:p>
            <a:pPr algn="just"/>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   Уровень оплаты работников образовательных учреждений за 2021г. </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Средняя  заработная плата по району- 28,300 руб. (все категории)</a:t>
            </a:r>
          </a:p>
          <a:p>
            <a:pPr algn="just"/>
            <a:r>
              <a:rPr lang="ru-RU" dirty="0">
                <a:latin typeface="Times New Roman" panose="02020603050405020304" pitchFamily="18" charset="0"/>
                <a:cs typeface="Times New Roman" panose="02020603050405020304" pitchFamily="18" charset="0"/>
              </a:rPr>
              <a:t>Средняя заработная плата педагогических работников:</a:t>
            </a:r>
          </a:p>
          <a:p>
            <a:pPr algn="just"/>
            <a:r>
              <a:rPr lang="ru-RU" dirty="0">
                <a:latin typeface="Times New Roman" panose="02020603050405020304" pitchFamily="18" charset="0"/>
                <a:cs typeface="Times New Roman" panose="02020603050405020304" pitchFamily="18" charset="0"/>
              </a:rPr>
              <a:t>Школы: 34,606 руб.</a:t>
            </a:r>
          </a:p>
          <a:p>
            <a:pPr algn="just"/>
            <a:r>
              <a:rPr lang="ru-RU" dirty="0">
                <a:latin typeface="Times New Roman" panose="02020603050405020304" pitchFamily="18" charset="0"/>
                <a:cs typeface="Times New Roman" panose="02020603050405020304" pitchFamily="18" charset="0"/>
              </a:rPr>
              <a:t>Сады: 30,059 руб.</a:t>
            </a:r>
          </a:p>
          <a:p>
            <a:pPr algn="just"/>
            <a:r>
              <a:rPr lang="ru-RU" dirty="0">
                <a:latin typeface="Times New Roman" panose="02020603050405020304" pitchFamily="18" charset="0"/>
                <a:cs typeface="Times New Roman" panose="02020603050405020304" pitchFamily="18" charset="0"/>
              </a:rPr>
              <a:t>Дополнительное образование: 32,878, руб.</a:t>
            </a:r>
          </a:p>
          <a:p>
            <a:r>
              <a:rPr lang="ru-RU" dirty="0"/>
              <a:t> </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896" y="30041"/>
            <a:ext cx="1616778" cy="1074364"/>
          </a:xfrm>
          <a:prstGeom prst="rect">
            <a:avLst/>
          </a:prstGeom>
          <a:ln>
            <a:noFill/>
          </a:ln>
          <a:effectLst>
            <a:softEdge rad="112500"/>
          </a:effectLst>
        </p:spPr>
      </p:pic>
    </p:spTree>
    <p:extLst>
      <p:ext uri="{BB962C8B-B14F-4D97-AF65-F5344CB8AC3E}">
        <p14:creationId xmlns:p14="http://schemas.microsoft.com/office/powerpoint/2010/main" val="3103980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aphicFrame>
        <p:nvGraphicFramePr>
          <p:cNvPr id="19" name="Диаграмма 18"/>
          <p:cNvGraphicFramePr/>
          <p:nvPr>
            <p:extLst>
              <p:ext uri="{D42A27DB-BD31-4B8C-83A1-F6EECF244321}">
                <p14:modId xmlns:p14="http://schemas.microsoft.com/office/powerpoint/2010/main" val="841799949"/>
              </p:ext>
            </p:extLst>
          </p:nvPr>
        </p:nvGraphicFramePr>
        <p:xfrm>
          <a:off x="133005" y="133004"/>
          <a:ext cx="11770820" cy="65005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91252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Прямоугольник 4"/>
          <p:cNvSpPr/>
          <p:nvPr/>
        </p:nvSpPr>
        <p:spPr>
          <a:xfrm>
            <a:off x="4626174" y="243225"/>
            <a:ext cx="2939651" cy="523220"/>
          </a:xfrm>
          <a:prstGeom prst="rect">
            <a:avLst/>
          </a:prstGeom>
        </p:spPr>
        <p:txBody>
          <a:bodyPr wrap="none">
            <a:spAutoFit/>
          </a:bodyPr>
          <a:lstStyle/>
          <a:p>
            <a:r>
              <a:rPr lang="ru-RU" sz="2800" b="1" dirty="0">
                <a:latin typeface="Times New Roman" panose="02020603050405020304" pitchFamily="18" charset="0"/>
                <a:cs typeface="Times New Roman" panose="02020603050405020304" pitchFamily="18" charset="0"/>
              </a:rPr>
              <a:t>ОХРАНА ТРУДА</a:t>
            </a:r>
            <a:endParaRPr lang="ru-RU" sz="28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363188" y="954810"/>
            <a:ext cx="11910950" cy="1569660"/>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Охрана труда </a:t>
            </a:r>
            <a:r>
              <a:rPr lang="ru-RU" dirty="0">
                <a:latin typeface="Times New Roman" panose="02020603050405020304" pitchFamily="18" charset="0"/>
                <a:cs typeface="Times New Roman" panose="02020603050405020304" pitchFamily="18" charset="0"/>
              </a:rPr>
              <a:t>— один из важных пунктов в области защиты работников образования. </a:t>
            </a:r>
          </a:p>
          <a:p>
            <a:r>
              <a:rPr lang="ru-RU" dirty="0">
                <a:latin typeface="Times New Roman" panose="02020603050405020304" pitchFamily="18" charset="0"/>
                <a:cs typeface="Times New Roman" panose="02020603050405020304" pitchFamily="18" charset="0"/>
              </a:rPr>
              <a:t>Главное событие года в сфере охраны труда — </a:t>
            </a:r>
            <a:r>
              <a:rPr lang="ru-RU" b="1" dirty="0">
                <a:latin typeface="Times New Roman" panose="02020603050405020304" pitchFamily="18" charset="0"/>
                <a:cs typeface="Times New Roman" panose="02020603050405020304" pitchFamily="18" charset="0"/>
              </a:rPr>
              <a:t>Всероссийская </a:t>
            </a:r>
            <a:r>
              <a:rPr lang="ru-RU" b="1" dirty="0" err="1">
                <a:latin typeface="Times New Roman" panose="02020603050405020304" pitchFamily="18" charset="0"/>
                <a:cs typeface="Times New Roman" panose="02020603050405020304" pitchFamily="18" charset="0"/>
              </a:rPr>
              <a:t>общепрофсоюзная</a:t>
            </a:r>
            <a:r>
              <a:rPr lang="ru-RU" b="1" dirty="0">
                <a:latin typeface="Times New Roman" panose="02020603050405020304" pitchFamily="18" charset="0"/>
                <a:cs typeface="Times New Roman" panose="02020603050405020304" pitchFamily="18" charset="0"/>
              </a:rPr>
              <a:t> тематическая проверка безопасности и охраны труда при проведении занятий по физической культуре и спортом в образовательных организациях. </a:t>
            </a:r>
          </a:p>
          <a:p>
            <a:r>
              <a:rPr lang="ru-RU" dirty="0">
                <a:latin typeface="Times New Roman" panose="02020603050405020304" pitchFamily="18" charset="0"/>
                <a:cs typeface="Times New Roman" panose="02020603050405020304" pitchFamily="18" charset="0"/>
              </a:rPr>
              <a:t>В организациях действуют </a:t>
            </a:r>
            <a:r>
              <a:rPr lang="ru-RU" sz="2400" b="1" dirty="0">
                <a:latin typeface="Times New Roman" panose="02020603050405020304" pitchFamily="18" charset="0"/>
                <a:cs typeface="Times New Roman" panose="02020603050405020304" pitchFamily="18" charset="0"/>
              </a:rPr>
              <a:t>49</a:t>
            </a:r>
            <a:r>
              <a:rPr lang="ru-RU" dirty="0">
                <a:latin typeface="Times New Roman" panose="02020603050405020304" pitchFamily="18" charset="0"/>
                <a:cs typeface="Times New Roman" panose="02020603050405020304" pitchFamily="18" charset="0"/>
              </a:rPr>
              <a:t> уполномоченных по охране труда</a:t>
            </a:r>
          </a:p>
        </p:txBody>
      </p:sp>
      <p:sp>
        <p:nvSpPr>
          <p:cNvPr id="7" name="Прямоугольник 6"/>
          <p:cNvSpPr/>
          <p:nvPr/>
        </p:nvSpPr>
        <p:spPr>
          <a:xfrm>
            <a:off x="229590" y="2527383"/>
            <a:ext cx="11732820" cy="4154984"/>
          </a:xfrm>
          <a:prstGeom prst="rect">
            <a:avLst/>
          </a:prstGeom>
        </p:spPr>
        <p:txBody>
          <a:bodyPr wrap="square" numCol="2">
            <a:spAutoFit/>
          </a:bodyPr>
          <a:lstStyle/>
          <a:p>
            <a:pPr algn="ctr"/>
            <a:r>
              <a:rPr lang="ru-RU" sz="2400" b="1" dirty="0">
                <a:latin typeface="Times New Roman" panose="02020603050405020304" pitchFamily="18" charset="0"/>
                <a:cs typeface="Times New Roman" panose="02020603050405020304" pitchFamily="18" charset="0"/>
              </a:rPr>
              <a:t>Наши действия</a:t>
            </a:r>
            <a:r>
              <a:rPr lang="ru-RU" sz="2400"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a:t>
            </a:r>
            <a:r>
              <a:rPr lang="ru-RU" u="sng" dirty="0">
                <a:latin typeface="Times New Roman" panose="02020603050405020304" pitchFamily="18" charset="0"/>
                <a:cs typeface="Times New Roman" panose="02020603050405020304" pitchFamily="18" charset="0"/>
              </a:rPr>
              <a:t>Проведены мониторинги:</a:t>
            </a:r>
          </a:p>
          <a:p>
            <a:pPr>
              <a:buFontTx/>
              <a:buChar char="-"/>
            </a:pPr>
            <a:r>
              <a:rPr lang="ru-RU" dirty="0">
                <a:latin typeface="Times New Roman" panose="02020603050405020304" pitchFamily="18" charset="0"/>
                <a:cs typeface="Times New Roman" panose="02020603050405020304" pitchFamily="18" charset="0"/>
              </a:rPr>
              <a:t>по оплате медицинских осмотров работников   </a:t>
            </a:r>
          </a:p>
          <a:p>
            <a:pPr>
              <a:buFontTx/>
              <a:buChar char="-"/>
            </a:pPr>
            <a:r>
              <a:rPr lang="ru-RU" dirty="0">
                <a:latin typeface="Times New Roman" panose="02020603050405020304" pitchFamily="18" charset="0"/>
                <a:cs typeface="Times New Roman" panose="02020603050405020304" pitchFamily="18" charset="0"/>
              </a:rPr>
              <a:t>по предоставлению дополнительных дней на диспансеризацию</a:t>
            </a:r>
          </a:p>
          <a:p>
            <a:pPr>
              <a:buFontTx/>
              <a:buChar char="-"/>
            </a:pPr>
            <a:r>
              <a:rPr lang="ru-RU" dirty="0">
                <a:latin typeface="Times New Roman" panose="02020603050405020304" pitchFamily="18" charset="0"/>
                <a:cs typeface="Times New Roman" panose="02020603050405020304" pitchFamily="18" charset="0"/>
              </a:rPr>
              <a:t>по соблюдению санитарно-эпидемиологических правил в образовательных учреждений</a:t>
            </a:r>
          </a:p>
          <a:p>
            <a:r>
              <a:rPr lang="ru-RU" dirty="0">
                <a:latin typeface="Times New Roman" panose="02020603050405020304" pitchFamily="18" charset="0"/>
                <a:cs typeface="Times New Roman" panose="02020603050405020304" pitchFamily="18" charset="0"/>
              </a:rPr>
              <a:t>-Разработан раздел «Охрана труда» для нового макета коллективного договора</a:t>
            </a:r>
          </a:p>
          <a:p>
            <a:pPr algn="ctr"/>
            <a:r>
              <a:rPr lang="ru-RU" sz="2400" b="1" dirty="0">
                <a:latin typeface="Times New Roman" panose="02020603050405020304" pitchFamily="18" charset="0"/>
                <a:cs typeface="Times New Roman" panose="02020603050405020304" pitchFamily="18" charset="0"/>
              </a:rPr>
              <a:t>Результаты: </a:t>
            </a:r>
          </a:p>
          <a:p>
            <a:pPr algn="just"/>
            <a:r>
              <a:rPr lang="ru-RU" dirty="0">
                <a:latin typeface="Times New Roman" panose="02020603050405020304" pitchFamily="18" charset="0"/>
                <a:cs typeface="Times New Roman" panose="02020603050405020304" pitchFamily="18" charset="0"/>
              </a:rPr>
              <a:t>Охрана труда работников образовательных учреждений </a:t>
            </a:r>
          </a:p>
          <a:p>
            <a:pPr algn="just"/>
            <a:r>
              <a:rPr lang="ru-RU" dirty="0">
                <a:latin typeface="Times New Roman" panose="02020603050405020304" pitchFamily="18" charset="0"/>
                <a:cs typeface="Times New Roman" panose="02020603050405020304" pitchFamily="18" charset="0"/>
              </a:rPr>
              <a:t>   соответствует действующему законодательству и    </a:t>
            </a:r>
          </a:p>
          <a:p>
            <a:pPr algn="just"/>
            <a:r>
              <a:rPr lang="ru-RU" dirty="0">
                <a:latin typeface="Times New Roman" panose="02020603050405020304" pitchFamily="18" charset="0"/>
                <a:cs typeface="Times New Roman" panose="02020603050405020304" pitchFamily="18" charset="0"/>
              </a:rPr>
              <a:t>   коллективному договору. Средства выделяются из бюджета и внебюджетных источников.</a:t>
            </a:r>
          </a:p>
          <a:p>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a:t>
            </a:r>
          </a:p>
        </p:txBody>
      </p:sp>
      <p:sp>
        <p:nvSpPr>
          <p:cNvPr id="8" name="Прямоугольник 7"/>
          <p:cNvSpPr/>
          <p:nvPr/>
        </p:nvSpPr>
        <p:spPr>
          <a:xfrm>
            <a:off x="6260276" y="2611894"/>
            <a:ext cx="6096000" cy="2677656"/>
          </a:xfrm>
          <a:prstGeom prst="rect">
            <a:avLst/>
          </a:prstGeom>
        </p:spPr>
        <p:txBody>
          <a:bodyPr>
            <a:spAutoFit/>
          </a:bodyPr>
          <a:lstStyle/>
          <a:p>
            <a:r>
              <a:rPr lang="ru-RU" sz="2400" b="1" dirty="0">
                <a:latin typeface="Times New Roman" panose="02020603050405020304" pitchFamily="18" charset="0"/>
                <a:cs typeface="Times New Roman" panose="02020603050405020304" pitchFamily="18" charset="0"/>
              </a:rPr>
              <a:t>                       Наши задачи:</a:t>
            </a:r>
          </a:p>
          <a:p>
            <a:pPr marL="285750" indent="-285750">
              <a:buFont typeface="Arial" panose="020B0604020202020204" pitchFamily="34" charset="0"/>
              <a:buChar char="•"/>
            </a:pPr>
            <a:r>
              <a:rPr lang="ru-RU" dirty="0"/>
              <a:t> </a:t>
            </a:r>
            <a:r>
              <a:rPr lang="ru-RU" dirty="0">
                <a:latin typeface="Times New Roman" panose="02020603050405020304" pitchFamily="18" charset="0"/>
                <a:cs typeface="Times New Roman" panose="02020603050405020304" pitchFamily="18" charset="0"/>
              </a:rPr>
              <a:t>Обучение уполномоченных по охране труда в профсоюзных организациях; </a:t>
            </a:r>
          </a:p>
          <a:p>
            <a:pPr marL="285750" indent="-285750">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общественный контроль за соблюдением  требований охраны труда в образовательных организациях;</a:t>
            </a:r>
          </a:p>
          <a:p>
            <a:pPr marL="285750" indent="-285750">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 контроль за созданием и работой комиссий по охране труда в образовательных организациях с участием  председателей ППО, уполномоченных по охране труда;</a:t>
            </a:r>
          </a:p>
          <a:p>
            <a:pPr marL="285750" indent="-285750">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контроль за   реализацией Соглашений по охране труда</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590" y="10265"/>
            <a:ext cx="1602721" cy="941631"/>
          </a:xfrm>
          <a:prstGeom prst="rect">
            <a:avLst/>
          </a:prstGeom>
          <a:ln>
            <a:noFill/>
          </a:ln>
          <a:effectLst>
            <a:softEdge rad="112500"/>
          </a:effectLst>
        </p:spPr>
      </p:pic>
    </p:spTree>
    <p:extLst>
      <p:ext uri="{BB962C8B-B14F-4D97-AF65-F5344CB8AC3E}">
        <p14:creationId xmlns:p14="http://schemas.microsoft.com/office/powerpoint/2010/main" val="1930101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3074" name="Picture 2" descr="https://thumbs.dreamstime.com/b/%D1%80%D0%BE%D1%81%D1%82-%D1%81%D1%82%D1%80%D0%B5%D0%BB%D0%BA%D0%B8-569214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469"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08617" y="48906"/>
            <a:ext cx="8407729" cy="523220"/>
          </a:xfrm>
          <a:prstGeom prst="rect">
            <a:avLst/>
          </a:prstGeom>
          <a:noFill/>
        </p:spPr>
        <p:txBody>
          <a:bodyPr wrap="square" rtlCol="0">
            <a:spAutoFit/>
          </a:bodyPr>
          <a:lstStyle/>
          <a:p>
            <a:r>
              <a:rPr lang="ru-RU" sz="2800" b="1" dirty="0">
                <a:latin typeface="Times New Roman" panose="02020603050405020304" pitchFamily="18" charset="0"/>
                <a:cs typeface="Times New Roman" panose="02020603050405020304" pitchFamily="18" charset="0"/>
              </a:rPr>
              <a:t>Молодежь. Точки роста</a:t>
            </a:r>
            <a:endParaRPr lang="ru-RU"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870346" y="644934"/>
            <a:ext cx="4543967" cy="2443233"/>
          </a:xfrm>
          <a:prstGeom prst="rect">
            <a:avLst/>
          </a:prstGeom>
          <a:noFill/>
        </p:spPr>
        <p:txBody>
          <a:bodyPr wrap="square" rtlCol="0">
            <a:spAutoFit/>
          </a:bodyPr>
          <a:lstStyle/>
          <a:p>
            <a:pPr>
              <a:lnSpc>
                <a:spcPct val="150000"/>
              </a:lnSpc>
            </a:pPr>
            <a:r>
              <a:rPr lang="ru-RU" dirty="0">
                <a:latin typeface="Times New Roman" panose="02020603050405020304" pitchFamily="18" charset="0"/>
                <a:cs typeface="Times New Roman" panose="02020603050405020304" pitchFamily="18" charset="0"/>
              </a:rPr>
              <a:t>За 2021 год обучение прошли </a:t>
            </a:r>
            <a:r>
              <a:rPr lang="ru-RU" sz="3200" b="1" i="1" dirty="0">
                <a:latin typeface="Times New Roman" panose="02020603050405020304" pitchFamily="18" charset="0"/>
                <a:cs typeface="Times New Roman" panose="02020603050405020304" pitchFamily="18" charset="0"/>
              </a:rPr>
              <a:t>145</a:t>
            </a:r>
            <a:r>
              <a:rPr lang="ru-RU" dirty="0">
                <a:latin typeface="Times New Roman" panose="02020603050405020304" pitchFamily="18" charset="0"/>
                <a:cs typeface="Times New Roman" panose="02020603050405020304" pitchFamily="18" charset="0"/>
              </a:rPr>
              <a:t> молодых специалистов </a:t>
            </a:r>
          </a:p>
          <a:p>
            <a:pPr>
              <a:lnSpc>
                <a:spcPct val="150000"/>
              </a:lnSpc>
            </a:pPr>
            <a:r>
              <a:rPr lang="ru-RU" dirty="0">
                <a:latin typeface="Times New Roman" panose="02020603050405020304" pitchFamily="18" charset="0"/>
                <a:cs typeface="Times New Roman" panose="02020603050405020304" pitchFamily="18" charset="0"/>
              </a:rPr>
              <a:t>в рамках проекта «День молодого педагога», реализуемого Московской  ассоциацией молодых педагогов</a:t>
            </a:r>
            <a:endParaRPr lang="ru-RU" dirty="0">
              <a:effectLst/>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81767" y="1165706"/>
            <a:ext cx="1671451" cy="2180026"/>
          </a:xfrm>
          <a:prstGeom prst="rect">
            <a:avLst/>
          </a:prstGeom>
        </p:spPr>
      </p:pic>
      <p:sp>
        <p:nvSpPr>
          <p:cNvPr id="4" name="Прямоугольник 3"/>
          <p:cNvSpPr/>
          <p:nvPr/>
        </p:nvSpPr>
        <p:spPr>
          <a:xfrm>
            <a:off x="1104404" y="2768594"/>
            <a:ext cx="9785267" cy="338554"/>
          </a:xfrm>
          <a:prstGeom prst="rect">
            <a:avLst/>
          </a:prstGeom>
        </p:spPr>
        <p:txBody>
          <a:bodyPr wrap="square" numCol="2" spcCol="360000">
            <a:spAutoFit/>
          </a:bodyPr>
          <a:lstStyle/>
          <a:p>
            <a:pPr algn="just">
              <a:spcAft>
                <a:spcPts val="0"/>
              </a:spcAft>
            </a:pPr>
            <a:r>
              <a:rPr lang="ru-RU" sz="1600" dirty="0">
                <a:solidFill>
                  <a:srgbClr val="000000"/>
                </a:solidFill>
                <a:latin typeface="Times New Roman" panose="02020603050405020304" pitchFamily="18" charset="0"/>
                <a:ea typeface="Times New Roman" panose="02020603050405020304" pitchFamily="18" charset="0"/>
              </a:rPr>
              <a:t>.</a:t>
            </a:r>
            <a:endParaRPr lang="ru-RU" sz="1600" dirty="0">
              <a:latin typeface="Times New Roman" panose="02020603050405020304" pitchFamily="18" charset="0"/>
              <a:ea typeface="Times New Roman" panose="02020603050405020304" pitchFamily="18" charset="0"/>
            </a:endParaRPr>
          </a:p>
        </p:txBody>
      </p:sp>
      <p:sp>
        <p:nvSpPr>
          <p:cNvPr id="8" name="Прямоугольник 7"/>
          <p:cNvSpPr/>
          <p:nvPr/>
        </p:nvSpPr>
        <p:spPr>
          <a:xfrm>
            <a:off x="154532" y="3423673"/>
            <a:ext cx="6096000" cy="1754326"/>
          </a:xfrm>
          <a:prstGeom prst="rect">
            <a:avLst/>
          </a:prstGeom>
        </p:spPr>
        <p:txBody>
          <a:bodyPr>
            <a:spAutoFit/>
          </a:bodyPr>
          <a:lstStyle/>
          <a:p>
            <a:pPr algn="just">
              <a:spcAft>
                <a:spcPts val="0"/>
              </a:spcAft>
            </a:pPr>
            <a:r>
              <a:rPr lang="ru-RU" b="1" dirty="0">
                <a:solidFill>
                  <a:srgbClr val="000000"/>
                </a:solidFill>
                <a:latin typeface="Times New Roman" panose="02020603050405020304" pitchFamily="18" charset="0"/>
                <a:ea typeface="Times New Roman" panose="02020603050405020304" pitchFamily="18" charset="0"/>
              </a:rPr>
              <a:t>В образовательных организациях </a:t>
            </a:r>
            <a:r>
              <a:rPr lang="ru-RU" i="1" dirty="0">
                <a:solidFill>
                  <a:srgbClr val="000000"/>
                </a:solidFill>
                <a:latin typeface="Times New Roman" panose="02020603050405020304" pitchFamily="18" charset="0"/>
                <a:ea typeface="Times New Roman" panose="02020603050405020304" pitchFamily="18" charset="0"/>
              </a:rPr>
              <a:t>(закреплены в коллективных договорах) :</a:t>
            </a:r>
            <a:endParaRPr lang="ru-RU" sz="1200" i="1" dirty="0">
              <a:latin typeface="Times New Roman" panose="02020603050405020304" pitchFamily="18" charset="0"/>
              <a:ea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rPr>
              <a:t>- содействие адаптации, профессиональному становлению;</a:t>
            </a:r>
            <a:endParaRPr lang="ru-RU" sz="1200" dirty="0">
              <a:latin typeface="Times New Roman" panose="02020603050405020304" pitchFamily="18" charset="0"/>
              <a:ea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rPr>
              <a:t>- организация методического сопровождения, включая закрепление наставников;</a:t>
            </a:r>
            <a:endParaRPr lang="ru-RU" sz="1200" dirty="0">
              <a:latin typeface="Times New Roman" panose="02020603050405020304" pitchFamily="18" charset="0"/>
              <a:ea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rPr>
              <a:t>- привлечение к педагогической деятельности студентов.</a:t>
            </a:r>
            <a:endParaRPr lang="ru-RU" sz="1200" dirty="0">
              <a:effectLst/>
              <a:latin typeface="Times New Roman" panose="02020603050405020304" pitchFamily="18" charset="0"/>
              <a:ea typeface="Times New Roman" panose="02020603050405020304" pitchFamily="18" charset="0"/>
            </a:endParaRPr>
          </a:p>
        </p:txBody>
      </p:sp>
      <p:sp>
        <p:nvSpPr>
          <p:cNvPr id="9" name="Прямоугольник 8"/>
          <p:cNvSpPr/>
          <p:nvPr/>
        </p:nvSpPr>
        <p:spPr>
          <a:xfrm>
            <a:off x="6589840" y="3399973"/>
            <a:ext cx="5410598" cy="2585323"/>
          </a:xfrm>
          <a:prstGeom prst="rect">
            <a:avLst/>
          </a:prstGeom>
        </p:spPr>
        <p:txBody>
          <a:bodyPr wrap="square">
            <a:spAutoFit/>
          </a:bodyPr>
          <a:lstStyle/>
          <a:p>
            <a:pPr algn="just">
              <a:spcAft>
                <a:spcPts val="0"/>
              </a:spcAft>
            </a:pPr>
            <a:r>
              <a:rPr lang="ru-RU" b="1" dirty="0">
                <a:solidFill>
                  <a:srgbClr val="000000"/>
                </a:solidFill>
                <a:latin typeface="Times New Roman" panose="02020603050405020304" pitchFamily="18" charset="0"/>
                <a:ea typeface="Times New Roman" panose="02020603050405020304" pitchFamily="18" charset="0"/>
              </a:rPr>
              <a:t> В профсоюзных  организациях:</a:t>
            </a:r>
            <a:endParaRPr lang="ru-RU" sz="1200" dirty="0">
              <a:latin typeface="Times New Roman" panose="02020603050405020304" pitchFamily="18" charset="0"/>
              <a:ea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rPr>
              <a:t>- привлечение к профсоюзной деятельности и мотивация членства в Профсоюзе (представительство в выборных коллегиальных органов Профсоюза, комиссиях Профсоюза);</a:t>
            </a:r>
            <a:endParaRPr lang="ru-RU" sz="1200" dirty="0">
              <a:latin typeface="Times New Roman" panose="02020603050405020304" pitchFamily="18" charset="0"/>
              <a:ea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rPr>
              <a:t>- создание условий для формирования молодежного педагогического сообщества ;</a:t>
            </a:r>
            <a:endParaRPr lang="ru-RU" sz="1200" dirty="0">
              <a:latin typeface="Times New Roman" panose="02020603050405020304" pitchFamily="18" charset="0"/>
              <a:ea typeface="Times New Roman" panose="02020603050405020304" pitchFamily="18" charset="0"/>
            </a:endParaRPr>
          </a:p>
          <a:p>
            <a:pPr lvl="0" algn="just">
              <a:spcAft>
                <a:spcPts val="0"/>
              </a:spcAft>
              <a:tabLst>
                <a:tab pos="457200" algn="l"/>
              </a:tabLst>
            </a:pPr>
            <a:r>
              <a:rPr lang="ru-RU" dirty="0">
                <a:solidFill>
                  <a:srgbClr val="000000"/>
                </a:solidFill>
                <a:latin typeface="Times New Roman" panose="02020603050405020304" pitchFamily="18" charset="0"/>
                <a:ea typeface="Times New Roman" panose="02020603050405020304" pitchFamily="18" charset="0"/>
              </a:rPr>
              <a:t>- участие в семинарах, мероприятиях  организованных Профсоюзом.</a:t>
            </a:r>
            <a:endParaRPr lang="ru-RU" dirty="0"/>
          </a:p>
        </p:txBody>
      </p:sp>
      <p:sp>
        <p:nvSpPr>
          <p:cNvPr id="11" name="Прямоугольник 10"/>
          <p:cNvSpPr/>
          <p:nvPr/>
        </p:nvSpPr>
        <p:spPr>
          <a:xfrm>
            <a:off x="337399" y="6119337"/>
            <a:ext cx="11826266" cy="646331"/>
          </a:xfrm>
          <a:prstGeom prst="rect">
            <a:avLst/>
          </a:prstGeom>
        </p:spPr>
        <p:txBody>
          <a:bodyPr wrap="square">
            <a:spAutoFit/>
          </a:bodyPr>
          <a:lstStyle/>
          <a:p>
            <a:pPr lvl="0" algn="just">
              <a:spcAft>
                <a:spcPts val="0"/>
              </a:spcAft>
              <a:tabLst>
                <a:tab pos="457200" algn="l"/>
              </a:tabLst>
            </a:pP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Цель</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Для нас важно, чтобы был услышан каждый начинающий педагог, ведь за ними будущее  </a:t>
            </a:r>
          </a:p>
          <a:p>
            <a:pPr lvl="0" algn="just">
              <a:spcAft>
                <a:spcPts val="0"/>
              </a:spcAft>
              <a:tabLst>
                <a:tab pos="457200" algn="l"/>
              </a:tabLs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городского  образования!</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Прямоугольник 11"/>
          <p:cNvSpPr/>
          <p:nvPr/>
        </p:nvSpPr>
        <p:spPr>
          <a:xfrm>
            <a:off x="1768434" y="398419"/>
            <a:ext cx="4482098" cy="2581861"/>
          </a:xfrm>
          <a:prstGeom prst="rect">
            <a:avLst/>
          </a:prstGeom>
        </p:spPr>
        <p:txBody>
          <a:bodyPr wrap="square">
            <a:spAutoFit/>
          </a:bodyPr>
          <a:lstStyle/>
          <a:p>
            <a:pPr algn="just">
              <a:spcAft>
                <a:spcPts val="0"/>
              </a:spcAft>
            </a:pPr>
            <a:r>
              <a:rPr lang="ru-RU" sz="3200" b="1" i="1" dirty="0">
                <a:solidFill>
                  <a:srgbClr val="000000"/>
                </a:solidFill>
                <a:latin typeface="Times New Roman" panose="02020603050405020304" pitchFamily="18" charset="0"/>
                <a:ea typeface="Times New Roman" panose="02020603050405020304" pitchFamily="18" charset="0"/>
              </a:rPr>
              <a:t>487</a:t>
            </a:r>
            <a:r>
              <a:rPr lang="ru-RU" dirty="0">
                <a:solidFill>
                  <a:srgbClr val="000000"/>
                </a:solidFill>
                <a:latin typeface="Times New Roman" panose="02020603050405020304" pitchFamily="18" charset="0"/>
                <a:ea typeface="Times New Roman" panose="02020603050405020304" pitchFamily="18" charset="0"/>
              </a:rPr>
              <a:t> педагогов до 35 лет.</a:t>
            </a:r>
            <a:endParaRPr lang="ru-RU" sz="1200" dirty="0">
              <a:latin typeface="Times New Roman" panose="02020603050405020304" pitchFamily="18" charset="0"/>
              <a:ea typeface="Times New Roman" panose="02020603050405020304" pitchFamily="18" charset="0"/>
            </a:endParaRPr>
          </a:p>
          <a:p>
            <a:pPr algn="just">
              <a:spcAft>
                <a:spcPts val="0"/>
              </a:spcAft>
            </a:pPr>
            <a:r>
              <a:rPr lang="ru-RU" b="1" dirty="0">
                <a:solidFill>
                  <a:srgbClr val="000000"/>
                </a:solidFill>
                <a:latin typeface="Times New Roman" panose="02020603050405020304" pitchFamily="18" charset="0"/>
                <a:ea typeface="Times New Roman" panose="02020603050405020304" pitchFamily="18" charset="0"/>
              </a:rPr>
              <a:t>«Молодежь – наш стратегический выбор»</a:t>
            </a:r>
            <a:endParaRPr lang="ru-RU" sz="1200" dirty="0">
              <a:latin typeface="Times New Roman" panose="02020603050405020304" pitchFamily="18" charset="0"/>
              <a:ea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rPr>
              <a:t> Действует  Совет молодых педагогических работников Советского района.</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Председатель -  </a:t>
            </a:r>
            <a:r>
              <a:rPr lang="ru-RU"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Ворожбитова</a:t>
            </a:r>
            <a:r>
              <a:rPr lang="ru-RU"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Марина Александровна</a:t>
            </a:r>
            <a:r>
              <a:rPr lang="ru-RU"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председатель ППО СОШ №3 г. Брянска, член президиума</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Прямоугольник 12"/>
          <p:cNvSpPr/>
          <p:nvPr/>
        </p:nvSpPr>
        <p:spPr>
          <a:xfrm>
            <a:off x="3061436" y="3010493"/>
            <a:ext cx="6142066" cy="487506"/>
          </a:xfrm>
          <a:prstGeom prst="rect">
            <a:avLst/>
          </a:prstGeom>
        </p:spPr>
        <p:txBody>
          <a:bodyPr wrap="none">
            <a:spAutoFit/>
          </a:bodyPr>
          <a:lstStyle/>
          <a:p>
            <a:pPr>
              <a:lnSpc>
                <a:spcPct val="107000"/>
              </a:lnSpc>
              <a:spcAft>
                <a:spcPts val="800"/>
              </a:spcAft>
            </a:pPr>
            <a:r>
              <a:rPr lang="ru-RU"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Виды деятельности  по работе с молодыми</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555"/>
            <a:ext cx="1602721" cy="1013652"/>
          </a:xfrm>
          <a:prstGeom prst="rect">
            <a:avLst/>
          </a:prstGeom>
          <a:ln>
            <a:noFill/>
          </a:ln>
          <a:effectLst>
            <a:softEdge rad="112500"/>
          </a:effectLst>
        </p:spPr>
      </p:pic>
    </p:spTree>
    <p:extLst>
      <p:ext uri="{BB962C8B-B14F-4D97-AF65-F5344CB8AC3E}">
        <p14:creationId xmlns:p14="http://schemas.microsoft.com/office/powerpoint/2010/main" val="1492420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626"/>
            <a:ext cx="12191999" cy="6858000"/>
          </a:xfrm>
        </p:spPr>
      </p:pic>
      <p:sp>
        <p:nvSpPr>
          <p:cNvPr id="5" name="Прямоугольник 4"/>
          <p:cNvSpPr/>
          <p:nvPr/>
        </p:nvSpPr>
        <p:spPr>
          <a:xfrm>
            <a:off x="3242794" y="134677"/>
            <a:ext cx="4294574" cy="553357"/>
          </a:xfrm>
          <a:prstGeom prst="rect">
            <a:avLst/>
          </a:prstGeom>
        </p:spPr>
        <p:txBody>
          <a:bodyPr wrap="none">
            <a:spAutoFit/>
          </a:bodyPr>
          <a:lstStyle/>
          <a:p>
            <a:pPr>
              <a:lnSpc>
                <a:spcPct val="107000"/>
              </a:lnSpc>
              <a:spcAft>
                <a:spcPts val="800"/>
              </a:spcAft>
            </a:pPr>
            <a:r>
              <a:rPr lang="ru-RU" sz="24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УЧАСТВУЙ И ПОБЕЖДАЙ</a:t>
            </a:r>
            <a:r>
              <a:rPr lang="ru-RU" sz="28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endParaRPr lang="ru-RU"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18803" y="3971427"/>
            <a:ext cx="2638953" cy="1077218"/>
          </a:xfrm>
          <a:prstGeom prst="rect">
            <a:avLst/>
          </a:prstGeom>
        </p:spPr>
        <p:txBody>
          <a:bodyPr wrap="square">
            <a:spAutoFit/>
          </a:bodyPr>
          <a:lstStyle/>
          <a:p>
            <a:r>
              <a:rPr lang="ru-RU" sz="1600" dirty="0">
                <a:solidFill>
                  <a:srgbClr val="333333"/>
                </a:solidFill>
                <a:latin typeface="Times New Roman" panose="02020603050405020304" pitchFamily="18" charset="0"/>
                <a:cs typeface="Times New Roman" panose="02020603050405020304" pitchFamily="18" charset="0"/>
              </a:rPr>
              <a:t> </a:t>
            </a:r>
            <a:r>
              <a:rPr lang="ru-RU" sz="1600" b="1" dirty="0">
                <a:solidFill>
                  <a:srgbClr val="333333"/>
                </a:solidFill>
                <a:latin typeface="Times New Roman" panose="02020603050405020304" pitchFamily="18" charset="0"/>
                <a:cs typeface="Times New Roman" panose="02020603050405020304" pitchFamily="18" charset="0"/>
              </a:rPr>
              <a:t>Анна Челпанова, </a:t>
            </a:r>
            <a:r>
              <a:rPr lang="ru-RU" sz="1600" dirty="0">
                <a:solidFill>
                  <a:srgbClr val="333333"/>
                </a:solidFill>
                <a:latin typeface="Times New Roman" panose="02020603050405020304" pitchFamily="18" charset="0"/>
                <a:cs typeface="Times New Roman" panose="02020603050405020304" pitchFamily="18" charset="0"/>
              </a:rPr>
              <a:t>учитель МБОУ СОШ № 1 </a:t>
            </a:r>
            <a:r>
              <a:rPr lang="ru-RU" sz="1600" dirty="0" err="1">
                <a:solidFill>
                  <a:srgbClr val="333333"/>
                </a:solidFill>
                <a:latin typeface="Times New Roman" panose="02020603050405020304" pitchFamily="18" charset="0"/>
                <a:cs typeface="Times New Roman" panose="02020603050405020304" pitchFamily="18" charset="0"/>
              </a:rPr>
              <a:t>г.Брянска</a:t>
            </a:r>
            <a:r>
              <a:rPr lang="ru-RU" sz="1600" dirty="0">
                <a:solidFill>
                  <a:srgbClr val="333333"/>
                </a:solidFill>
                <a:latin typeface="Times New Roman" panose="02020603050405020304" pitchFamily="18" charset="0"/>
                <a:cs typeface="Times New Roman" panose="02020603050405020304" pitchFamily="18" charset="0"/>
              </a:rPr>
              <a:t>- победитель конкурса «Учитель года-2022г.». </a:t>
            </a:r>
            <a:endParaRPr lang="ru-RU" sz="1600" i="0" dirty="0">
              <a:solidFill>
                <a:srgbClr val="333333"/>
              </a:solidFill>
              <a:effectLst/>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628" y="1407311"/>
            <a:ext cx="1906708" cy="2516338"/>
          </a:xfrm>
          <a:prstGeom prst="rect">
            <a:avLst/>
          </a:prstGeom>
        </p:spPr>
      </p:pic>
      <p:sp>
        <p:nvSpPr>
          <p:cNvPr id="9" name="Прямоугольник 8"/>
          <p:cNvSpPr/>
          <p:nvPr/>
        </p:nvSpPr>
        <p:spPr>
          <a:xfrm>
            <a:off x="2475208" y="4010243"/>
            <a:ext cx="2631878" cy="1569660"/>
          </a:xfrm>
          <a:prstGeom prst="rect">
            <a:avLst/>
          </a:prstGeom>
        </p:spPr>
        <p:txBody>
          <a:bodyPr wrap="square">
            <a:spAutoFit/>
          </a:bodyPr>
          <a:lstStyle/>
          <a:p>
            <a:r>
              <a:rPr lang="ru-RU" sz="1600" b="1" dirty="0">
                <a:solidFill>
                  <a:srgbClr val="333333"/>
                </a:solidFill>
                <a:latin typeface="Times New Roman" panose="02020603050405020304" pitchFamily="18" charset="0"/>
                <a:cs typeface="Times New Roman" panose="02020603050405020304" pitchFamily="18" charset="0"/>
              </a:rPr>
              <a:t> Татьяна </a:t>
            </a:r>
            <a:r>
              <a:rPr lang="ru-RU" sz="1600" b="1" dirty="0" err="1">
                <a:solidFill>
                  <a:srgbClr val="333333"/>
                </a:solidFill>
                <a:latin typeface="Times New Roman" panose="02020603050405020304" pitchFamily="18" charset="0"/>
                <a:cs typeface="Times New Roman" panose="02020603050405020304" pitchFamily="18" charset="0"/>
              </a:rPr>
              <a:t>Покунова</a:t>
            </a:r>
            <a:r>
              <a:rPr lang="ru-RU" sz="1600" b="1" dirty="0">
                <a:solidFill>
                  <a:srgbClr val="333333"/>
                </a:solidFill>
                <a:latin typeface="Times New Roman" panose="02020603050405020304" pitchFamily="18" charset="0"/>
                <a:cs typeface="Times New Roman" panose="02020603050405020304" pitchFamily="18" charset="0"/>
              </a:rPr>
              <a:t>,</a:t>
            </a:r>
            <a:r>
              <a:rPr lang="ru-RU" sz="1600" dirty="0">
                <a:solidFill>
                  <a:srgbClr val="333333"/>
                </a:solidFill>
                <a:latin typeface="Times New Roman" panose="02020603050405020304" pitchFamily="18" charset="0"/>
                <a:cs typeface="Times New Roman" panose="02020603050405020304" pitchFamily="18" charset="0"/>
              </a:rPr>
              <a:t> воспитатель МБДОУ детского сада №30 "</a:t>
            </a:r>
            <a:r>
              <a:rPr lang="ru-RU" sz="1600" dirty="0" err="1">
                <a:solidFill>
                  <a:srgbClr val="333333"/>
                </a:solidFill>
                <a:latin typeface="Times New Roman" panose="02020603050405020304" pitchFamily="18" charset="0"/>
                <a:cs typeface="Times New Roman" panose="02020603050405020304" pitchFamily="18" charset="0"/>
              </a:rPr>
              <a:t>Гвоздичка</a:t>
            </a:r>
            <a:r>
              <a:rPr lang="ru-RU" sz="1600" dirty="0">
                <a:solidFill>
                  <a:srgbClr val="333333"/>
                </a:solidFill>
                <a:latin typeface="Times New Roman" panose="02020603050405020304" pitchFamily="18" charset="0"/>
                <a:cs typeface="Times New Roman" panose="02020603050405020304" pitchFamily="18" charset="0"/>
              </a:rPr>
              <a:t>" г. Брянска- победитель конкурса «Воспитатель года-2021г.» </a:t>
            </a:r>
            <a:endParaRPr lang="ru-RU" sz="1600" dirty="0">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8073" y="1407311"/>
            <a:ext cx="1874177" cy="2516338"/>
          </a:xfrm>
          <a:prstGeom prst="rect">
            <a:avLst/>
          </a:prstGeom>
        </p:spPr>
      </p:pic>
      <p:sp>
        <p:nvSpPr>
          <p:cNvPr id="12" name="Прямоугольник 11"/>
          <p:cNvSpPr/>
          <p:nvPr/>
        </p:nvSpPr>
        <p:spPr>
          <a:xfrm>
            <a:off x="5132964" y="4010243"/>
            <a:ext cx="3772395" cy="1655390"/>
          </a:xfrm>
          <a:prstGeom prst="rect">
            <a:avLst/>
          </a:prstGeom>
        </p:spPr>
        <p:txBody>
          <a:bodyPr wrap="square">
            <a:spAutoFit/>
          </a:bodyPr>
          <a:lstStyle/>
          <a:p>
            <a:pPr>
              <a:lnSpc>
                <a:spcPct val="107000"/>
              </a:lnSpc>
              <a:spcAft>
                <a:spcPts val="800"/>
              </a:spcAft>
            </a:pPr>
            <a:r>
              <a:rPr lang="ru-RU" sz="16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Марина Попова</a:t>
            </a:r>
            <a:r>
              <a:rPr lang="ru-RU" sz="1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воспитатель  МБДОУ детского сада  № 26 «</a:t>
            </a:r>
            <a:r>
              <a:rPr lang="ru-RU" sz="16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Добрынюшка</a:t>
            </a:r>
            <a:r>
              <a:rPr lang="ru-RU" sz="1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г.Брянска</a:t>
            </a:r>
            <a:r>
              <a:rPr lang="ru-RU" sz="1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и  </a:t>
            </a:r>
            <a:r>
              <a:rPr lang="ru-RU" sz="16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Анастасия </a:t>
            </a:r>
            <a:r>
              <a:rPr lang="ru-RU" sz="1600" b="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Козленкова</a:t>
            </a:r>
            <a:r>
              <a:rPr lang="ru-RU" sz="16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ru-RU" sz="1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учитель-логопед МБДОУ детского сада № 162 «Росинка» г. Брянска  - победители конкурса «Педдебют-2022».</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0110" y="1407311"/>
            <a:ext cx="1992098" cy="2596118"/>
          </a:xfrm>
          <a:prstGeom prst="rect">
            <a:avLst/>
          </a:prstGeom>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2883" y="1407311"/>
            <a:ext cx="1919918" cy="2555154"/>
          </a:xfrm>
          <a:prstGeom prst="rect">
            <a:avLst/>
          </a:prstGeom>
        </p:spPr>
      </p:pic>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15" y="-57118"/>
            <a:ext cx="1602721" cy="857120"/>
          </a:xfrm>
          <a:prstGeom prst="rect">
            <a:avLst/>
          </a:prstGeom>
          <a:ln>
            <a:noFill/>
          </a:ln>
          <a:effectLst>
            <a:softEdge rad="112500"/>
          </a:effectLst>
        </p:spPr>
      </p:pic>
      <p:pic>
        <p:nvPicPr>
          <p:cNvPr id="16" name="Рисунок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9251" y="17737"/>
            <a:ext cx="1672634" cy="847009"/>
          </a:xfrm>
          <a:prstGeom prst="rect">
            <a:avLst/>
          </a:prstGeom>
        </p:spPr>
      </p:pic>
      <p:pic>
        <p:nvPicPr>
          <p:cNvPr id="17" name="Рисунок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21940" y="1407311"/>
            <a:ext cx="1980420" cy="2562335"/>
          </a:xfrm>
          <a:prstGeom prst="rect">
            <a:avLst/>
          </a:prstGeom>
        </p:spPr>
      </p:pic>
      <p:sp>
        <p:nvSpPr>
          <p:cNvPr id="3" name="Прямоугольник 2"/>
          <p:cNvSpPr/>
          <p:nvPr/>
        </p:nvSpPr>
        <p:spPr>
          <a:xfrm>
            <a:off x="9096499" y="4078017"/>
            <a:ext cx="3004457" cy="1077218"/>
          </a:xfrm>
          <a:prstGeom prst="rect">
            <a:avLst/>
          </a:prstGeom>
        </p:spPr>
        <p:txBody>
          <a:bodyPr wrap="square">
            <a:spAutoFit/>
          </a:bodyPr>
          <a:lstStyle/>
          <a:p>
            <a:r>
              <a:rPr lang="ru-RU" sz="1600" b="1" dirty="0">
                <a:latin typeface="Times New Roman" panose="02020603050405020304" pitchFamily="18" charset="0"/>
                <a:cs typeface="Times New Roman" panose="02020603050405020304" pitchFamily="18" charset="0"/>
              </a:rPr>
              <a:t>Кристина </a:t>
            </a:r>
            <a:r>
              <a:rPr lang="ru-RU" sz="1600" b="1" dirty="0" err="1">
                <a:latin typeface="Times New Roman" panose="02020603050405020304" pitchFamily="18" charset="0"/>
                <a:cs typeface="Times New Roman" panose="02020603050405020304" pitchFamily="18" charset="0"/>
              </a:rPr>
              <a:t>Манулина</a:t>
            </a:r>
            <a:r>
              <a:rPr lang="ru-RU" sz="1600" b="1"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учитель</a:t>
            </a:r>
            <a:r>
              <a:rPr lang="ru-RU" sz="1600" b="1"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МБОУ</a:t>
            </a:r>
            <a:r>
              <a:rPr lang="ru-RU" sz="1600" b="1"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СОШ № 54 г. Брянска- участник областного конкурса "Педагогический дебют-2021 ". </a:t>
            </a:r>
          </a:p>
        </p:txBody>
      </p:sp>
      <p:sp>
        <p:nvSpPr>
          <p:cNvPr id="7" name="Прямоугольник 6"/>
          <p:cNvSpPr/>
          <p:nvPr/>
        </p:nvSpPr>
        <p:spPr>
          <a:xfrm>
            <a:off x="736935" y="678955"/>
            <a:ext cx="11459688" cy="767711"/>
          </a:xfrm>
          <a:prstGeom prst="rect">
            <a:avLst/>
          </a:prstGeom>
        </p:spPr>
        <p:txBody>
          <a:bodyPr wrap="square">
            <a:spAutoFit/>
          </a:bodyPr>
          <a:lstStyle/>
          <a:p>
            <a:pPr>
              <a:lnSpc>
                <a:spcPct val="107000"/>
              </a:lnSpc>
              <a:spcAft>
                <a:spcPts val="800"/>
              </a:spcAft>
            </a:pPr>
            <a:r>
              <a:rPr lang="ru-RU"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Советская районная организация является соорганизатором конкурсов профессионального мастерства, учувствует  </a:t>
            </a:r>
          </a:p>
          <a:p>
            <a:pPr>
              <a:lnSpc>
                <a:spcPct val="107000"/>
              </a:lnSpc>
              <a:spcAft>
                <a:spcPts val="800"/>
              </a:spcAft>
            </a:pPr>
            <a:r>
              <a:rPr lang="ru-RU"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в награждении конкурсантов</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Прямоугольник 10"/>
          <p:cNvSpPr/>
          <p:nvPr/>
        </p:nvSpPr>
        <p:spPr>
          <a:xfrm>
            <a:off x="356260" y="5842841"/>
            <a:ext cx="11744696" cy="1173270"/>
          </a:xfrm>
          <a:prstGeom prst="rect">
            <a:avLst/>
          </a:prstGeom>
        </p:spPr>
        <p:txBody>
          <a:bodyPr wrap="square">
            <a:spAutoFit/>
          </a:bodyPr>
          <a:lstStyle/>
          <a:p>
            <a:pPr>
              <a:lnSpc>
                <a:spcPct val="107000"/>
              </a:lnSpc>
              <a:spcAft>
                <a:spcPts val="800"/>
              </a:spcAft>
            </a:pPr>
            <a:r>
              <a:rPr lang="ru-RU" sz="2200" b="1" dirty="0">
                <a:solidFill>
                  <a:srgbClr val="333333"/>
                </a:solidFill>
                <a:latin typeface="Monotype Corsiva" panose="03010101010201010101" pitchFamily="66" charset="0"/>
                <a:ea typeface="Calibri" panose="020F0502020204030204" pitchFamily="34" charset="0"/>
                <a:cs typeface="Times New Roman" panose="02020603050405020304" pitchFamily="18" charset="0"/>
              </a:rPr>
              <a:t>Конкурсы   - то, что помогает  работникам изучить свои сильные и слабые стороны. Вне зависимости от результата состязания, участие в конкурсе придает сил и дарит мотивацию для совершенствования своих знаний</a:t>
            </a:r>
            <a:r>
              <a:rPr lang="ru-RU" sz="22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endParaRPr lang="ru-RU" sz="2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1660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957" y="-11731"/>
            <a:ext cx="12191999" cy="6858000"/>
          </a:xfrm>
        </p:spPr>
      </p:pic>
      <p:sp>
        <p:nvSpPr>
          <p:cNvPr id="5" name="Прямоугольник 4"/>
          <p:cNvSpPr/>
          <p:nvPr/>
        </p:nvSpPr>
        <p:spPr>
          <a:xfrm>
            <a:off x="3242794" y="134677"/>
            <a:ext cx="4294574" cy="553357"/>
          </a:xfrm>
          <a:prstGeom prst="rect">
            <a:avLst/>
          </a:prstGeom>
        </p:spPr>
        <p:txBody>
          <a:bodyPr wrap="none">
            <a:spAutoFit/>
          </a:bodyPr>
          <a:lstStyle/>
          <a:p>
            <a:pPr>
              <a:lnSpc>
                <a:spcPct val="107000"/>
              </a:lnSpc>
              <a:spcAft>
                <a:spcPts val="800"/>
              </a:spcAft>
            </a:pPr>
            <a:r>
              <a:rPr lang="ru-RU" sz="24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УЧАСТВУЙ И ПОБЕЖДАЙ</a:t>
            </a:r>
            <a:r>
              <a:rPr lang="ru-RU" sz="28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endParaRPr lang="ru-RU"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83045" y="3902337"/>
            <a:ext cx="2731325" cy="369332"/>
          </a:xfrm>
          <a:prstGeom prst="rect">
            <a:avLst/>
          </a:prstGeom>
        </p:spPr>
        <p:txBody>
          <a:bodyPr wrap="square">
            <a:spAutoFit/>
          </a:bodyPr>
          <a:lstStyle/>
          <a:p>
            <a:endParaRPr lang="ru-RU" b="0" i="0" dirty="0">
              <a:solidFill>
                <a:srgbClr val="333333"/>
              </a:solidFill>
              <a:effectLst/>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202710" y="3861373"/>
            <a:ext cx="2631878" cy="369332"/>
          </a:xfrm>
          <a:prstGeom prst="rect">
            <a:avLst/>
          </a:prstGeom>
        </p:spPr>
        <p:txBody>
          <a:bodyPr wrap="square">
            <a:spAutoFit/>
          </a:bodyPr>
          <a:lstStyle/>
          <a:p>
            <a:endParaRPr lang="ru-RU" dirty="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6096000" y="3954866"/>
            <a:ext cx="6096000" cy="338041"/>
          </a:xfrm>
          <a:prstGeom prst="rect">
            <a:avLst/>
          </a:prstGeom>
        </p:spPr>
        <p:txBody>
          <a:bodyPr>
            <a:spAutoFit/>
          </a:bodyPr>
          <a:lstStyle/>
          <a:p>
            <a:pPr>
              <a:lnSpc>
                <a:spcPct val="107000"/>
              </a:lnSpc>
              <a:spcAft>
                <a:spcPts val="800"/>
              </a:spcAft>
            </a:pP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628" y="7626"/>
            <a:ext cx="1602721" cy="857120"/>
          </a:xfrm>
          <a:prstGeom prst="rect">
            <a:avLst/>
          </a:prstGeom>
          <a:ln>
            <a:noFill/>
          </a:ln>
          <a:effectLst>
            <a:softEdge rad="112500"/>
          </a:effectLst>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4313" y="-11731"/>
            <a:ext cx="1672634" cy="1052803"/>
          </a:xfrm>
          <a:prstGeom prst="rect">
            <a:avLst/>
          </a:prstGeom>
        </p:spPr>
      </p:pic>
      <p:sp>
        <p:nvSpPr>
          <p:cNvPr id="3" name="Прямоугольник 2"/>
          <p:cNvSpPr/>
          <p:nvPr/>
        </p:nvSpPr>
        <p:spPr>
          <a:xfrm>
            <a:off x="283045" y="3433959"/>
            <a:ext cx="6320736" cy="3422091"/>
          </a:xfrm>
          <a:prstGeom prst="rect">
            <a:avLst/>
          </a:prstGeom>
        </p:spPr>
        <p:txBody>
          <a:bodyPr wrap="square">
            <a:spAutoFit/>
          </a:bodyPr>
          <a:lstStyle/>
          <a:p>
            <a:pPr algn="just">
              <a:lnSpc>
                <a:spcPct val="107000"/>
              </a:lnSpc>
              <a:spcAft>
                <a:spcPts val="750"/>
              </a:spcAft>
            </a:pPr>
            <a:r>
              <a:rPr lang="ru-RU"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Победителями муниципального Областного </a:t>
            </a:r>
            <a:r>
              <a:rPr lang="ru-RU" sz="1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общежанрового</a:t>
            </a:r>
            <a:r>
              <a:rPr lang="ru-RU"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конкурса работников образования Брянской области  стали:</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Грибачев</a:t>
            </a:r>
            <a:r>
              <a:rPr lang="ru-RU" sz="1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Михаил Петрович</a:t>
            </a:r>
            <a:r>
              <a:rPr lang="ru-RU"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 МБОУ СОШ №2 г. Брянска в номинации "Вокальное искусство" с авторской песней "Художница жизнь";</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Кусморова</a:t>
            </a:r>
            <a:r>
              <a:rPr lang="ru-RU" sz="1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Александра Алексеевна</a:t>
            </a:r>
            <a:r>
              <a:rPr lang="ru-RU"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 МБДОУ детский сад №61 " Золотая рыбка" г. Брянска с современным  акробатическим танцем "Если б не было войны" ;</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Вокальная группа "Вдохновение" </a:t>
            </a:r>
            <a:r>
              <a:rPr lang="ru-RU"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МБДОУ СОШ №1 г. Брянска с песней "Рождественская песня"  в номинации "Вокальное искусство. Вокальная группа.</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Хоровой коллектив МБОУ СОШ №54 г. Брянска с</a:t>
            </a:r>
            <a:r>
              <a:rPr lang="ru-RU"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песней "Золотая Русь" в номинации "Вокальное искусство. Хоровой коллектив".</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Медведева Екатерина Андреевна</a:t>
            </a:r>
            <a:r>
              <a:rPr lang="ru-RU"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МБДОУ детский сад №86 "Айболит" г. Брянска со стихотворением А.Л. </a:t>
            </a:r>
            <a:r>
              <a:rPr lang="ru-RU" sz="1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Барто</a:t>
            </a:r>
            <a:r>
              <a:rPr lang="ru-RU"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"Болтунья" в номинации "Театральное искусство. Чтец".</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6993" y="1690689"/>
            <a:ext cx="2369593" cy="1755458"/>
          </a:xfrm>
          <a:prstGeom prst="rect">
            <a:avLst/>
          </a:prstGeom>
        </p:spPr>
      </p:pic>
      <p:sp>
        <p:nvSpPr>
          <p:cNvPr id="11" name="Прямоугольник 10"/>
          <p:cNvSpPr/>
          <p:nvPr/>
        </p:nvSpPr>
        <p:spPr>
          <a:xfrm>
            <a:off x="6942761" y="3597719"/>
            <a:ext cx="4337957" cy="2031325"/>
          </a:xfrm>
          <a:prstGeom prst="rect">
            <a:avLst/>
          </a:prstGeom>
        </p:spPr>
        <p:txBody>
          <a:bodyPr wrap="square">
            <a:spAutoFit/>
          </a:bodyPr>
          <a:lstStyle/>
          <a:p>
            <a:pPr>
              <a:lnSpc>
                <a:spcPct val="150000"/>
              </a:lnSpc>
            </a:pPr>
            <a:r>
              <a:rPr lang="ru-RU" sz="1400" dirty="0">
                <a:latin typeface="Times New Roman" panose="02020603050405020304" pitchFamily="18" charset="0"/>
                <a:cs typeface="Times New Roman" panose="02020603050405020304" pitchFamily="18" charset="0"/>
              </a:rPr>
              <a:t>Победителем  в номинации "Дошкольное образовательное учреждение» областного конкурса «Лучший коллективный договор» признано МБДОУ детский сад №33 «Снежинка" г. Брянска (председатель первичной профсоюзной организации </a:t>
            </a:r>
            <a:r>
              <a:rPr lang="ru-RU" sz="1400" b="1" dirty="0">
                <a:latin typeface="Times New Roman" panose="02020603050405020304" pitchFamily="18" charset="0"/>
                <a:cs typeface="Times New Roman" panose="02020603050405020304" pitchFamily="18" charset="0"/>
              </a:rPr>
              <a:t>Ирина Юдина</a:t>
            </a:r>
            <a:r>
              <a:rPr lang="ru-RU" sz="1400" dirty="0">
                <a:latin typeface="Times New Roman" panose="02020603050405020304" pitchFamily="18" charset="0"/>
                <a:cs typeface="Times New Roman" panose="02020603050405020304" pitchFamily="18" charset="0"/>
              </a:rPr>
              <a:t>)</a:t>
            </a:r>
            <a:endParaRPr lang="ru-RU" sz="1400" dirty="0"/>
          </a:p>
        </p:txBody>
      </p:sp>
      <p:pic>
        <p:nvPicPr>
          <p:cNvPr id="13" name="Рисунок 12"/>
          <p:cNvPicPr>
            <a:picLocks noChangeAspect="1"/>
          </p:cNvPicPr>
          <p:nvPr/>
        </p:nvPicPr>
        <p:blipFill>
          <a:blip r:embed="rId6"/>
          <a:stretch>
            <a:fillRect/>
          </a:stretch>
        </p:blipFill>
        <p:spPr>
          <a:xfrm>
            <a:off x="7247927" y="1704723"/>
            <a:ext cx="2525406" cy="1804189"/>
          </a:xfrm>
          <a:prstGeom prst="rect">
            <a:avLst/>
          </a:prstGeom>
        </p:spPr>
      </p:pic>
      <p:sp>
        <p:nvSpPr>
          <p:cNvPr id="8" name="Прямоугольник 7"/>
          <p:cNvSpPr/>
          <p:nvPr/>
        </p:nvSpPr>
        <p:spPr>
          <a:xfrm>
            <a:off x="8902542" y="2963618"/>
            <a:ext cx="3289458" cy="376834"/>
          </a:xfrm>
          <a:prstGeom prst="rect">
            <a:avLst/>
          </a:prstGeom>
        </p:spPr>
        <p:txBody>
          <a:bodyPr wrap="square">
            <a:spAutoFit/>
          </a:bodyPr>
          <a:lstStyle/>
          <a:p>
            <a:pPr>
              <a:lnSpc>
                <a:spcPct val="150000"/>
              </a:lnSpc>
            </a:pPr>
            <a:endParaRPr lang="ru-RU" sz="1400" dirty="0">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3631881" y="574642"/>
            <a:ext cx="3388300" cy="487506"/>
          </a:xfrm>
          <a:prstGeom prst="rect">
            <a:avLst/>
          </a:prstGeom>
        </p:spPr>
        <p:txBody>
          <a:bodyPr wrap="none">
            <a:spAutoFit/>
          </a:bodyPr>
          <a:lstStyle/>
          <a:p>
            <a:pPr>
              <a:lnSpc>
                <a:spcPct val="107000"/>
              </a:lnSpc>
              <a:spcAft>
                <a:spcPts val="800"/>
              </a:spcAft>
            </a:pPr>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Профсоюзные конкурсы</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Прямоугольник 16"/>
          <p:cNvSpPr/>
          <p:nvPr/>
        </p:nvSpPr>
        <p:spPr>
          <a:xfrm>
            <a:off x="1733349" y="1101643"/>
            <a:ext cx="8966318" cy="368755"/>
          </a:xfrm>
          <a:prstGeom prst="rect">
            <a:avLst/>
          </a:prstGeom>
        </p:spPr>
        <p:txBody>
          <a:bodyPr wrap="square">
            <a:spAutoFit/>
          </a:bodyPr>
          <a:lstStyle/>
          <a:p>
            <a:pPr>
              <a:lnSpc>
                <a:spcPct val="107000"/>
              </a:lnSpc>
              <a:spcAft>
                <a:spcPts val="800"/>
              </a:spcAft>
            </a:pPr>
            <a:r>
              <a:rPr lang="ru-RU"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Нам важно, чтобы наши учителя росли, совершенствовались и шли в ногу со временем</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0196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2" name="Объект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768935"/>
          </a:xfrm>
        </p:spPr>
      </p:pic>
      <p:sp>
        <p:nvSpPr>
          <p:cNvPr id="14" name="Прямоугольник 13"/>
          <p:cNvSpPr/>
          <p:nvPr/>
        </p:nvSpPr>
        <p:spPr>
          <a:xfrm>
            <a:off x="3187036" y="131310"/>
            <a:ext cx="6179962" cy="467629"/>
          </a:xfrm>
          <a:prstGeom prst="rect">
            <a:avLst/>
          </a:prstGeom>
        </p:spPr>
        <p:txBody>
          <a:bodyPr wrap="none">
            <a:spAutoFit/>
          </a:bodyPr>
          <a:lstStyle/>
          <a:p>
            <a:pPr>
              <a:lnSpc>
                <a:spcPct val="107000"/>
              </a:lnSpc>
              <a:spcAft>
                <a:spcPts val="800"/>
              </a:spcAft>
            </a:pPr>
            <a:r>
              <a:rPr lang="ru-RU" sz="2400" b="1" dirty="0">
                <a:solidFill>
                  <a:srgbClr val="333333"/>
                </a:solidFill>
                <a:latin typeface="Arial" panose="020B0604020202020204" pitchFamily="34" charset="0"/>
                <a:ea typeface="Calibri" panose="020F0502020204030204" pitchFamily="34" charset="0"/>
                <a:cs typeface="Times New Roman" panose="02020603050405020304" pitchFamily="18" charset="0"/>
              </a:rPr>
              <a:t>ПРОФСОЮЗ- ТЕРРИТОРИЯ ЗДОРОВЬЯ</a:t>
            </a:r>
            <a:endParaRPr lang="ru-RU"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Прямоугольник 14"/>
          <p:cNvSpPr/>
          <p:nvPr/>
        </p:nvSpPr>
        <p:spPr>
          <a:xfrm>
            <a:off x="937656" y="672103"/>
            <a:ext cx="10835244" cy="368755"/>
          </a:xfrm>
          <a:prstGeom prst="rect">
            <a:avLst/>
          </a:prstGeom>
        </p:spPr>
        <p:txBody>
          <a:bodyPr wrap="square">
            <a:spAutoFit/>
          </a:bodyPr>
          <a:lstStyle/>
          <a:p>
            <a:pPr>
              <a:lnSpc>
                <a:spcPct val="107000"/>
              </a:lnSpc>
              <a:spcAft>
                <a:spcPts val="800"/>
              </a:spcAft>
            </a:pPr>
            <a:r>
              <a:rPr lang="ru-RU"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Мероприятия Советской районной организации </a:t>
            </a:r>
            <a:endParaRPr lang="ru-RU"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21" y="1408278"/>
            <a:ext cx="3608758" cy="3092470"/>
          </a:xfrm>
          <a:prstGeom prst="rect">
            <a:avLst/>
          </a:prstGeom>
        </p:spPr>
      </p:pic>
      <p:sp>
        <p:nvSpPr>
          <p:cNvPr id="17" name="Прямоугольник 16"/>
          <p:cNvSpPr/>
          <p:nvPr/>
        </p:nvSpPr>
        <p:spPr>
          <a:xfrm>
            <a:off x="279421" y="4726683"/>
            <a:ext cx="3608758" cy="2031325"/>
          </a:xfrm>
          <a:prstGeom prst="rect">
            <a:avLst/>
          </a:prstGeom>
        </p:spPr>
        <p:txBody>
          <a:bodyPr wrap="square">
            <a:spAutoFit/>
          </a:bodyPr>
          <a:lstStyle/>
          <a:p>
            <a:r>
              <a:rPr lang="ru-RU"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Советская районная организация приняла участие в Всероссийской эстафете здоровья» в рамках тематического года "Спорт. Здоровье. Долголетие». 7 апреля </a:t>
            </a:r>
            <a:r>
              <a:rPr lang="ru-RU" dirty="0">
                <a:latin typeface="Times New Roman" panose="02020603050405020304" pitchFamily="18" charset="0"/>
                <a:cs typeface="Times New Roman" panose="02020603050405020304" pitchFamily="18" charset="0"/>
              </a:rPr>
              <a:t>прошел   флешмоб «Утренняя подзарядка».</a:t>
            </a:r>
          </a:p>
        </p:txBody>
      </p:sp>
      <p:pic>
        <p:nvPicPr>
          <p:cNvPr id="18" name="Рисунок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379" y="1408278"/>
            <a:ext cx="3151765" cy="3060554"/>
          </a:xfrm>
          <a:prstGeom prst="rect">
            <a:avLst/>
          </a:prstGeom>
        </p:spPr>
      </p:pic>
      <p:sp>
        <p:nvSpPr>
          <p:cNvPr id="19" name="Прямоугольник 18"/>
          <p:cNvSpPr/>
          <p:nvPr/>
        </p:nvSpPr>
        <p:spPr>
          <a:xfrm>
            <a:off x="4718952" y="4730889"/>
            <a:ext cx="3399812" cy="1754326"/>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Заключен договор с Брянским областным врачебно-физкультурным диспансером. </a:t>
            </a:r>
          </a:p>
          <a:p>
            <a:r>
              <a:rPr lang="ru-RU" dirty="0">
                <a:latin typeface="Times New Roman" panose="02020603050405020304" pitchFamily="18" charset="0"/>
                <a:cs typeface="Times New Roman" panose="02020603050405020304" pitchFamily="18" charset="0"/>
              </a:rPr>
              <a:t>20 человек ежемесячно используют оздоровительные процедуры центра.</a:t>
            </a:r>
            <a:endParaRPr lang="ru-RU" dirty="0"/>
          </a:p>
        </p:txBody>
      </p:sp>
      <p:pic>
        <p:nvPicPr>
          <p:cNvPr id="20" name="Рисунок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864" y="1408278"/>
            <a:ext cx="3235036" cy="3092470"/>
          </a:xfrm>
          <a:prstGeom prst="rect">
            <a:avLst/>
          </a:prstGeom>
        </p:spPr>
      </p:pic>
      <p:sp>
        <p:nvSpPr>
          <p:cNvPr id="21" name="Прямоугольник 20"/>
          <p:cNvSpPr/>
          <p:nvPr/>
        </p:nvSpPr>
        <p:spPr>
          <a:xfrm>
            <a:off x="8474031" y="4726683"/>
            <a:ext cx="3362702" cy="1477328"/>
          </a:xfrm>
          <a:prstGeom prst="rect">
            <a:avLst/>
          </a:prstGeom>
        </p:spPr>
        <p:txBody>
          <a:bodyPr wrap="square">
            <a:spAutoFit/>
          </a:bodyPr>
          <a:lstStyle/>
          <a:p>
            <a:r>
              <a:rPr lang="ru-RU" dirty="0">
                <a:solidFill>
                  <a:srgbClr val="333333"/>
                </a:solidFill>
                <a:latin typeface="Times New Roman" panose="02020603050405020304" pitchFamily="18" charset="0"/>
                <a:cs typeface="Times New Roman" panose="02020603050405020304" pitchFamily="18" charset="0"/>
              </a:rPr>
              <a:t>Команду Советского района, заняла III место в областных зональных соревнованиях по волейболу среди работников образования.</a:t>
            </a:r>
            <a:endParaRPr lang="ru-RU" sz="1600" dirty="0">
              <a:latin typeface="Times New Roman" panose="02020603050405020304" pitchFamily="18" charset="0"/>
              <a:cs typeface="Times New Roman" panose="02020603050405020304" pitchFamily="18" charset="0"/>
            </a:endParaRPr>
          </a:p>
        </p:txBody>
      </p:sp>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628" y="7626"/>
            <a:ext cx="1602721" cy="1033232"/>
          </a:xfrm>
          <a:prstGeom prst="rect">
            <a:avLst/>
          </a:prstGeom>
          <a:ln>
            <a:noFill/>
          </a:ln>
          <a:effectLst>
            <a:softEdge rad="112500"/>
          </a:effectLst>
        </p:spPr>
      </p:pic>
    </p:spTree>
    <p:extLst>
      <p:ext uri="{BB962C8B-B14F-4D97-AF65-F5344CB8AC3E}">
        <p14:creationId xmlns:p14="http://schemas.microsoft.com/office/powerpoint/2010/main" val="1344185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2" name="Объект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61125"/>
          </a:xfrm>
        </p:spPr>
      </p:pic>
      <p:sp>
        <p:nvSpPr>
          <p:cNvPr id="14" name="Прямоугольник 13"/>
          <p:cNvSpPr/>
          <p:nvPr/>
        </p:nvSpPr>
        <p:spPr>
          <a:xfrm>
            <a:off x="3187036" y="131310"/>
            <a:ext cx="6179962" cy="467629"/>
          </a:xfrm>
          <a:prstGeom prst="rect">
            <a:avLst/>
          </a:prstGeom>
        </p:spPr>
        <p:txBody>
          <a:bodyPr wrap="none">
            <a:spAutoFit/>
          </a:bodyPr>
          <a:lstStyle/>
          <a:p>
            <a:pPr>
              <a:lnSpc>
                <a:spcPct val="107000"/>
              </a:lnSpc>
              <a:spcAft>
                <a:spcPts val="800"/>
              </a:spcAft>
            </a:pPr>
            <a:r>
              <a:rPr lang="ru-RU" sz="2400" b="1" dirty="0">
                <a:solidFill>
                  <a:srgbClr val="333333"/>
                </a:solidFill>
                <a:latin typeface="Arial" panose="020B0604020202020204" pitchFamily="34" charset="0"/>
                <a:ea typeface="Calibri" panose="020F0502020204030204" pitchFamily="34" charset="0"/>
                <a:cs typeface="Times New Roman" panose="02020603050405020304" pitchFamily="18" charset="0"/>
              </a:rPr>
              <a:t>ПРОФСОЮЗ- ТЕРРИТОРИЯ ЗДОРОВЬЯ</a:t>
            </a:r>
            <a:endParaRPr lang="ru-RU"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Прямоугольник 14"/>
          <p:cNvSpPr/>
          <p:nvPr/>
        </p:nvSpPr>
        <p:spPr>
          <a:xfrm>
            <a:off x="937656" y="672103"/>
            <a:ext cx="10835244" cy="368755"/>
          </a:xfrm>
          <a:prstGeom prst="rect">
            <a:avLst/>
          </a:prstGeom>
        </p:spPr>
        <p:txBody>
          <a:bodyPr wrap="square">
            <a:spAutoFit/>
          </a:bodyPr>
          <a:lstStyle/>
          <a:p>
            <a:pPr>
              <a:lnSpc>
                <a:spcPct val="107000"/>
              </a:lnSpc>
              <a:spcAft>
                <a:spcPts val="800"/>
              </a:spcAft>
            </a:pPr>
            <a:r>
              <a:rPr lang="ru-RU"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Мероприятия Советской районной организации </a:t>
            </a:r>
            <a:endParaRPr lang="ru-RU"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Прямоугольник 16"/>
          <p:cNvSpPr/>
          <p:nvPr/>
        </p:nvSpPr>
        <p:spPr>
          <a:xfrm>
            <a:off x="279421" y="4848227"/>
            <a:ext cx="3608758" cy="369332"/>
          </a:xfrm>
          <a:prstGeom prst="rect">
            <a:avLst/>
          </a:prstGeom>
        </p:spPr>
        <p:txBody>
          <a:bodyPr wrap="square">
            <a:spAutoFit/>
          </a:bodyPr>
          <a:lstStyle/>
          <a:p>
            <a:endParaRPr lang="ru-RU" dirty="0">
              <a:latin typeface="Times New Roman" panose="02020603050405020304" pitchFamily="18" charset="0"/>
              <a:cs typeface="Times New Roman" panose="02020603050405020304" pitchFamily="18" charset="0"/>
            </a:endParaRPr>
          </a:p>
        </p:txBody>
      </p:sp>
      <p:sp>
        <p:nvSpPr>
          <p:cNvPr id="19" name="Прямоугольник 18"/>
          <p:cNvSpPr/>
          <p:nvPr/>
        </p:nvSpPr>
        <p:spPr>
          <a:xfrm>
            <a:off x="4718952" y="4730889"/>
            <a:ext cx="3399812" cy="369332"/>
          </a:xfrm>
          <a:prstGeom prst="rect">
            <a:avLst/>
          </a:prstGeom>
        </p:spPr>
        <p:txBody>
          <a:bodyPr wrap="square">
            <a:spAutoFit/>
          </a:bodyPr>
          <a:lstStyle/>
          <a:p>
            <a:endParaRPr lang="ru-RU" dirty="0"/>
          </a:p>
        </p:txBody>
      </p:sp>
      <p:sp>
        <p:nvSpPr>
          <p:cNvPr id="21" name="Прямоугольник 20"/>
          <p:cNvSpPr/>
          <p:nvPr/>
        </p:nvSpPr>
        <p:spPr>
          <a:xfrm>
            <a:off x="8474031" y="4726683"/>
            <a:ext cx="3362702" cy="338554"/>
          </a:xfrm>
          <a:prstGeom prst="rect">
            <a:avLst/>
          </a:prstGeom>
        </p:spPr>
        <p:txBody>
          <a:bodyPr wrap="square">
            <a:spAutoFit/>
          </a:bodyPr>
          <a:lstStyle/>
          <a:p>
            <a:endParaRPr lang="ru-RU" sz="16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 y="1271042"/>
            <a:ext cx="3571009" cy="2947296"/>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9209" y="1271042"/>
            <a:ext cx="3190999" cy="2982308"/>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9309" y="1242509"/>
            <a:ext cx="3654136" cy="3022313"/>
          </a:xfrm>
          <a:prstGeom prst="rect">
            <a:avLst/>
          </a:prstGeom>
        </p:spPr>
      </p:pic>
      <p:sp>
        <p:nvSpPr>
          <p:cNvPr id="6" name="Прямоугольник 5"/>
          <p:cNvSpPr/>
          <p:nvPr/>
        </p:nvSpPr>
        <p:spPr>
          <a:xfrm>
            <a:off x="98959" y="4460468"/>
            <a:ext cx="4521035" cy="2400657"/>
          </a:xfrm>
          <a:prstGeom prst="rect">
            <a:avLst/>
          </a:prstGeom>
        </p:spPr>
        <p:txBody>
          <a:bodyPr wrap="square">
            <a:spAutoFit/>
          </a:bodyPr>
          <a:lstStyle/>
          <a:p>
            <a:pPr algn="just"/>
            <a:r>
              <a:rPr lang="ru-RU" dirty="0">
                <a:solidFill>
                  <a:srgbClr val="333333"/>
                </a:solidFill>
                <a:latin typeface="Times New Roman" panose="02020603050405020304" pitchFamily="18" charset="0"/>
                <a:cs typeface="Times New Roman" panose="02020603050405020304" pitchFamily="18" charset="0"/>
              </a:rPr>
              <a:t>Более десяти лет подряд педагоги собираются на турслет, чтобы показать себя в туризме и  творчестве, в спорте и в приверженности здоровому образу жизни.</a:t>
            </a:r>
          </a:p>
          <a:p>
            <a:pPr algn="just"/>
            <a:r>
              <a:rPr lang="ru-RU" dirty="0">
                <a:solidFill>
                  <a:srgbClr val="333333"/>
                </a:solidFill>
                <a:latin typeface="Times New Roman" panose="02020603050405020304" pitchFamily="18" charset="0"/>
                <a:cs typeface="Times New Roman" panose="02020603050405020304" pitchFamily="18" charset="0"/>
              </a:rPr>
              <a:t>В 2021 году на турслете </a:t>
            </a:r>
            <a:r>
              <a:rPr lang="ru-RU" dirty="0">
                <a:latin typeface="Times New Roman" panose="02020603050405020304" pitchFamily="18" charset="0"/>
                <a:cs typeface="Times New Roman" panose="02020603050405020304" pitchFamily="18" charset="0"/>
              </a:rPr>
              <a:t>Советский район представили  команды   школ №</a:t>
            </a:r>
            <a:r>
              <a:rPr lang="ru-RU" b="1" dirty="0">
                <a:latin typeface="Times New Roman" panose="02020603050405020304" pitchFamily="18" charset="0"/>
                <a:cs typeface="Times New Roman" panose="02020603050405020304" pitchFamily="18" charset="0"/>
              </a:rPr>
              <a:t>1,8, 6,59 </a:t>
            </a:r>
            <a:r>
              <a:rPr lang="ru-RU" dirty="0">
                <a:latin typeface="Times New Roman" panose="02020603050405020304" pitchFamily="18" charset="0"/>
                <a:cs typeface="Times New Roman" panose="02020603050405020304" pitchFamily="18" charset="0"/>
              </a:rPr>
              <a:t>г. Брянска. Всего участие приняло </a:t>
            </a:r>
            <a:r>
              <a:rPr lang="ru-RU" sz="2400" b="1" i="1" dirty="0">
                <a:latin typeface="Times New Roman" panose="02020603050405020304" pitchFamily="18" charset="0"/>
                <a:cs typeface="Times New Roman" panose="02020603050405020304" pitchFamily="18" charset="0"/>
              </a:rPr>
              <a:t>28</a:t>
            </a:r>
            <a:r>
              <a:rPr lang="ru-RU" dirty="0">
                <a:latin typeface="Times New Roman" panose="02020603050405020304" pitchFamily="18" charset="0"/>
                <a:cs typeface="Times New Roman" panose="02020603050405020304" pitchFamily="18" charset="0"/>
              </a:rPr>
              <a:t> педагогов.</a:t>
            </a:r>
            <a:endParaRPr lang="ru-RU" b="0" i="0" dirty="0">
              <a:solidFill>
                <a:srgbClr val="333333"/>
              </a:solidFill>
              <a:effectLst/>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5577445" y="4487244"/>
            <a:ext cx="6096000" cy="1569660"/>
          </a:xfrm>
          <a:prstGeom prst="rect">
            <a:avLst/>
          </a:prstGeom>
        </p:spPr>
        <p:txBody>
          <a:bodyPr>
            <a:spAutoFit/>
          </a:bodyPr>
          <a:lstStyle/>
          <a:p>
            <a:r>
              <a:rPr lang="ru-RU" dirty="0">
                <a:solidFill>
                  <a:srgbClr val="333333"/>
                </a:solidFill>
                <a:latin typeface="Times New Roman" panose="02020603050405020304" pitchFamily="18" charset="0"/>
                <a:cs typeface="Times New Roman" panose="02020603050405020304" pitchFamily="18" charset="0"/>
              </a:rPr>
              <a:t>В 2021 году  Советская РО Профсоюза  организовала туристические поездки для членов Профсоюза в город-герой  Тулу</a:t>
            </a:r>
            <a:r>
              <a:rPr lang="ru-RU" b="1" dirty="0">
                <a:solidFill>
                  <a:srgbClr val="333333"/>
                </a:solidFill>
                <a:latin typeface="Times New Roman" panose="02020603050405020304" pitchFamily="18" charset="0"/>
                <a:cs typeface="Times New Roman" panose="02020603050405020304" pitchFamily="18" charset="0"/>
              </a:rPr>
              <a:t>, </a:t>
            </a:r>
            <a:r>
              <a:rPr lang="ru-RU" dirty="0">
                <a:solidFill>
                  <a:srgbClr val="333333"/>
                </a:solidFill>
                <a:latin typeface="Times New Roman" panose="02020603050405020304" pitchFamily="18" charset="0"/>
                <a:cs typeface="Times New Roman" panose="02020603050405020304" pitchFamily="18" charset="0"/>
              </a:rPr>
              <a:t>а первичные профсоюзные организации -   по Брянской области. В экскурсионных поездках на уровне района  приняло участие </a:t>
            </a:r>
            <a:r>
              <a:rPr lang="ru-RU" sz="2400" b="1" i="1" dirty="0">
                <a:solidFill>
                  <a:srgbClr val="333333"/>
                </a:solidFill>
                <a:latin typeface="Times New Roman" panose="02020603050405020304" pitchFamily="18" charset="0"/>
                <a:cs typeface="Times New Roman" panose="02020603050405020304" pitchFamily="18" charset="0"/>
              </a:rPr>
              <a:t>92</a:t>
            </a:r>
            <a:r>
              <a:rPr lang="ru-RU" dirty="0">
                <a:solidFill>
                  <a:srgbClr val="333333"/>
                </a:solidFill>
                <a:latin typeface="Times New Roman" panose="02020603050405020304" pitchFamily="18" charset="0"/>
                <a:cs typeface="Times New Roman" panose="02020603050405020304" pitchFamily="18" charset="0"/>
              </a:rPr>
              <a:t> члена Профсоюза.</a:t>
            </a:r>
            <a:endParaRPr lang="ru-RU" dirty="0">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628" y="7626"/>
            <a:ext cx="1602721" cy="1021286"/>
          </a:xfrm>
          <a:prstGeom prst="rect">
            <a:avLst/>
          </a:prstGeom>
          <a:ln>
            <a:noFill/>
          </a:ln>
          <a:effectLst>
            <a:softEdge rad="112500"/>
          </a:effectLst>
        </p:spPr>
      </p:pic>
    </p:spTree>
    <p:extLst>
      <p:ext uri="{BB962C8B-B14F-4D97-AF65-F5344CB8AC3E}">
        <p14:creationId xmlns:p14="http://schemas.microsoft.com/office/powerpoint/2010/main" val="2981776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TextBox 4"/>
          <p:cNvSpPr txBox="1"/>
          <p:nvPr/>
        </p:nvSpPr>
        <p:spPr>
          <a:xfrm>
            <a:off x="1716726" y="533926"/>
            <a:ext cx="10122725" cy="523220"/>
          </a:xfrm>
          <a:prstGeom prst="rect">
            <a:avLst/>
          </a:prstGeom>
          <a:noFill/>
        </p:spPr>
        <p:txBody>
          <a:bodyPr wrap="square" rtlCol="0">
            <a:spAutoFit/>
          </a:bodyPr>
          <a:lstStyle/>
          <a:p>
            <a:r>
              <a:rPr lang="ru-RU" sz="2800" dirty="0">
                <a:latin typeface="Times New Roman" panose="02020603050405020304" pitchFamily="18" charset="0"/>
                <a:cs typeface="Times New Roman" panose="02020603050405020304" pitchFamily="18" charset="0"/>
              </a:rPr>
              <a:t>   Льготное оздоровление и отдых членов Профсоюза в 2021 году</a:t>
            </a: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5557" y="1347782"/>
            <a:ext cx="2952256" cy="2250442"/>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624" y="1347782"/>
            <a:ext cx="2892631" cy="2256441"/>
          </a:xfrm>
          <a:prstGeom prst="rect">
            <a:avLst/>
          </a:prstGeom>
        </p:spPr>
      </p:pic>
      <p:sp>
        <p:nvSpPr>
          <p:cNvPr id="10" name="TextBox 9"/>
          <p:cNvSpPr txBox="1"/>
          <p:nvPr/>
        </p:nvSpPr>
        <p:spPr>
          <a:xfrm>
            <a:off x="559624" y="3772696"/>
            <a:ext cx="4239491" cy="400110"/>
          </a:xfrm>
          <a:prstGeom prst="rect">
            <a:avLst/>
          </a:prstGeom>
          <a:noFill/>
        </p:spPr>
        <p:txBody>
          <a:bodyPr wrap="square" rtlCol="0">
            <a:spAutoFit/>
          </a:bodyPr>
          <a:lstStyle/>
          <a:p>
            <a:pPr algn="just"/>
            <a:r>
              <a:rPr lang="ru-RU" sz="2000" dirty="0">
                <a:latin typeface="Times New Roman" panose="02020603050405020304" pitchFamily="18" charset="0"/>
                <a:cs typeface="Times New Roman" panose="02020603050405020304" pitchFamily="18" charset="0"/>
              </a:rPr>
              <a:t>     </a:t>
            </a:r>
          </a:p>
        </p:txBody>
      </p:sp>
      <p:sp>
        <p:nvSpPr>
          <p:cNvPr id="11" name="TextBox 10"/>
          <p:cNvSpPr txBox="1"/>
          <p:nvPr/>
        </p:nvSpPr>
        <p:spPr>
          <a:xfrm>
            <a:off x="559624" y="3772696"/>
            <a:ext cx="10981954" cy="2123658"/>
          </a:xfrm>
          <a:prstGeom prst="rect">
            <a:avLst/>
          </a:prstGeom>
          <a:noFill/>
        </p:spPr>
        <p:txBody>
          <a:bodyPr wrap="square" rtlCol="0">
            <a:spAutoFit/>
          </a:bodyPr>
          <a:lstStyle/>
          <a:p>
            <a:pPr algn="just"/>
            <a:r>
              <a:rPr lang="ru-RU" sz="2000" dirty="0">
                <a:latin typeface="Times New Roman" panose="02020603050405020304" pitchFamily="18" charset="0"/>
                <a:cs typeface="Times New Roman" panose="02020603050405020304" pitchFamily="18" charset="0"/>
              </a:rPr>
              <a:t>     В </a:t>
            </a:r>
            <a:r>
              <a:rPr lang="ru-RU" sz="2000" b="1" dirty="0">
                <a:latin typeface="Times New Roman" panose="02020603050405020304" pitchFamily="18" charset="0"/>
                <a:cs typeface="Times New Roman" panose="02020603050405020304" pitchFamily="18" charset="0"/>
              </a:rPr>
              <a:t>2021</a:t>
            </a:r>
            <a:r>
              <a:rPr lang="ru-RU" sz="2000" dirty="0">
                <a:latin typeface="Times New Roman" panose="02020603050405020304" pitchFamily="18" charset="0"/>
                <a:cs typeface="Times New Roman" panose="02020603050405020304" pitchFamily="18" charset="0"/>
              </a:rPr>
              <a:t> году активно работали профсоюзные программы по отдыху и оздоровлению членов Профсоюза и членов их семей в санаториях Краснодарского края, Крыма, средней полосы России и Брянской области.</a:t>
            </a:r>
          </a:p>
          <a:p>
            <a:pPr algn="just"/>
            <a:r>
              <a:rPr lang="ru-RU" sz="2000" dirty="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rPr>
              <a:t>Льготные путевки :</a:t>
            </a:r>
          </a:p>
          <a:p>
            <a:pPr algn="just"/>
            <a:r>
              <a:rPr lang="ru-RU" sz="2000" dirty="0">
                <a:latin typeface="Times New Roman" panose="02020603050405020304" pitchFamily="18" charset="0"/>
                <a:cs typeface="Times New Roman" panose="02020603050405020304" pitchFamily="18" charset="0"/>
              </a:rPr>
              <a:t>Санатории: </a:t>
            </a:r>
            <a:r>
              <a:rPr lang="ru-RU" sz="2800" b="1" i="1" dirty="0">
                <a:latin typeface="Times New Roman" panose="02020603050405020304" pitchFamily="18" charset="0"/>
                <a:cs typeface="Times New Roman" panose="02020603050405020304" pitchFamily="18" charset="0"/>
              </a:rPr>
              <a:t>53</a:t>
            </a:r>
            <a:r>
              <a:rPr lang="ru-RU" sz="2000" dirty="0">
                <a:latin typeface="Times New Roman" panose="02020603050405020304" pitchFamily="18" charset="0"/>
                <a:cs typeface="Times New Roman" panose="02020603050405020304" pitchFamily="18" charset="0"/>
              </a:rPr>
              <a:t> путевки(из них </a:t>
            </a:r>
            <a:r>
              <a:rPr lang="ru-RU" sz="2000" b="1" dirty="0">
                <a:latin typeface="Times New Roman" panose="02020603050405020304" pitchFamily="18" charset="0"/>
                <a:cs typeface="Times New Roman" panose="02020603050405020304" pitchFamily="18" charset="0"/>
              </a:rPr>
              <a:t>18</a:t>
            </a:r>
            <a:r>
              <a:rPr lang="ru-RU" sz="2000" dirty="0">
                <a:latin typeface="Times New Roman" panose="02020603050405020304" pitchFamily="18" charset="0"/>
                <a:cs typeface="Times New Roman" panose="02020603050405020304" pitchFamily="18" charset="0"/>
              </a:rPr>
              <a:t> для членов семей);</a:t>
            </a:r>
          </a:p>
          <a:p>
            <a:pPr algn="just"/>
            <a:r>
              <a:rPr lang="ru-RU" sz="2000" dirty="0">
                <a:latin typeface="Times New Roman" panose="02020603050405020304" pitchFamily="18" charset="0"/>
                <a:cs typeface="Times New Roman" panose="02020603050405020304" pitchFamily="18" charset="0"/>
              </a:rPr>
              <a:t>Оздоровительные: </a:t>
            </a:r>
            <a:r>
              <a:rPr lang="ru-RU" sz="2400" b="1" i="1" dirty="0">
                <a:latin typeface="Times New Roman" panose="02020603050405020304" pitchFamily="18" charset="0"/>
                <a:cs typeface="Times New Roman" panose="02020603050405020304" pitchFamily="18" charset="0"/>
              </a:rPr>
              <a:t>18</a:t>
            </a:r>
            <a:r>
              <a:rPr lang="ru-RU" sz="2400" i="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путевок (из них </a:t>
            </a:r>
            <a:r>
              <a:rPr lang="ru-RU" sz="2000" b="1" dirty="0">
                <a:latin typeface="Times New Roman" panose="02020603050405020304" pitchFamily="18" charset="0"/>
                <a:cs typeface="Times New Roman" panose="02020603050405020304" pitchFamily="18" charset="0"/>
              </a:rPr>
              <a:t>3</a:t>
            </a:r>
            <a:r>
              <a:rPr lang="ru-RU" sz="2000" dirty="0">
                <a:latin typeface="Times New Roman" panose="02020603050405020304" pitchFamily="18" charset="0"/>
                <a:cs typeface="Times New Roman" panose="02020603050405020304" pitchFamily="18" charset="0"/>
              </a:rPr>
              <a:t> для членов семей)</a:t>
            </a:r>
          </a:p>
        </p:txBody>
      </p:sp>
      <p:pic>
        <p:nvPicPr>
          <p:cNvPr id="13" name="Рисунок 12"/>
          <p:cNvPicPr>
            <a:picLocks noChangeAspect="1"/>
          </p:cNvPicPr>
          <p:nvPr/>
        </p:nvPicPr>
        <p:blipFill>
          <a:blip r:embed="rId5"/>
          <a:stretch>
            <a:fillRect/>
          </a:stretch>
        </p:blipFill>
        <p:spPr>
          <a:xfrm>
            <a:off x="118507" y="-42078"/>
            <a:ext cx="1875723" cy="1221388"/>
          </a:xfrm>
          <a:prstGeom prst="rect">
            <a:avLst/>
          </a:prstGeom>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4052" y="1347782"/>
            <a:ext cx="2974279" cy="2250442"/>
          </a:xfrm>
          <a:prstGeom prst="rect">
            <a:avLst/>
          </a:prstGeom>
        </p:spPr>
      </p:pic>
      <p:sp>
        <p:nvSpPr>
          <p:cNvPr id="12" name="Прямоугольник 11"/>
          <p:cNvSpPr/>
          <p:nvPr/>
        </p:nvSpPr>
        <p:spPr>
          <a:xfrm>
            <a:off x="3062422" y="109625"/>
            <a:ext cx="6179962" cy="487506"/>
          </a:xfrm>
          <a:prstGeom prst="rect">
            <a:avLst/>
          </a:prstGeom>
        </p:spPr>
        <p:txBody>
          <a:bodyPr wrap="none">
            <a:spAutoFit/>
          </a:bodyPr>
          <a:lstStyle/>
          <a:p>
            <a:pPr>
              <a:lnSpc>
                <a:spcPct val="107000"/>
              </a:lnSpc>
              <a:spcAft>
                <a:spcPts val="800"/>
              </a:spcAft>
            </a:pPr>
            <a:r>
              <a:rPr lang="ru-RU" sz="2400" b="1" dirty="0">
                <a:solidFill>
                  <a:srgbClr val="333333"/>
                </a:solidFill>
                <a:latin typeface="Arial" panose="020B0604020202020204" pitchFamily="34" charset="0"/>
                <a:ea typeface="Calibri" panose="020F0502020204030204" pitchFamily="34" charset="0"/>
                <a:cs typeface="Times New Roman" panose="02020603050405020304" pitchFamily="18" charset="0"/>
              </a:rPr>
              <a:t>ПРОФСОЮЗ- ТЕРРИТОРИЯ ЗДОРОВЬЯ</a:t>
            </a:r>
            <a:endParaRPr lang="ru-RU" sz="24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1644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417631" cy="6858000"/>
          </a:xfrm>
        </p:spPr>
      </p:pic>
      <p:sp>
        <p:nvSpPr>
          <p:cNvPr id="6" name="Прямоугольник 5"/>
          <p:cNvSpPr/>
          <p:nvPr/>
        </p:nvSpPr>
        <p:spPr>
          <a:xfrm>
            <a:off x="2922593" y="334015"/>
            <a:ext cx="5038431" cy="553357"/>
          </a:xfrm>
          <a:prstGeom prst="rect">
            <a:avLst/>
          </a:prstGeom>
        </p:spPr>
        <p:txBody>
          <a:bodyPr wrap="none">
            <a:spAutoFit/>
          </a:bodyPr>
          <a:lstStyle/>
          <a:p>
            <a:pPr>
              <a:lnSpc>
                <a:spcPct val="107000"/>
              </a:lnSpc>
              <a:spcAft>
                <a:spcPts val="800"/>
              </a:spcAft>
            </a:pPr>
            <a:r>
              <a:rPr lang="ru-RU" sz="28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ОТ СПОРТА К ИСКУССТВУ</a:t>
            </a:r>
            <a:endParaRPr lang="ru-RU"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 y="1440515"/>
            <a:ext cx="4484914" cy="2429954"/>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8003" y="1440515"/>
            <a:ext cx="4674177" cy="2429954"/>
          </a:xfrm>
          <a:prstGeom prst="rect">
            <a:avLst/>
          </a:prstGeom>
        </p:spPr>
      </p:pic>
      <p:sp>
        <p:nvSpPr>
          <p:cNvPr id="9" name="Прямоугольник 8"/>
          <p:cNvSpPr/>
          <p:nvPr/>
        </p:nvSpPr>
        <p:spPr>
          <a:xfrm>
            <a:off x="838200" y="3936828"/>
            <a:ext cx="11013374" cy="2855975"/>
          </a:xfrm>
          <a:prstGeom prst="rect">
            <a:avLst/>
          </a:prstGeom>
        </p:spPr>
        <p:txBody>
          <a:bodyPr wrap="square">
            <a:spAutoFit/>
          </a:bodyPr>
          <a:lstStyle/>
          <a:p>
            <a:pPr>
              <a:lnSpc>
                <a:spcPct val="107000"/>
              </a:lnSpc>
              <a:spcAft>
                <a:spcPts val="800"/>
              </a:spcAft>
            </a:pPr>
            <a:r>
              <a:rPr lang="ru-RU" dirty="0">
                <a:solidFill>
                  <a:srgbClr val="333333"/>
                </a:solidFill>
                <a:latin typeface="Arial" panose="020B0604020202020204" pitchFamily="34" charset="0"/>
                <a:ea typeface="Calibri" panose="020F0502020204030204" pitchFamily="34"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От спорта — к искусству» — это социальная культурно-массовая и спортивная программа Профсоюза, направленная на мотивацию членов Профсоюза, развитие их духовной составляющей, возрождение коллективных посещений спортивных и культурно-массовых мероприятий, популяризации искусства и спорта среди молодёжи</a:t>
            </a:r>
            <a:r>
              <a:rPr lang="ru-RU" dirty="0"/>
              <a:t>.</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ru-RU" sz="1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В </a:t>
            </a:r>
            <a:r>
              <a:rPr lang="ru-RU" sz="20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2021</a:t>
            </a:r>
            <a:r>
              <a:rPr lang="ru-RU" sz="1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году для членов Профсоюза Советского района  и членов их семей было реализовано льготных билетов :</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ru-RU" sz="16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Драмтеатр </a:t>
            </a:r>
            <a:r>
              <a:rPr lang="ru-RU" sz="1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320</a:t>
            </a:r>
            <a:r>
              <a:rPr lang="ru-RU" sz="1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билетов;</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ru-RU" sz="16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ТЮЗ  </a:t>
            </a:r>
            <a:r>
              <a:rPr lang="ru-RU" sz="1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238</a:t>
            </a:r>
            <a:r>
              <a:rPr lang="ru-RU" sz="1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билетов.</a:t>
            </a:r>
          </a:p>
          <a:p>
            <a:pPr>
              <a:lnSpc>
                <a:spcPct val="107000"/>
              </a:lnSpc>
              <a:spcAft>
                <a:spcPts val="800"/>
              </a:spcAft>
            </a:pPr>
            <a:r>
              <a:rPr lang="ru-RU" sz="16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Направление продолжает развиваться.</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Рисунок 9"/>
          <p:cNvPicPr>
            <a:picLocks noChangeAspect="1"/>
          </p:cNvPicPr>
          <p:nvPr/>
        </p:nvPicPr>
        <p:blipFill>
          <a:blip r:embed="rId5"/>
          <a:stretch>
            <a:fillRect/>
          </a:stretch>
        </p:blipFill>
        <p:spPr>
          <a:xfrm>
            <a:off x="30678" y="0"/>
            <a:ext cx="1875723" cy="1221388"/>
          </a:xfrm>
          <a:prstGeom prst="rect">
            <a:avLst/>
          </a:prstGeom>
        </p:spPr>
      </p:pic>
      <p:pic>
        <p:nvPicPr>
          <p:cNvPr id="12" name="Рисунок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1024" y="59376"/>
            <a:ext cx="1345274" cy="1102636"/>
          </a:xfrm>
          <a:prstGeom prst="rect">
            <a:avLst/>
          </a:prstGeom>
          <a:ln>
            <a:noFill/>
          </a:ln>
          <a:effectLst>
            <a:softEdge rad="112500"/>
          </a:effectLst>
        </p:spPr>
      </p:pic>
    </p:spTree>
    <p:extLst>
      <p:ext uri="{BB962C8B-B14F-4D97-AF65-F5344CB8AC3E}">
        <p14:creationId xmlns:p14="http://schemas.microsoft.com/office/powerpoint/2010/main" val="2430781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0"/>
            <a:ext cx="10515600" cy="2351314"/>
          </a:xfr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806" y="2244436"/>
            <a:ext cx="5789616" cy="4524498"/>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2576945"/>
            <a:ext cx="5225143" cy="4191989"/>
          </a:xfrm>
          <a:prstGeom prst="ellipse">
            <a:avLst/>
          </a:prstGeom>
          <a:ln>
            <a:noFill/>
          </a:ln>
          <a:effectLst>
            <a:softEdge rad="112500"/>
          </a:effectLst>
        </p:spPr>
      </p:pic>
    </p:spTree>
    <p:extLst>
      <p:ext uri="{BB962C8B-B14F-4D97-AF65-F5344CB8AC3E}">
        <p14:creationId xmlns:p14="http://schemas.microsoft.com/office/powerpoint/2010/main" val="834782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0" y="0"/>
            <a:ext cx="12192000" cy="6858000"/>
          </a:xfrm>
        </p:spPr>
      </p:pic>
      <p:sp>
        <p:nvSpPr>
          <p:cNvPr id="5" name="TextBox 4"/>
          <p:cNvSpPr txBox="1"/>
          <p:nvPr/>
        </p:nvSpPr>
        <p:spPr>
          <a:xfrm>
            <a:off x="3916465" y="329588"/>
            <a:ext cx="6353299" cy="523220"/>
          </a:xfrm>
          <a:prstGeom prst="rect">
            <a:avLst/>
          </a:prstGeom>
          <a:noFill/>
        </p:spPr>
        <p:txBody>
          <a:bodyPr wrap="square" rtlCol="0">
            <a:spAutoFit/>
          </a:bodyPr>
          <a:lstStyle/>
          <a:p>
            <a:r>
              <a:rPr lang="ru-RU" sz="2800" b="1" dirty="0">
                <a:latin typeface="Times New Roman" panose="02020603050405020304" pitchFamily="18" charset="0"/>
                <a:cs typeface="Times New Roman" panose="02020603050405020304" pitchFamily="18" charset="0"/>
              </a:rPr>
              <a:t>ПРОФСОЮЗ ДЕТЯМ</a:t>
            </a:r>
          </a:p>
        </p:txBody>
      </p:sp>
      <p:sp>
        <p:nvSpPr>
          <p:cNvPr id="6" name="TextBox 5"/>
          <p:cNvSpPr txBox="1"/>
          <p:nvPr/>
        </p:nvSpPr>
        <p:spPr>
          <a:xfrm>
            <a:off x="151905" y="1126837"/>
            <a:ext cx="12036631" cy="353943"/>
          </a:xfrm>
          <a:prstGeom prst="rect">
            <a:avLst/>
          </a:prstGeom>
          <a:noFill/>
        </p:spPr>
        <p:txBody>
          <a:bodyPr wrap="square" rtlCol="0">
            <a:spAutoFit/>
          </a:bodyPr>
          <a:lstStyle/>
          <a:p>
            <a:r>
              <a:rPr lang="ru-RU" sz="1700" b="1" dirty="0">
                <a:latin typeface="Times New Roman" panose="02020603050405020304" pitchFamily="18" charset="0"/>
                <a:cs typeface="Times New Roman" panose="02020603050405020304" pitchFamily="18" charset="0"/>
              </a:rPr>
              <a:t>Задача программы «Наши дети»- забота о детях членов Профсоюза. Она рассчитана как на малышей, так и подростков</a:t>
            </a:r>
            <a:r>
              <a:rPr lang="ru-RU" sz="1600" b="1"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676894" y="1446808"/>
            <a:ext cx="3401291" cy="4739759"/>
          </a:xfrm>
          <a:prstGeom prst="rect">
            <a:avLst/>
          </a:prstGeom>
          <a:noFill/>
        </p:spPr>
        <p:txBody>
          <a:bodyPr wrap="square" rtlCol="0">
            <a:spAutoFit/>
          </a:bodyPr>
          <a:lstStyle/>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   Подарок первокласснику</a:t>
            </a:r>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r>
              <a:rPr lang="ru-RU" dirty="0">
                <a:latin typeface="Times New Roman" panose="02020603050405020304" pitchFamily="18" charset="0"/>
                <a:cs typeface="Times New Roman" panose="02020603050405020304" pitchFamily="18" charset="0"/>
              </a:rPr>
              <a:t>       В 2021 году </a:t>
            </a:r>
            <a:r>
              <a:rPr lang="ru-RU" sz="2800" b="1" dirty="0">
                <a:latin typeface="Times New Roman" panose="02020603050405020304" pitchFamily="18" charset="0"/>
                <a:cs typeface="Times New Roman" panose="02020603050405020304" pitchFamily="18" charset="0"/>
              </a:rPr>
              <a:t>113 </a:t>
            </a:r>
            <a:r>
              <a:rPr lang="ru-RU" dirty="0">
                <a:latin typeface="Times New Roman" panose="02020603050405020304" pitchFamily="18" charset="0"/>
                <a:cs typeface="Times New Roman" panose="02020603050405020304" pitchFamily="18" charset="0"/>
              </a:rPr>
              <a:t>первоклассников получили наборы с канцелярскими               </a:t>
            </a:r>
          </a:p>
          <a:p>
            <a:r>
              <a:rPr lang="ru-RU" dirty="0">
                <a:latin typeface="Times New Roman" panose="02020603050405020304" pitchFamily="18" charset="0"/>
                <a:cs typeface="Times New Roman" panose="02020603050405020304" pitchFamily="18" charset="0"/>
              </a:rPr>
              <a:t>     принадлежностями</a:t>
            </a:r>
          </a:p>
          <a:p>
            <a:endParaRPr lang="ru-RU" dirty="0"/>
          </a:p>
          <a:p>
            <a:endParaRPr lang="ru-RU" dirty="0"/>
          </a:p>
        </p:txBody>
      </p:sp>
      <p:sp>
        <p:nvSpPr>
          <p:cNvPr id="10" name="TextBox 9"/>
          <p:cNvSpPr txBox="1"/>
          <p:nvPr/>
        </p:nvSpPr>
        <p:spPr>
          <a:xfrm>
            <a:off x="4142809" y="1757008"/>
            <a:ext cx="4248402" cy="1231106"/>
          </a:xfrm>
          <a:prstGeom prst="rect">
            <a:avLst/>
          </a:prstGeom>
          <a:noFill/>
        </p:spPr>
        <p:txBody>
          <a:bodyPr wrap="square" rtlCol="0">
            <a:spAutoFit/>
          </a:bodyPr>
          <a:lstStyle/>
          <a:p>
            <a:r>
              <a:rPr lang="ru-RU" sz="2000" dirty="0">
                <a:latin typeface="Times New Roman" panose="02020603050405020304" pitchFamily="18" charset="0"/>
                <a:cs typeface="Times New Roman" panose="02020603050405020304" pitchFamily="18" charset="0"/>
              </a:rPr>
              <a:t>  Детское оздоровление</a:t>
            </a:r>
          </a:p>
          <a:p>
            <a:endParaRPr lang="ru-RU" dirty="0"/>
          </a:p>
          <a:p>
            <a:endParaRPr lang="ru-RU" dirty="0"/>
          </a:p>
          <a:p>
            <a:endParaRPr lang="ru-RU" dirty="0"/>
          </a:p>
        </p:txBody>
      </p:sp>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1087" y="2176317"/>
            <a:ext cx="3060991" cy="1967060"/>
          </a:xfrm>
          <a:prstGeom prst="rect">
            <a:avLst/>
          </a:prstGeom>
        </p:spPr>
      </p:pic>
      <p:sp>
        <p:nvSpPr>
          <p:cNvPr id="14" name="TextBox 13"/>
          <p:cNvSpPr txBox="1"/>
          <p:nvPr/>
        </p:nvSpPr>
        <p:spPr>
          <a:xfrm>
            <a:off x="4110463" y="4236081"/>
            <a:ext cx="2879766" cy="1200329"/>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     Детские путевки в     </a:t>
            </a:r>
          </a:p>
          <a:p>
            <a:r>
              <a:rPr lang="ru-RU" dirty="0">
                <a:latin typeface="Times New Roman" panose="02020603050405020304" pitchFamily="18" charset="0"/>
                <a:cs typeface="Times New Roman" panose="02020603050405020304" pitchFamily="18" charset="0"/>
              </a:rPr>
              <a:t>    загородные лагеря и    </a:t>
            </a:r>
          </a:p>
          <a:p>
            <a:r>
              <a:rPr lang="ru-RU" dirty="0">
                <a:latin typeface="Times New Roman" panose="02020603050405020304" pitchFamily="18" charset="0"/>
                <a:cs typeface="Times New Roman" panose="02020603050405020304" pitchFamily="18" charset="0"/>
              </a:rPr>
              <a:t>     санатории Брянской   </a:t>
            </a:r>
          </a:p>
          <a:p>
            <a:r>
              <a:rPr lang="ru-RU" dirty="0">
                <a:latin typeface="Times New Roman" panose="02020603050405020304" pitchFamily="18" charset="0"/>
                <a:cs typeface="Times New Roman" panose="02020603050405020304" pitchFamily="18" charset="0"/>
              </a:rPr>
              <a:t>               области</a:t>
            </a:r>
          </a:p>
        </p:txBody>
      </p:sp>
      <p:sp>
        <p:nvSpPr>
          <p:cNvPr id="15" name="TextBox 14"/>
          <p:cNvSpPr txBox="1"/>
          <p:nvPr/>
        </p:nvSpPr>
        <p:spPr>
          <a:xfrm>
            <a:off x="7733063" y="1391341"/>
            <a:ext cx="4340430" cy="707886"/>
          </a:xfrm>
          <a:prstGeom prst="rect">
            <a:avLst/>
          </a:prstGeom>
          <a:noFill/>
        </p:spPr>
        <p:txBody>
          <a:bodyPr wrap="square" rtlCol="0">
            <a:spAutoFit/>
          </a:bodyPr>
          <a:lstStyle/>
          <a:p>
            <a:r>
              <a:rPr lang="ru-RU" sz="2000" dirty="0">
                <a:latin typeface="Times New Roman" panose="02020603050405020304" pitchFamily="18" charset="0"/>
                <a:cs typeface="Times New Roman" panose="02020603050405020304" pitchFamily="18" charset="0"/>
              </a:rPr>
              <a:t>  Льготные билеты на детские    </a:t>
            </a:r>
          </a:p>
          <a:p>
            <a:r>
              <a:rPr lang="ru-RU" sz="2000" dirty="0">
                <a:latin typeface="Times New Roman" panose="02020603050405020304" pitchFamily="18" charset="0"/>
                <a:cs typeface="Times New Roman" panose="02020603050405020304" pitchFamily="18" charset="0"/>
              </a:rPr>
              <a:t>    новогодние представления</a:t>
            </a:r>
          </a:p>
        </p:txBody>
      </p:sp>
      <p:sp>
        <p:nvSpPr>
          <p:cNvPr id="17" name="TextBox 16"/>
          <p:cNvSpPr txBox="1"/>
          <p:nvPr/>
        </p:nvSpPr>
        <p:spPr>
          <a:xfrm>
            <a:off x="7637623" y="4311473"/>
            <a:ext cx="4570516" cy="1077218"/>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Для детей членов Профсоюза было выделено  в  2021г.      </a:t>
            </a:r>
          </a:p>
          <a:p>
            <a:r>
              <a:rPr lang="ru-RU" dirty="0">
                <a:latin typeface="Times New Roman" panose="02020603050405020304" pitchFamily="18" charset="0"/>
                <a:cs typeface="Times New Roman" panose="02020603050405020304" pitchFamily="18" charset="0"/>
              </a:rPr>
              <a:t>                              </a:t>
            </a:r>
            <a:r>
              <a:rPr lang="ru-RU" sz="2800" b="1" dirty="0">
                <a:latin typeface="Times New Roman" panose="02020603050405020304" pitchFamily="18" charset="0"/>
                <a:cs typeface="Times New Roman" panose="02020603050405020304" pitchFamily="18" charset="0"/>
              </a:rPr>
              <a:t>502 </a:t>
            </a:r>
            <a:r>
              <a:rPr lang="ru-RU" b="1" dirty="0">
                <a:latin typeface="Times New Roman" panose="02020603050405020304" pitchFamily="18" charset="0"/>
                <a:cs typeface="Times New Roman" panose="02020603050405020304" pitchFamily="18" charset="0"/>
              </a:rPr>
              <a:t>льготных </a:t>
            </a:r>
            <a:r>
              <a:rPr lang="ru-RU" dirty="0">
                <a:latin typeface="Times New Roman" panose="02020603050405020304" pitchFamily="18" charset="0"/>
                <a:cs typeface="Times New Roman" panose="02020603050405020304" pitchFamily="18" charset="0"/>
              </a:rPr>
              <a:t> билета</a:t>
            </a:r>
          </a:p>
        </p:txBody>
      </p:sp>
      <p:pic>
        <p:nvPicPr>
          <p:cNvPr id="1026" name="Picture 2" descr="https://www.eseur.ru/Photos/photo582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7360" y="2099227"/>
            <a:ext cx="2936755" cy="2165353"/>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5685" y="2176317"/>
            <a:ext cx="1935073" cy="1977398"/>
          </a:xfrm>
          <a:prstGeom prst="rect">
            <a:avLst/>
          </a:prstGeom>
        </p:spPr>
      </p:pic>
      <p:pic>
        <p:nvPicPr>
          <p:cNvPr id="19" name="Рисунок 18"/>
          <p:cNvPicPr>
            <a:picLocks noChangeAspect="1"/>
          </p:cNvPicPr>
          <p:nvPr/>
        </p:nvPicPr>
        <p:blipFill>
          <a:blip r:embed="rId8"/>
          <a:stretch>
            <a:fillRect/>
          </a:stretch>
        </p:blipFill>
        <p:spPr>
          <a:xfrm>
            <a:off x="118507" y="-42078"/>
            <a:ext cx="1875723" cy="1221388"/>
          </a:xfrm>
          <a:prstGeom prst="rect">
            <a:avLst/>
          </a:prstGeom>
        </p:spPr>
      </p:pic>
    </p:spTree>
    <p:extLst>
      <p:ext uri="{BB962C8B-B14F-4D97-AF65-F5344CB8AC3E}">
        <p14:creationId xmlns:p14="http://schemas.microsoft.com/office/powerpoint/2010/main" val="1116762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0" y="0"/>
            <a:ext cx="12191999" cy="6858000"/>
          </a:xfrm>
        </p:spPr>
      </p:pic>
      <p:sp>
        <p:nvSpPr>
          <p:cNvPr id="5" name="Прямоугольник 4"/>
          <p:cNvSpPr/>
          <p:nvPr/>
        </p:nvSpPr>
        <p:spPr>
          <a:xfrm>
            <a:off x="3848572" y="191537"/>
            <a:ext cx="3836691" cy="523220"/>
          </a:xfrm>
          <a:prstGeom prst="rect">
            <a:avLst/>
          </a:prstGeom>
        </p:spPr>
        <p:txBody>
          <a:bodyPr wrap="none">
            <a:spAutoFit/>
          </a:bodyPr>
          <a:lstStyle/>
          <a:p>
            <a:r>
              <a:rPr lang="ru-RU" sz="2800" b="1" dirty="0">
                <a:latin typeface="Times New Roman" panose="02020603050405020304" pitchFamily="18" charset="0"/>
                <a:cs typeface="Times New Roman" panose="02020603050405020304" pitchFamily="18" charset="0"/>
              </a:rPr>
              <a:t>Профсоюзный бюджет</a:t>
            </a:r>
          </a:p>
        </p:txBody>
      </p:sp>
      <p:sp>
        <p:nvSpPr>
          <p:cNvPr id="6" name="Прямоугольник 5"/>
          <p:cNvSpPr/>
          <p:nvPr/>
        </p:nvSpPr>
        <p:spPr>
          <a:xfrm>
            <a:off x="176150" y="1057912"/>
            <a:ext cx="11839698" cy="923330"/>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    Рационально расходовать, обоснованно экономить, полноценно решать уставные задачи-это принципы, по которым мы распоряжаемся профсоюзным бюджетом. Нашим главным финансовым документом является годовая смета доходов и расходов Советская районная организации Профсоюза, которая имеет социальную направленность.</a:t>
            </a:r>
          </a:p>
        </p:txBody>
      </p:sp>
      <p:sp>
        <p:nvSpPr>
          <p:cNvPr id="7" name="Прямоугольник 6"/>
          <p:cNvSpPr/>
          <p:nvPr/>
        </p:nvSpPr>
        <p:spPr>
          <a:xfrm>
            <a:off x="0" y="2096109"/>
            <a:ext cx="6096000" cy="1631216"/>
          </a:xfrm>
          <a:prstGeom prst="rect">
            <a:avLst/>
          </a:prstGeom>
        </p:spPr>
        <p:txBody>
          <a:bodyPr>
            <a:spAutoFit/>
          </a:bodyPr>
          <a:lstStyle/>
          <a:p>
            <a:r>
              <a:rPr lang="ru-RU" sz="2000" b="1" dirty="0">
                <a:latin typeface="Times New Roman" panose="02020603050405020304" pitchFamily="18" charset="0"/>
                <a:cs typeface="Times New Roman" panose="02020603050405020304" pitchFamily="18" charset="0"/>
              </a:rPr>
              <a:t>                       Членские взносы</a:t>
            </a:r>
          </a:p>
          <a:p>
            <a:r>
              <a:rPr lang="ru-RU" sz="2000" b="1" dirty="0">
                <a:latin typeface="Times New Roman" panose="02020603050405020304" pitchFamily="18" charset="0"/>
                <a:cs typeface="Times New Roman" panose="02020603050405020304" pitchFamily="18" charset="0"/>
              </a:rPr>
              <a:t>Общеобразовательные учреждения-53,7%</a:t>
            </a:r>
          </a:p>
          <a:p>
            <a:r>
              <a:rPr lang="ru-RU" sz="2000" b="1" dirty="0">
                <a:latin typeface="Times New Roman" panose="02020603050405020304" pitchFamily="18" charset="0"/>
                <a:cs typeface="Times New Roman" panose="02020603050405020304" pitchFamily="18" charset="0"/>
              </a:rPr>
              <a:t>Дошкольные учреждения-42,8%</a:t>
            </a:r>
          </a:p>
          <a:p>
            <a:r>
              <a:rPr lang="ru-RU" sz="2000" b="1" dirty="0">
                <a:latin typeface="Times New Roman" panose="02020603050405020304" pitchFamily="18" charset="0"/>
                <a:cs typeface="Times New Roman" panose="02020603050405020304" pitchFamily="18" charset="0"/>
              </a:rPr>
              <a:t>Дополнительное образования-0,8%</a:t>
            </a:r>
          </a:p>
          <a:p>
            <a:r>
              <a:rPr lang="ru-RU" sz="2000" b="1" dirty="0">
                <a:latin typeface="Times New Roman" panose="02020603050405020304" pitchFamily="18" charset="0"/>
                <a:cs typeface="Times New Roman" panose="02020603050405020304" pitchFamily="18" charset="0"/>
              </a:rPr>
              <a:t>Другие-2,7%</a:t>
            </a:r>
          </a:p>
        </p:txBody>
      </p:sp>
      <p:sp>
        <p:nvSpPr>
          <p:cNvPr id="8" name="Прямоугольник 7"/>
          <p:cNvSpPr/>
          <p:nvPr/>
        </p:nvSpPr>
        <p:spPr>
          <a:xfrm>
            <a:off x="5388428" y="1952734"/>
            <a:ext cx="6803571" cy="3477875"/>
          </a:xfrm>
          <a:prstGeom prst="rect">
            <a:avLst/>
          </a:prstGeom>
        </p:spPr>
        <p:txBody>
          <a:bodyPr wrap="square">
            <a:spAutoFit/>
          </a:bodyPr>
          <a:lstStyle/>
          <a:p>
            <a:pPr algn="just"/>
            <a:r>
              <a:rPr lang="ru-RU" sz="2000" b="1" dirty="0">
                <a:latin typeface="Times New Roman" panose="02020603050405020304" pitchFamily="18" charset="0"/>
                <a:cs typeface="Times New Roman" panose="02020603050405020304" pitchFamily="18" charset="0"/>
              </a:rPr>
              <a:t>                     Расходы Советской РО Профсоюза за 2021г.</a:t>
            </a:r>
          </a:p>
          <a:p>
            <a:pPr algn="just"/>
            <a:r>
              <a:rPr lang="ru-RU" sz="2000" b="1" dirty="0">
                <a:latin typeface="Times New Roman" panose="02020603050405020304" pitchFamily="18" charset="0"/>
                <a:cs typeface="Times New Roman" panose="02020603050405020304" pitchFamily="18" charset="0"/>
              </a:rPr>
              <a:t>Финансирование целевых программ </a:t>
            </a:r>
            <a:r>
              <a:rPr lang="ru-RU" sz="2000" b="1" i="1" dirty="0">
                <a:latin typeface="Times New Roman" panose="02020603050405020304" pitchFamily="18" charset="0"/>
                <a:cs typeface="Times New Roman" panose="02020603050405020304" pitchFamily="18" charset="0"/>
              </a:rPr>
              <a:t>(приоритетные направления):</a:t>
            </a:r>
          </a:p>
          <a:p>
            <a:pPr algn="just"/>
            <a:r>
              <a:rPr lang="ru-RU" sz="2000" b="1" dirty="0">
                <a:latin typeface="Times New Roman" panose="02020603050405020304" pitchFamily="18" charset="0"/>
                <a:cs typeface="Times New Roman" panose="02020603050405020304" pitchFamily="18" charset="0"/>
              </a:rPr>
              <a:t>-Проведение культурно-массовых мероприятий-4%</a:t>
            </a:r>
          </a:p>
          <a:p>
            <a:pPr algn="just"/>
            <a:r>
              <a:rPr lang="ru-RU" sz="2000" b="1" dirty="0">
                <a:latin typeface="Times New Roman" panose="02020603050405020304" pitchFamily="18" charset="0"/>
                <a:cs typeface="Times New Roman" panose="02020603050405020304" pitchFamily="18" charset="0"/>
              </a:rPr>
              <a:t>-Новогодние подарки-11,8%</a:t>
            </a:r>
          </a:p>
          <a:p>
            <a:pPr algn="just"/>
            <a:r>
              <a:rPr lang="ru-RU" sz="2000" b="1" dirty="0">
                <a:latin typeface="Times New Roman" panose="02020603050405020304" pitchFamily="18" charset="0"/>
                <a:cs typeface="Times New Roman" panose="02020603050405020304" pitchFamily="18" charset="0"/>
              </a:rPr>
              <a:t>- Подарки первоклассникам-1,5%</a:t>
            </a:r>
          </a:p>
          <a:p>
            <a:pPr algn="just"/>
            <a:r>
              <a:rPr lang="ru-RU" sz="2000" b="1" dirty="0">
                <a:latin typeface="Times New Roman" panose="02020603050405020304" pitchFamily="18" charset="0"/>
                <a:cs typeface="Times New Roman" panose="02020603050405020304" pitchFamily="18" charset="0"/>
              </a:rPr>
              <a:t>- Социальная и благотворительная помощь-2,9%</a:t>
            </a:r>
          </a:p>
          <a:p>
            <a:pPr algn="just"/>
            <a:r>
              <a:rPr lang="ru-RU" sz="2000" b="1" dirty="0">
                <a:latin typeface="Times New Roman" panose="02020603050405020304" pitchFamily="18" charset="0"/>
                <a:cs typeface="Times New Roman" panose="02020603050405020304" pitchFamily="18" charset="0"/>
              </a:rPr>
              <a:t>- Обучение профсоюзного актива-8,1%</a:t>
            </a:r>
          </a:p>
          <a:p>
            <a:pPr algn="just"/>
            <a:r>
              <a:rPr lang="ru-RU" sz="2000" b="1" dirty="0">
                <a:latin typeface="Times New Roman" panose="02020603050405020304" pitchFamily="18" charset="0"/>
                <a:cs typeface="Times New Roman" panose="02020603050405020304" pitchFamily="18" charset="0"/>
              </a:rPr>
              <a:t>-Организация оздоровления и отдыха-4,9%</a:t>
            </a:r>
          </a:p>
          <a:p>
            <a:pPr algn="just"/>
            <a:r>
              <a:rPr lang="ru-RU" sz="2000" b="1" dirty="0">
                <a:latin typeface="Times New Roman" panose="02020603050405020304" pitchFamily="18" charset="0"/>
                <a:cs typeface="Times New Roman" panose="02020603050405020304" pitchFamily="18" charset="0"/>
              </a:rPr>
              <a:t>- Молодёжные программы-2,3%</a:t>
            </a:r>
          </a:p>
          <a:p>
            <a:pPr algn="just"/>
            <a:r>
              <a:rPr lang="ru-RU" sz="2000" b="1" dirty="0">
                <a:latin typeface="Times New Roman" panose="02020603050405020304" pitchFamily="18" charset="0"/>
                <a:cs typeface="Times New Roman" panose="02020603050405020304" pitchFamily="18" charset="0"/>
              </a:rPr>
              <a:t>- Информационная работа-4,5%</a:t>
            </a:r>
          </a:p>
        </p:txBody>
      </p:sp>
      <p:pic>
        <p:nvPicPr>
          <p:cNvPr id="10" name="Рисунок 9"/>
          <p:cNvPicPr>
            <a:picLocks noChangeAspect="1"/>
          </p:cNvPicPr>
          <p:nvPr/>
        </p:nvPicPr>
        <p:blipFill>
          <a:blip r:embed="rId4"/>
          <a:stretch>
            <a:fillRect/>
          </a:stretch>
        </p:blipFill>
        <p:spPr>
          <a:xfrm>
            <a:off x="0" y="-81738"/>
            <a:ext cx="1875723" cy="1221388"/>
          </a:xfrm>
          <a:prstGeom prst="rect">
            <a:avLst/>
          </a:prstGeom>
        </p:spPr>
      </p:pic>
      <p:sp>
        <p:nvSpPr>
          <p:cNvPr id="3" name="Прямоугольник 2"/>
          <p:cNvSpPr/>
          <p:nvPr/>
        </p:nvSpPr>
        <p:spPr>
          <a:xfrm>
            <a:off x="383967" y="5618282"/>
            <a:ext cx="11424063" cy="1015663"/>
          </a:xfrm>
          <a:prstGeom prst="rect">
            <a:avLst/>
          </a:prstGeom>
        </p:spPr>
        <p:txBody>
          <a:bodyPr wrap="square">
            <a:spAutoFit/>
          </a:bodyPr>
          <a:lstStyle/>
          <a:p>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На финансовом обслуживании Советской районной организации находятся </a:t>
            </a:r>
            <a:r>
              <a:rPr lang="ru-RU"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56</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ППО.  Ведется  раздельный учет доходов и расходов по каждой первичной профсоюзной  организации. Каждая первичная профсоюзная организация  своевременно обеспечивается  средствами на ведение уставной деятельности.</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3586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96496"/>
          </a:xfrm>
        </p:spPr>
      </p:pic>
      <p:sp>
        <p:nvSpPr>
          <p:cNvPr id="5" name="TextBox 4"/>
          <p:cNvSpPr txBox="1"/>
          <p:nvPr/>
        </p:nvSpPr>
        <p:spPr>
          <a:xfrm>
            <a:off x="4583876" y="201881"/>
            <a:ext cx="9155875" cy="523220"/>
          </a:xfrm>
          <a:prstGeom prst="rect">
            <a:avLst/>
          </a:prstGeom>
          <a:noFill/>
        </p:spPr>
        <p:txBody>
          <a:bodyPr wrap="square" rtlCol="0">
            <a:spAutoFit/>
          </a:bodyPr>
          <a:lstStyle/>
          <a:p>
            <a:r>
              <a:rPr lang="ru-RU" sz="2800" b="1" dirty="0">
                <a:latin typeface="Times New Roman" panose="02020603050405020304" pitchFamily="18" charset="0"/>
                <a:cs typeface="Times New Roman" panose="02020603050405020304" pitchFamily="18" charset="0"/>
              </a:rPr>
              <a:t>Наши задачи</a:t>
            </a:r>
            <a:endParaRPr lang="ru-RU"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00644" y="1166841"/>
            <a:ext cx="11269683" cy="5262979"/>
          </a:xfrm>
          <a:prstGeom prst="rect">
            <a:avLst/>
          </a:prstGeom>
          <a:noFill/>
        </p:spPr>
        <p:txBody>
          <a:bodyPr wrap="square" rtlCol="0">
            <a:spAutoFit/>
          </a:bodyPr>
          <a:lstStyle/>
          <a:p>
            <a:pPr algn="just"/>
            <a:r>
              <a:rPr lang="ru-RU" b="1" dirty="0">
                <a:latin typeface="Times New Roman" panose="02020603050405020304" pitchFamily="18" charset="0"/>
                <a:cs typeface="Times New Roman" panose="02020603050405020304" pitchFamily="18" charset="0"/>
              </a:rPr>
              <a:t>    </a:t>
            </a:r>
            <a:r>
              <a:rPr lang="ru-RU" sz="2000" b="1" i="1" dirty="0">
                <a:latin typeface="Times New Roman" panose="02020603050405020304" pitchFamily="18" charset="0"/>
                <a:cs typeface="Times New Roman" panose="02020603050405020304" pitchFamily="18" charset="0"/>
              </a:rPr>
              <a:t>Постоянные</a:t>
            </a:r>
            <a:r>
              <a:rPr lang="ru-RU" sz="2000" b="1" dirty="0">
                <a:latin typeface="Times New Roman" panose="02020603050405020304" pitchFamily="18" charset="0"/>
                <a:cs typeface="Times New Roman" panose="02020603050405020304" pitchFamily="18" charset="0"/>
              </a:rPr>
              <a:t>:</a:t>
            </a:r>
            <a:r>
              <a:rPr lang="ru-RU" sz="2400" b="1"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защита, представительство, обучение, оздоровление, материальная помощь, развитие социального партнерства, охрана труда, контроль за охраной труда, увеличение численности РО Профсоюза.</a:t>
            </a:r>
          </a:p>
          <a:p>
            <a:pPr algn="just"/>
            <a:r>
              <a:rPr lang="ru-RU" b="1" dirty="0">
                <a:latin typeface="Times New Roman" panose="02020603050405020304" pitchFamily="18" charset="0"/>
                <a:cs typeface="Times New Roman" panose="02020603050405020304" pitchFamily="18" charset="0"/>
              </a:rPr>
              <a:t>    </a:t>
            </a:r>
            <a:r>
              <a:rPr lang="ru-RU" sz="2000" b="1" i="1" dirty="0">
                <a:latin typeface="Times New Roman" panose="02020603050405020304" pitchFamily="18" charset="0"/>
                <a:cs typeface="Times New Roman" panose="02020603050405020304" pitchFamily="18" charset="0"/>
              </a:rPr>
              <a:t>Задачи на следующий год</a:t>
            </a:r>
            <a:r>
              <a:rPr lang="ru-RU" sz="2400" b="1" i="1" dirty="0">
                <a:latin typeface="Times New Roman" panose="02020603050405020304" pitchFamily="18" charset="0"/>
                <a:cs typeface="Times New Roman" panose="02020603050405020304" pitchFamily="18" charset="0"/>
              </a:rPr>
              <a:t>:</a:t>
            </a:r>
          </a:p>
          <a:p>
            <a:pPr algn="just"/>
            <a:r>
              <a:rPr lang="ru-RU" sz="2400" b="1" i="1" dirty="0">
                <a:latin typeface="Times New Roman" panose="02020603050405020304" pitchFamily="18" charset="0"/>
                <a:cs typeface="Times New Roman" panose="02020603050405020304" pitchFamily="18" charset="0"/>
              </a:rPr>
              <a:t>2022 – «Год корпоративной культуры»</a:t>
            </a:r>
          </a:p>
          <a:p>
            <a:pPr algn="just"/>
            <a:r>
              <a:rPr lang="ru-RU" sz="2400" b="1" i="1" dirty="0">
                <a:latin typeface="Times New Roman" panose="02020603050405020304" pitchFamily="18" charset="0"/>
                <a:cs typeface="Times New Roman" panose="02020603050405020304" pitchFamily="18" charset="0"/>
              </a:rPr>
              <a:t> Наша главная задача – улучшить имидж районной организации, ее первичных организаций, а именно</a:t>
            </a:r>
            <a:r>
              <a:rPr lang="ru-RU" b="1" i="1" dirty="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ru-RU" b="1" i="1" dirty="0">
                <a:latin typeface="Times New Roman" panose="02020603050405020304" pitchFamily="18" charset="0"/>
                <a:cs typeface="Times New Roman" panose="02020603050405020304" pitchFamily="18" charset="0"/>
              </a:rPr>
              <a:t> </a:t>
            </a:r>
            <a:r>
              <a:rPr lang="ru-RU" i="1" dirty="0">
                <a:latin typeface="Times New Roman" panose="02020603050405020304" pitchFamily="18" charset="0"/>
                <a:cs typeface="Times New Roman" panose="02020603050405020304" pitchFamily="18" charset="0"/>
              </a:rPr>
              <a:t> стабильность организаций всех уровней;</a:t>
            </a:r>
          </a:p>
          <a:p>
            <a:pPr marL="285750" indent="-285750" algn="just">
              <a:buFont typeface="Arial" panose="020B0604020202020204" pitchFamily="34" charset="0"/>
              <a:buChar char="•"/>
            </a:pPr>
            <a:r>
              <a:rPr lang="ru-RU" i="1" dirty="0">
                <a:latin typeface="Times New Roman" panose="02020603050405020304" pitchFamily="18" charset="0"/>
                <a:cs typeface="Times New Roman" panose="02020603050405020304" pitchFamily="18" charset="0"/>
              </a:rPr>
              <a:t>сформировать  современный имидж Профсоюза;</a:t>
            </a:r>
          </a:p>
          <a:p>
            <a:pPr marL="285750" indent="-285750" algn="just">
              <a:buFont typeface="Arial" panose="020B0604020202020204" pitchFamily="34" charset="0"/>
              <a:buChar char="•"/>
            </a:pPr>
            <a:r>
              <a:rPr lang="ru-RU" i="1" dirty="0">
                <a:latin typeface="Times New Roman" panose="02020603050405020304" pitchFamily="18" charset="0"/>
                <a:cs typeface="Times New Roman" panose="02020603050405020304" pitchFamily="18" charset="0"/>
              </a:rPr>
              <a:t>усилить социальный имидж Профсоюза в глазах </a:t>
            </a:r>
            <a:r>
              <a:rPr lang="ru-RU" i="1">
                <a:latin typeface="Times New Roman" panose="02020603050405020304" pitchFamily="18" charset="0"/>
                <a:cs typeface="Times New Roman" panose="02020603050405020304" pitchFamily="18" charset="0"/>
              </a:rPr>
              <a:t>рядовых членов. </a:t>
            </a:r>
            <a:r>
              <a:rPr lang="ru-RU" b="1" i="1">
                <a:latin typeface="Times New Roman" panose="02020603050405020304" pitchFamily="18" charset="0"/>
                <a:cs typeface="Times New Roman" panose="02020603050405020304" pitchFamily="18" charset="0"/>
              </a:rPr>
              <a:t>  </a:t>
            </a:r>
            <a:endParaRPr lang="ru-RU" i="1" dirty="0">
              <a:latin typeface="Times New Roman" panose="02020603050405020304" pitchFamily="18" charset="0"/>
              <a:cs typeface="Times New Roman" panose="02020603050405020304" pitchFamily="18" charset="0"/>
            </a:endParaRPr>
          </a:p>
          <a:p>
            <a:pPr algn="just"/>
            <a:r>
              <a:rPr lang="ru-RU" b="1" dirty="0">
                <a:latin typeface="Times New Roman" panose="02020603050405020304" pitchFamily="18" charset="0"/>
                <a:cs typeface="Times New Roman" panose="02020603050405020304" pitchFamily="18" charset="0"/>
              </a:rPr>
              <a:t>    </a:t>
            </a:r>
            <a:r>
              <a:rPr lang="ru-RU" b="1" i="1" dirty="0"/>
              <a:t>Продолжить реализацию</a:t>
            </a:r>
            <a:r>
              <a:rPr lang="ru-RU" dirty="0"/>
              <a:t>: </a:t>
            </a:r>
          </a:p>
          <a:p>
            <a:pPr marL="285750" indent="-285750" algn="just">
              <a:buFont typeface="Arial" panose="020B0604020202020204" pitchFamily="34" charset="0"/>
              <a:buChar char="•"/>
            </a:pPr>
            <a:r>
              <a:rPr lang="ru-RU" dirty="0"/>
              <a:t>территориального Соглашения, коллективных договоров; </a:t>
            </a:r>
          </a:p>
          <a:p>
            <a:pPr marL="285750" indent="-285750" algn="just">
              <a:buFont typeface="Arial" panose="020B0604020202020204" pitchFamily="34" charset="0"/>
              <a:buChar char="•"/>
            </a:pPr>
            <a:r>
              <a:rPr lang="ru-RU" dirty="0"/>
              <a:t>социальных программ Профсоюза; </a:t>
            </a:r>
          </a:p>
          <a:p>
            <a:pPr marL="285750" indent="-285750" algn="just">
              <a:buFont typeface="Arial" panose="020B0604020202020204" pitchFamily="34" charset="0"/>
              <a:buChar char="•"/>
            </a:pPr>
            <a:r>
              <a:rPr lang="ru-RU" dirty="0"/>
              <a:t>цифровизации деятельности Советской районной организации г. Брянска.</a:t>
            </a:r>
          </a:p>
          <a:p>
            <a:pPr algn="just"/>
            <a:r>
              <a:rPr lang="ru-RU" b="1" dirty="0"/>
              <a:t>Усовершенствовать: </a:t>
            </a:r>
          </a:p>
          <a:p>
            <a:pPr algn="just"/>
            <a:r>
              <a:rPr lang="ru-RU" dirty="0"/>
              <a:t>• работу ППО по вопросам оплаты труда;</a:t>
            </a:r>
          </a:p>
          <a:p>
            <a:pPr algn="just"/>
            <a:r>
              <a:rPr lang="ru-RU" dirty="0"/>
              <a:t> • систему информирования и получения обратной связи от членов Профсоюза;</a:t>
            </a:r>
          </a:p>
          <a:p>
            <a:pPr marL="285750" indent="-285750" algn="just">
              <a:buFont typeface="Arial" panose="020B0604020202020204" pitchFamily="34" charset="0"/>
              <a:buChar char="•"/>
            </a:pPr>
            <a:r>
              <a:rPr lang="ru-RU" dirty="0"/>
              <a:t>систему обучения профсоюзного актива.</a:t>
            </a: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7957" y="5282590"/>
            <a:ext cx="2822370" cy="1575410"/>
          </a:xfrm>
          <a:prstGeom prst="rect">
            <a:avLst/>
          </a:prstGeom>
        </p:spPr>
      </p:pic>
      <p:pic>
        <p:nvPicPr>
          <p:cNvPr id="9" name="Рисунок 8"/>
          <p:cNvPicPr>
            <a:picLocks noChangeAspect="1"/>
          </p:cNvPicPr>
          <p:nvPr/>
        </p:nvPicPr>
        <p:blipFill>
          <a:blip r:embed="rId4"/>
          <a:stretch>
            <a:fillRect/>
          </a:stretch>
        </p:blipFill>
        <p:spPr>
          <a:xfrm>
            <a:off x="95002" y="46166"/>
            <a:ext cx="1875723" cy="1221388"/>
          </a:xfrm>
          <a:prstGeom prst="rect">
            <a:avLst/>
          </a:prstGeom>
        </p:spPr>
      </p:pic>
    </p:spTree>
    <p:extLst>
      <p:ext uri="{BB962C8B-B14F-4D97-AF65-F5344CB8AC3E}">
        <p14:creationId xmlns:p14="http://schemas.microsoft.com/office/powerpoint/2010/main" val="3533563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8" name="Прямоугольник 7"/>
          <p:cNvSpPr/>
          <p:nvPr/>
        </p:nvSpPr>
        <p:spPr>
          <a:xfrm>
            <a:off x="142503" y="-33487"/>
            <a:ext cx="11863449" cy="6924973"/>
          </a:xfrm>
          <a:prstGeom prst="rect">
            <a:avLst/>
          </a:prstGeom>
        </p:spPr>
        <p:txBody>
          <a:bodyPr wrap="square" numCol="3" spcCol="288000">
            <a:spAutoFit/>
          </a:bodyPr>
          <a:lstStyle/>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 </a:t>
            </a:r>
            <a:endParaRPr lang="ru-RU" sz="2400" dirty="0">
              <a:latin typeface="Times New Roman" panose="02020603050405020304" pitchFamily="18" charset="0"/>
              <a:ea typeface="Calibri" panose="020F0502020204030204" pitchFamily="34" charset="0"/>
              <a:cs typeface="Times New Roman" panose="02020603050405020304" pitchFamily="18" charset="0"/>
            </a:endParaRPr>
          </a:p>
          <a:p>
            <a:pPr indent="450215" algn="ctr">
              <a:spcAft>
                <a:spcPts val="0"/>
              </a:spcAft>
            </a:pPr>
            <a:endParaRPr lang="ru-RU" sz="2600" b="1" dirty="0">
              <a:latin typeface="Times New Roman" panose="02020603050405020304" pitchFamily="18" charset="0"/>
              <a:ea typeface="Calibri" panose="020F0502020204030204" pitchFamily="34" charset="0"/>
              <a:cs typeface="Times New Roman" panose="02020603050405020304" pitchFamily="18" charset="0"/>
            </a:endParaRPr>
          </a:p>
          <a:p>
            <a:pPr indent="450215" algn="ctr">
              <a:spcAft>
                <a:spcPts val="0"/>
              </a:spcAft>
            </a:pPr>
            <a:endParaRPr lang="ru-RU" sz="2600" b="1" dirty="0">
              <a:latin typeface="Times New Roman" panose="02020603050405020304" pitchFamily="18" charset="0"/>
              <a:ea typeface="Calibri" panose="020F0502020204030204" pitchFamily="34" charset="0"/>
              <a:cs typeface="Times New Roman" panose="02020603050405020304" pitchFamily="18" charset="0"/>
            </a:endParaRPr>
          </a:p>
          <a:p>
            <a:pPr indent="450215" algn="ctr">
              <a:spcAft>
                <a:spcPts val="0"/>
              </a:spcAft>
            </a:pPr>
            <a:endParaRPr lang="ru-RU" sz="2600" b="1" dirty="0">
              <a:latin typeface="Times New Roman" panose="02020603050405020304" pitchFamily="18" charset="0"/>
              <a:ea typeface="Calibri" panose="020F0502020204030204" pitchFamily="34" charset="0"/>
              <a:cs typeface="Times New Roman" panose="02020603050405020304" pitchFamily="18" charset="0"/>
            </a:endParaRPr>
          </a:p>
          <a:p>
            <a:pPr indent="450215" algn="ctr">
              <a:spcAft>
                <a:spcPts val="0"/>
              </a:spcAft>
            </a:pPr>
            <a:r>
              <a:rPr lang="ru-RU" sz="2600" b="1" dirty="0">
                <a:latin typeface="Times New Roman" panose="02020603050405020304" pitchFamily="18" charset="0"/>
                <a:ea typeface="Calibri" panose="020F0502020204030204" pitchFamily="34" charset="0"/>
                <a:cs typeface="Times New Roman" panose="02020603050405020304" pitchFamily="18" charset="0"/>
              </a:rPr>
              <a:t>Профсоюз – это мы!</a:t>
            </a:r>
            <a:endParaRPr lang="ru-RU" sz="26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0"/>
              </a:spcAft>
            </a:pPr>
            <a:r>
              <a:rPr lang="ru-RU" sz="1500" dirty="0">
                <a:latin typeface="Times New Roman" panose="02020603050405020304" pitchFamily="18" charset="0"/>
                <a:ea typeface="Calibri" panose="020F0502020204030204" pitchFamily="34" charset="0"/>
                <a:cs typeface="Times New Roman" panose="02020603050405020304" pitchFamily="18" charset="0"/>
              </a:rPr>
              <a:t> </a:t>
            </a:r>
          </a:p>
          <a:p>
            <a:pPr indent="450215" algn="just">
              <a:spcAft>
                <a:spcPts val="0"/>
              </a:spcAft>
            </a:pPr>
            <a:r>
              <a:rPr lang="ru-RU" sz="1500" dirty="0">
                <a:latin typeface="Times New Roman" panose="02020603050405020304" pitchFamily="18" charset="0"/>
                <a:ea typeface="Calibri" panose="020F0502020204030204" pitchFamily="34" charset="0"/>
                <a:cs typeface="Times New Roman" panose="02020603050405020304" pitchFamily="18" charset="0"/>
              </a:rPr>
              <a:t>Каждый профсоюзный год имеет свое содержание, делая нашу организацию более эффективной, современной, востребованной.</a:t>
            </a:r>
          </a:p>
          <a:p>
            <a:pPr indent="450215" algn="just">
              <a:spcAft>
                <a:spcPts val="0"/>
              </a:spcAft>
            </a:pPr>
            <a:r>
              <a:rPr lang="ru-RU" sz="1500" dirty="0">
                <a:latin typeface="Times New Roman" panose="02020603050405020304" pitchFamily="18" charset="0"/>
                <a:ea typeface="Calibri" panose="020F0502020204030204" pitchFamily="34" charset="0"/>
                <a:cs typeface="Times New Roman" panose="02020603050405020304" pitchFamily="18" charset="0"/>
              </a:rPr>
              <a:t> 2020 год стал для нас годом борьбы с коронавирусной инфекцией. Самоизоляция, дистанционный формат обучения обнажили очень серьезные проблемы в организации труда и отдыха работников системы образования. Именно поэтому 2021 год в Общероссийском Профсоюзе образования объявлен «</a:t>
            </a:r>
            <a:r>
              <a:rPr lang="ru-RU" sz="1500" b="1" dirty="0">
                <a:latin typeface="Times New Roman" panose="02020603050405020304" pitchFamily="18" charset="0"/>
                <a:ea typeface="Calibri" panose="020F0502020204030204" pitchFamily="34" charset="0"/>
                <a:cs typeface="Times New Roman" panose="02020603050405020304" pitchFamily="18" charset="0"/>
              </a:rPr>
              <a:t>Годом спорта, здоровья и долголетия». </a:t>
            </a:r>
            <a:r>
              <a:rPr lang="ru-RU" sz="1500" dirty="0">
                <a:latin typeface="Times New Roman" panose="02020603050405020304" pitchFamily="18" charset="0"/>
                <a:ea typeface="Calibri" panose="020F0502020204030204" pitchFamily="34" charset="0"/>
                <a:cs typeface="Times New Roman" panose="02020603050405020304" pitchFamily="18" charset="0"/>
              </a:rPr>
              <a:t>Наша деятельность в этом году была посвящена охране и укреплению здоровья, целенаправленному формированию среди членов Профсоюза потребности в здоровом, активном образе жизни, занятием физической культурой в целях повышения качества и продолжительности жизни.   Именно в этот год мы постарались сформировать и развить основные направления работы для   сохранения здоровья наших работников. Год включал различные мероприятия   районной и первичных профсоюзных организаций в этом направлении. Вместе мы смогли добиться повышение качества жизни и возможностей оздоровления для наших работников, изменить отношения к своему здоровью, приобщить к различным здоровьесберегающим технологиям. Это направление мы будем совершенствовать и в дальнейшей работе.</a:t>
            </a:r>
          </a:p>
          <a:p>
            <a:pPr indent="450215" algn="just">
              <a:spcAft>
                <a:spcPts val="0"/>
              </a:spcAft>
            </a:pPr>
            <a:r>
              <a:rPr lang="ru-RU" sz="1500" dirty="0">
                <a:latin typeface="Times New Roman" panose="02020603050405020304" pitchFamily="18" charset="0"/>
                <a:ea typeface="Calibri" panose="020F0502020204030204" pitchFamily="34" charset="0"/>
                <a:cs typeface="Times New Roman" panose="02020603050405020304" pitchFamily="18" charset="0"/>
              </a:rPr>
              <a:t>Не осталась в стороне и </a:t>
            </a:r>
            <a:r>
              <a:rPr lang="ru-RU" sz="1500" b="1" dirty="0">
                <a:latin typeface="Times New Roman" panose="02020603050405020304" pitchFamily="18" charset="0"/>
                <a:ea typeface="Calibri" panose="020F0502020204030204" pitchFamily="34" charset="0"/>
                <a:cs typeface="Times New Roman" panose="02020603050405020304" pitchFamily="18" charset="0"/>
              </a:rPr>
              <a:t>наша профсоюзная молодежь</a:t>
            </a:r>
            <a:r>
              <a:rPr lang="ru-RU" sz="1500" dirty="0">
                <a:latin typeface="Times New Roman" panose="02020603050405020304" pitchFamily="18" charset="0"/>
                <a:ea typeface="Calibri" panose="020F0502020204030204" pitchFamily="34" charset="0"/>
                <a:cs typeface="Times New Roman" panose="02020603050405020304" pitchFamily="18" charset="0"/>
              </a:rPr>
              <a:t>. Ежемесячно более 30 наши молодые педагогов участвовали в проекте, реализуемого столичной ассоциацией молодых педагогов при поддержке Московской городской организацией Общероссийского Профсоюза образования «День молодого педагога». Международный фестиваль педагогических мастерских молодых педагогов «Общайся! Создавай! Применяй!» стал традиционным форматом общения молодежи различных стран.</a:t>
            </a:r>
            <a:endParaRPr lang="ru-RU" sz="1500" b="1"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0"/>
              </a:spcAft>
            </a:pPr>
            <a:r>
              <a:rPr lang="ru-RU" sz="1500" b="1" dirty="0">
                <a:latin typeface="Times New Roman" panose="02020603050405020304" pitchFamily="18" charset="0"/>
                <a:ea typeface="Calibri" panose="020F0502020204030204" pitchFamily="34" charset="0"/>
                <a:cs typeface="Times New Roman" panose="02020603050405020304" pitchFamily="18" charset="0"/>
              </a:rPr>
              <a:t>Создание новых первичных профсоюзных</a:t>
            </a:r>
            <a:r>
              <a:rPr lang="ru-RU" sz="1500" dirty="0">
                <a:latin typeface="Times New Roman" panose="02020603050405020304" pitchFamily="18" charset="0"/>
                <a:ea typeface="Calibri" panose="020F0502020204030204" pitchFamily="34" charset="0"/>
                <a:cs typeface="Times New Roman" panose="02020603050405020304" pitchFamily="18" charset="0"/>
              </a:rPr>
              <a:t> организаций навело на размышление о теме современного имиджа и бренда Профсоюза, что определило задачи для нашей  общей работы в 2022 и последующих годах.</a:t>
            </a:r>
          </a:p>
          <a:p>
            <a:pPr indent="450215" algn="just">
              <a:spcAft>
                <a:spcPts val="0"/>
              </a:spcAft>
            </a:pPr>
            <a:r>
              <a:rPr lang="ru-RU" sz="1500" b="1" dirty="0">
                <a:latin typeface="Times New Roman" panose="02020603050405020304" pitchFamily="18" charset="0"/>
                <a:ea typeface="Calibri" panose="020F0502020204030204" pitchFamily="34" charset="0"/>
                <a:cs typeface="Times New Roman" panose="02020603050405020304" pitchFamily="18" charset="0"/>
              </a:rPr>
              <a:t>Мы совершенствовали социальное партнерство</a:t>
            </a:r>
            <a:r>
              <a:rPr lang="ru-RU" sz="1500" dirty="0">
                <a:latin typeface="Times New Roman" panose="02020603050405020304" pitchFamily="18" charset="0"/>
                <a:ea typeface="Calibri" panose="020F0502020204030204" pitchFamily="34" charset="0"/>
                <a:cs typeface="Times New Roman" panose="02020603050405020304" pitchFamily="18" charset="0"/>
              </a:rPr>
              <a:t> и в городе, и на уровне образовательных организаций: разработали новый макет коллективного договора, давали разъяснения, содействовали заключению коллективных договоров в новых образовательных учреждениях, формируя практику  на местах. </a:t>
            </a:r>
          </a:p>
          <a:p>
            <a:pPr indent="450215" algn="just">
              <a:spcAft>
                <a:spcPts val="0"/>
              </a:spcAft>
            </a:pPr>
            <a:r>
              <a:rPr lang="ru-RU" sz="1500" dirty="0">
                <a:latin typeface="Times New Roman" panose="02020603050405020304" pitchFamily="18" charset="0"/>
                <a:ea typeface="Calibri" panose="020F0502020204030204" pitchFamily="34" charset="0"/>
                <a:cs typeface="Times New Roman" panose="02020603050405020304" pitchFamily="18" charset="0"/>
              </a:rPr>
              <a:t>Как и в каждом предыдущем году, было много работы, проблем и трудностей, но было не меньше успехов и побед. Мы старались сплотить, помочь, позаботиться о каждом. Так будет и впредь, ведь объединение — основа нашей философии. Только вместе мы сможем достичь высоких результатов!</a:t>
            </a:r>
          </a:p>
          <a:p>
            <a:pPr indent="450215" algn="just">
              <a:spcAft>
                <a:spcPts val="0"/>
              </a:spcAft>
            </a:pPr>
            <a:r>
              <a:rPr lang="ru-RU" sz="1500" dirty="0">
                <a:latin typeface="Times New Roman" panose="02020603050405020304" pitchFamily="18" charset="0"/>
                <a:ea typeface="Calibri" panose="020F0502020204030204" pitchFamily="34" charset="0"/>
                <a:cs typeface="Times New Roman" panose="02020603050405020304" pitchFamily="18" charset="0"/>
              </a:rPr>
              <a:t> </a:t>
            </a:r>
          </a:p>
          <a:p>
            <a:pPr indent="450215" algn="just">
              <a:spcAft>
                <a:spcPts val="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Ивашечкина Татьяна Ивановна, </a:t>
            </a:r>
          </a:p>
          <a:p>
            <a:pPr indent="450215" algn="just">
              <a:spcAft>
                <a:spcPts val="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Председатель Советской районной    </a:t>
            </a:r>
          </a:p>
          <a:p>
            <a:pPr indent="450215" algn="just">
              <a:spcAft>
                <a:spcPts val="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организации г. Брянска</a:t>
            </a:r>
            <a:endParaRPr lang="ru-RU" sz="1400" b="1" i="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5709" y="5916840"/>
            <a:ext cx="1496291" cy="926275"/>
          </a:xfrm>
          <a:prstGeom prst="rect">
            <a:avLst/>
          </a:prstGeom>
          <a:ln>
            <a:noFill/>
          </a:ln>
          <a:effectLst>
            <a:softEdge rad="112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690" y="83666"/>
            <a:ext cx="1783276" cy="1246370"/>
          </a:xfrm>
          <a:prstGeom prst="rect">
            <a:avLst/>
          </a:prstGeom>
        </p:spPr>
      </p:pic>
    </p:spTree>
    <p:extLst>
      <p:ext uri="{BB962C8B-B14F-4D97-AF65-F5344CB8AC3E}">
        <p14:creationId xmlns:p14="http://schemas.microsoft.com/office/powerpoint/2010/main" val="926078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
            <a:ext cx="10515600" cy="1690688"/>
          </a:xfrm>
        </p:spPr>
        <p:txBody>
          <a:bodyPr/>
          <a:lstStyle/>
          <a:p>
            <a:endParaRPr lang="ru-RU" dirty="0"/>
          </a:p>
        </p:txBody>
      </p:sp>
      <p:sp>
        <p:nvSpPr>
          <p:cNvPr id="6" name="Прямоугольник 5"/>
          <p:cNvSpPr/>
          <p:nvPr/>
        </p:nvSpPr>
        <p:spPr>
          <a:xfrm>
            <a:off x="225879" y="132271"/>
            <a:ext cx="6383357" cy="556434"/>
          </a:xfrm>
          <a:prstGeom prst="rect">
            <a:avLst/>
          </a:prstGeom>
        </p:spPr>
        <p:txBody>
          <a:bodyPr wrap="square">
            <a:spAutoFit/>
          </a:bodyPr>
          <a:lstStyle/>
          <a:p>
            <a:pPr>
              <a:lnSpc>
                <a:spcPct val="115000"/>
              </a:lnSpc>
              <a:spcAft>
                <a:spcPts val="1000"/>
              </a:spcAft>
            </a:pPr>
            <a:r>
              <a:rPr lang="ru-RU" sz="2800" b="1" dirty="0">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7974775" y="1120675"/>
            <a:ext cx="1698171" cy="369332"/>
          </a:xfrm>
          <a:prstGeom prst="rect">
            <a:avLst/>
          </a:prstGeom>
        </p:spPr>
        <p:txBody>
          <a:bodyPr wrap="square">
            <a:spAutoFit/>
          </a:bodyPr>
          <a:lstStyle/>
          <a:p>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13" name="Прямоугольник 12"/>
          <p:cNvSpPr/>
          <p:nvPr/>
        </p:nvSpPr>
        <p:spPr>
          <a:xfrm>
            <a:off x="5263970" y="-1642"/>
            <a:ext cx="1734770" cy="556434"/>
          </a:xfrm>
          <a:prstGeom prst="rect">
            <a:avLst/>
          </a:prstGeom>
        </p:spPr>
        <p:txBody>
          <a:bodyPr wrap="none">
            <a:spAutoFit/>
          </a:bodyPr>
          <a:lstStyle/>
          <a:p>
            <a:pPr>
              <a:lnSpc>
                <a:spcPct val="115000"/>
              </a:lnSpc>
              <a:spcAft>
                <a:spcPts val="1000"/>
              </a:spcAft>
            </a:pPr>
            <a:r>
              <a:rPr lang="ru-RU" sz="2800" b="1" dirty="0">
                <a:latin typeface="Times New Roman" panose="02020603050405020304" pitchFamily="18" charset="0"/>
                <a:ea typeface="Calibri" panose="020F0502020204030204" pitchFamily="34" charset="0"/>
                <a:cs typeface="Times New Roman" panose="02020603050405020304" pitchFamily="18" charset="0"/>
              </a:rPr>
              <a:t>В цифрах</a:t>
            </a:r>
            <a:endParaRPr lang="ru-RU"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Прямоугольник 13"/>
          <p:cNvSpPr/>
          <p:nvPr/>
        </p:nvSpPr>
        <p:spPr>
          <a:xfrm>
            <a:off x="119625" y="921959"/>
            <a:ext cx="7373706" cy="6382004"/>
          </a:xfrm>
          <a:prstGeom prst="rect">
            <a:avLst/>
          </a:prstGeom>
        </p:spPr>
        <p:txBody>
          <a:bodyPr wrap="square">
            <a:spAutoFit/>
          </a:bodyPr>
          <a:lstStyle/>
          <a:p>
            <a:pPr algn="just">
              <a:lnSpc>
                <a:spcPct val="115000"/>
              </a:lnSpc>
              <a:spcAft>
                <a:spcPts val="1000"/>
              </a:spcAft>
            </a:pPr>
            <a:r>
              <a:rPr lang="ru-RU" sz="2400" b="1" dirty="0">
                <a:latin typeface="Times New Roman" panose="02020603050405020304" pitchFamily="18" charset="0"/>
                <a:ea typeface="Calibri" panose="020F0502020204030204" pitchFamily="34" charset="0"/>
                <a:cs typeface="Times New Roman" panose="02020603050405020304" pitchFamily="18" charset="0"/>
              </a:rPr>
              <a:t>1909</a:t>
            </a:r>
            <a:r>
              <a:rPr lang="ru-RU" sz="1400" dirty="0">
                <a:latin typeface="Times New Roman" panose="02020603050405020304" pitchFamily="18" charset="0"/>
                <a:ea typeface="Calibri" panose="020F0502020204030204" pitchFamily="34" charset="0"/>
                <a:cs typeface="Times New Roman" panose="02020603050405020304" pitchFamily="18" charset="0"/>
              </a:rPr>
              <a:t> членов ПРОФСОЮЗА</a:t>
            </a:r>
          </a:p>
          <a:p>
            <a:pPr algn="just">
              <a:lnSpc>
                <a:spcPct val="115000"/>
              </a:lnSpc>
              <a:spcAft>
                <a:spcPts val="1000"/>
              </a:spcAft>
            </a:pPr>
            <a:r>
              <a:rPr lang="ru-RU" sz="1500" b="1" dirty="0">
                <a:latin typeface="Times New Roman" panose="02020603050405020304" pitchFamily="18" charset="0"/>
                <a:ea typeface="Calibri" panose="020F0502020204030204" pitchFamily="34" charset="0"/>
                <a:cs typeface="Times New Roman" panose="02020603050405020304" pitchFamily="18" charset="0"/>
              </a:rPr>
              <a:t>Из них</a:t>
            </a:r>
            <a:r>
              <a:rPr lang="ru-RU" sz="1500" dirty="0">
                <a:latin typeface="Times New Roman" panose="02020603050405020304" pitchFamily="18" charset="0"/>
                <a:ea typeface="Calibri" panose="020F0502020204030204" pitchFamily="34" charset="0"/>
                <a:cs typeface="Times New Roman" panose="02020603050405020304" pitchFamily="18" charset="0"/>
              </a:rPr>
              <a:t>: </a:t>
            </a:r>
            <a:r>
              <a:rPr lang="ru-RU" sz="1600" b="1" dirty="0">
                <a:latin typeface="Times New Roman" panose="02020603050405020304" pitchFamily="18" charset="0"/>
                <a:ea typeface="Calibri" panose="020F0502020204030204" pitchFamily="34" charset="0"/>
                <a:cs typeface="Times New Roman" panose="02020603050405020304" pitchFamily="18" charset="0"/>
              </a:rPr>
              <a:t>1902</a:t>
            </a:r>
            <a:r>
              <a:rPr lang="ru-RU" sz="1500" dirty="0">
                <a:latin typeface="Times New Roman" panose="02020603050405020304" pitchFamily="18" charset="0"/>
                <a:ea typeface="Calibri" panose="020F0502020204030204" pitchFamily="34" charset="0"/>
                <a:cs typeface="Times New Roman" panose="02020603050405020304" pitchFamily="18" charset="0"/>
              </a:rPr>
              <a:t>- работающие, </a:t>
            </a:r>
            <a:r>
              <a:rPr lang="ru-RU" sz="1600" b="1" dirty="0">
                <a:latin typeface="Times New Roman" panose="02020603050405020304" pitchFamily="18" charset="0"/>
                <a:ea typeface="Calibri" panose="020F0502020204030204" pitchFamily="34" charset="0"/>
                <a:cs typeface="Times New Roman" panose="02020603050405020304" pitchFamily="18" charset="0"/>
              </a:rPr>
              <a:t>7</a:t>
            </a:r>
            <a:r>
              <a:rPr lang="ru-RU" sz="1500" dirty="0">
                <a:latin typeface="Times New Roman" panose="02020603050405020304" pitchFamily="18" charset="0"/>
                <a:ea typeface="Calibri" panose="020F0502020204030204" pitchFamily="34" charset="0"/>
                <a:cs typeface="Times New Roman" panose="02020603050405020304" pitchFamily="18" charset="0"/>
              </a:rPr>
              <a:t>-пенсионеры</a:t>
            </a:r>
          </a:p>
          <a:p>
            <a:pPr algn="just">
              <a:lnSpc>
                <a:spcPct val="115000"/>
              </a:lnSpc>
              <a:spcAft>
                <a:spcPts val="1000"/>
              </a:spcAft>
            </a:pPr>
            <a:r>
              <a:rPr lang="ru-RU" sz="2400" b="1" dirty="0">
                <a:latin typeface="Times New Roman" panose="02020603050405020304" pitchFamily="18" charset="0"/>
                <a:ea typeface="Calibri" panose="020F0502020204030204" pitchFamily="34" charset="0"/>
                <a:cs typeface="Times New Roman" panose="02020603050405020304" pitchFamily="18" charset="0"/>
              </a:rPr>
              <a:t>56</a:t>
            </a:r>
            <a:r>
              <a:rPr lang="ru-RU" sz="1500" dirty="0">
                <a:latin typeface="Times New Roman" panose="02020603050405020304" pitchFamily="18" charset="0"/>
                <a:ea typeface="Calibri" panose="020F0502020204030204" pitchFamily="34" charset="0"/>
                <a:cs typeface="Times New Roman" panose="02020603050405020304" pitchFamily="18" charset="0"/>
              </a:rPr>
              <a:t> первичных профсоюзных организаций</a:t>
            </a:r>
          </a:p>
          <a:p>
            <a:pPr algn="just">
              <a:lnSpc>
                <a:spcPct val="115000"/>
              </a:lnSpc>
              <a:spcAft>
                <a:spcPts val="1000"/>
              </a:spcAft>
            </a:pPr>
            <a:r>
              <a:rPr lang="ru-RU" sz="1500" b="1" dirty="0">
                <a:latin typeface="Times New Roman" panose="02020603050405020304" pitchFamily="18" charset="0"/>
                <a:ea typeface="Calibri" panose="020F0502020204030204" pitchFamily="34" charset="0"/>
                <a:cs typeface="Times New Roman" panose="02020603050405020304" pitchFamily="18" charset="0"/>
              </a:rPr>
              <a:t>Из них:</a:t>
            </a:r>
          </a:p>
          <a:p>
            <a:pPr algn="just">
              <a:spcAft>
                <a:spcPts val="1000"/>
              </a:spcAft>
            </a:pPr>
            <a:r>
              <a:rPr lang="ru-RU" sz="1500" dirty="0">
                <a:latin typeface="Times New Roman" panose="02020603050405020304" pitchFamily="18" charset="0"/>
                <a:ea typeface="Calibri" panose="020F0502020204030204" pitchFamily="34" charset="0"/>
                <a:cs typeface="Times New Roman" panose="02020603050405020304" pitchFamily="18" charset="0"/>
              </a:rPr>
              <a:t> </a:t>
            </a:r>
            <a:r>
              <a:rPr lang="ru-RU" sz="1600" b="1" dirty="0">
                <a:latin typeface="Times New Roman" panose="02020603050405020304" pitchFamily="18" charset="0"/>
                <a:ea typeface="Calibri" panose="020F0502020204030204" pitchFamily="34" charset="0"/>
                <a:cs typeface="Times New Roman" panose="02020603050405020304" pitchFamily="18" charset="0"/>
              </a:rPr>
              <a:t>19 </a:t>
            </a:r>
            <a:r>
              <a:rPr lang="ru-RU" sz="1500" b="1" dirty="0">
                <a:latin typeface="Times New Roman" panose="02020603050405020304" pitchFamily="18" charset="0"/>
                <a:ea typeface="Calibri" panose="020F0502020204030204" pitchFamily="34" charset="0"/>
                <a:cs typeface="Times New Roman" panose="02020603050405020304" pitchFamily="18" charset="0"/>
              </a:rPr>
              <a:t>– </a:t>
            </a:r>
            <a:r>
              <a:rPr lang="ru-RU" sz="1500" dirty="0">
                <a:latin typeface="Times New Roman" panose="02020603050405020304" pitchFamily="18" charset="0"/>
                <a:ea typeface="Calibri" panose="020F0502020204030204" pitchFamily="34" charset="0"/>
                <a:cs typeface="Times New Roman" panose="02020603050405020304" pitchFamily="18" charset="0"/>
              </a:rPr>
              <a:t>в </a:t>
            </a:r>
            <a:r>
              <a:rPr lang="ru-RU" sz="1500" b="1" dirty="0">
                <a:latin typeface="Times New Roman" panose="02020603050405020304" pitchFamily="18" charset="0"/>
                <a:ea typeface="Calibri" panose="020F0502020204030204" pitchFamily="34" charset="0"/>
                <a:cs typeface="Times New Roman" panose="02020603050405020304" pitchFamily="18" charset="0"/>
              </a:rPr>
              <a:t> </a:t>
            </a:r>
            <a:r>
              <a:rPr lang="ru-RU" sz="1500" dirty="0">
                <a:latin typeface="Times New Roman" panose="02020603050405020304" pitchFamily="18" charset="0"/>
                <a:ea typeface="Calibri" panose="020F0502020204030204" pitchFamily="34" charset="0"/>
                <a:cs typeface="Times New Roman" panose="02020603050405020304" pitchFamily="18" charset="0"/>
              </a:rPr>
              <a:t>общеобразовательных учреждениях; </a:t>
            </a:r>
          </a:p>
          <a:p>
            <a:pPr algn="just">
              <a:spcAft>
                <a:spcPts val="1000"/>
              </a:spcAft>
            </a:pPr>
            <a:r>
              <a:rPr lang="ru-RU" sz="1600" b="1" dirty="0">
                <a:latin typeface="Times New Roman" panose="02020603050405020304" pitchFamily="18" charset="0"/>
                <a:ea typeface="Calibri" panose="020F0502020204030204" pitchFamily="34" charset="0"/>
                <a:cs typeface="Times New Roman" panose="02020603050405020304" pitchFamily="18" charset="0"/>
              </a:rPr>
              <a:t>33 - </a:t>
            </a:r>
            <a:r>
              <a:rPr lang="ru-RU" sz="1600" dirty="0">
                <a:latin typeface="Times New Roman" panose="02020603050405020304" pitchFamily="18" charset="0"/>
                <a:ea typeface="Calibri" panose="020F0502020204030204" pitchFamily="34" charset="0"/>
                <a:cs typeface="Times New Roman" panose="02020603050405020304" pitchFamily="18" charset="0"/>
              </a:rPr>
              <a:t>в</a:t>
            </a:r>
            <a:r>
              <a:rPr lang="ru-RU" sz="1500" dirty="0">
                <a:latin typeface="Times New Roman" panose="02020603050405020304" pitchFamily="18" charset="0"/>
                <a:ea typeface="Calibri" panose="020F0502020204030204" pitchFamily="34" charset="0"/>
                <a:cs typeface="Times New Roman" panose="02020603050405020304" pitchFamily="18" charset="0"/>
              </a:rPr>
              <a:t> дошкольных образовательных  учреждениях; </a:t>
            </a:r>
          </a:p>
          <a:p>
            <a:pPr algn="just">
              <a:spcAft>
                <a:spcPts val="1000"/>
              </a:spcAft>
            </a:pPr>
            <a:r>
              <a:rPr lang="ru-RU" sz="1600" b="1" dirty="0">
                <a:latin typeface="Times New Roman" panose="02020603050405020304" pitchFamily="18" charset="0"/>
                <a:ea typeface="Calibri" panose="020F0502020204030204" pitchFamily="34" charset="0"/>
                <a:cs typeface="Times New Roman" panose="02020603050405020304" pitchFamily="18" charset="0"/>
              </a:rPr>
              <a:t>1</a:t>
            </a:r>
            <a:r>
              <a:rPr lang="ru-RU" sz="1500" dirty="0">
                <a:latin typeface="Times New Roman" panose="02020603050405020304" pitchFamily="18" charset="0"/>
                <a:ea typeface="Calibri" panose="020F0502020204030204" pitchFamily="34" charset="0"/>
                <a:cs typeface="Times New Roman" panose="02020603050405020304" pitchFamily="18" charset="0"/>
              </a:rPr>
              <a:t>-  в учреждении дополнительного  образования (ЦВР Советского района); </a:t>
            </a:r>
          </a:p>
          <a:p>
            <a:pPr algn="just">
              <a:spcAft>
                <a:spcPts val="1000"/>
              </a:spcAft>
            </a:pPr>
            <a:r>
              <a:rPr lang="ru-RU" sz="1600" b="1" dirty="0">
                <a:latin typeface="Times New Roman" panose="02020603050405020304" pitchFamily="18" charset="0"/>
                <a:ea typeface="Calibri" panose="020F0502020204030204" pitchFamily="34" charset="0"/>
                <a:cs typeface="Times New Roman" panose="02020603050405020304" pitchFamily="18" charset="0"/>
              </a:rPr>
              <a:t>3</a:t>
            </a:r>
            <a:r>
              <a:rPr lang="ru-RU" sz="1500" dirty="0">
                <a:latin typeface="Times New Roman" panose="02020603050405020304" pitchFamily="18" charset="0"/>
                <a:ea typeface="Calibri" panose="020F0502020204030204" pitchFamily="34" charset="0"/>
                <a:cs typeface="Times New Roman" panose="02020603050405020304" pitchFamily="18" charset="0"/>
              </a:rPr>
              <a:t> – другие (ГИМЦ, ЦБУ, УО).</a:t>
            </a:r>
          </a:p>
          <a:p>
            <a:pPr algn="just">
              <a:spcAft>
                <a:spcPts val="1000"/>
              </a:spcAft>
            </a:pPr>
            <a:r>
              <a:rPr lang="ru-RU" sz="1500" dirty="0">
                <a:latin typeface="Times New Roman" panose="02020603050405020304" pitchFamily="18" charset="0"/>
                <a:ea typeface="Calibri" panose="020F0502020204030204" pitchFamily="34" charset="0"/>
                <a:cs typeface="Times New Roman" panose="02020603050405020304" pitchFamily="18" charset="0"/>
              </a:rPr>
              <a:t>Всего малочисленных первичных профсоюзных организаций с численностью до 15 человек: </a:t>
            </a:r>
            <a:r>
              <a:rPr lang="ru-RU" b="1" dirty="0">
                <a:latin typeface="Times New Roman" panose="02020603050405020304" pitchFamily="18" charset="0"/>
                <a:ea typeface="Calibri" panose="020F0502020204030204" pitchFamily="34" charset="0"/>
                <a:cs typeface="Times New Roman" panose="02020603050405020304" pitchFamily="18" charset="0"/>
              </a:rPr>
              <a:t>5</a:t>
            </a:r>
          </a:p>
          <a:p>
            <a:r>
              <a:rPr lang="ru-RU" sz="1600" dirty="0">
                <a:latin typeface="Times New Roman" panose="02020603050405020304" pitchFamily="18" charset="0"/>
                <a:cs typeface="Times New Roman" panose="02020603050405020304" pitchFamily="18" charset="0"/>
              </a:rPr>
              <a:t>Количество первичных профсоюзных организаций с численностью менее 50% от числа  работающих: </a:t>
            </a:r>
            <a:r>
              <a:rPr lang="ru-RU" b="1" dirty="0">
                <a:latin typeface="Times New Roman" panose="02020603050405020304" pitchFamily="18" charset="0"/>
                <a:cs typeface="Times New Roman" panose="02020603050405020304" pitchFamily="18" charset="0"/>
              </a:rPr>
              <a:t>10</a:t>
            </a:r>
          </a:p>
          <a:p>
            <a:r>
              <a:rPr lang="ru-RU" sz="1600" dirty="0">
                <a:latin typeface="Times New Roman" panose="02020603050405020304" pitchFamily="18" charset="0"/>
                <a:cs typeface="Times New Roman" panose="02020603050405020304" pitchFamily="18" charset="0"/>
              </a:rPr>
              <a:t>Общий охват профсоюзным членством: </a:t>
            </a:r>
            <a:r>
              <a:rPr lang="ru-RU" sz="2400" b="1" dirty="0">
                <a:latin typeface="Times New Roman" panose="02020603050405020304" pitchFamily="18" charset="0"/>
                <a:cs typeface="Times New Roman" panose="02020603050405020304" pitchFamily="18" charset="0"/>
              </a:rPr>
              <a:t>64,2%</a:t>
            </a:r>
            <a:r>
              <a:rPr lang="ru-RU" b="1" dirty="0">
                <a:latin typeface="Times New Roman" panose="02020603050405020304" pitchFamily="18" charset="0"/>
                <a:cs typeface="Times New Roman" panose="02020603050405020304" pitchFamily="18" charset="0"/>
              </a:rPr>
              <a:t>.</a:t>
            </a:r>
          </a:p>
          <a:p>
            <a:r>
              <a:rPr lang="ru-RU" sz="1600" b="1" dirty="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 2021 г. образованы две новых первичных профсоюзных организаций – МБДОУ детский сад №1 «Тюльпанчик» г. Брянска и МБОУ СОШ № 71 г. Брянска .</a:t>
            </a:r>
          </a:p>
          <a:p>
            <a:r>
              <a:rPr lang="ru-RU" sz="1600" dirty="0">
                <a:latin typeface="Times New Roman" panose="02020603050405020304" pitchFamily="18" charset="0"/>
                <a:cs typeface="Times New Roman" panose="02020603050405020304" pitchFamily="18" charset="0"/>
              </a:rPr>
              <a:t>Выбыло из Профсоюза по заявлению 10 чел., вступило (поставлено на учет) - </a:t>
            </a:r>
            <a:r>
              <a:rPr lang="ru-RU" sz="2000" b="1" dirty="0">
                <a:latin typeface="Times New Roman" panose="02020603050405020304" pitchFamily="18" charset="0"/>
                <a:cs typeface="Times New Roman" panose="02020603050405020304" pitchFamily="18" charset="0"/>
              </a:rPr>
              <a:t>339</a:t>
            </a:r>
          </a:p>
          <a:p>
            <a:r>
              <a:rPr lang="ru-RU" sz="1600" dirty="0">
                <a:latin typeface="Times New Roman" panose="02020603050405020304" pitchFamily="18" charset="0"/>
                <a:cs typeface="Times New Roman" panose="02020603050405020304" pitchFamily="18" charset="0"/>
              </a:rPr>
              <a:t>Общее количество членов  Профсоюза за 2021г. увеличилось на </a:t>
            </a:r>
            <a:r>
              <a:rPr lang="ru-RU" sz="2400" b="1" dirty="0">
                <a:latin typeface="Times New Roman" panose="02020603050405020304" pitchFamily="18" charset="0"/>
                <a:cs typeface="Times New Roman" panose="02020603050405020304" pitchFamily="18" charset="0"/>
              </a:rPr>
              <a:t>97</a:t>
            </a:r>
            <a:r>
              <a:rPr lang="ru-RU" sz="1600" dirty="0">
                <a:latin typeface="Times New Roman" panose="02020603050405020304" pitchFamily="18" charset="0"/>
                <a:cs typeface="Times New Roman" panose="02020603050405020304" pitchFamily="18" charset="0"/>
              </a:rPr>
              <a:t> человек!</a:t>
            </a:r>
            <a:endParaRPr lang="ru-RU" sz="1600" dirty="0"/>
          </a:p>
          <a:p>
            <a:pPr algn="just">
              <a:lnSpc>
                <a:spcPct val="115000"/>
              </a:lnSpc>
              <a:spcAft>
                <a:spcPts val="1000"/>
              </a:spcAft>
            </a:pPr>
            <a:endParaRPr lang="ru-RU" sz="15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Прямоугольник 14"/>
          <p:cNvSpPr/>
          <p:nvPr/>
        </p:nvSpPr>
        <p:spPr>
          <a:xfrm>
            <a:off x="8471625" y="1161072"/>
            <a:ext cx="1813642" cy="2308324"/>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ШКОЛЫ</a:t>
            </a:r>
          </a:p>
          <a:p>
            <a:r>
              <a:rPr lang="ru-RU" b="1" dirty="0">
                <a:latin typeface="Times New Roman" panose="02020603050405020304" pitchFamily="18" charset="0"/>
                <a:cs typeface="Times New Roman" panose="02020603050405020304" pitchFamily="18" charset="0"/>
              </a:rPr>
              <a:t>80-99%</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Школа №6</a:t>
            </a:r>
          </a:p>
          <a:p>
            <a:r>
              <a:rPr lang="ru-RU" dirty="0">
                <a:latin typeface="Times New Roman" panose="02020603050405020304" pitchFamily="18" charset="0"/>
                <a:cs typeface="Times New Roman" panose="02020603050405020304" pitchFamily="18" charset="0"/>
              </a:rPr>
              <a:t>Гимназия №6</a:t>
            </a:r>
          </a:p>
          <a:p>
            <a:r>
              <a:rPr lang="ru-RU" dirty="0">
                <a:latin typeface="Times New Roman" panose="02020603050405020304" pitchFamily="18" charset="0"/>
                <a:cs typeface="Times New Roman" panose="02020603050405020304" pitchFamily="18" charset="0"/>
              </a:rPr>
              <a:t>Гимназия №7</a:t>
            </a:r>
          </a:p>
          <a:p>
            <a:r>
              <a:rPr lang="ru-RU" dirty="0">
                <a:latin typeface="Times New Roman" panose="02020603050405020304" pitchFamily="18" charset="0"/>
                <a:cs typeface="Times New Roman" panose="02020603050405020304" pitchFamily="18" charset="0"/>
              </a:rPr>
              <a:t>Школа №45</a:t>
            </a:r>
          </a:p>
          <a:p>
            <a:r>
              <a:rPr lang="ru-RU" dirty="0">
                <a:latin typeface="Times New Roman" panose="02020603050405020304" pitchFamily="18" charset="0"/>
                <a:cs typeface="Times New Roman" panose="02020603050405020304" pitchFamily="18" charset="0"/>
              </a:rPr>
              <a:t>Школа №56;</a:t>
            </a:r>
          </a:p>
          <a:p>
            <a:r>
              <a:rPr lang="ru-RU" dirty="0">
                <a:latin typeface="Times New Roman" panose="02020603050405020304" pitchFamily="18" charset="0"/>
                <a:cs typeface="Times New Roman" panose="02020603050405020304" pitchFamily="18" charset="0"/>
              </a:rPr>
              <a:t>Школа №54</a:t>
            </a:r>
          </a:p>
        </p:txBody>
      </p:sp>
      <p:sp>
        <p:nvSpPr>
          <p:cNvPr id="16" name="Прямоугольник 15"/>
          <p:cNvSpPr/>
          <p:nvPr/>
        </p:nvSpPr>
        <p:spPr>
          <a:xfrm>
            <a:off x="10400566" y="1155083"/>
            <a:ext cx="1583377" cy="1754326"/>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ДЕТСКИЕ   </a:t>
            </a:r>
          </a:p>
          <a:p>
            <a:r>
              <a:rPr lang="ru-RU" b="1" dirty="0">
                <a:latin typeface="Times New Roman" panose="02020603050405020304" pitchFamily="18" charset="0"/>
                <a:cs typeface="Times New Roman" panose="02020603050405020304" pitchFamily="18" charset="0"/>
              </a:rPr>
              <a:t>     САДЫ </a:t>
            </a:r>
          </a:p>
          <a:p>
            <a:r>
              <a:rPr lang="ru-RU" b="1" dirty="0">
                <a:latin typeface="Times New Roman" panose="02020603050405020304" pitchFamily="18" charset="0"/>
                <a:cs typeface="Times New Roman" panose="02020603050405020304" pitchFamily="18" charset="0"/>
              </a:rPr>
              <a:t>80-99%</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д/ с  №8</a:t>
            </a:r>
          </a:p>
          <a:p>
            <a:r>
              <a:rPr lang="ru-RU" dirty="0">
                <a:latin typeface="Times New Roman" panose="02020603050405020304" pitchFamily="18" charset="0"/>
                <a:cs typeface="Times New Roman" panose="02020603050405020304" pitchFamily="18" charset="0"/>
              </a:rPr>
              <a:t>д/с 30</a:t>
            </a:r>
          </a:p>
          <a:p>
            <a:r>
              <a:rPr lang="ru-RU" dirty="0">
                <a:latin typeface="Times New Roman" panose="02020603050405020304" pitchFamily="18" charset="0"/>
                <a:cs typeface="Times New Roman" panose="02020603050405020304" pitchFamily="18" charset="0"/>
              </a:rPr>
              <a:t>д/с 111</a:t>
            </a:r>
          </a:p>
        </p:txBody>
      </p:sp>
      <p:sp>
        <p:nvSpPr>
          <p:cNvPr id="17" name="Прямоугольник 16"/>
          <p:cNvSpPr/>
          <p:nvPr/>
        </p:nvSpPr>
        <p:spPr>
          <a:xfrm>
            <a:off x="7719633" y="3752721"/>
            <a:ext cx="1747594" cy="2862322"/>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ШКОЛЫ</a:t>
            </a:r>
          </a:p>
          <a:p>
            <a:r>
              <a:rPr lang="ru-RU" b="1" dirty="0">
                <a:latin typeface="Times New Roman" panose="02020603050405020304" pitchFamily="18" charset="0"/>
                <a:cs typeface="Times New Roman" panose="02020603050405020304" pitchFamily="18" charset="0"/>
              </a:rPr>
              <a:t>60-80%</a:t>
            </a:r>
          </a:p>
          <a:p>
            <a:r>
              <a:rPr lang="ru-RU" dirty="0">
                <a:latin typeface="Times New Roman" panose="02020603050405020304" pitchFamily="18" charset="0"/>
                <a:cs typeface="Times New Roman" panose="02020603050405020304" pitchFamily="18" charset="0"/>
              </a:rPr>
              <a:t>Школа №1</a:t>
            </a:r>
          </a:p>
          <a:p>
            <a:r>
              <a:rPr lang="ru-RU" dirty="0">
                <a:latin typeface="Times New Roman" panose="02020603050405020304" pitchFamily="18" charset="0"/>
                <a:cs typeface="Times New Roman" panose="02020603050405020304" pitchFamily="18" charset="0"/>
              </a:rPr>
              <a:t>Школа №2</a:t>
            </a:r>
          </a:p>
          <a:p>
            <a:r>
              <a:rPr lang="ru-RU" dirty="0">
                <a:latin typeface="Times New Roman" panose="02020603050405020304" pitchFamily="18" charset="0"/>
                <a:cs typeface="Times New Roman" panose="02020603050405020304" pitchFamily="18" charset="0"/>
              </a:rPr>
              <a:t>Школа №3</a:t>
            </a:r>
          </a:p>
          <a:p>
            <a:r>
              <a:rPr lang="ru-RU" dirty="0">
                <a:latin typeface="Times New Roman" panose="02020603050405020304" pitchFamily="18" charset="0"/>
                <a:cs typeface="Times New Roman" panose="02020603050405020304" pitchFamily="18" charset="0"/>
              </a:rPr>
              <a:t>Школа №4</a:t>
            </a:r>
          </a:p>
          <a:p>
            <a:r>
              <a:rPr lang="ru-RU" dirty="0">
                <a:latin typeface="Times New Roman" panose="02020603050405020304" pitchFamily="18" charset="0"/>
                <a:cs typeface="Times New Roman" panose="02020603050405020304" pitchFamily="18" charset="0"/>
              </a:rPr>
              <a:t>Школа №59</a:t>
            </a:r>
          </a:p>
          <a:p>
            <a:r>
              <a:rPr lang="ru-RU" dirty="0">
                <a:latin typeface="Times New Roman" panose="02020603050405020304" pitchFamily="18" charset="0"/>
                <a:cs typeface="Times New Roman" panose="02020603050405020304" pitchFamily="18" charset="0"/>
              </a:rPr>
              <a:t>Школа №60</a:t>
            </a:r>
          </a:p>
          <a:p>
            <a:r>
              <a:rPr lang="ru-RU" dirty="0">
                <a:latin typeface="Times New Roman" panose="02020603050405020304" pitchFamily="18" charset="0"/>
                <a:cs typeface="Times New Roman" panose="02020603050405020304" pitchFamily="18" charset="0"/>
              </a:rPr>
              <a:t>Супоневская школа-интернат</a:t>
            </a:r>
          </a:p>
        </p:txBody>
      </p:sp>
      <p:sp>
        <p:nvSpPr>
          <p:cNvPr id="18" name="Прямоугольник 17"/>
          <p:cNvSpPr/>
          <p:nvPr/>
        </p:nvSpPr>
        <p:spPr>
          <a:xfrm>
            <a:off x="9380159" y="3747188"/>
            <a:ext cx="1512125" cy="2862322"/>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ДЕТСКИЕ   </a:t>
            </a:r>
          </a:p>
          <a:p>
            <a:r>
              <a:rPr lang="ru-RU" b="1" dirty="0">
                <a:latin typeface="Times New Roman" panose="02020603050405020304" pitchFamily="18" charset="0"/>
                <a:cs typeface="Times New Roman" panose="02020603050405020304" pitchFamily="18" charset="0"/>
              </a:rPr>
              <a:t>     САДЫ </a:t>
            </a:r>
          </a:p>
          <a:p>
            <a:r>
              <a:rPr lang="ru-RU" b="1" dirty="0">
                <a:latin typeface="Times New Roman" panose="02020603050405020304" pitchFamily="18" charset="0"/>
                <a:cs typeface="Times New Roman" panose="02020603050405020304" pitchFamily="18" charset="0"/>
              </a:rPr>
              <a:t>60-80%</a:t>
            </a:r>
          </a:p>
          <a:p>
            <a:r>
              <a:rPr lang="ru-RU" dirty="0">
                <a:latin typeface="Times New Roman" panose="02020603050405020304" pitchFamily="18" charset="0"/>
                <a:cs typeface="Times New Roman" panose="02020603050405020304" pitchFamily="18" charset="0"/>
              </a:rPr>
              <a:t>д/ с  №10</a:t>
            </a:r>
          </a:p>
          <a:p>
            <a:r>
              <a:rPr lang="ru-RU" dirty="0">
                <a:latin typeface="Times New Roman" panose="02020603050405020304" pitchFamily="18" charset="0"/>
                <a:cs typeface="Times New Roman" panose="02020603050405020304" pitchFamily="18" charset="0"/>
              </a:rPr>
              <a:t>д/ с  №26</a:t>
            </a:r>
          </a:p>
          <a:p>
            <a:r>
              <a:rPr lang="ru-RU" dirty="0">
                <a:latin typeface="Times New Roman" panose="02020603050405020304" pitchFamily="18" charset="0"/>
                <a:cs typeface="Times New Roman" panose="02020603050405020304" pitchFamily="18" charset="0"/>
              </a:rPr>
              <a:t>д/ с  №27</a:t>
            </a:r>
          </a:p>
          <a:p>
            <a:r>
              <a:rPr lang="ru-RU" dirty="0">
                <a:latin typeface="Times New Roman" panose="02020603050405020304" pitchFamily="18" charset="0"/>
                <a:cs typeface="Times New Roman" panose="02020603050405020304" pitchFamily="18" charset="0"/>
              </a:rPr>
              <a:t>д/ с  №33</a:t>
            </a:r>
          </a:p>
          <a:p>
            <a:r>
              <a:rPr lang="ru-RU" dirty="0">
                <a:latin typeface="Times New Roman" panose="02020603050405020304" pitchFamily="18" charset="0"/>
                <a:cs typeface="Times New Roman" panose="02020603050405020304" pitchFamily="18" charset="0"/>
              </a:rPr>
              <a:t>д/ с  №47</a:t>
            </a:r>
          </a:p>
          <a:p>
            <a:r>
              <a:rPr lang="ru-RU" dirty="0">
                <a:latin typeface="Times New Roman" panose="02020603050405020304" pitchFamily="18" charset="0"/>
                <a:cs typeface="Times New Roman" panose="02020603050405020304" pitchFamily="18" charset="0"/>
              </a:rPr>
              <a:t>д/ с  №70</a:t>
            </a:r>
          </a:p>
          <a:p>
            <a:r>
              <a:rPr lang="ru-RU" dirty="0">
                <a:latin typeface="Times New Roman" panose="02020603050405020304" pitchFamily="18" charset="0"/>
                <a:cs typeface="Times New Roman" panose="02020603050405020304" pitchFamily="18" charset="0"/>
              </a:rPr>
              <a:t>д/ с  №79</a:t>
            </a:r>
          </a:p>
        </p:txBody>
      </p:sp>
      <p:sp>
        <p:nvSpPr>
          <p:cNvPr id="19" name="Прямоугольник 18"/>
          <p:cNvSpPr/>
          <p:nvPr/>
        </p:nvSpPr>
        <p:spPr>
          <a:xfrm>
            <a:off x="10805215" y="3735196"/>
            <a:ext cx="1571501" cy="2862322"/>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ДЕТСКИЕ   </a:t>
            </a:r>
          </a:p>
          <a:p>
            <a:r>
              <a:rPr lang="ru-RU" b="1" dirty="0">
                <a:latin typeface="Times New Roman" panose="02020603050405020304" pitchFamily="18" charset="0"/>
                <a:cs typeface="Times New Roman" panose="02020603050405020304" pitchFamily="18" charset="0"/>
              </a:rPr>
              <a:t>     САДЫ </a:t>
            </a:r>
          </a:p>
          <a:p>
            <a:r>
              <a:rPr lang="ru-RU" b="1" dirty="0">
                <a:latin typeface="Times New Roman" panose="02020603050405020304" pitchFamily="18" charset="0"/>
                <a:cs typeface="Times New Roman" panose="02020603050405020304" pitchFamily="18" charset="0"/>
              </a:rPr>
              <a:t>60-80%</a:t>
            </a:r>
          </a:p>
          <a:p>
            <a:r>
              <a:rPr lang="ru-RU" dirty="0">
                <a:latin typeface="Times New Roman" panose="02020603050405020304" pitchFamily="18" charset="0"/>
                <a:cs typeface="Times New Roman" panose="02020603050405020304" pitchFamily="18" charset="0"/>
              </a:rPr>
              <a:t>д/ с  №80</a:t>
            </a:r>
          </a:p>
          <a:p>
            <a:r>
              <a:rPr lang="ru-RU" dirty="0">
                <a:latin typeface="Times New Roman" panose="02020603050405020304" pitchFamily="18" charset="0"/>
                <a:cs typeface="Times New Roman" panose="02020603050405020304" pitchFamily="18" charset="0"/>
              </a:rPr>
              <a:t>д/ с  №115</a:t>
            </a:r>
          </a:p>
          <a:p>
            <a:r>
              <a:rPr lang="ru-RU" dirty="0">
                <a:latin typeface="Times New Roman" panose="02020603050405020304" pitchFamily="18" charset="0"/>
                <a:cs typeface="Times New Roman" panose="02020603050405020304" pitchFamily="18" charset="0"/>
              </a:rPr>
              <a:t>д/ с  №122</a:t>
            </a:r>
          </a:p>
          <a:p>
            <a:r>
              <a:rPr lang="ru-RU" dirty="0">
                <a:latin typeface="Times New Roman" panose="02020603050405020304" pitchFamily="18" charset="0"/>
                <a:cs typeface="Times New Roman" panose="02020603050405020304" pitchFamily="18" charset="0"/>
              </a:rPr>
              <a:t>д/ с  №125</a:t>
            </a:r>
          </a:p>
          <a:p>
            <a:r>
              <a:rPr lang="ru-RU" dirty="0">
                <a:latin typeface="Times New Roman" panose="02020603050405020304" pitchFamily="18" charset="0"/>
                <a:cs typeface="Times New Roman" panose="02020603050405020304" pitchFamily="18" charset="0"/>
              </a:rPr>
              <a:t>д/ с  №127</a:t>
            </a:r>
          </a:p>
          <a:p>
            <a:r>
              <a:rPr lang="ru-RU" dirty="0">
                <a:latin typeface="Times New Roman" panose="02020603050405020304" pitchFamily="18" charset="0"/>
                <a:cs typeface="Times New Roman" panose="02020603050405020304" pitchFamily="18" charset="0"/>
              </a:rPr>
              <a:t>д/ с  №137</a:t>
            </a:r>
          </a:p>
          <a:p>
            <a:r>
              <a:rPr lang="ru-RU" dirty="0">
                <a:latin typeface="Times New Roman" panose="02020603050405020304" pitchFamily="18" charset="0"/>
                <a:cs typeface="Times New Roman" panose="02020603050405020304" pitchFamily="18" charset="0"/>
              </a:rPr>
              <a:t>д/ с  №162</a:t>
            </a:r>
          </a:p>
        </p:txBody>
      </p:sp>
      <p:sp>
        <p:nvSpPr>
          <p:cNvPr id="20" name="Прямоугольник 19"/>
          <p:cNvSpPr/>
          <p:nvPr/>
        </p:nvSpPr>
        <p:spPr>
          <a:xfrm>
            <a:off x="210668" y="554792"/>
            <a:ext cx="11890288" cy="410882"/>
          </a:xfrm>
          <a:prstGeom prst="rect">
            <a:avLst/>
          </a:prstGeom>
        </p:spPr>
        <p:txBody>
          <a:bodyPr wrap="square">
            <a:spAutoFit/>
          </a:bodyPr>
          <a:lstStyle/>
          <a:p>
            <a:pPr algn="just">
              <a:lnSpc>
                <a:spcPct val="115000"/>
              </a:lnSpc>
              <a:spcAft>
                <a:spcPts val="1000"/>
              </a:spcAft>
            </a:pPr>
            <a:r>
              <a:rPr lang="ru-RU" b="1" dirty="0">
                <a:latin typeface="Times New Roman" panose="02020603050405020304" pitchFamily="18" charset="0"/>
                <a:ea typeface="Calibri" panose="020F0502020204030204" pitchFamily="34" charset="0"/>
                <a:cs typeface="Times New Roman" panose="02020603050405020304" pitchFamily="18" charset="0"/>
              </a:rPr>
              <a:t>                Численность Советской районной организации г. Брянска Общероссийского  Профсоюза образования</a:t>
            </a:r>
          </a:p>
        </p:txBody>
      </p:sp>
      <p:pic>
        <p:nvPicPr>
          <p:cNvPr id="21" name="Рисунок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49" y="64638"/>
            <a:ext cx="1163334" cy="901035"/>
          </a:xfrm>
          <a:prstGeom prst="rect">
            <a:avLst/>
          </a:prstGeom>
          <a:ln>
            <a:noFill/>
          </a:ln>
          <a:effectLst>
            <a:softEdge rad="112500"/>
          </a:effectLst>
        </p:spPr>
      </p:pic>
    </p:spTree>
    <p:extLst>
      <p:ext uri="{BB962C8B-B14F-4D97-AF65-F5344CB8AC3E}">
        <p14:creationId xmlns:p14="http://schemas.microsoft.com/office/powerpoint/2010/main" val="420801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6" name="TextBox 5"/>
          <p:cNvSpPr txBox="1"/>
          <p:nvPr/>
        </p:nvSpPr>
        <p:spPr>
          <a:xfrm>
            <a:off x="1923803" y="137969"/>
            <a:ext cx="10105901" cy="461665"/>
          </a:xfrm>
          <a:prstGeom prst="rect">
            <a:avLst/>
          </a:prstGeom>
          <a:noFill/>
        </p:spPr>
        <p:txBody>
          <a:bodyPr wrap="square" rtlCol="0">
            <a:spAutoFit/>
          </a:bodyPr>
          <a:lstStyle/>
          <a:p>
            <a:r>
              <a:rPr lang="ru-RU" sz="2400" b="1" dirty="0">
                <a:latin typeface="Times New Roman" panose="02020603050405020304" pitchFamily="18" charset="0"/>
                <a:cs typeface="Times New Roman" panose="02020603050405020304" pitchFamily="18" charset="0"/>
              </a:rPr>
              <a:t>               </a:t>
            </a:r>
            <a:endParaRPr lang="ru-RU" sz="2200"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Прямоугольник 2"/>
          <p:cNvSpPr/>
          <p:nvPr/>
        </p:nvSpPr>
        <p:spPr>
          <a:xfrm>
            <a:off x="675904" y="186338"/>
            <a:ext cx="10454244" cy="4524315"/>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СОЦИАЛЬНЫЙ ПАСПОРТ СОВЕТСКОЙ РО</a:t>
            </a:r>
            <a:endParaRPr lang="ru-RU" sz="2000" b="1" u="sng" dirty="0">
              <a:latin typeface="Times New Roman" panose="02020603050405020304" pitchFamily="18" charset="0"/>
              <a:cs typeface="Times New Roman" panose="02020603050405020304" pitchFamily="18" charset="0"/>
            </a:endParaRPr>
          </a:p>
          <a:p>
            <a:r>
              <a:rPr lang="ru-RU" sz="2200" b="1" u="sng" dirty="0">
                <a:latin typeface="Times New Roman" panose="02020603050405020304" pitchFamily="18" charset="0"/>
                <a:cs typeface="Times New Roman" panose="02020603050405020304" pitchFamily="18" charset="0"/>
              </a:rPr>
              <a:t>Точки роста </a:t>
            </a:r>
            <a:endParaRPr lang="ru-RU" sz="2200" dirty="0">
              <a:latin typeface="Times New Roman" panose="02020603050405020304" pitchFamily="18" charset="0"/>
              <a:cs typeface="Times New Roman" panose="02020603050405020304" pitchFamily="18" charset="0"/>
            </a:endParaRPr>
          </a:p>
          <a:p>
            <a:r>
              <a:rPr lang="ru-RU" sz="2200" dirty="0">
                <a:latin typeface="Times New Roman" panose="02020603050405020304" pitchFamily="18" charset="0"/>
                <a:cs typeface="Times New Roman" panose="02020603050405020304" pitchFamily="18" charset="0"/>
              </a:rPr>
              <a:t>Всего работников: </a:t>
            </a:r>
            <a:r>
              <a:rPr lang="ru-RU" sz="2200" b="1" dirty="0">
                <a:latin typeface="Times New Roman" panose="02020603050405020304" pitchFamily="18" charset="0"/>
                <a:cs typeface="Times New Roman" panose="02020603050405020304" pitchFamily="18" charset="0"/>
              </a:rPr>
              <a:t>2961</a:t>
            </a:r>
          </a:p>
          <a:p>
            <a:r>
              <a:rPr lang="ru-RU" sz="2200" dirty="0">
                <a:latin typeface="Times New Roman" panose="02020603050405020304" pitchFamily="18" charset="0"/>
                <a:cs typeface="Times New Roman" panose="02020603050405020304" pitchFamily="18" charset="0"/>
              </a:rPr>
              <a:t>Педагогических работников: </a:t>
            </a:r>
            <a:r>
              <a:rPr lang="ru-RU" sz="2200" b="1" dirty="0">
                <a:latin typeface="Times New Roman" panose="02020603050405020304" pitchFamily="18" charset="0"/>
                <a:cs typeface="Times New Roman" panose="02020603050405020304" pitchFamily="18" charset="0"/>
              </a:rPr>
              <a:t>1749</a:t>
            </a:r>
          </a:p>
          <a:p>
            <a:r>
              <a:rPr lang="ru-RU" sz="2200" dirty="0">
                <a:latin typeface="Times New Roman" panose="02020603050405020304" pitchFamily="18" charset="0"/>
                <a:cs typeface="Times New Roman" panose="02020603050405020304" pitchFamily="18" charset="0"/>
              </a:rPr>
              <a:t>Молодежи до 35 лет: </a:t>
            </a:r>
            <a:r>
              <a:rPr lang="ru-RU" sz="2200" b="1" dirty="0">
                <a:latin typeface="Times New Roman" panose="02020603050405020304" pitchFamily="18" charset="0"/>
                <a:cs typeface="Times New Roman" panose="02020603050405020304" pitchFamily="18" charset="0"/>
              </a:rPr>
              <a:t>526</a:t>
            </a:r>
            <a:endParaRPr lang="ru-RU" sz="2200" dirty="0">
              <a:latin typeface="Times New Roman" panose="02020603050405020304" pitchFamily="18" charset="0"/>
              <a:cs typeface="Times New Roman" panose="02020603050405020304" pitchFamily="18" charset="0"/>
            </a:endParaRPr>
          </a:p>
          <a:p>
            <a:r>
              <a:rPr lang="ru-RU" sz="2200" dirty="0">
                <a:latin typeface="Times New Roman" panose="02020603050405020304" pitchFamily="18" charset="0"/>
                <a:cs typeface="Times New Roman" panose="02020603050405020304" pitchFamily="18" charset="0"/>
              </a:rPr>
              <a:t>Общее количество образовательных учреждений: </a:t>
            </a:r>
            <a:r>
              <a:rPr lang="ru-RU" sz="2200" b="1" dirty="0">
                <a:latin typeface="Times New Roman" panose="02020603050405020304" pitchFamily="18" charset="0"/>
                <a:cs typeface="Times New Roman" panose="02020603050405020304" pitchFamily="18" charset="0"/>
              </a:rPr>
              <a:t>56</a:t>
            </a:r>
          </a:p>
          <a:p>
            <a:r>
              <a:rPr lang="ru-RU" sz="2200" dirty="0">
                <a:latin typeface="Times New Roman" panose="02020603050405020304" pitchFamily="18" charset="0"/>
                <a:cs typeface="Times New Roman" panose="02020603050405020304" pitchFamily="18" charset="0"/>
              </a:rPr>
              <a:t>Общее количество первичных профсоюзных организаций: </a:t>
            </a:r>
            <a:r>
              <a:rPr lang="ru-RU" sz="2200" b="1" dirty="0">
                <a:latin typeface="Times New Roman" panose="02020603050405020304" pitchFamily="18" charset="0"/>
                <a:cs typeface="Times New Roman" panose="02020603050405020304" pitchFamily="18" charset="0"/>
              </a:rPr>
              <a:t>56</a:t>
            </a:r>
          </a:p>
          <a:p>
            <a:r>
              <a:rPr lang="ru-RU" sz="2200" dirty="0">
                <a:latin typeface="Times New Roman" panose="02020603050405020304" pitchFamily="18" charset="0"/>
                <a:cs typeface="Times New Roman" panose="02020603050405020304" pitchFamily="18" charset="0"/>
              </a:rPr>
              <a:t>Общеобразовательных организаций : </a:t>
            </a:r>
            <a:r>
              <a:rPr lang="ru-RU" sz="2200" b="1" dirty="0">
                <a:latin typeface="Times New Roman" panose="02020603050405020304" pitchFamily="18" charset="0"/>
                <a:cs typeface="Times New Roman" panose="02020603050405020304" pitchFamily="18" charset="0"/>
              </a:rPr>
              <a:t>19</a:t>
            </a:r>
          </a:p>
          <a:p>
            <a:r>
              <a:rPr lang="ru-RU" sz="2200" dirty="0">
                <a:latin typeface="Times New Roman" panose="02020603050405020304" pitchFamily="18" charset="0"/>
                <a:cs typeface="Times New Roman" panose="02020603050405020304" pitchFamily="18" charset="0"/>
              </a:rPr>
              <a:t>Дошкольных организаций: </a:t>
            </a:r>
            <a:r>
              <a:rPr lang="ru-RU" sz="2200" b="1" dirty="0">
                <a:latin typeface="Times New Roman" panose="02020603050405020304" pitchFamily="18" charset="0"/>
                <a:cs typeface="Times New Roman" panose="02020603050405020304" pitchFamily="18" charset="0"/>
              </a:rPr>
              <a:t>33</a:t>
            </a:r>
          </a:p>
          <a:p>
            <a:r>
              <a:rPr lang="ru-RU" sz="2200" dirty="0">
                <a:latin typeface="Times New Roman" panose="02020603050405020304" pitchFamily="18" charset="0"/>
                <a:cs typeface="Times New Roman" panose="02020603050405020304" pitchFamily="18" charset="0"/>
              </a:rPr>
              <a:t>Учреждений дополнительного образования: </a:t>
            </a:r>
            <a:r>
              <a:rPr lang="ru-RU" sz="2200" b="1" dirty="0">
                <a:latin typeface="Times New Roman" panose="02020603050405020304" pitchFamily="18" charset="0"/>
                <a:cs typeface="Times New Roman" panose="02020603050405020304" pitchFamily="18" charset="0"/>
              </a:rPr>
              <a:t>1</a:t>
            </a:r>
          </a:p>
          <a:p>
            <a:r>
              <a:rPr lang="ru-RU" sz="2200" dirty="0">
                <a:latin typeface="Times New Roman" panose="02020603050405020304" pitchFamily="18" charset="0"/>
                <a:cs typeface="Times New Roman" panose="02020603050405020304" pitchFamily="18" charset="0"/>
              </a:rPr>
              <a:t>Других: </a:t>
            </a:r>
            <a:r>
              <a:rPr lang="ru-RU" sz="2200" b="1" dirty="0">
                <a:latin typeface="Times New Roman" panose="02020603050405020304" pitchFamily="18" charset="0"/>
                <a:cs typeface="Times New Roman" panose="02020603050405020304" pitchFamily="18" charset="0"/>
              </a:rPr>
              <a:t>3 (ГИМЦ, ЦБУ, УО)</a:t>
            </a:r>
          </a:p>
          <a:p>
            <a:endParaRPr lang="ru-RU" sz="2200" dirty="0">
              <a:latin typeface="Times New Roman" panose="02020603050405020304" pitchFamily="18" charset="0"/>
              <a:cs typeface="Times New Roman" panose="02020603050405020304" pitchFamily="18" charset="0"/>
            </a:endParaRPr>
          </a:p>
          <a:p>
            <a:endParaRPr lang="ru-RU" sz="2200" b="1"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4649" y="89464"/>
            <a:ext cx="1657103" cy="1299949"/>
          </a:xfrm>
          <a:prstGeom prst="rect">
            <a:avLst/>
          </a:prstGeom>
          <a:ln>
            <a:noFill/>
          </a:ln>
          <a:effectLst>
            <a:softEdge rad="112500"/>
          </a:effectLst>
        </p:spPr>
      </p:pic>
      <p:sp>
        <p:nvSpPr>
          <p:cNvPr id="4" name="Прямоугольник 3"/>
          <p:cNvSpPr/>
          <p:nvPr/>
        </p:nvSpPr>
        <p:spPr>
          <a:xfrm>
            <a:off x="838200" y="4710653"/>
            <a:ext cx="12725400" cy="2923877"/>
          </a:xfrm>
          <a:prstGeom prst="rect">
            <a:avLst/>
          </a:prstGeom>
        </p:spPr>
        <p:txBody>
          <a:bodyPr wrap="square" numCol="5" spcCol="108000">
            <a:spAutoFit/>
          </a:bodyPr>
          <a:lstStyle/>
          <a:p>
            <a:r>
              <a:rPr lang="ru-RU" sz="2000" dirty="0">
                <a:latin typeface="Times New Roman" panose="02020603050405020304" pitchFamily="18" charset="0"/>
                <a:cs typeface="Times New Roman" panose="02020603050405020304" pitchFamily="18" charset="0"/>
              </a:rPr>
              <a:t>В общеобразовательных организациях – </a:t>
            </a:r>
            <a:r>
              <a:rPr lang="ru-RU" sz="2000" b="1" dirty="0">
                <a:latin typeface="Times New Roman" panose="02020603050405020304" pitchFamily="18" charset="0"/>
                <a:cs typeface="Times New Roman" panose="02020603050405020304" pitchFamily="18" charset="0"/>
              </a:rPr>
              <a:t>1395.</a:t>
            </a:r>
          </a:p>
          <a:p>
            <a:r>
              <a:rPr lang="ru-RU" sz="2000" dirty="0">
                <a:latin typeface="Times New Roman" panose="02020603050405020304" pitchFamily="18" charset="0"/>
                <a:cs typeface="Times New Roman" panose="02020603050405020304" pitchFamily="18" charset="0"/>
              </a:rPr>
              <a:t>Членов Профсоюза -</a:t>
            </a:r>
            <a:r>
              <a:rPr lang="ru-RU" sz="2000" b="1" dirty="0">
                <a:latin typeface="Times New Roman" panose="02020603050405020304" pitchFamily="18" charset="0"/>
                <a:cs typeface="Times New Roman" panose="02020603050405020304" pitchFamily="18" charset="0"/>
              </a:rPr>
              <a:t> 952   </a:t>
            </a:r>
            <a:r>
              <a:rPr lang="ru-RU" sz="2000" dirty="0">
                <a:latin typeface="Times New Roman" panose="02020603050405020304" pitchFamily="18" charset="0"/>
                <a:cs typeface="Times New Roman" panose="02020603050405020304" pitchFamily="18" charset="0"/>
              </a:rPr>
              <a:t>(</a:t>
            </a:r>
            <a:r>
              <a:rPr lang="ru-RU" sz="2000" b="1" dirty="0">
                <a:latin typeface="Times New Roman" panose="02020603050405020304" pitchFamily="18" charset="0"/>
                <a:cs typeface="Times New Roman" panose="02020603050405020304" pitchFamily="18" charset="0"/>
              </a:rPr>
              <a:t>68</a:t>
            </a:r>
            <a:r>
              <a:rPr lang="ru-RU" sz="2000" dirty="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 от общей численности)</a:t>
            </a:r>
          </a:p>
          <a:p>
            <a:pPr algn="ctr"/>
            <a:endParaRPr lang="ru-RU"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В дошкольных образовательных организациях – </a:t>
            </a:r>
            <a:r>
              <a:rPr lang="ru-RU" sz="2000" b="1" dirty="0">
                <a:latin typeface="Times New Roman" panose="02020603050405020304" pitchFamily="18" charset="0"/>
                <a:cs typeface="Times New Roman" panose="02020603050405020304" pitchFamily="18" charset="0"/>
              </a:rPr>
              <a:t>1446.</a:t>
            </a:r>
          </a:p>
          <a:p>
            <a:r>
              <a:rPr lang="ru-RU" sz="2000" dirty="0">
                <a:latin typeface="Times New Roman" panose="02020603050405020304" pitchFamily="18" charset="0"/>
                <a:cs typeface="Times New Roman" panose="02020603050405020304" pitchFamily="18" charset="0"/>
              </a:rPr>
              <a:t>Членов Профсоюза-</a:t>
            </a:r>
            <a:r>
              <a:rPr lang="ru-RU" sz="2000" b="1" dirty="0">
                <a:latin typeface="Times New Roman" panose="02020603050405020304" pitchFamily="18" charset="0"/>
                <a:cs typeface="Times New Roman" panose="02020603050405020304" pitchFamily="18" charset="0"/>
              </a:rPr>
              <a:t>897 </a:t>
            </a:r>
            <a:r>
              <a:rPr lang="ru-RU" sz="2000" dirty="0">
                <a:latin typeface="Times New Roman" panose="02020603050405020304" pitchFamily="18" charset="0"/>
                <a:cs typeface="Times New Roman" panose="02020603050405020304" pitchFamily="18" charset="0"/>
              </a:rPr>
              <a:t>(</a:t>
            </a:r>
            <a:r>
              <a:rPr lang="ru-RU" sz="2000" b="1" dirty="0">
                <a:latin typeface="Times New Roman" panose="02020603050405020304" pitchFamily="18" charset="0"/>
                <a:cs typeface="Times New Roman" panose="02020603050405020304" pitchFamily="18" charset="0"/>
              </a:rPr>
              <a:t>62% </a:t>
            </a:r>
            <a:r>
              <a:rPr lang="ru-RU" sz="2000" dirty="0">
                <a:latin typeface="Times New Roman" panose="02020603050405020304" pitchFamily="18" charset="0"/>
                <a:cs typeface="Times New Roman" panose="02020603050405020304" pitchFamily="18" charset="0"/>
              </a:rPr>
              <a:t>от общей численности)</a:t>
            </a:r>
            <a:endParaRPr lang="ru-RU" sz="2000" b="1"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В организациях дополнительного образования – </a:t>
            </a:r>
            <a:r>
              <a:rPr lang="ru-RU" sz="2000" b="1" dirty="0">
                <a:latin typeface="Times New Roman" panose="02020603050405020304" pitchFamily="18" charset="0"/>
                <a:cs typeface="Times New Roman" panose="02020603050405020304" pitchFamily="18" charset="0"/>
              </a:rPr>
              <a:t>42.</a:t>
            </a:r>
          </a:p>
          <a:p>
            <a:r>
              <a:rPr lang="ru-RU" sz="2000" dirty="0">
                <a:latin typeface="Times New Roman" panose="02020603050405020304" pitchFamily="18" charset="0"/>
                <a:cs typeface="Times New Roman" panose="02020603050405020304" pitchFamily="18" charset="0"/>
              </a:rPr>
              <a:t>Членов Профсоюза-</a:t>
            </a:r>
            <a:r>
              <a:rPr lang="ru-RU" sz="2000" b="1" dirty="0">
                <a:latin typeface="Times New Roman" panose="02020603050405020304" pitchFamily="18" charset="0"/>
                <a:cs typeface="Times New Roman" panose="02020603050405020304" pitchFamily="18" charset="0"/>
              </a:rPr>
              <a:t> 18 </a:t>
            </a:r>
            <a:r>
              <a:rPr lang="ru-RU" sz="2000" dirty="0">
                <a:latin typeface="Times New Roman" panose="02020603050405020304" pitchFamily="18" charset="0"/>
                <a:cs typeface="Times New Roman" panose="02020603050405020304" pitchFamily="18" charset="0"/>
              </a:rPr>
              <a:t>(</a:t>
            </a:r>
            <a:r>
              <a:rPr lang="ru-RU" sz="2000" b="1" dirty="0">
                <a:latin typeface="Times New Roman" panose="02020603050405020304" pitchFamily="18" charset="0"/>
                <a:cs typeface="Times New Roman" panose="02020603050405020304" pitchFamily="18" charset="0"/>
              </a:rPr>
              <a:t>42,9 % </a:t>
            </a:r>
            <a:r>
              <a:rPr lang="ru-RU" sz="2000" dirty="0">
                <a:latin typeface="Times New Roman" panose="02020603050405020304" pitchFamily="18" charset="0"/>
                <a:cs typeface="Times New Roman" panose="02020603050405020304" pitchFamily="18" charset="0"/>
              </a:rPr>
              <a:t>от общей численности)</a:t>
            </a:r>
          </a:p>
          <a:p>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Другие (ГИМЦ, ЦВР, УО)  -</a:t>
            </a:r>
            <a:r>
              <a:rPr lang="ru-RU" sz="2000" b="1" dirty="0">
                <a:latin typeface="Times New Roman" panose="02020603050405020304" pitchFamily="18" charset="0"/>
                <a:cs typeface="Times New Roman" panose="02020603050405020304" pitchFamily="18" charset="0"/>
              </a:rPr>
              <a:t>78.</a:t>
            </a:r>
          </a:p>
          <a:p>
            <a:r>
              <a:rPr lang="ru-RU" dirty="0">
                <a:latin typeface="Times New Roman" panose="02020603050405020304" pitchFamily="18" charset="0"/>
                <a:cs typeface="Times New Roman" panose="02020603050405020304" pitchFamily="18" charset="0"/>
              </a:rPr>
              <a:t>Членов Профсоюза -  </a:t>
            </a:r>
            <a:r>
              <a:rPr lang="ru-RU" sz="2000" b="1" dirty="0">
                <a:latin typeface="Times New Roman" panose="02020603050405020304" pitchFamily="18" charset="0"/>
                <a:cs typeface="Times New Roman" panose="02020603050405020304" pitchFamily="18" charset="0"/>
              </a:rPr>
              <a:t>35</a:t>
            </a:r>
            <a:r>
              <a:rPr lang="ru-RU" dirty="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rPr>
              <a:t>44,8 % </a:t>
            </a:r>
            <a:r>
              <a:rPr lang="ru-RU" dirty="0">
                <a:latin typeface="Times New Roman" panose="02020603050405020304" pitchFamily="18" charset="0"/>
                <a:cs typeface="Times New Roman" panose="02020603050405020304" pitchFamily="18" charset="0"/>
              </a:rPr>
              <a:t>от общей численности)</a:t>
            </a:r>
          </a:p>
        </p:txBody>
      </p:sp>
      <p:sp>
        <p:nvSpPr>
          <p:cNvPr id="8" name="Прямоугольник 7"/>
          <p:cNvSpPr/>
          <p:nvPr/>
        </p:nvSpPr>
        <p:spPr>
          <a:xfrm>
            <a:off x="3635898" y="4076636"/>
            <a:ext cx="7601440" cy="430246"/>
          </a:xfrm>
          <a:prstGeom prst="rect">
            <a:avLst/>
          </a:prstGeom>
        </p:spPr>
        <p:txBody>
          <a:bodyPr wrap="none">
            <a:spAutoFit/>
          </a:bodyPr>
          <a:lstStyle/>
          <a:p>
            <a:pPr>
              <a:lnSpc>
                <a:spcPct val="107000"/>
              </a:lnSpc>
              <a:spcAft>
                <a:spcPts val="800"/>
              </a:spcAft>
            </a:pPr>
            <a:r>
              <a:rPr lang="ru-RU"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Численность членов профсоюза </a:t>
            </a:r>
            <a:r>
              <a:rPr lang="ru-RU" sz="22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от числа работающих </a:t>
            </a:r>
            <a:endParaRPr lang="ru-RU" sz="2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5622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E8A921A-4D06-4415-B4F2-4A4C671A2AF9}"/>
              </a:ext>
            </a:extLst>
          </p:cNvPr>
          <p:cNvSpPr>
            <a:spLocks noGrp="1"/>
          </p:cNvSpPr>
          <p:nvPr>
            <p:ph type="title"/>
          </p:nvPr>
        </p:nvSpPr>
        <p:spPr/>
        <p:txBody>
          <a:bodyPr>
            <a:normAutofit/>
          </a:bodyPr>
          <a:lstStyle/>
          <a:p>
            <a:endParaRPr lang="ru-RU" sz="2800" b="1" dirty="0">
              <a:latin typeface="+mn-lt"/>
            </a:endParaRPr>
          </a:p>
        </p:txBody>
      </p:sp>
      <p:pic>
        <p:nvPicPr>
          <p:cNvPr id="6" name="Объект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1" name="Прямоугольник 10"/>
          <p:cNvSpPr/>
          <p:nvPr/>
        </p:nvSpPr>
        <p:spPr>
          <a:xfrm>
            <a:off x="676892" y="1322361"/>
            <a:ext cx="11162805" cy="5069593"/>
          </a:xfrm>
          <a:prstGeom prst="rect">
            <a:avLst/>
          </a:prstGeom>
        </p:spPr>
        <p:txBody>
          <a:bodyPr wrap="square">
            <a:spAutoFit/>
          </a:bodyPr>
          <a:lstStyle/>
          <a:p>
            <a:pPr marL="342900" indent="-342900" algn="just">
              <a:spcAft>
                <a:spcPts val="1000"/>
              </a:spcAft>
              <a:buFont typeface="Arial" panose="020B0604020202020204" pitchFamily="34" charset="0"/>
              <a:buChar char="•"/>
            </a:pPr>
            <a:r>
              <a:rPr lang="ru-RU" sz="1900" b="1" i="1" dirty="0">
                <a:latin typeface="Times New Roman" panose="02020603050405020304" pitchFamily="18" charset="0"/>
                <a:ea typeface="Calibri" panose="020F0502020204030204" pitchFamily="34" charset="0"/>
                <a:cs typeface="Times New Roman" panose="02020603050405020304" pitchFamily="18" charset="0"/>
              </a:rPr>
              <a:t>Изменено наименование районной организации  ( </a:t>
            </a:r>
            <a:r>
              <a:rPr lang="ru-RU" sz="1600" b="1" i="1" dirty="0">
                <a:latin typeface="Times New Roman" panose="02020603050405020304" pitchFamily="18" charset="0"/>
                <a:ea typeface="Calibri" panose="020F0502020204030204" pitchFamily="34" charset="0"/>
                <a:cs typeface="Times New Roman" panose="02020603050405020304" pitchFamily="18" charset="0"/>
              </a:rPr>
              <a:t>зарегистрировано в Управлении юстиции по Брянской области 16.06.2021)</a:t>
            </a:r>
          </a:p>
          <a:p>
            <a:pPr algn="just">
              <a:spcAft>
                <a:spcPts val="1000"/>
              </a:spcAft>
            </a:pPr>
            <a:r>
              <a:rPr lang="ru-RU" sz="1600" u="sng" dirty="0">
                <a:latin typeface="Times New Roman" panose="02020603050405020304" pitchFamily="18" charset="0"/>
                <a:ea typeface="Calibri" panose="020F0502020204030204" pitchFamily="34" charset="0"/>
                <a:cs typeface="Times New Roman" panose="02020603050405020304" pitchFamily="18" charset="0"/>
              </a:rPr>
              <a:t>Полное</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Советская районная организация города Брянска  Профессионального союза работников народного образования и науки  Российской Федерации</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ru-RU" sz="1600" u="sng" dirty="0">
                <a:latin typeface="Times New Roman" panose="02020603050405020304" pitchFamily="18" charset="0"/>
                <a:ea typeface="Calibri" panose="020F0502020204030204" pitchFamily="34" charset="0"/>
                <a:cs typeface="Times New Roman" panose="02020603050405020304" pitchFamily="18" charset="0"/>
              </a:rPr>
              <a:t>Краткое</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Советская районная организация г. Брянска Общероссийского Профсоюза образования</a:t>
            </a:r>
          </a:p>
          <a:p>
            <a:pPr marL="285750" indent="-285750" algn="just">
              <a:spcAft>
                <a:spcPts val="1000"/>
              </a:spcAft>
              <a:buFont typeface="Arial" panose="020B0604020202020204" pitchFamily="34" charset="0"/>
              <a:buChar char="•"/>
            </a:pPr>
            <a:r>
              <a:rPr lang="ru-RU" b="1" i="1" dirty="0">
                <a:latin typeface="Times New Roman" panose="02020603050405020304" pitchFamily="18" charset="0"/>
                <a:ea typeface="Calibri" panose="020F0502020204030204" pitchFamily="34" charset="0"/>
                <a:cs typeface="Times New Roman" panose="02020603050405020304" pitchFamily="18" charset="0"/>
              </a:rPr>
              <a:t>Изменены наименования первичных профсоюзных организаций</a:t>
            </a:r>
          </a:p>
          <a:p>
            <a:pPr marL="342900" indent="-342900" algn="just">
              <a:lnSpc>
                <a:spcPct val="150000"/>
              </a:lnSpc>
              <a:spcAft>
                <a:spcPts val="1000"/>
              </a:spcAft>
              <a:buFont typeface="Arial" panose="020B0604020202020204" pitchFamily="34" charset="0"/>
              <a:buChar char="•"/>
            </a:pPr>
            <a:r>
              <a:rPr lang="ru-RU" b="1" i="1" dirty="0">
                <a:latin typeface="Times New Roman" panose="02020603050405020304" pitchFamily="18" charset="0"/>
                <a:ea typeface="Calibri" panose="020F0502020204030204" pitchFamily="34" charset="0"/>
                <a:cs typeface="Times New Roman" panose="02020603050405020304" pitchFamily="18" charset="0"/>
              </a:rPr>
              <a:t>Утвержден реестр первичных профсоюзных организаций</a:t>
            </a:r>
          </a:p>
          <a:p>
            <a:pPr algn="just">
              <a:lnSpc>
                <a:spcPct val="150000"/>
              </a:lnSpc>
              <a:spcAft>
                <a:spcPts val="1000"/>
              </a:spcAft>
            </a:pPr>
            <a:r>
              <a:rPr lang="ru-RU" sz="1600" dirty="0">
                <a:latin typeface="Times New Roman" panose="02020603050405020304" pitchFamily="18" charset="0"/>
                <a:ea typeface="Calibri" panose="020F0502020204030204" pitchFamily="34" charset="0"/>
                <a:cs typeface="Times New Roman" panose="02020603050405020304" pitchFamily="18" charset="0"/>
              </a:rPr>
              <a:t>Каждой первичной профсоюзной организации присвоен номер из АИС</a:t>
            </a:r>
          </a:p>
          <a:p>
            <a:pPr marL="285750" indent="-285750" algn="just">
              <a:lnSpc>
                <a:spcPct val="150000"/>
              </a:lnSpc>
              <a:spcAft>
                <a:spcPts val="1000"/>
              </a:spcAft>
              <a:buFont typeface="Arial" panose="020B0604020202020204" pitchFamily="34" charset="0"/>
              <a:buChar char="•"/>
            </a:pPr>
            <a:r>
              <a:rPr lang="ru-RU" b="1" i="1" dirty="0">
                <a:latin typeface="Times New Roman" panose="02020603050405020304" pitchFamily="18" charset="0"/>
                <a:ea typeface="Calibri" panose="020F0502020204030204" pitchFamily="34" charset="0"/>
                <a:cs typeface="Times New Roman" panose="02020603050405020304" pitchFamily="18" charset="0"/>
              </a:rPr>
              <a:t>Утверждены образцы  новых бланков  и печатей для районной и первичных профсоюзных организаций </a:t>
            </a:r>
          </a:p>
          <a:p>
            <a:pPr marL="342900" indent="-342900" algn="just">
              <a:lnSpc>
                <a:spcPct val="150000"/>
              </a:lnSpc>
              <a:spcAft>
                <a:spcPts val="1000"/>
              </a:spcAft>
              <a:buFont typeface="Arial" panose="020B0604020202020204" pitchFamily="34" charset="0"/>
              <a:buChar char="•"/>
            </a:pPr>
            <a:r>
              <a:rPr lang="ru-RU" b="1" i="1" dirty="0">
                <a:latin typeface="Times New Roman" panose="02020603050405020304" pitchFamily="18" charset="0"/>
                <a:ea typeface="Calibri" panose="020F0502020204030204" pitchFamily="34" charset="0"/>
                <a:cs typeface="Times New Roman" panose="02020603050405020304" pitchFamily="18" charset="0"/>
              </a:rPr>
              <a:t>Принят регламент деятельности президиума Советской районной организации</a:t>
            </a:r>
          </a:p>
          <a:p>
            <a:pPr marL="342900" indent="-342900" algn="just">
              <a:lnSpc>
                <a:spcPct val="150000"/>
              </a:lnSpc>
              <a:spcAft>
                <a:spcPts val="1000"/>
              </a:spcAft>
              <a:buFont typeface="Arial" panose="020B0604020202020204" pitchFamily="34" charset="0"/>
              <a:buChar char="•"/>
            </a:pPr>
            <a:r>
              <a:rPr lang="ru-RU" b="1" i="1" dirty="0">
                <a:latin typeface="Times New Roman" panose="02020603050405020304" pitchFamily="18" charset="0"/>
                <a:ea typeface="Calibri" panose="020F0502020204030204" pitchFamily="34" charset="0"/>
                <a:cs typeface="Times New Roman" panose="02020603050405020304" pitchFamily="18" charset="0"/>
              </a:rPr>
              <a:t>Утверждена структура Советской районной организации. Появились профгруппы во главе с профгруппоргами</a:t>
            </a:r>
          </a:p>
        </p:txBody>
      </p:sp>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29685">
            <a:off x="10392326" y="2654183"/>
            <a:ext cx="886748" cy="1056142"/>
          </a:xfrm>
          <a:prstGeom prst="rect">
            <a:avLst/>
          </a:prstGeom>
          <a:ln>
            <a:noFill/>
          </a:ln>
          <a:effectLst>
            <a:outerShdw blurRad="292100" dist="139700" dir="2700000" algn="tl" rotWithShape="0">
              <a:srgbClr val="333333">
                <a:alpha val="65000"/>
              </a:srgbClr>
            </a:outerShdw>
          </a:effectLst>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72" y="220299"/>
            <a:ext cx="1335496" cy="1102061"/>
          </a:xfrm>
          <a:prstGeom prst="rect">
            <a:avLst/>
          </a:prstGeom>
          <a:ln>
            <a:noFill/>
          </a:ln>
          <a:effectLst>
            <a:softEdge rad="112500"/>
          </a:effectLst>
        </p:spPr>
      </p:pic>
      <p:sp>
        <p:nvSpPr>
          <p:cNvPr id="4" name="Прямоугольник 3"/>
          <p:cNvSpPr/>
          <p:nvPr/>
        </p:nvSpPr>
        <p:spPr>
          <a:xfrm>
            <a:off x="1387468" y="352516"/>
            <a:ext cx="10830518" cy="830612"/>
          </a:xfrm>
          <a:prstGeom prst="rect">
            <a:avLst/>
          </a:prstGeom>
        </p:spPr>
        <p:txBody>
          <a:bodyPr wrap="square">
            <a:spAutoFit/>
          </a:bodyPr>
          <a:lstStyle/>
          <a:p>
            <a:pPr algn="ctr">
              <a:lnSpc>
                <a:spcPct val="107000"/>
              </a:lnSpc>
              <a:spcAft>
                <a:spcPts val="800"/>
              </a:spcAft>
            </a:pPr>
            <a:r>
              <a:rPr lang="ru-RU" sz="2300" b="1" dirty="0">
                <a:solidFill>
                  <a:srgbClr val="333333"/>
                </a:solidFill>
                <a:latin typeface="Arial" panose="020B0604020202020204" pitchFamily="34" charset="0"/>
                <a:ea typeface="Calibri" panose="020F0502020204030204" pitchFamily="34" charset="0"/>
                <a:cs typeface="Times New Roman" panose="02020603050405020304" pitchFamily="18" charset="0"/>
              </a:rPr>
              <a:t>СОВЕРШЕНСТВУЕМ СТРУКТУРУ В СООТВЕТСТВИИ С НОВОЙ РЕДАКЦИЕЙ УСТАВА ПРОФСОЮЗА (</a:t>
            </a:r>
            <a:r>
              <a:rPr lang="ru-RU" sz="1600" b="1" dirty="0">
                <a:solidFill>
                  <a:srgbClr val="333333"/>
                </a:solidFill>
                <a:latin typeface="Arial" panose="020B0604020202020204" pitchFamily="34" charset="0"/>
                <a:ea typeface="Calibri" panose="020F0502020204030204" pitchFamily="34" charset="0"/>
                <a:cs typeface="Times New Roman" panose="02020603050405020304" pitchFamily="18" charset="0"/>
              </a:rPr>
              <a:t>принят </a:t>
            </a:r>
            <a:r>
              <a:rPr lang="en-US" sz="1600" b="1" dirty="0">
                <a:solidFill>
                  <a:srgbClr val="333333"/>
                </a:solidFill>
                <a:latin typeface="Arial" panose="020B0604020202020204" pitchFamily="34" charset="0"/>
                <a:ea typeface="Calibri" panose="020F0502020204030204" pitchFamily="34" charset="0"/>
                <a:cs typeface="Times New Roman" panose="02020603050405020304" pitchFamily="18" charset="0"/>
              </a:rPr>
              <a:t>VIII </a:t>
            </a:r>
            <a:r>
              <a:rPr lang="ru-RU" sz="1600" b="1" dirty="0">
                <a:solidFill>
                  <a:srgbClr val="333333"/>
                </a:solidFill>
                <a:latin typeface="Arial" panose="020B0604020202020204" pitchFamily="34" charset="0"/>
                <a:ea typeface="Calibri" panose="020F0502020204030204" pitchFamily="34" charset="0"/>
                <a:cs typeface="Times New Roman" panose="02020603050405020304" pitchFamily="18" charset="0"/>
              </a:rPr>
              <a:t>съездом Профсоюза 14 октября 2020г</a:t>
            </a:r>
            <a:r>
              <a:rPr lang="ru-RU" sz="2300" b="1" dirty="0">
                <a:solidFill>
                  <a:srgbClr val="333333"/>
                </a:solidFill>
                <a:latin typeface="Arial" panose="020B0604020202020204" pitchFamily="34" charset="0"/>
                <a:ea typeface="Calibri" panose="020F0502020204030204" pitchFamily="34" charset="0"/>
                <a:cs typeface="Times New Roman" panose="02020603050405020304" pitchFamily="18" charset="0"/>
              </a:rPr>
              <a:t>.)</a:t>
            </a:r>
            <a:endParaRPr lang="ru-RU" sz="23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2342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074" y="-18298"/>
            <a:ext cx="12354073" cy="6932416"/>
          </a:xfrm>
        </p:spPr>
      </p:pic>
      <p:sp>
        <p:nvSpPr>
          <p:cNvPr id="6" name="TextBox 5"/>
          <p:cNvSpPr txBox="1"/>
          <p:nvPr/>
        </p:nvSpPr>
        <p:spPr>
          <a:xfrm>
            <a:off x="3556290" y="27562"/>
            <a:ext cx="9108374" cy="461665"/>
          </a:xfrm>
          <a:prstGeom prst="rect">
            <a:avLst/>
          </a:prstGeom>
          <a:noFill/>
        </p:spPr>
        <p:txBody>
          <a:bodyPr wrap="square" rtlCol="0">
            <a:spAutoFit/>
          </a:bodyPr>
          <a:lstStyle/>
          <a:p>
            <a:r>
              <a:rPr lang="ru-RU" sz="2400" b="1" dirty="0">
                <a:latin typeface="Times New Roman" panose="02020603050405020304" pitchFamily="18" charset="0"/>
                <a:cs typeface="Times New Roman" panose="02020603050405020304" pitchFamily="18" charset="0"/>
              </a:rPr>
              <a:t>Профсоюз начинается с лидера</a:t>
            </a:r>
          </a:p>
        </p:txBody>
      </p:sp>
      <p:sp>
        <p:nvSpPr>
          <p:cNvPr id="7" name="TextBox 6"/>
          <p:cNvSpPr txBox="1"/>
          <p:nvPr/>
        </p:nvSpPr>
        <p:spPr>
          <a:xfrm>
            <a:off x="283298" y="2885730"/>
            <a:ext cx="2106755" cy="3662541"/>
          </a:xfrm>
          <a:prstGeom prst="rect">
            <a:avLst/>
          </a:prstGeom>
          <a:noFill/>
        </p:spPr>
        <p:txBody>
          <a:bodyPr wrap="square" rtlCol="0">
            <a:spAutoFit/>
          </a:bodyPr>
          <a:lstStyle/>
          <a:p>
            <a:pPr algn="just"/>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 Председателем МБДОУ детский сад № 8 "Зайчонок" избрана Татьяна Торшина. Татьяна Сергеевна имеет высшую квалификационную категорию, стаж работы 10 лет. В настоящее время работает старшим воспитателем в МБДОУ детский сад № 8 "Зайчонок" г. Брянска.</a:t>
            </a:r>
          </a:p>
          <a:p>
            <a:r>
              <a:rPr lang="ru-RU" dirty="0"/>
              <a:t/>
            </a:r>
            <a:br>
              <a:rPr lang="ru-RU" dirty="0"/>
            </a:br>
            <a:endParaRPr lang="ru-RU" dirty="0"/>
          </a:p>
        </p:txBody>
      </p:sp>
      <p:sp>
        <p:nvSpPr>
          <p:cNvPr id="12" name="TextBox 11"/>
          <p:cNvSpPr txBox="1"/>
          <p:nvPr/>
        </p:nvSpPr>
        <p:spPr>
          <a:xfrm>
            <a:off x="2762534" y="3080076"/>
            <a:ext cx="1978780" cy="3108543"/>
          </a:xfrm>
          <a:prstGeom prst="rect">
            <a:avLst/>
          </a:prstGeom>
          <a:noFill/>
        </p:spPr>
        <p:txBody>
          <a:bodyPr wrap="square" rtlCol="0">
            <a:spAutoFit/>
          </a:bodyPr>
          <a:lstStyle/>
          <a:p>
            <a:pPr algn="just"/>
            <a:r>
              <a:rPr lang="ru-RU" sz="1400" dirty="0">
                <a:latin typeface="Times New Roman" panose="02020603050405020304" pitchFamily="18" charset="0"/>
                <a:cs typeface="Times New Roman" panose="02020603050405020304" pitchFamily="18" charset="0"/>
              </a:rPr>
              <a:t>Председателем МБДОУ детский сад № 33 "Снежинка" избрана Ирина Юдина. Ирина Петровна имеет высшую квалификационную категорию, стаж работы 19,5 лет. В настоящее время работает воспитателем в МБДОУ детский сад № 33 "Снежинка" г.Брянска.</a:t>
            </a:r>
          </a:p>
        </p:txBody>
      </p:sp>
      <p:sp>
        <p:nvSpPr>
          <p:cNvPr id="13" name="TextBox 12"/>
          <p:cNvSpPr txBox="1"/>
          <p:nvPr/>
        </p:nvSpPr>
        <p:spPr>
          <a:xfrm>
            <a:off x="5213979" y="3056753"/>
            <a:ext cx="1887183" cy="3970318"/>
          </a:xfrm>
          <a:prstGeom prst="rect">
            <a:avLst/>
          </a:prstGeom>
          <a:noFill/>
        </p:spPr>
        <p:txBody>
          <a:bodyPr wrap="square" rtlCol="0">
            <a:spAutoFit/>
          </a:bodyPr>
          <a:lstStyle/>
          <a:p>
            <a:pPr algn="just"/>
            <a:r>
              <a:rPr lang="ru-RU" sz="1400" dirty="0">
                <a:latin typeface="Times New Roman" panose="02020603050405020304" pitchFamily="18" charset="0"/>
                <a:cs typeface="Times New Roman" panose="02020603050405020304" pitchFamily="18" charset="0"/>
              </a:rPr>
              <a:t>Председателем первичной профсоюзной организации МБОУ СОШ №71г. Брянска избрана Елена Привалова.</a:t>
            </a:r>
          </a:p>
          <a:p>
            <a:pPr algn="just"/>
            <a:r>
              <a:rPr lang="ru-RU" sz="1400" dirty="0">
                <a:latin typeface="Times New Roman" panose="02020603050405020304" pitchFamily="18" charset="0"/>
                <a:cs typeface="Times New Roman" panose="02020603050405020304" pitchFamily="18" charset="0"/>
              </a:rPr>
              <a:t>Елена Владимировна работает в школе в должности "учитель", имеет высшею квалификационную категорию, общий педагогический  стаж работы составляет 23 года.</a:t>
            </a:r>
          </a:p>
          <a:p>
            <a:pPr algn="just"/>
            <a:endParaRPr lang="ru-RU" sz="1400" dirty="0">
              <a:latin typeface="Times New Roman" panose="02020603050405020304" pitchFamily="18" charset="0"/>
              <a:cs typeface="Times New Roman" panose="02020603050405020304" pitchFamily="18" charset="0"/>
            </a:endParaRPr>
          </a:p>
          <a:p>
            <a:pPr algn="just"/>
            <a:endParaRPr lang="ru-RU" sz="1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7573827" y="3106298"/>
            <a:ext cx="1985809" cy="3816429"/>
          </a:xfrm>
          <a:prstGeom prst="rect">
            <a:avLst/>
          </a:prstGeom>
          <a:noFill/>
        </p:spPr>
        <p:txBody>
          <a:bodyPr wrap="square" rtlCol="0">
            <a:spAutoFit/>
          </a:bodyPr>
          <a:lstStyle/>
          <a:p>
            <a:pPr algn="just"/>
            <a:r>
              <a:rPr lang="ru-RU" sz="1400" dirty="0">
                <a:latin typeface="Times New Roman" panose="02020603050405020304" pitchFamily="18" charset="0"/>
                <a:cs typeface="Times New Roman" panose="02020603050405020304" pitchFamily="18" charset="0"/>
              </a:rPr>
              <a:t>Председателем первичной профсоюзной организации избрана</a:t>
            </a:r>
            <a:r>
              <a:rPr lang="ru-RU" sz="1400" b="1"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Светлана Иванова. Светлана Викторовна работает в детском саду №2 «Левушка» с момента открытия, </a:t>
            </a:r>
          </a:p>
          <a:p>
            <a:pPr algn="just"/>
            <a:r>
              <a:rPr lang="ru-RU" sz="1400" dirty="0">
                <a:latin typeface="Times New Roman" panose="02020603050405020304" pitchFamily="18" charset="0"/>
                <a:cs typeface="Times New Roman" panose="02020603050405020304" pitchFamily="18" charset="0"/>
              </a:rPr>
              <a:t>имеет высшее экономическое образование и  профессиональную переподготовку   по должности «воспитатель».</a:t>
            </a:r>
          </a:p>
          <a:p>
            <a:endParaRPr lang="ru-RU" dirty="0"/>
          </a:p>
        </p:txBody>
      </p:sp>
      <p:sp>
        <p:nvSpPr>
          <p:cNvPr id="16" name="TextBox 15"/>
          <p:cNvSpPr txBox="1"/>
          <p:nvPr/>
        </p:nvSpPr>
        <p:spPr>
          <a:xfrm>
            <a:off x="2914124" y="507669"/>
            <a:ext cx="7321509" cy="461665"/>
          </a:xfrm>
          <a:prstGeom prst="rect">
            <a:avLst/>
          </a:prstGeom>
          <a:noFill/>
        </p:spPr>
        <p:txBody>
          <a:bodyPr wrap="square" rtlCol="0">
            <a:spAutoFit/>
          </a:bodyPr>
          <a:lstStyle/>
          <a:p>
            <a:r>
              <a:rPr lang="ru-RU" sz="2400" dirty="0">
                <a:latin typeface="Times New Roman" panose="02020603050405020304" pitchFamily="18" charset="0"/>
                <a:cs typeface="Times New Roman" panose="02020603050405020304" pitchFamily="18" charset="0"/>
              </a:rPr>
              <a:t>Председатели, избранные впервые в 2021 году</a:t>
            </a:r>
          </a:p>
        </p:txBody>
      </p:sp>
      <p:pic>
        <p:nvPicPr>
          <p:cNvPr id="8" name="Рисунок 7"/>
          <p:cNvPicPr>
            <a:picLocks noChangeAspect="1"/>
          </p:cNvPicPr>
          <p:nvPr/>
        </p:nvPicPr>
        <p:blipFill>
          <a:blip r:embed="rId3"/>
          <a:stretch>
            <a:fillRect/>
          </a:stretch>
        </p:blipFill>
        <p:spPr>
          <a:xfrm>
            <a:off x="365535" y="1084138"/>
            <a:ext cx="1664578" cy="1979945"/>
          </a:xfrm>
          <a:prstGeom prst="rect">
            <a:avLst/>
          </a:prstGeom>
        </p:spPr>
      </p:pic>
      <p:pic>
        <p:nvPicPr>
          <p:cNvPr id="9" name="Рисунок 8"/>
          <p:cNvPicPr>
            <a:picLocks noChangeAspect="1"/>
          </p:cNvPicPr>
          <p:nvPr/>
        </p:nvPicPr>
        <p:blipFill>
          <a:blip r:embed="rId4"/>
          <a:stretch>
            <a:fillRect/>
          </a:stretch>
        </p:blipFill>
        <p:spPr>
          <a:xfrm>
            <a:off x="2914124" y="1084138"/>
            <a:ext cx="1880017" cy="1929763"/>
          </a:xfrm>
          <a:prstGeom prst="rect">
            <a:avLst/>
          </a:prstGeom>
        </p:spPr>
      </p:pic>
      <p:pic>
        <p:nvPicPr>
          <p:cNvPr id="10" name="Рисунок 9"/>
          <p:cNvPicPr>
            <a:picLocks noChangeAspect="1"/>
          </p:cNvPicPr>
          <p:nvPr/>
        </p:nvPicPr>
        <p:blipFill>
          <a:blip r:embed="rId5"/>
          <a:stretch>
            <a:fillRect/>
          </a:stretch>
        </p:blipFill>
        <p:spPr>
          <a:xfrm>
            <a:off x="5431449" y="1038278"/>
            <a:ext cx="1505070" cy="1979945"/>
          </a:xfrm>
          <a:prstGeom prst="rect">
            <a:avLst/>
          </a:prstGeom>
        </p:spPr>
      </p:pic>
      <p:pic>
        <p:nvPicPr>
          <p:cNvPr id="11" name="Рисунок 10"/>
          <p:cNvPicPr>
            <a:picLocks noChangeAspect="1"/>
          </p:cNvPicPr>
          <p:nvPr/>
        </p:nvPicPr>
        <p:blipFill>
          <a:blip r:embed="rId6"/>
          <a:stretch>
            <a:fillRect/>
          </a:stretch>
        </p:blipFill>
        <p:spPr>
          <a:xfrm>
            <a:off x="7573827" y="1055985"/>
            <a:ext cx="1769272" cy="1979945"/>
          </a:xfrm>
          <a:prstGeom prst="rect">
            <a:avLst/>
          </a:prstGeom>
        </p:spPr>
      </p:pic>
      <p:pic>
        <p:nvPicPr>
          <p:cNvPr id="18" name="Рисунок 17"/>
          <p:cNvPicPr>
            <a:picLocks noChangeAspect="1"/>
          </p:cNvPicPr>
          <p:nvPr/>
        </p:nvPicPr>
        <p:blipFill>
          <a:blip r:embed="rId7"/>
          <a:stretch>
            <a:fillRect/>
          </a:stretch>
        </p:blipFill>
        <p:spPr>
          <a:xfrm>
            <a:off x="10181298" y="1013328"/>
            <a:ext cx="1373393" cy="2000573"/>
          </a:xfrm>
          <a:prstGeom prst="rect">
            <a:avLst/>
          </a:prstGeom>
        </p:spPr>
      </p:pic>
      <p:sp>
        <p:nvSpPr>
          <p:cNvPr id="21" name="Прямоугольник 20"/>
          <p:cNvSpPr/>
          <p:nvPr/>
        </p:nvSpPr>
        <p:spPr>
          <a:xfrm>
            <a:off x="10114866" y="3143774"/>
            <a:ext cx="1938589" cy="3539430"/>
          </a:xfrm>
          <a:prstGeom prst="rect">
            <a:avLst/>
          </a:prstGeom>
        </p:spPr>
        <p:txBody>
          <a:bodyPr wrap="square">
            <a:spAutoFit/>
          </a:bodyPr>
          <a:lstStyle/>
          <a:p>
            <a:r>
              <a:rPr lang="ru-RU" sz="1400" dirty="0">
                <a:latin typeface="Times New Roman" panose="02020603050405020304" pitchFamily="18" charset="0"/>
                <a:cs typeface="Times New Roman" panose="02020603050405020304" pitchFamily="18" charset="0"/>
              </a:rPr>
              <a:t>Председателем первичной профсоюзной организации избрана Зульфия Тришкина. </a:t>
            </a:r>
          </a:p>
          <a:p>
            <a:r>
              <a:rPr lang="ru-RU" sz="1400" dirty="0">
                <a:latin typeface="Times New Roman" panose="02020603050405020304" pitchFamily="18" charset="0"/>
                <a:cs typeface="Times New Roman" panose="02020603050405020304" pitchFamily="18" charset="0"/>
              </a:rPr>
              <a:t>Зульфия  Махамманджоновна работает в детском саду в должности "педагог-психолог" с момента открытия сада. Педагогический стаж составляет белее   15 лет. Более 10 лет избиралась заместителем ППО.</a:t>
            </a:r>
          </a:p>
        </p:txBody>
      </p:sp>
      <p:pic>
        <p:nvPicPr>
          <p:cNvPr id="26" name="Рисунок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564" y="14518"/>
            <a:ext cx="1319151" cy="915255"/>
          </a:xfrm>
          <a:prstGeom prst="rect">
            <a:avLst/>
          </a:prstGeom>
          <a:ln>
            <a:noFill/>
          </a:ln>
          <a:effectLst>
            <a:softEdge rad="112500"/>
          </a:effectLst>
        </p:spPr>
      </p:pic>
    </p:spTree>
    <p:extLst>
      <p:ext uri="{BB962C8B-B14F-4D97-AF65-F5344CB8AC3E}">
        <p14:creationId xmlns:p14="http://schemas.microsoft.com/office/powerpoint/2010/main" val="1711924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8273" y="27562"/>
            <a:ext cx="12354073" cy="6932416"/>
          </a:xfrm>
        </p:spPr>
      </p:pic>
      <p:sp>
        <p:nvSpPr>
          <p:cNvPr id="6" name="TextBox 5"/>
          <p:cNvSpPr txBox="1"/>
          <p:nvPr/>
        </p:nvSpPr>
        <p:spPr>
          <a:xfrm>
            <a:off x="3556290" y="27562"/>
            <a:ext cx="9108374" cy="461665"/>
          </a:xfrm>
          <a:prstGeom prst="rect">
            <a:avLst/>
          </a:prstGeom>
          <a:noFill/>
        </p:spPr>
        <p:txBody>
          <a:bodyPr wrap="square" rtlCol="0">
            <a:spAutoFit/>
          </a:bodyPr>
          <a:lstStyle/>
          <a:p>
            <a:r>
              <a:rPr lang="ru-RU" sz="2400" b="1" dirty="0">
                <a:latin typeface="Times New Roman" panose="02020603050405020304" pitchFamily="18" charset="0"/>
                <a:cs typeface="Times New Roman" panose="02020603050405020304" pitchFamily="18" charset="0"/>
              </a:rPr>
              <a:t>Профсоюз начинается с лидера</a:t>
            </a:r>
          </a:p>
        </p:txBody>
      </p:sp>
      <p:sp>
        <p:nvSpPr>
          <p:cNvPr id="7" name="TextBox 6"/>
          <p:cNvSpPr txBox="1"/>
          <p:nvPr/>
        </p:nvSpPr>
        <p:spPr>
          <a:xfrm>
            <a:off x="-118610" y="3013901"/>
            <a:ext cx="2106755" cy="3877985"/>
          </a:xfrm>
          <a:prstGeom prst="rect">
            <a:avLst/>
          </a:prstGeom>
          <a:noFill/>
        </p:spPr>
        <p:txBody>
          <a:bodyPr wrap="square" rtlCol="0">
            <a:spAutoFit/>
          </a:bodyPr>
          <a:lstStyle/>
          <a:p>
            <a:pPr algn="just"/>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Председателем первичной профсоюзной организации МБДОУ детского сада №80 «Солнечный» г. Брянска избрана Ольга  Марухленко. Ольга Михайловна работает в детском саду в должности «воспитатель» четыре года, имеет высшее педагогическое образование.</a:t>
            </a:r>
          </a:p>
          <a:p>
            <a:r>
              <a:rPr lang="ru-RU" dirty="0"/>
              <a:t/>
            </a:r>
            <a:br>
              <a:rPr lang="ru-RU" dirty="0"/>
            </a:br>
            <a:endParaRPr lang="ru-RU" dirty="0"/>
          </a:p>
        </p:txBody>
      </p:sp>
      <p:sp>
        <p:nvSpPr>
          <p:cNvPr id="12" name="TextBox 11"/>
          <p:cNvSpPr txBox="1"/>
          <p:nvPr/>
        </p:nvSpPr>
        <p:spPr>
          <a:xfrm>
            <a:off x="2258602" y="3143774"/>
            <a:ext cx="2178930" cy="3539430"/>
          </a:xfrm>
          <a:prstGeom prst="rect">
            <a:avLst/>
          </a:prstGeom>
          <a:noFill/>
        </p:spPr>
        <p:txBody>
          <a:bodyPr wrap="square" rtlCol="0">
            <a:spAutoFit/>
          </a:bodyPr>
          <a:lstStyle/>
          <a:p>
            <a:pPr algn="just"/>
            <a:r>
              <a:rPr lang="ru-RU" sz="1400" dirty="0">
                <a:latin typeface="Times New Roman" panose="02020603050405020304" pitchFamily="18" charset="0"/>
                <a:cs typeface="Times New Roman" panose="02020603050405020304" pitchFamily="18" charset="0"/>
              </a:rPr>
              <a:t>Председателем первичной профсоюзной организации МБОУ СОШ №60 г. Брянска избрана Анна Лялеко.</a:t>
            </a:r>
          </a:p>
          <a:p>
            <a:pPr algn="just"/>
            <a:r>
              <a:rPr lang="ru-RU" sz="1400" dirty="0">
                <a:latin typeface="Times New Roman" panose="02020603050405020304" pitchFamily="18" charset="0"/>
                <a:cs typeface="Times New Roman" panose="02020603050405020304" pitchFamily="18" charset="0"/>
              </a:rPr>
              <a:t>Анна Ефимовна  работает в школе с 2009г. учителем русского языка и литературы, имеет первую квалификационную категорию, является руководителем методического объединения учителей гуманитарного цикла.</a:t>
            </a:r>
          </a:p>
        </p:txBody>
      </p:sp>
      <p:sp>
        <p:nvSpPr>
          <p:cNvPr id="13" name="TextBox 12"/>
          <p:cNvSpPr txBox="1"/>
          <p:nvPr/>
        </p:nvSpPr>
        <p:spPr>
          <a:xfrm>
            <a:off x="4650744" y="3171354"/>
            <a:ext cx="2237686" cy="2677656"/>
          </a:xfrm>
          <a:prstGeom prst="rect">
            <a:avLst/>
          </a:prstGeom>
          <a:noFill/>
        </p:spPr>
        <p:txBody>
          <a:bodyPr wrap="square" rtlCol="0">
            <a:spAutoFit/>
          </a:bodyPr>
          <a:lstStyle/>
          <a:p>
            <a:pPr algn="just"/>
            <a:r>
              <a:rPr lang="ru-RU" sz="1400" dirty="0">
                <a:latin typeface="Times New Roman" panose="02020603050405020304" pitchFamily="18" charset="0"/>
                <a:cs typeface="Times New Roman" panose="02020603050405020304" pitchFamily="18" charset="0"/>
              </a:rPr>
              <a:t>Председателем первичной профсоюзной организации МБОУ СОШ №5 избрана Наталья Прокошина.</a:t>
            </a:r>
          </a:p>
          <a:p>
            <a:pPr algn="just"/>
            <a:r>
              <a:rPr lang="ru-RU" sz="1400" dirty="0">
                <a:latin typeface="Times New Roman" panose="02020603050405020304" pitchFamily="18" charset="0"/>
                <a:cs typeface="Times New Roman" panose="02020603050405020304" pitchFamily="18" charset="0"/>
              </a:rPr>
              <a:t>Наталья Ивановна работает в школе с 2016г.  учителем начальных классов, имеет первую квалификационную категорию.</a:t>
            </a:r>
          </a:p>
          <a:p>
            <a:pPr algn="just"/>
            <a:endParaRPr lang="ru-RU" sz="1400" dirty="0">
              <a:latin typeface="Times New Roman" panose="02020603050405020304" pitchFamily="18" charset="0"/>
              <a:cs typeface="Times New Roman" panose="02020603050405020304" pitchFamily="18" charset="0"/>
            </a:endParaRPr>
          </a:p>
          <a:p>
            <a:pPr algn="just"/>
            <a:endParaRPr lang="ru-RU" sz="1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7101643" y="3152462"/>
            <a:ext cx="2257844" cy="3170099"/>
          </a:xfrm>
          <a:prstGeom prst="rect">
            <a:avLst/>
          </a:prstGeom>
          <a:noFill/>
        </p:spPr>
        <p:txBody>
          <a:bodyPr wrap="square" rtlCol="0">
            <a:spAutoFit/>
          </a:bodyPr>
          <a:lstStyle/>
          <a:p>
            <a:pPr algn="just"/>
            <a:r>
              <a:rPr lang="ru-RU" sz="1400" dirty="0">
                <a:latin typeface="Times New Roman" panose="02020603050405020304" pitchFamily="18" charset="0"/>
                <a:cs typeface="Times New Roman" panose="02020603050405020304" pitchFamily="18" charset="0"/>
              </a:rPr>
              <a:t>Председателем первичной профсоюзной организации МБДОУ детского сада №86 избран молодой воспитатель -  Юлия Бибикова.</a:t>
            </a:r>
          </a:p>
          <a:p>
            <a:pPr algn="just"/>
            <a:r>
              <a:rPr lang="ru-RU" sz="1400" dirty="0">
                <a:latin typeface="Times New Roman" panose="02020603050405020304" pitchFamily="18" charset="0"/>
                <a:cs typeface="Times New Roman" panose="02020603050405020304" pitchFamily="18" charset="0"/>
              </a:rPr>
              <a:t>Юлия Владимировна работает в детском саду с 2019г. в должности «воспитатель», имеет первую квалификационную категорию.</a:t>
            </a:r>
          </a:p>
          <a:p>
            <a:endParaRPr lang="ru-RU" dirty="0"/>
          </a:p>
        </p:txBody>
      </p:sp>
      <p:sp>
        <p:nvSpPr>
          <p:cNvPr id="16" name="TextBox 15"/>
          <p:cNvSpPr txBox="1"/>
          <p:nvPr/>
        </p:nvSpPr>
        <p:spPr>
          <a:xfrm>
            <a:off x="2914124" y="507669"/>
            <a:ext cx="7321509" cy="461665"/>
          </a:xfrm>
          <a:prstGeom prst="rect">
            <a:avLst/>
          </a:prstGeom>
          <a:noFill/>
        </p:spPr>
        <p:txBody>
          <a:bodyPr wrap="square" rtlCol="0">
            <a:spAutoFit/>
          </a:bodyPr>
          <a:lstStyle/>
          <a:p>
            <a:r>
              <a:rPr lang="ru-RU" sz="2400" dirty="0">
                <a:latin typeface="Times New Roman" panose="02020603050405020304" pitchFamily="18" charset="0"/>
                <a:cs typeface="Times New Roman" panose="02020603050405020304" pitchFamily="18" charset="0"/>
              </a:rPr>
              <a:t>Председатели, избранные впервые в 2021 году</a:t>
            </a:r>
          </a:p>
        </p:txBody>
      </p:sp>
      <p:sp>
        <p:nvSpPr>
          <p:cNvPr id="21" name="Прямоугольник 20"/>
          <p:cNvSpPr/>
          <p:nvPr/>
        </p:nvSpPr>
        <p:spPr>
          <a:xfrm>
            <a:off x="10114866" y="3143774"/>
            <a:ext cx="1938589" cy="307777"/>
          </a:xfrm>
          <a:prstGeom prst="rect">
            <a:avLst/>
          </a:prstGeom>
        </p:spPr>
        <p:txBody>
          <a:bodyPr wrap="square">
            <a:spAutoFit/>
          </a:bodyPr>
          <a:lstStyle/>
          <a:p>
            <a:endParaRPr lang="ru-RU" sz="1400" dirty="0">
              <a:latin typeface="Times New Roman" panose="02020603050405020304" pitchFamily="18" charset="0"/>
              <a:cs typeface="Times New Roman" panose="02020603050405020304" pitchFamily="18" charset="0"/>
            </a:endParaRPr>
          </a:p>
        </p:txBody>
      </p:sp>
      <p:pic>
        <p:nvPicPr>
          <p:cNvPr id="26" name="Рисунок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64" y="14518"/>
            <a:ext cx="1319151" cy="915255"/>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123184" y="1196629"/>
            <a:ext cx="1474776" cy="1974725"/>
          </a:xfrm>
          <a:prstGeom prst="rect">
            <a:avLst/>
          </a:prstGeom>
        </p:spPr>
      </p:pic>
      <p:sp>
        <p:nvSpPr>
          <p:cNvPr id="5" name="Прямоугольник 4"/>
          <p:cNvSpPr/>
          <p:nvPr/>
        </p:nvSpPr>
        <p:spPr>
          <a:xfrm>
            <a:off x="9632001" y="3152462"/>
            <a:ext cx="2401325" cy="3754874"/>
          </a:xfrm>
          <a:prstGeom prst="rect">
            <a:avLst/>
          </a:prstGeom>
        </p:spPr>
        <p:txBody>
          <a:bodyPr wrap="square">
            <a:spAutoFit/>
          </a:bodyPr>
          <a:lstStyle/>
          <a:p>
            <a:pPr algn="just"/>
            <a:r>
              <a:rPr lang="ru-RU" sz="1400" dirty="0">
                <a:latin typeface="Times New Roman" panose="02020603050405020304" pitchFamily="18" charset="0"/>
                <a:cs typeface="Times New Roman" panose="02020603050405020304" pitchFamily="18" charset="0"/>
              </a:rPr>
              <a:t>Председателем первичной профсоюзной организации МБДОУ детского сада №1«Тюльпанчик» г. Брянска избрана Альбина Титаренко. Альбина Владимировна имеет первую квалификационную категорию, была участницей общежанрового конкурса работников образования Брянской области  в номинации «Чтецы», а также конкурса профессионального мастерства «Педагогический дебют -  2021».</a:t>
            </a:r>
          </a:p>
        </p:txBody>
      </p:sp>
      <p:pic>
        <p:nvPicPr>
          <p:cNvPr id="15" name="Рисунок 14"/>
          <p:cNvPicPr>
            <a:picLocks noChangeAspect="1"/>
          </p:cNvPicPr>
          <p:nvPr/>
        </p:nvPicPr>
        <p:blipFill>
          <a:blip r:embed="rId5"/>
          <a:stretch>
            <a:fillRect/>
          </a:stretch>
        </p:blipFill>
        <p:spPr>
          <a:xfrm>
            <a:off x="10198155" y="1116281"/>
            <a:ext cx="1273410" cy="2036181"/>
          </a:xfrm>
          <a:prstGeom prst="rect">
            <a:avLst/>
          </a:prstGeom>
        </p:spPr>
      </p:pic>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1937" y="1111878"/>
            <a:ext cx="1457271" cy="2031896"/>
          </a:xfrm>
          <a:prstGeom prst="rect">
            <a:avLst/>
          </a:prstGeom>
        </p:spPr>
      </p:pic>
      <p:pic>
        <p:nvPicPr>
          <p:cNvPr id="19" name="Рисунок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5708" y="1103302"/>
            <a:ext cx="1375788" cy="2040471"/>
          </a:xfrm>
          <a:prstGeom prst="rect">
            <a:avLst/>
          </a:prstGeom>
        </p:spPr>
      </p:pic>
      <p:pic>
        <p:nvPicPr>
          <p:cNvPr id="20" name="Рисунок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8723" y="1196629"/>
            <a:ext cx="1556713" cy="1955833"/>
          </a:xfrm>
          <a:prstGeom prst="rect">
            <a:avLst/>
          </a:prstGeom>
        </p:spPr>
      </p:pic>
    </p:spTree>
    <p:extLst>
      <p:ext uri="{BB962C8B-B14F-4D97-AF65-F5344CB8AC3E}">
        <p14:creationId xmlns:p14="http://schemas.microsoft.com/office/powerpoint/2010/main" val="1198315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757060"/>
          </a:xfrm>
        </p:spPr>
      </p:pic>
      <p:sp>
        <p:nvSpPr>
          <p:cNvPr id="5" name="TextBox 4"/>
          <p:cNvSpPr txBox="1"/>
          <p:nvPr/>
        </p:nvSpPr>
        <p:spPr>
          <a:xfrm>
            <a:off x="2838202" y="186996"/>
            <a:ext cx="7196447" cy="523220"/>
          </a:xfrm>
          <a:prstGeom prst="rect">
            <a:avLst/>
          </a:prstGeom>
          <a:noFill/>
        </p:spPr>
        <p:txBody>
          <a:bodyPr wrap="square" rtlCol="0">
            <a:spAutoFit/>
          </a:bodyPr>
          <a:lstStyle/>
          <a:p>
            <a:r>
              <a:rPr lang="ru-RU" sz="2800" dirty="0">
                <a:latin typeface="Times New Roman" panose="02020603050405020304" pitchFamily="18" charset="0"/>
                <a:cs typeface="Times New Roman" panose="02020603050405020304" pitchFamily="18" charset="0"/>
              </a:rPr>
              <a:t>Социальное партнерство. Работа на результат.</a:t>
            </a:r>
          </a:p>
        </p:txBody>
      </p:sp>
      <p:sp>
        <p:nvSpPr>
          <p:cNvPr id="6" name="TextBox 5"/>
          <p:cNvSpPr txBox="1"/>
          <p:nvPr/>
        </p:nvSpPr>
        <p:spPr>
          <a:xfrm>
            <a:off x="399802" y="1257278"/>
            <a:ext cx="11792198" cy="5078313"/>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     Чтобы у работников были максимально комфортные условия труда, Профсоюз и работодатель должны быть партнерами. Поэтому каждый год мы работаем над развитием социального партнерства – как на уровне образовательных организаций, так и на уровне города.</a:t>
            </a:r>
          </a:p>
          <a:p>
            <a:pPr algn="just"/>
            <a:r>
              <a:rPr lang="ru-RU" dirty="0">
                <a:latin typeface="Times New Roman" panose="02020603050405020304" pitchFamily="18" charset="0"/>
                <a:cs typeface="Times New Roman" panose="02020603050405020304" pitchFamily="18" charset="0"/>
              </a:rPr>
              <a:t>     На территории Советского района действуют 55 коллективных договора, что составляет 98%. </a:t>
            </a:r>
          </a:p>
          <a:p>
            <a:pPr algn="just"/>
            <a:r>
              <a:rPr lang="ru-RU" dirty="0">
                <a:latin typeface="Times New Roman" panose="02020603050405020304" pitchFamily="18" charset="0"/>
                <a:cs typeface="Times New Roman" panose="02020603050405020304" pitchFamily="18" charset="0"/>
              </a:rPr>
              <a:t>Ежегодно в соответствии с изменением законодательства вносятся поправки в макет коллективного договора, который размещен на сайте организации: </a:t>
            </a:r>
            <a:r>
              <a:rPr lang="ru-RU" u="sng" dirty="0">
                <a:latin typeface="Times New Roman" panose="02020603050405020304" pitchFamily="18" charset="0"/>
                <a:cs typeface="Times New Roman" panose="02020603050405020304" pitchFamily="18" charset="0"/>
                <a:hlinkClick r:id="rId3"/>
              </a:rPr>
              <a:t>https://www.eseur.ru/sovbryansk/</a:t>
            </a:r>
            <a:r>
              <a:rPr lang="ru-RU" dirty="0">
                <a:latin typeface="Times New Roman" panose="02020603050405020304" pitchFamily="18" charset="0"/>
                <a:cs typeface="Times New Roman" panose="02020603050405020304" pitchFamily="18" charset="0"/>
              </a:rPr>
              <a:t> в разделе «Социальное партнерство».</a:t>
            </a:r>
          </a:p>
          <a:p>
            <a:pPr algn="just"/>
            <a:r>
              <a:rPr lang="ru-RU" dirty="0">
                <a:latin typeface="Times New Roman" panose="02020603050405020304" pitchFamily="18" charset="0"/>
                <a:cs typeface="Times New Roman" panose="02020603050405020304" pitchFamily="18" charset="0"/>
              </a:rPr>
              <a:t> В  Соглашение между Брянской городской администрацией, управлением образования и районными организациями Профсоюза сохранены все  льготы и гарантии, действующие на территории города:</a:t>
            </a:r>
          </a:p>
          <a:p>
            <a:pPr algn="just"/>
            <a:r>
              <a:rPr lang="ru-RU" dirty="0">
                <a:latin typeface="Times New Roman" panose="02020603050405020304" pitchFamily="18" charset="0"/>
                <a:cs typeface="Times New Roman" panose="02020603050405020304" pitchFamily="18" charset="0"/>
              </a:rPr>
              <a:t>- сроки выплаты заработной платы;</a:t>
            </a:r>
          </a:p>
          <a:p>
            <a:pPr algn="just"/>
            <a:r>
              <a:rPr lang="ru-RU" dirty="0">
                <a:latin typeface="Times New Roman" panose="02020603050405020304" pitchFamily="18" charset="0"/>
                <a:cs typeface="Times New Roman" panose="02020603050405020304" pitchFamily="18" charset="0"/>
              </a:rPr>
              <a:t>-материальная помощь к отпуску в размере 3 тыс. руб.;</a:t>
            </a:r>
          </a:p>
          <a:p>
            <a:pPr algn="just"/>
            <a:r>
              <a:rPr lang="ru-RU" dirty="0">
                <a:latin typeface="Times New Roman" panose="02020603050405020304" pitchFamily="18" charset="0"/>
                <a:cs typeface="Times New Roman" panose="02020603050405020304" pitchFamily="18" charset="0"/>
              </a:rPr>
              <a:t>-продление выплат заработной платы    с учетом  имеющейся квалификационной категории в определенных случаях;</a:t>
            </a:r>
          </a:p>
          <a:p>
            <a:pPr algn="just"/>
            <a:r>
              <a:rPr lang="ru-RU" dirty="0">
                <a:latin typeface="Times New Roman" panose="02020603050405020304" pitchFamily="18" charset="0"/>
                <a:cs typeface="Times New Roman" panose="02020603050405020304" pitchFamily="18" charset="0"/>
              </a:rPr>
              <a:t>- закреплен уровень заработной платы работников  при оказании  дополнительных платных услуг;</a:t>
            </a:r>
          </a:p>
          <a:p>
            <a:pPr algn="just"/>
            <a:r>
              <a:rPr lang="ru-RU" dirty="0">
                <a:latin typeface="Times New Roman" panose="02020603050405020304" pitchFamily="18" charset="0"/>
                <a:cs typeface="Times New Roman" panose="02020603050405020304" pitchFamily="18" charset="0"/>
              </a:rPr>
              <a:t>- компенсационные расходы дошкольных образовательных организаций на питание сотрудников: 50% педагогическим, 100% - младшему обслуживающему персоналу.</a:t>
            </a:r>
          </a:p>
          <a:p>
            <a:pPr algn="just"/>
            <a:r>
              <a:rPr lang="ru-RU" dirty="0">
                <a:latin typeface="Times New Roman" panose="02020603050405020304" pitchFamily="18" charset="0"/>
                <a:cs typeface="Times New Roman" panose="02020603050405020304" pitchFamily="18" charset="0"/>
              </a:rPr>
              <a:t>- поощрение лучших педагогических работников денежной премией  Главы города Брянска и Главы Брянской городской администрации.</a:t>
            </a:r>
          </a:p>
          <a:p>
            <a:pPr algn="just"/>
            <a:r>
              <a:rPr lang="ru-RU" dirty="0">
                <a:latin typeface="Times New Roman" panose="02020603050405020304" pitchFamily="18" charset="0"/>
                <a:cs typeface="Times New Roman" panose="02020603050405020304" pitchFamily="18" charset="0"/>
              </a:rPr>
              <a:t>- поддержка молодых педагогических работников (30% доплата к окладу).</a:t>
            </a:r>
          </a:p>
          <a:p>
            <a:pPr algn="just"/>
            <a:r>
              <a:rPr lang="ru-RU" dirty="0">
                <a:latin typeface="Times New Roman" panose="02020603050405020304" pitchFamily="18" charset="0"/>
                <a:cs typeface="Times New Roman" panose="02020603050405020304" pitchFamily="18" charset="0"/>
              </a:rPr>
              <a:t>     Социальное партнерство – это способ цивилизованного общения работников и работодателя.</a:t>
            </a: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92" y="-9022"/>
            <a:ext cx="1736273" cy="1266300"/>
          </a:xfrm>
          <a:prstGeom prst="rect">
            <a:avLst/>
          </a:prstGeom>
          <a:ln>
            <a:noFill/>
          </a:ln>
          <a:effectLst>
            <a:softEdge rad="112500"/>
          </a:effectLst>
        </p:spPr>
      </p:pic>
    </p:spTree>
    <p:extLst>
      <p:ext uri="{BB962C8B-B14F-4D97-AF65-F5344CB8AC3E}">
        <p14:creationId xmlns:p14="http://schemas.microsoft.com/office/powerpoint/2010/main" val="42860336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2622</TotalTime>
  <Words>2277</Words>
  <Application>Microsoft Office PowerPoint</Application>
  <PresentationFormat>Широкоэкранный</PresentationFormat>
  <Paragraphs>326</Paragraphs>
  <Slides>22</Slides>
  <Notes>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22</vt:i4>
      </vt:variant>
    </vt:vector>
  </HeadingPairs>
  <TitlesOfParts>
    <vt:vector size="28" baseType="lpstr">
      <vt:lpstr>Arial</vt:lpstr>
      <vt:lpstr>Calibri</vt:lpstr>
      <vt:lpstr>Calibri Light</vt:lpstr>
      <vt:lpstr>Monotype Corsiva</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241</cp:revision>
  <cp:lastPrinted>2022-02-15T12:22:19Z</cp:lastPrinted>
  <dcterms:created xsi:type="dcterms:W3CDTF">2021-02-16T11:09:11Z</dcterms:created>
  <dcterms:modified xsi:type="dcterms:W3CDTF">2022-02-25T09:39:16Z</dcterms:modified>
</cp:coreProperties>
</file>