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1" r:id="rId2"/>
    <p:sldMasterId id="2147483682" r:id="rId3"/>
  </p:sldMasterIdLst>
  <p:notesMasterIdLst>
    <p:notesMasterId r:id="rId13"/>
  </p:notesMasterIdLst>
  <p:handoutMasterIdLst>
    <p:handoutMasterId r:id="rId14"/>
  </p:handoutMasterIdLst>
  <p:sldIdLst>
    <p:sldId id="321" r:id="rId4"/>
    <p:sldId id="280" r:id="rId5"/>
    <p:sldId id="333" r:id="rId6"/>
    <p:sldId id="334" r:id="rId7"/>
    <p:sldId id="335" r:id="rId8"/>
    <p:sldId id="336" r:id="rId9"/>
    <p:sldId id="337" r:id="rId10"/>
    <p:sldId id="338" r:id="rId11"/>
    <p:sldId id="327" r:id="rId1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5545F70-7C51-4897-B002-7B8B009C686C}">
          <p14:sldIdLst>
            <p14:sldId id="321"/>
            <p14:sldId id="280"/>
            <p14:sldId id="333"/>
            <p14:sldId id="334"/>
            <p14:sldId id="335"/>
            <p14:sldId id="336"/>
            <p14:sldId id="337"/>
            <p14:sldId id="338"/>
            <p14:sldId id="327"/>
          </p14:sldIdLst>
        </p14:section>
        <p14:section name="Примеры и тд" id="{0569B0EA-9DCB-4BE9-AC88-1863BE505CC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527">
          <p15:clr>
            <a:srgbClr val="A4A3A4"/>
          </p15:clr>
        </p15:guide>
        <p15:guide id="2" pos="1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5B3"/>
    <a:srgbClr val="32A03C"/>
    <a:srgbClr val="404040"/>
    <a:srgbClr val="3C3C3C"/>
    <a:srgbClr val="B4AA7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65" d="100"/>
          <a:sy n="65" d="100"/>
        </p:scale>
        <p:origin x="1092" y="40"/>
      </p:cViewPr>
      <p:guideLst>
        <p:guide orient="horz" pos="527"/>
        <p:guide pos="1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60BF8-51F7-45FC-8863-EEE06BAF7EC5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АО НПФ "САФМАР"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CCF52-A004-42DF-A58E-2E9618EE0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56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C9BD0-00F9-4680-B59A-4B559B254A60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АО НПФ "САФМАР"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B61C1-E04F-4420-86BA-2A05DEF0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459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88058EA-A028-42A6-B8B5-63FD9E0D6B2D}" type="slidenum">
              <a:rPr lang="ru-RU" altLang="ru-RU">
                <a:solidFill>
                  <a:prstClr val="black"/>
                </a:solidFill>
                <a:latin typeface="Calibri" pitchFamily="34" charset="0"/>
              </a:rPr>
              <a:pPr/>
              <a:t>1</a:t>
            </a:fld>
            <a:endParaRPr lang="ru-RU" altLang="ru-RU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82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S-NPF-FILE101\Workgroups\NPF\Communications Support\Аналитический отдел\04. NOV Projects\Презентации\Шаблоны презы\обложка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36576" y="2492376"/>
            <a:ext cx="5256584" cy="19447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400" baseline="0">
                <a:solidFill>
                  <a:srgbClr val="32A03C"/>
                </a:solidFill>
                <a:latin typeface="Avenir Next Cyr Medium" pitchFamily="34" charset="-52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Текст 7"/>
          <p:cNvSpPr>
            <a:spLocks noGrp="1"/>
          </p:cNvSpPr>
          <p:nvPr>
            <p:ph type="body" sz="quarter" idx="11" hasCustomPrompt="1"/>
          </p:nvPr>
        </p:nvSpPr>
        <p:spPr>
          <a:xfrm>
            <a:off x="2000672" y="4941168"/>
            <a:ext cx="4320480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rgbClr val="3C3C3C"/>
                </a:solidFill>
                <a:latin typeface="Avenir Next Cyr Medium" pitchFamily="34" charset="-52"/>
              </a:defRPr>
            </a:lvl1pPr>
          </a:lstStyle>
          <a:p>
            <a:pPr lvl="0"/>
            <a:r>
              <a:rPr lang="ru-RU" dirty="0"/>
              <a:t>Место/город</a:t>
            </a:r>
          </a:p>
        </p:txBody>
      </p:sp>
      <p:sp>
        <p:nvSpPr>
          <p:cNvPr id="12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2000672" y="5517232"/>
            <a:ext cx="4320480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rgbClr val="3C3C3C"/>
                </a:solidFill>
                <a:latin typeface="Avenir Next Cyr Medium" pitchFamily="34" charset="-52"/>
              </a:defRPr>
            </a:lvl1pPr>
          </a:lstStyle>
          <a:p>
            <a:pPr lvl="0"/>
            <a:r>
              <a:rPr lang="ru-RU" dirty="0"/>
              <a:t>Дата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26B41-842F-428C-9A3B-00E71C7ED6F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E5CAB-6D23-4764-8E7E-D9D8E71E9EB6}" type="slidenum">
              <a:rPr lang="ru-RU" altLang="ru-RU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64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C8005-DA13-4E7E-80FE-19A6E0E0C9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DCF9-B63F-47AC-B748-B53EF1C5D80C}" type="slidenum">
              <a:rPr lang="ru-RU" altLang="ru-RU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1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7A355-E35B-4C5A-AA20-BFA24C494A3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43320-7EFB-442C-84E9-B297FD5560A6}" type="slidenum">
              <a:rPr lang="ru-RU" altLang="ru-RU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288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C454C-A27F-4515-980A-529EA6FA37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26560-4E36-430A-A0F0-AEF1CF7E50B5}" type="slidenum">
              <a:rPr lang="ru-RU" altLang="ru-RU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419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31962-FCCB-4813-8CCD-4E073B2E25F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A2A0D-2E19-4C63-9AF8-C9000166C5CB}" type="slidenum">
              <a:rPr lang="ru-RU" altLang="ru-RU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60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E1FF7-DFF1-4005-A654-E27F3A2E8C8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F6971-57A2-4941-A52A-5BC3CBDDD943}" type="slidenum">
              <a:rPr lang="ru-RU" altLang="ru-RU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182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5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939F9-7219-481D-8C74-2C9D7971632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46798-0252-4F1C-9B01-1E5782E0DF4B}" type="slidenum">
              <a:rPr lang="ru-RU" altLang="ru-RU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884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EFB7-B2F0-485C-93E1-252D91B784A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22AE-2380-4FC8-A147-5651C89C7D32}" type="slidenum">
              <a:rPr lang="ru-RU" altLang="ru-RU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81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6FC03-51D0-48BD-91E0-23796262D72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BACAB-02C0-4356-BF5C-38742AD3EC19}" type="slidenum">
              <a:rPr lang="ru-RU" altLang="ru-RU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44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2817" y="790575"/>
            <a:ext cx="495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 sz="8000">
                <a:solidFill>
                  <a:srgbClr val="9FE0F5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310835" y="2886075"/>
            <a:ext cx="4953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 sz="8000">
                <a:solidFill>
                  <a:srgbClr val="9FE0F5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0239A-7481-44DD-9D77-67CC24B4883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3198C-AD72-4AFC-87E9-A06AB2DCA204}" type="slidenum">
              <a:rPr lang="ru-RU" altLang="ru-RU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75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2650" y="3031805"/>
            <a:ext cx="4893642" cy="383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200472" y="254079"/>
            <a:ext cx="3240361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88504" y="694140"/>
            <a:ext cx="4536504" cy="1870765"/>
          </a:xfrm>
          <a:prstGeom prst="rect">
            <a:avLst/>
          </a:prstGeom>
        </p:spPr>
        <p:txBody>
          <a:bodyPr/>
          <a:lstStyle>
            <a:lvl1pPr algn="l">
              <a:lnSpc>
                <a:spcPts val="4500"/>
              </a:lnSpc>
              <a:defRPr sz="4000" b="0" baseline="0">
                <a:solidFill>
                  <a:srgbClr val="32A03C"/>
                </a:solidFill>
                <a:latin typeface="+mj-lt"/>
              </a:defRPr>
            </a:lvl1pPr>
          </a:lstStyle>
          <a:p>
            <a:r>
              <a:rPr lang="ru-RU" dirty="0"/>
              <a:t>Название раздела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8193361" y="693713"/>
            <a:ext cx="1332148" cy="79208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>
                <a:solidFill>
                  <a:srgbClr val="32A03C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312" y="4653136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499921" y="6448253"/>
            <a:ext cx="2133600" cy="365125"/>
          </a:xfrm>
          <a:prstGeom prst="rect">
            <a:avLst/>
          </a:prstGeom>
          <a:noFill/>
        </p:spPr>
        <p:txBody>
          <a:bodyPr/>
          <a:lstStyle>
            <a:lvl1pPr algn="r">
              <a:defRPr sz="11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46BD78A8-464B-984A-BE43-E887EC319D9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144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1F546-7138-4C71-A784-1AA2156871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1FE09-EA41-42C7-8816-8E0F10EB05E5}" type="slidenum">
              <a:rPr lang="ru-RU" altLang="ru-RU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797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2817" y="790575"/>
            <a:ext cx="495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 sz="8000">
                <a:solidFill>
                  <a:srgbClr val="9FE0F5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310835" y="2886075"/>
            <a:ext cx="4953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 sz="8000">
                <a:solidFill>
                  <a:srgbClr val="9FE0F5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5A992-142C-4DEF-B220-1AAC6AFFA5B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A77A7-47BB-472A-BE9A-17E32E9E2FCF}" type="slidenum">
              <a:rPr lang="ru-RU" altLang="ru-RU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5213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7B62-490E-4AF9-BAFB-05CB88B148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001E-247A-45BD-89C0-FC4085711173}" type="slidenum">
              <a:rPr lang="ru-RU" altLang="ru-RU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8809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FE735-C1F0-498E-9CCE-0412A6890E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476F6-ED4E-4272-B593-CAC61489436A}" type="slidenum">
              <a:rPr lang="ru-RU" altLang="ru-RU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787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2E3AC-F636-4608-99FC-EFCF0723BA4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8167D-75C8-41EE-927B-67D89D695EE5}" type="slidenum">
              <a:rPr lang="ru-RU" altLang="ru-RU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1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926" y="157470"/>
            <a:ext cx="1216755" cy="52865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68344" y="209026"/>
            <a:ext cx="7808992" cy="411663"/>
          </a:xfrm>
          <a:prstGeom prst="rect">
            <a:avLst/>
          </a:prstGeom>
        </p:spPr>
        <p:txBody>
          <a:bodyPr/>
          <a:lstStyle>
            <a:lvl1pPr algn="l">
              <a:lnSpc>
                <a:spcPts val="2500"/>
              </a:lnSpc>
              <a:defRPr sz="2400" b="0">
                <a:solidFill>
                  <a:srgbClr val="32A03C"/>
                </a:solidFill>
                <a:latin typeface="+mj-lt"/>
              </a:defRPr>
            </a:lvl1pPr>
          </a:lstStyle>
          <a:p>
            <a:r>
              <a:rPr lang="ru-RU" dirty="0"/>
              <a:t>Содержание</a:t>
            </a:r>
          </a:p>
        </p:txBody>
      </p:sp>
      <p:cxnSp>
        <p:nvCxnSpPr>
          <p:cNvPr id="3" name="Прямая соединительная линия 2"/>
          <p:cNvCxnSpPr/>
          <p:nvPr userDrawn="1"/>
        </p:nvCxnSpPr>
        <p:spPr>
          <a:xfrm>
            <a:off x="0" y="836712"/>
            <a:ext cx="9906000" cy="0"/>
          </a:xfrm>
          <a:prstGeom prst="line">
            <a:avLst/>
          </a:prstGeom>
          <a:ln w="12700">
            <a:solidFill>
              <a:srgbClr val="3C3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499921" y="6448253"/>
            <a:ext cx="2133600" cy="365125"/>
          </a:xfrm>
          <a:prstGeom prst="rect">
            <a:avLst/>
          </a:prstGeom>
          <a:noFill/>
        </p:spPr>
        <p:txBody>
          <a:bodyPr/>
          <a:lstStyle>
            <a:lvl1pPr algn="r">
              <a:defRPr sz="11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46BD78A8-464B-984A-BE43-E887EC319D9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926" y="157470"/>
            <a:ext cx="1216755" cy="52865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68344" y="209026"/>
            <a:ext cx="7808992" cy="411663"/>
          </a:xfrm>
          <a:prstGeom prst="rect">
            <a:avLst/>
          </a:prstGeom>
        </p:spPr>
        <p:txBody>
          <a:bodyPr/>
          <a:lstStyle>
            <a:lvl1pPr algn="l">
              <a:lnSpc>
                <a:spcPts val="2500"/>
              </a:lnSpc>
              <a:defRPr sz="2400" b="0">
                <a:solidFill>
                  <a:srgbClr val="32A03C"/>
                </a:solidFill>
                <a:latin typeface="+mj-lt"/>
              </a:defRPr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cxnSp>
        <p:nvCxnSpPr>
          <p:cNvPr id="3" name="Прямая соединительная линия 2"/>
          <p:cNvCxnSpPr/>
          <p:nvPr userDrawn="1"/>
        </p:nvCxnSpPr>
        <p:spPr>
          <a:xfrm>
            <a:off x="0" y="836712"/>
            <a:ext cx="9906000" cy="0"/>
          </a:xfrm>
          <a:prstGeom prst="line">
            <a:avLst/>
          </a:prstGeom>
          <a:ln w="12700">
            <a:solidFill>
              <a:srgbClr val="3C3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168345" y="1124744"/>
            <a:ext cx="2160000" cy="5328592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3C3C3C"/>
                </a:solidFill>
              </a:defRPr>
            </a:lvl1pPr>
            <a:lvl2pPr algn="l">
              <a:defRPr sz="1400">
                <a:solidFill>
                  <a:srgbClr val="3C3C3C"/>
                </a:solidFill>
              </a:defRPr>
            </a:lvl2pPr>
            <a:lvl3pPr algn="l">
              <a:defRPr sz="1200">
                <a:solidFill>
                  <a:srgbClr val="3C3C3C"/>
                </a:solidFill>
              </a:defRPr>
            </a:lvl3pPr>
            <a:lvl4pPr algn="l">
              <a:defRPr sz="1100">
                <a:solidFill>
                  <a:srgbClr val="3C3C3C"/>
                </a:solidFill>
              </a:defRPr>
            </a:lvl4pPr>
            <a:lvl5pPr algn="l">
              <a:defRPr sz="1100">
                <a:solidFill>
                  <a:srgbClr val="3C3C3C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иаграмма 6"/>
          <p:cNvSpPr>
            <a:spLocks noGrp="1"/>
          </p:cNvSpPr>
          <p:nvPr>
            <p:ph type="chart" sz="quarter" idx="11"/>
          </p:nvPr>
        </p:nvSpPr>
        <p:spPr>
          <a:xfrm>
            <a:off x="2864768" y="1124746"/>
            <a:ext cx="6696744" cy="532859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499921" y="6448253"/>
            <a:ext cx="2133600" cy="365125"/>
          </a:xfrm>
          <a:prstGeom prst="rect">
            <a:avLst/>
          </a:prstGeom>
          <a:noFill/>
        </p:spPr>
        <p:txBody>
          <a:bodyPr/>
          <a:lstStyle>
            <a:lvl1pPr algn="r">
              <a:defRPr sz="11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46BD78A8-464B-984A-BE43-E887EC319D9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60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926" y="157470"/>
            <a:ext cx="1216755" cy="52865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68344" y="209026"/>
            <a:ext cx="7808992" cy="411663"/>
          </a:xfrm>
          <a:prstGeom prst="rect">
            <a:avLst/>
          </a:prstGeom>
        </p:spPr>
        <p:txBody>
          <a:bodyPr/>
          <a:lstStyle>
            <a:lvl1pPr algn="l">
              <a:lnSpc>
                <a:spcPts val="2500"/>
              </a:lnSpc>
              <a:defRPr sz="2400" b="0">
                <a:solidFill>
                  <a:srgbClr val="32A03C"/>
                </a:solidFill>
                <a:latin typeface="+mj-lt"/>
              </a:defRPr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cxnSp>
        <p:nvCxnSpPr>
          <p:cNvPr id="3" name="Прямая соединительная линия 2"/>
          <p:cNvCxnSpPr/>
          <p:nvPr userDrawn="1"/>
        </p:nvCxnSpPr>
        <p:spPr>
          <a:xfrm>
            <a:off x="0" y="836712"/>
            <a:ext cx="9906000" cy="0"/>
          </a:xfrm>
          <a:prstGeom prst="line">
            <a:avLst/>
          </a:prstGeom>
          <a:ln w="12700">
            <a:solidFill>
              <a:srgbClr val="3C3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499921" y="6448253"/>
            <a:ext cx="2133600" cy="365125"/>
          </a:xfrm>
          <a:prstGeom prst="rect">
            <a:avLst/>
          </a:prstGeom>
          <a:noFill/>
        </p:spPr>
        <p:txBody>
          <a:bodyPr/>
          <a:lstStyle>
            <a:lvl1pPr algn="r">
              <a:defRPr sz="11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46BD78A8-464B-984A-BE43-E887EC319D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385233" y="-50812"/>
            <a:ext cx="9906000" cy="1053910"/>
          </a:xfrm>
          <a:prstGeom prst="rect">
            <a:avLst/>
          </a:prstGeom>
        </p:spPr>
        <p:txBody>
          <a:bodyPr/>
          <a:lstStyle/>
          <a:p>
            <a:r>
              <a:t>Образец заголовка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385233" y="1790703"/>
            <a:ext cx="8915400" cy="4525963"/>
          </a:xfrm>
          <a:prstGeom prst="rect">
            <a:avLst/>
          </a:prstGeom>
        </p:spPr>
        <p:txBody>
          <a:bodyPr/>
          <a:lstStyle/>
          <a:p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xfrm>
            <a:off x="760067" y="6170102"/>
            <a:ext cx="304335" cy="2946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130191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>
            <a:lvl1pPr algn="ctr"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700"/>
              </a:spcBef>
              <a:buClrTx/>
              <a:buSzTx/>
              <a:buFontTx/>
              <a:buNone/>
              <a:defRPr sz="3200" b="1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Образец подзаголовка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9135627" y="6400414"/>
            <a:ext cx="275073" cy="276999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976759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объект коп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385233" y="-50812"/>
            <a:ext cx="9906000" cy="105391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228600">
              <a:buClrTx/>
              <a:buSzTx/>
              <a:buFontTx/>
              <a:buNone/>
            </a:lvl2pPr>
            <a:lvl3pPr marL="0" indent="457200">
              <a:buClrTx/>
              <a:buSzTx/>
              <a:buFontTx/>
              <a:buNone/>
            </a:lvl3pPr>
            <a:lvl4pPr marL="0" indent="685800">
              <a:buClrTx/>
              <a:buSzTx/>
              <a:buFontTx/>
              <a:buNone/>
            </a:lvl4pPr>
            <a:lvl5pPr marL="0" indent="914400">
              <a:buClrTx/>
              <a:buSzTx/>
              <a:buFontTx/>
              <a:buNone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33" name="image6.pdf"/>
          <p:cNvPicPr>
            <a:picLocks noChangeAspect="1"/>
          </p:cNvPicPr>
          <p:nvPr/>
        </p:nvPicPr>
        <p:blipFill>
          <a:blip r:embed="rId2"/>
          <a:srcRect l="79347" t="25480" r="9422" b="29425"/>
          <a:stretch>
            <a:fillRect/>
          </a:stretch>
        </p:blipFill>
        <p:spPr>
          <a:xfrm>
            <a:off x="8538022" y="-16623"/>
            <a:ext cx="1382656" cy="1020166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-189273" y="1003300"/>
            <a:ext cx="10284545" cy="0"/>
          </a:xfrm>
          <a:prstGeom prst="line">
            <a:avLst/>
          </a:prstGeom>
          <a:ln w="12700">
            <a:solidFill>
              <a:srgbClr val="3C3C3C"/>
            </a:solidFill>
          </a:ln>
        </p:spPr>
        <p:txBody>
          <a:bodyPr lIns="45719" rIns="45719"/>
          <a:lstStyle/>
          <a:p>
            <a:pPr defTabSz="457200" hangingPunct="0">
              <a:defRPr sz="1800" b="1">
                <a:latin typeface="+mj-lt"/>
                <a:ea typeface="+mj-ea"/>
                <a:cs typeface="+mj-cs"/>
                <a:sym typeface="Calibri"/>
              </a:defRPr>
            </a:pPr>
            <a:endParaRPr b="1" kern="0">
              <a:solidFill>
                <a:srgbClr val="000000"/>
              </a:solidFill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xfrm>
            <a:off x="757003" y="6157854"/>
            <a:ext cx="279882" cy="2769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921518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8599" y="-7938"/>
            <a:ext cx="9935237" cy="6873876"/>
            <a:chOff x="-8466" y="-8468"/>
            <a:chExt cx="9171316" cy="6874935"/>
          </a:xfrm>
        </p:grpSpPr>
        <p:cxnSp>
          <p:nvCxnSpPr>
            <p:cNvPr id="5" name="Straight Connector 27"/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/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/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8FE67-F90D-4329-BDE4-E5C6DDDD472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1EBE1-EAC5-4E75-A015-BB6F197A57A4}" type="slidenum">
              <a:rPr lang="ru-RU" altLang="ru-RU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6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8" r:id="rId3"/>
    <p:sldLayoutId id="2147483664" r:id="rId4"/>
    <p:sldLayoutId id="2147483650" r:id="rId5"/>
    <p:sldLayoutId id="2147483669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385233" y="-50812"/>
            <a:ext cx="9906000" cy="1053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385233" y="1790701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pic>
        <p:nvPicPr>
          <p:cNvPr id="4" name="image6.pdf"/>
          <p:cNvPicPr>
            <a:picLocks noChangeAspect="1"/>
          </p:cNvPicPr>
          <p:nvPr/>
        </p:nvPicPr>
        <p:blipFill>
          <a:blip r:embed="rId4"/>
          <a:srcRect l="79347" t="25480" r="9422" b="29426"/>
          <a:stretch>
            <a:fillRect/>
          </a:stretch>
        </p:blipFill>
        <p:spPr>
          <a:xfrm>
            <a:off x="8538023" y="-16623"/>
            <a:ext cx="1382656" cy="102016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/>
          <p:nvPr/>
        </p:nvSpPr>
        <p:spPr>
          <a:xfrm flipV="1">
            <a:off x="0" y="1003099"/>
            <a:ext cx="9920680" cy="445"/>
          </a:xfrm>
          <a:prstGeom prst="line">
            <a:avLst/>
          </a:prstGeom>
          <a:ln w="12700">
            <a:solidFill>
              <a:srgbClr val="3C3C3C"/>
            </a:solidFill>
          </a:ln>
        </p:spPr>
        <p:txBody>
          <a:bodyPr lIns="45719" rIns="45719"/>
          <a:lstStyle/>
          <a:p>
            <a:pPr defTabSz="457200" hangingPunct="0">
              <a:defRPr sz="1800" b="1">
                <a:latin typeface="+mj-lt"/>
                <a:ea typeface="+mj-ea"/>
                <a:cs typeface="+mj-cs"/>
                <a:sym typeface="Calibri"/>
              </a:defRPr>
            </a:pPr>
            <a:endParaRPr b="1" kern="0">
              <a:solidFill>
                <a:srgbClr val="000000"/>
              </a:solidFill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784519" y="6178921"/>
            <a:ext cx="279882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marL="0" indent="0" algn="r">
              <a:defRPr sz="1200">
                <a:solidFill>
                  <a:srgbClr val="3C3C3C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 defTabSz="457200" hangingPunct="0"/>
            <a:fld id="{86CB4B4D-7CA3-9044-876B-883B54F8677D}" type="slidenum">
              <a:rPr kern="0"/>
              <a:pPr defTabSz="457200" hangingPunct="0"/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37854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</p:sldLayoutIdLst>
  <p:transition spd="med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32A03C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32A03C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32A03C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32A03C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32A03C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32A03C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32A03C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32A03C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32A03C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titleStyle>
    <p:bodyStyle>
      <a:lvl1pPr marL="254000" marR="0" indent="-254000" algn="l" defTabSz="457200" latinLnBrk="0">
        <a:lnSpc>
          <a:spcPct val="100000"/>
        </a:lnSpc>
        <a:spcBef>
          <a:spcPts val="600"/>
        </a:spcBef>
        <a:spcAft>
          <a:spcPts val="0"/>
        </a:spcAft>
        <a:buClr>
          <a:srgbClr val="32A03C"/>
        </a:buClr>
        <a:buSzPct val="200000"/>
        <a:buFont typeface="Arial"/>
        <a:buChar char="•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620485" marR="0" indent="-163285" algn="l" defTabSz="457200" latinLnBrk="0">
        <a:lnSpc>
          <a:spcPct val="100000"/>
        </a:lnSpc>
        <a:spcBef>
          <a:spcPts val="600"/>
        </a:spcBef>
        <a:spcAft>
          <a:spcPts val="0"/>
        </a:spcAft>
        <a:buClr>
          <a:srgbClr val="32A03C"/>
        </a:buClr>
        <a:buSzPct val="100000"/>
        <a:buFont typeface="Arial"/>
        <a:buChar char="–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066800" marR="0" indent="-152400" algn="l" defTabSz="457200" latinLnBrk="0">
        <a:lnSpc>
          <a:spcPct val="100000"/>
        </a:lnSpc>
        <a:spcBef>
          <a:spcPts val="600"/>
        </a:spcBef>
        <a:spcAft>
          <a:spcPts val="0"/>
        </a:spcAft>
        <a:buClr>
          <a:srgbClr val="32A03C"/>
        </a:buClr>
        <a:buSzPct val="100000"/>
        <a:buFont typeface="Arial"/>
        <a:buChar char="•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554480" marR="0" indent="-182880" algn="l" defTabSz="457200" latinLnBrk="0">
        <a:lnSpc>
          <a:spcPct val="100000"/>
        </a:lnSpc>
        <a:spcBef>
          <a:spcPts val="600"/>
        </a:spcBef>
        <a:spcAft>
          <a:spcPts val="0"/>
        </a:spcAft>
        <a:buClr>
          <a:srgbClr val="32A03C"/>
        </a:buClr>
        <a:buSzPct val="100000"/>
        <a:buFont typeface="Arial"/>
        <a:buChar char="–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011679" marR="0" indent="-182879" algn="l" defTabSz="457200" latinLnBrk="0">
        <a:lnSpc>
          <a:spcPct val="100000"/>
        </a:lnSpc>
        <a:spcBef>
          <a:spcPts val="600"/>
        </a:spcBef>
        <a:spcAft>
          <a:spcPts val="0"/>
        </a:spcAft>
        <a:buClr>
          <a:srgbClr val="32A03C"/>
        </a:buClr>
        <a:buSzPct val="100000"/>
        <a:buFont typeface="Arial"/>
        <a:buChar char="»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468879" marR="0" indent="-182879" algn="l" defTabSz="457200" latinLnBrk="0">
        <a:lnSpc>
          <a:spcPct val="100000"/>
        </a:lnSpc>
        <a:spcBef>
          <a:spcPts val="600"/>
        </a:spcBef>
        <a:spcAft>
          <a:spcPts val="0"/>
        </a:spcAft>
        <a:buClr>
          <a:srgbClr val="32A03C"/>
        </a:buClr>
        <a:buSzPct val="100000"/>
        <a:buFont typeface="Arial"/>
        <a:buChar char="•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2926079" marR="0" indent="-182879" algn="l" defTabSz="457200" latinLnBrk="0">
        <a:lnSpc>
          <a:spcPct val="100000"/>
        </a:lnSpc>
        <a:spcBef>
          <a:spcPts val="600"/>
        </a:spcBef>
        <a:spcAft>
          <a:spcPts val="0"/>
        </a:spcAft>
        <a:buClr>
          <a:srgbClr val="32A03C"/>
        </a:buClr>
        <a:buSzPct val="100000"/>
        <a:buFont typeface="Arial"/>
        <a:buChar char="•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383279" marR="0" indent="-182879" algn="l" defTabSz="457200" latinLnBrk="0">
        <a:lnSpc>
          <a:spcPct val="100000"/>
        </a:lnSpc>
        <a:spcBef>
          <a:spcPts val="600"/>
        </a:spcBef>
        <a:spcAft>
          <a:spcPts val="0"/>
        </a:spcAft>
        <a:buClr>
          <a:srgbClr val="32A03C"/>
        </a:buClr>
        <a:buSzPct val="100000"/>
        <a:buFont typeface="Arial"/>
        <a:buChar char="•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3840479" marR="0" indent="-182879" algn="l" defTabSz="457200" latinLnBrk="0">
        <a:lnSpc>
          <a:spcPct val="100000"/>
        </a:lnSpc>
        <a:spcBef>
          <a:spcPts val="600"/>
        </a:spcBef>
        <a:spcAft>
          <a:spcPts val="0"/>
        </a:spcAft>
        <a:buClr>
          <a:srgbClr val="32A03C"/>
        </a:buClr>
        <a:buSzPct val="100000"/>
        <a:buFont typeface="Arial"/>
        <a:buChar char="•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45720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91440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137160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182880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228600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274320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320040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365760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8599" y="-7938"/>
            <a:ext cx="9935237" cy="6873876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60401" y="609600"/>
            <a:ext cx="687744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0401" y="2160589"/>
            <a:ext cx="6877447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891" y="6042026"/>
            <a:ext cx="7412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40E7A2-DF46-453A-81FD-6DE520633C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26.05.2022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400" y="6042026"/>
            <a:ext cx="50080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2355" y="6042026"/>
            <a:ext cx="55549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52A609-9E63-494A-B01F-98F54C160A85}" type="slidenum">
              <a:rPr lang="ru-RU" altLang="ru-RU">
                <a:solidFill>
                  <a:srgbClr val="5FCBE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24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spect="1"/>
          </p:cNvSpPr>
          <p:nvPr>
            <p:ph type="ctrTitle"/>
          </p:nvPr>
        </p:nvSpPr>
        <p:spPr>
          <a:xfrm>
            <a:off x="560512" y="1412776"/>
            <a:ext cx="7878365" cy="2035228"/>
          </a:xfrm>
        </p:spPr>
        <p:txBody>
          <a:bodyPr rtlCol="0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Развитие эффективных институтов социальной поддержки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5123" name="Picture 2" descr="http://edu21.cap.ru/home/4211/banner/2017/provsoyz/e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7" y="3948953"/>
            <a:ext cx="1793743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3650399" y="6308725"/>
            <a:ext cx="22177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dirty="0" smtClean="0">
                <a:solidFill>
                  <a:prstClr val="black"/>
                </a:solidFill>
                <a:latin typeface="Arial" pitchFamily="34" charset="0"/>
              </a:rPr>
              <a:t>Хабаровск </a:t>
            </a:r>
            <a:r>
              <a:rPr lang="ru-RU" altLang="ru-RU" dirty="0">
                <a:solidFill>
                  <a:prstClr val="black"/>
                </a:solidFill>
                <a:latin typeface="Arial" pitchFamily="34" charset="0"/>
              </a:rPr>
              <a:t>2022г.</a:t>
            </a:r>
          </a:p>
        </p:txBody>
      </p:sp>
    </p:spTree>
    <p:extLst>
      <p:ext uri="{BB962C8B-B14F-4D97-AF65-F5344CB8AC3E}">
        <p14:creationId xmlns:p14="http://schemas.microsoft.com/office/powerpoint/2010/main" val="296867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682" y="404664"/>
            <a:ext cx="7808992" cy="360040"/>
          </a:xfrm>
        </p:spPr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Общие положения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78A8-464B-984A-BE43-E887EC319D9B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920552" y="2636916"/>
            <a:ext cx="8508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00B0F0"/>
              </a:buClr>
              <a:buSzPct val="150000"/>
            </a:pPr>
            <a:r>
              <a:rPr lang="ru-RU" sz="2000" dirty="0"/>
              <a:t>Цель развития эффективных институтов социальной поддержки – оказание членам Профсоюза услуг, направленных на повышение качества их жизни, что является мировым трендом профсоюзного движения.</a:t>
            </a:r>
            <a:endParaRPr lang="ru-RU" sz="1400" dirty="0"/>
          </a:p>
        </p:txBody>
      </p:sp>
      <p:pic>
        <p:nvPicPr>
          <p:cNvPr id="9" name="Picture 2" descr="http://edu21.cap.ru/home/4211/banner/2017/provsoyz/e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584" y="195156"/>
            <a:ext cx="733916" cy="71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00472" y="908720"/>
            <a:ext cx="791620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804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682" y="404664"/>
            <a:ext cx="7808992" cy="1080120"/>
          </a:xfrm>
        </p:spPr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Расширение работы по направлениям социальной экономики (пенсионное обеспечение, кредитование и сбережение, медицинское страхование и др.)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78A8-464B-984A-BE43-E887EC319D9B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32520" y="1772824"/>
            <a:ext cx="8796231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000" dirty="0"/>
              <a:t>Это направление важно тем, что помимо оказания самой  социальной поддержки, его развитие способствует изменению ментальности как членов Профсоюза, так и нашего профсоюзного актива.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000" dirty="0"/>
              <a:t>Использование таких форм является индикатором управленческой и ментальной зрелости лидеров профсоюзных организаций и их актива. В результате этого мы видим резкую дифференциацию регионов в их активности по реализации данных направлений. Но за этими направлениями будущее.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000" dirty="0"/>
              <a:t>На сегодня в реализации этих форм участвуют в зависимости от направления от 10 до 60% региональных (межрегиональных) организаций. Решающую роль в торможении этих процессов, как и в других современных технологиях, реализуемых Профсоюзом, играет неумение реализовывать современные проектные решения. Поэтому путь вперед – только через повышение управленческой грамотности. </a:t>
            </a:r>
          </a:p>
          <a:p>
            <a:pPr>
              <a:spcAft>
                <a:spcPts val="600"/>
              </a:spcAft>
              <a:buClr>
                <a:srgbClr val="00B0F0"/>
              </a:buClr>
              <a:buSzPct val="150000"/>
            </a:pPr>
            <a:endParaRPr lang="ru-RU" sz="1400" dirty="0"/>
          </a:p>
        </p:txBody>
      </p:sp>
      <p:pic>
        <p:nvPicPr>
          <p:cNvPr id="9" name="Picture 2" descr="http://edu21.cap.ru/home/4211/banner/2017/provsoyz/e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584" y="195156"/>
            <a:ext cx="733916" cy="71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07682" y="1484784"/>
            <a:ext cx="791620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79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682" y="404663"/>
            <a:ext cx="7808992" cy="936103"/>
          </a:xfrm>
        </p:spPr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Расширение работы по направлениям социальной экономики (пенсионное обеспечение, кредитование и сбережение, медицинское страхование и др.)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78A8-464B-984A-BE43-E887EC319D9B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9" name="Picture 2" descr="http://edu21.cap.ru/home/4211/banner/2017/provsoyz/e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584" y="195156"/>
            <a:ext cx="733916" cy="71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>
            <a:cxnSpLocks/>
          </p:cNvCxnSpPr>
          <p:nvPr/>
        </p:nvCxnSpPr>
        <p:spPr>
          <a:xfrm>
            <a:off x="307682" y="1412776"/>
            <a:ext cx="795768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985D3CE-53F3-66A5-8EBC-1D5A8E287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5938" y="1916833"/>
            <a:ext cx="7281868" cy="402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7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500" y="692695"/>
            <a:ext cx="7616174" cy="1152127"/>
          </a:xfrm>
        </p:spPr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Реализация совместно с социальными партнерами эффективных проектов социальной поддержки работников образования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78A8-464B-984A-BE43-E887EC319D9B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848544" y="2132858"/>
            <a:ext cx="858020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000" dirty="0"/>
              <a:t>Это направление приобретает особую актуальность в современных условиях отхода государства от ранее принятых на себя обязательств для работников образования</a:t>
            </a:r>
            <a:r>
              <a:rPr lang="ru-RU" sz="2000"/>
              <a:t>. 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000"/>
              <a:t>Роль </a:t>
            </a:r>
            <a:r>
              <a:rPr lang="ru-RU" sz="2000" dirty="0"/>
              <a:t>Профсоюза в решении этих вопросов значительно возрастает, поскольку позволяет, координируя усилия членов Профсоюза, решать совместно с социальными партнерами эти очень значимые проблемы. 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000" dirty="0"/>
              <a:t>С этой целью направление было включено как номинация во Всероссийский смотр-конкурс «Профсоюзная организация высокой социальной эффективности».</a:t>
            </a:r>
            <a:endParaRPr lang="ru-RU" sz="1400" dirty="0"/>
          </a:p>
        </p:txBody>
      </p:sp>
      <p:pic>
        <p:nvPicPr>
          <p:cNvPr id="9" name="Picture 2" descr="http://edu21.cap.ru/home/4211/banner/2017/provsoyz/e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584" y="195156"/>
            <a:ext cx="733916" cy="71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44488" y="1988840"/>
            <a:ext cx="791620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064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500" y="237695"/>
            <a:ext cx="7616174" cy="1607128"/>
          </a:xfrm>
        </p:spPr>
        <p:txBody>
          <a:bodyPr/>
          <a:lstStyle/>
          <a:p>
            <a:r>
              <a:rPr lang="ru-RU" sz="2000" dirty="0">
                <a:solidFill>
                  <a:srgbClr val="00B0F0"/>
                </a:solidFill>
              </a:rPr>
              <a:t>Лучшие региональные организации Профсоюза, реализующие совместно с социальными партнерами эффективные проекты социальной поддержки (по итогам Всероссийского смотра-конкурса «Профсоюзная организация высокой социальной эффективности» за 2020-2021г.г.)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78A8-464B-984A-BE43-E887EC319D9B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848544" y="2132858"/>
            <a:ext cx="8580207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000" b="1" dirty="0"/>
              <a:t>Волгоградская областная организация Профсоюза </a:t>
            </a:r>
          </a:p>
          <a:p>
            <a:pPr>
              <a:spcAft>
                <a:spcPts val="600"/>
              </a:spcAft>
              <a:buClr>
                <a:srgbClr val="00B0F0"/>
              </a:buClr>
              <a:buSzPct val="150000"/>
            </a:pPr>
            <a:r>
              <a:rPr lang="ru-RU" dirty="0"/>
              <a:t>Проект «Зона Закона». Оказание безвозмездной комплексной юридической помощи работникам сферы образования Волгоградской области и членам их семей.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000" b="1" dirty="0"/>
              <a:t>Краснодарская краевая организация Профсоюза</a:t>
            </a:r>
          </a:p>
          <a:p>
            <a:pPr>
              <a:spcAft>
                <a:spcPts val="600"/>
              </a:spcAft>
              <a:buClr>
                <a:srgbClr val="00B0F0"/>
              </a:buClr>
              <a:buSzPct val="150000"/>
            </a:pPr>
            <a:r>
              <a:rPr lang="ru-RU" dirty="0"/>
              <a:t>Проекты «Профтехобразованию – 80» и  «Наука вдохновлять».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000" b="1" dirty="0"/>
              <a:t>Пермская краевая организация Профсоюза </a:t>
            </a:r>
          </a:p>
          <a:p>
            <a:pPr>
              <a:spcAft>
                <a:spcPts val="600"/>
              </a:spcAft>
              <a:buClr>
                <a:srgbClr val="00B0F0"/>
              </a:buClr>
              <a:buSzPct val="150000"/>
            </a:pPr>
            <a:r>
              <a:rPr lang="ru-RU" dirty="0"/>
              <a:t>Проект «Коворкинг-центр совета молодых педагогов Пермского края «Старт в профессию».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Саратовская областная организация Профсоюза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Pct val="150000"/>
              <a:tabLst/>
              <a:defRPr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по преодолению дефицита педагогических кадров</a:t>
            </a:r>
            <a:endParaRPr lang="ru-RU" sz="1400" dirty="0"/>
          </a:p>
        </p:txBody>
      </p:sp>
      <p:pic>
        <p:nvPicPr>
          <p:cNvPr id="9" name="Picture 2" descr="http://edu21.cap.ru/home/4211/banner/2017/provsoyz/e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584" y="195156"/>
            <a:ext cx="733916" cy="71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44488" y="1988840"/>
            <a:ext cx="791620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444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682" y="404664"/>
            <a:ext cx="7808992" cy="1080120"/>
          </a:xfrm>
        </p:spPr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Совершенствование Всероссийского смотра-конкурса «Профсоюзная организация высокой социальной эффективности»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78A8-464B-984A-BE43-E887EC319D9B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04528" y="1772824"/>
            <a:ext cx="872422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000" dirty="0"/>
              <a:t>Всероссийский смотр-конкурс «Профсоюзная организация высокой социальной эффективности» (далее – конкурс) является инструментом для повышения активности регионов в развитии форм социальной поддержки членов Профсоюза. 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000" dirty="0"/>
              <a:t>Хоть количество организаций, принимающих участие в конкурсе не всегда растет, а иногда и уменьшается,  опыт работы наиболее прогрессивных организаций, которые принимают в нем участие становится образцом и мерилом деятельности для всех остальных организаций. </a:t>
            </a:r>
          </a:p>
          <a:p>
            <a:pPr>
              <a:spcAft>
                <a:spcPts val="600"/>
              </a:spcAft>
              <a:buClr>
                <a:srgbClr val="00B0F0"/>
              </a:buClr>
              <a:buSzPct val="150000"/>
            </a:pPr>
            <a:endParaRPr lang="ru-RU" sz="1400" dirty="0"/>
          </a:p>
        </p:txBody>
      </p:sp>
      <p:pic>
        <p:nvPicPr>
          <p:cNvPr id="9" name="Picture 2" descr="http://edu21.cap.ru/home/4211/banner/2017/provsoyz/e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584" y="195156"/>
            <a:ext cx="733916" cy="71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07682" y="1484784"/>
            <a:ext cx="791620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260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682" y="44624"/>
            <a:ext cx="7808992" cy="1080120"/>
          </a:xfrm>
        </p:spPr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Внедрение программы ПРОФКАРДС (социальная поддержка членов Профсоюза за счет использования дисконтной и бонусной программы, совмещенной с электронным профсоюзным билетом)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78A8-464B-984A-BE43-E887EC319D9B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60512" y="1772824"/>
            <a:ext cx="872422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00B0F0"/>
              </a:buClr>
              <a:buSzPct val="150000"/>
            </a:pPr>
            <a:r>
              <a:rPr lang="ru-RU" sz="2000" dirty="0"/>
              <a:t>Переход Общероссийского Профсоюза образования к современным цифровым технологиям, внедрению электронного профсоюзного билета позволяет внедрять новые современные, ранее недоступные, формы социальной поддержки членов Профсоюза. </a:t>
            </a:r>
          </a:p>
          <a:p>
            <a:pPr>
              <a:spcAft>
                <a:spcPts val="600"/>
              </a:spcAft>
              <a:buClr>
                <a:srgbClr val="00B0F0"/>
              </a:buClr>
              <a:buSzPct val="150000"/>
            </a:pPr>
            <a:r>
              <a:rPr lang="ru-RU" sz="2000" dirty="0"/>
              <a:t>Развитие программы </a:t>
            </a:r>
            <a:r>
              <a:rPr lang="ru-RU" sz="2000" dirty="0" err="1"/>
              <a:t>Профкардс</a:t>
            </a:r>
            <a:r>
              <a:rPr lang="ru-RU" sz="2000" dirty="0"/>
              <a:t> поможет решать сразу несколько актуальных задач, стоящих перед Профсоюзом: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/>
              <a:t>социальная поддержка членов Профсоюза за счет скидок и бонусов в магазинах - партнерах, получаемых членами Профсоюза при участии в программе;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/>
              <a:t>вовлечение и формирование у членов Профсоюза причастности к деятельности Профсоюза за счет участия в Профсоюзной программе;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/>
              <a:t> повышение уровня мотивации профсоюзного членства и вовлечение новых работников образования и студентов в Профсоюз на основе расширения дисконтных возможностей членов Профсоюза.</a:t>
            </a:r>
          </a:p>
          <a:p>
            <a:pPr>
              <a:spcAft>
                <a:spcPts val="600"/>
              </a:spcAft>
              <a:buClr>
                <a:srgbClr val="00B0F0"/>
              </a:buClr>
              <a:buSzPct val="150000"/>
            </a:pPr>
            <a:endParaRPr lang="ru-RU" sz="1400" dirty="0"/>
          </a:p>
        </p:txBody>
      </p:sp>
      <p:pic>
        <p:nvPicPr>
          <p:cNvPr id="9" name="Picture 2" descr="http://edu21.cap.ru/home/4211/banner/2017/provsoyz/e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584" y="195156"/>
            <a:ext cx="733916" cy="71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07682" y="1766159"/>
            <a:ext cx="791620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527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700"/>
              </a:spcBef>
            </a:pPr>
            <a:r>
              <a:rPr lang="ru-RU" sz="2400" dirty="0">
                <a:solidFill>
                  <a:srgbClr val="32A03C"/>
                </a:solidFill>
              </a:rPr>
              <a:t/>
            </a:r>
            <a:br>
              <a:rPr lang="ru-RU" sz="2400" dirty="0">
                <a:solidFill>
                  <a:srgbClr val="32A03C"/>
                </a:solidFill>
              </a:rPr>
            </a:br>
            <a:r>
              <a:rPr lang="ru-RU" sz="2400" dirty="0">
                <a:solidFill>
                  <a:srgbClr val="32A03C"/>
                </a:solidFill>
              </a:rPr>
              <a:t/>
            </a:r>
            <a:br>
              <a:rPr lang="ru-RU" sz="2400" dirty="0">
                <a:solidFill>
                  <a:srgbClr val="32A03C"/>
                </a:solidFill>
              </a:rPr>
            </a:br>
            <a:r>
              <a:rPr lang="ru-RU" sz="4900" dirty="0">
                <a:solidFill>
                  <a:srgbClr val="0070C0"/>
                </a:solidFill>
              </a:rPr>
              <a:t>Спасибо за внимание</a:t>
            </a:r>
            <a:r>
              <a:rPr lang="ru-RU" sz="2400" dirty="0">
                <a:solidFill>
                  <a:srgbClr val="32A03C"/>
                </a:solidFill>
              </a:rPr>
              <a:t/>
            </a:r>
            <a:br>
              <a:rPr lang="ru-RU" sz="2400" dirty="0">
                <a:solidFill>
                  <a:srgbClr val="32A03C"/>
                </a:solidFill>
              </a:rPr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16128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Другая 4">
      <a:dk1>
        <a:srgbClr val="3C3C3C"/>
      </a:dk1>
      <a:lt1>
        <a:srgbClr val="FFFFFF"/>
      </a:lt1>
      <a:dk2>
        <a:srgbClr val="FFFFFF"/>
      </a:dk2>
      <a:lt2>
        <a:srgbClr val="FFFFFF"/>
      </a:lt2>
      <a:accent1>
        <a:srgbClr val="32A03C"/>
      </a:accent1>
      <a:accent2>
        <a:srgbClr val="5F87A0"/>
      </a:accent2>
      <a:accent3>
        <a:srgbClr val="B4AA7D"/>
      </a:accent3>
      <a:accent4>
        <a:srgbClr val="78AF96"/>
      </a:accent4>
      <a:accent5>
        <a:srgbClr val="3C3C3C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2">
      <a:majorFont>
        <a:latin typeface="Avenir Next Cyr Medium"/>
        <a:ea typeface=""/>
        <a:cs typeface=""/>
      </a:majorFont>
      <a:minorFont>
        <a:latin typeface="Avenir Next Cy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914400" marR="0" indent="-91440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6771</TotalTime>
  <Words>575</Words>
  <Application>Microsoft Office PowerPoint</Application>
  <PresentationFormat>Лист A4 (210x297 мм)</PresentationFormat>
  <Paragraphs>42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Avenir Next</vt:lpstr>
      <vt:lpstr>Avenir Next Cyr</vt:lpstr>
      <vt:lpstr>Avenir Next Cyr Medium</vt:lpstr>
      <vt:lpstr>Avenir Next Medium</vt:lpstr>
      <vt:lpstr>Calibri</vt:lpstr>
      <vt:lpstr>Times New Roman</vt:lpstr>
      <vt:lpstr>Trebuchet MS</vt:lpstr>
      <vt:lpstr>Wingdings 3</vt:lpstr>
      <vt:lpstr>Тема Office</vt:lpstr>
      <vt:lpstr>1_Тема Office</vt:lpstr>
      <vt:lpstr>Грань</vt:lpstr>
      <vt:lpstr>Развитие эффективных институтов социальной поддержки</vt:lpstr>
      <vt:lpstr>Общие положения</vt:lpstr>
      <vt:lpstr>Расширение работы по направлениям социальной экономики (пенсионное обеспечение, кредитование и сбережение, медицинское страхование и др.)</vt:lpstr>
      <vt:lpstr>Расширение работы по направлениям социальной экономики (пенсионное обеспечение, кредитование и сбережение, медицинское страхование и др.)</vt:lpstr>
      <vt:lpstr>Реализация совместно с социальными партнерами эффективных проектов социальной поддержки работников образования</vt:lpstr>
      <vt:lpstr>Лучшие региональные организации Профсоюза, реализующие совместно с социальными партнерами эффективные проекты социальной поддержки (по итогам Всероссийского смотра-конкурса «Профсоюзная организация высокой социальной эффективности» за 2020-2021г.г.)</vt:lpstr>
      <vt:lpstr>Совершенствование Всероссийского смотра-конкурса «Профсоюзная организация высокой социальной эффективности»</vt:lpstr>
      <vt:lpstr>Внедрение программы ПРОФКАРДС (социальная поддержка членов Профсоюза за счет использования дисконтной и бонусной программы, совмещенной с электронным профсоюзным билетом)</vt:lpstr>
      <vt:lpstr>  Спасибо за внимание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Лившиц К.В.</dc:creator>
  <cp:lastModifiedBy>user</cp:lastModifiedBy>
  <cp:revision>182</cp:revision>
  <cp:lastPrinted>2019-06-20T15:45:37Z</cp:lastPrinted>
  <dcterms:created xsi:type="dcterms:W3CDTF">2017-07-19T10:49:11Z</dcterms:created>
  <dcterms:modified xsi:type="dcterms:W3CDTF">2022-05-26T00:03:42Z</dcterms:modified>
</cp:coreProperties>
</file>