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0" r:id="rId3"/>
    <p:sldId id="319" r:id="rId4"/>
    <p:sldId id="322" r:id="rId5"/>
    <p:sldId id="308" r:id="rId6"/>
    <p:sldId id="311" r:id="rId7"/>
    <p:sldId id="313" r:id="rId8"/>
    <p:sldId id="285" r:id="rId9"/>
    <p:sldId id="265" r:id="rId10"/>
    <p:sldId id="318" r:id="rId11"/>
    <p:sldId id="259" r:id="rId12"/>
    <p:sldId id="292" r:id="rId13"/>
    <p:sldId id="304" r:id="rId14"/>
    <p:sldId id="296" r:id="rId15"/>
    <p:sldId id="270" r:id="rId16"/>
    <p:sldId id="314" r:id="rId17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>
      <p:cViewPr varScale="1">
        <p:scale>
          <a:sx n="95" d="100"/>
          <a:sy n="95" d="100"/>
        </p:scale>
        <p:origin x="-869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5A8A31-3CA5-4D0D-9C29-37AC3AA32A3A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7F0182-CB4F-4ACD-9555-CF720A3D9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76E6A-211A-4B06-A18A-DA37F9DF9926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EE26A97-09E7-4875-B597-ED8CA66DC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452D11-3AB0-474B-9AB4-EBC88A6A756A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E280AA-1D1D-4639-81DA-C19EAAA8374D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F03003-32E8-4E20-8498-FE81C05F354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6A97-09E7-4875-B597-ED8CA66DCBF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EB65BA-30A6-4DE7-8B8F-D41AE421B907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C77F62-D1DE-4230-A414-A8BD72925543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0E3D53-3219-44D0-89BC-0A2B63E4C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3858-0FE4-45C8-82AB-0FFB9428850A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1440-35B1-43F6-9A2E-2FE1BC3D8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7BFC-49DC-447C-86EF-20F13088DE38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F85-BB32-4994-B248-64167AB4D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991D-38C5-41AE-A6A0-B8CF78E57A6B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9ED4-73C3-4AFB-AEC9-674ADA9CAE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EFC597-D502-4769-984F-97FCEA301B3E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2A00-B540-4AAB-AF68-A2713A2CE2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5CC9-4A72-42AE-A6AE-30449CDEDC71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7C44-03B7-4672-A4C4-B5E032D6FC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159EEC-1BE4-4077-82DF-6E5046DDDADF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9914-2A38-4CA1-90F3-0A43D8DEEB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9BBC-5B1E-45A2-B1E1-53DAD598C07E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9050-F4D5-420F-831C-DC96C2842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8F29-267B-45DA-B136-0B248BCB09D4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69C2-C08D-4DB6-A931-47BA03B8F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8F52F-6D3A-4F64-885A-A07D60EFD5F8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1A5A-14C2-4F8D-8417-3927205F5E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396865E-47F2-48BA-9783-02D97EF3D2D1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1452-456E-496D-BFED-8F03297F54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4E881B-6A9D-4B11-AECD-F999BDC74AE6}" type="datetime1">
              <a:rPr lang="ru-RU" smtClean="0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E38575AF-4BC3-4F3D-BF78-838EEFEEC3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7" r:id="rId2"/>
    <p:sldLayoutId id="2147483904" r:id="rId3"/>
    <p:sldLayoutId id="2147483898" r:id="rId4"/>
    <p:sldLayoutId id="2147483905" r:id="rId5"/>
    <p:sldLayoutId id="2147483899" r:id="rId6"/>
    <p:sldLayoutId id="2147483900" r:id="rId7"/>
    <p:sldLayoutId id="2147483906" r:id="rId8"/>
    <p:sldLayoutId id="2147483907" r:id="rId9"/>
    <p:sldLayoutId id="2147483901" r:id="rId10"/>
    <p:sldLayoutId id="21474839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627534"/>
            <a:ext cx="5756176" cy="19824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effectLst/>
              </a:rPr>
              <a:t>Финансовая работа -важнейшее условие </a:t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развития Профсоюза</a:t>
            </a:r>
            <a:endParaRPr lang="ru-RU" sz="4000" dirty="0">
              <a:solidFill>
                <a:srgbClr val="C00000"/>
              </a:solidFill>
              <a:effectLst/>
            </a:endParaRPr>
          </a:p>
        </p:txBody>
      </p:sp>
      <p:sp>
        <p:nvSpPr>
          <p:cNvPr id="717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840" y="2787774"/>
            <a:ext cx="5905152" cy="900113"/>
          </a:xfrm>
        </p:spPr>
        <p:txBody>
          <a:bodyPr/>
          <a:lstStyle/>
          <a:p>
            <a:pPr marR="0" algn="l"/>
            <a:r>
              <a:rPr lang="ru-RU" altLang="ru-RU" sz="1600" dirty="0" smtClean="0">
                <a:solidFill>
                  <a:srgbClr val="002060"/>
                </a:solidFill>
              </a:rPr>
              <a:t>Мерзлякова Валентина Николаевна, </a:t>
            </a:r>
          </a:p>
          <a:p>
            <a:pPr marR="0" algn="l"/>
            <a:r>
              <a:rPr lang="ru-RU" altLang="ru-RU" sz="1200" dirty="0" smtClean="0">
                <a:solidFill>
                  <a:srgbClr val="002060"/>
                </a:solidFill>
              </a:rPr>
              <a:t>заместитель председателя по труду, заработной плате и финансовой </a:t>
            </a:r>
            <a:r>
              <a:rPr lang="ru-RU" altLang="ru-RU" sz="1200" dirty="0" smtClean="0">
                <a:solidFill>
                  <a:srgbClr val="002060"/>
                </a:solidFill>
              </a:rPr>
              <a:t>работе Алтайской краевой организации Профсоюза, </a:t>
            </a:r>
            <a:r>
              <a:rPr lang="ru-RU" altLang="ru-RU" sz="1200" dirty="0" smtClean="0">
                <a:solidFill>
                  <a:srgbClr val="002060"/>
                </a:solidFill>
              </a:rPr>
              <a:t>главный бухгалтер</a:t>
            </a:r>
          </a:p>
          <a:p>
            <a:pPr marR="0"/>
            <a:r>
              <a:rPr lang="ru-RU" altLang="ru-RU" sz="1200" dirty="0" smtClean="0">
                <a:solidFill>
                  <a:srgbClr val="002060"/>
                </a:solidFill>
              </a:rPr>
              <a:t>Тел.: 63-83-09</a:t>
            </a:r>
          </a:p>
          <a:p>
            <a:pPr marR="0" algn="l"/>
            <a:r>
              <a:rPr lang="ru-RU" altLang="ru-RU" sz="1600" dirty="0" smtClean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717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4" y="3805238"/>
            <a:ext cx="2916237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К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83518"/>
            <a:ext cx="2232248" cy="223224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E3D53-3219-44D0-89BC-0A2B63E4C650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Постановление комитета (пленума) Алтайской краевой организации Профсоюза  от 20.04.2017 г. № 4-2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51520" y="987574"/>
            <a:ext cx="85689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Консолидировать средства первичных профсоюзных организаций </a:t>
            </a:r>
            <a:r>
              <a:rPr lang="ru-RU" b="1" dirty="0">
                <a:solidFill>
                  <a:srgbClr val="C00000"/>
                </a:solidFill>
              </a:rPr>
              <a:t>под целевые программы.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2. Установить размер отчислений </a:t>
            </a:r>
            <a:r>
              <a:rPr lang="ru-RU" b="1" dirty="0">
                <a:solidFill>
                  <a:srgbClr val="C00000"/>
                </a:solidFill>
              </a:rPr>
              <a:t>в краевой комитет Профсоюза на уровне 40% </a:t>
            </a:r>
            <a:r>
              <a:rPr lang="ru-RU" dirty="0"/>
              <a:t>от валового сбора членских взносов (на основании постановления пленума Центрального совета Профсоюза от 15 декабря 2016 г.  №3-3).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3. Повысить </a:t>
            </a:r>
            <a:r>
              <a:rPr lang="ru-RU" b="1" dirty="0">
                <a:solidFill>
                  <a:srgbClr val="C00000"/>
                </a:solidFill>
              </a:rPr>
              <a:t>эффективность работы контрольно-ревизионных комиссий </a:t>
            </a:r>
            <a:r>
              <a:rPr lang="ru-RU" dirty="0"/>
              <a:t>в целях усиления контроля за полнотой и своевременностью перечисления членских профсоюзных взносов и рациональным расходованием средств профбюджета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" name="Рисунок 4" descr="Заголов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795886"/>
            <a:ext cx="4913478" cy="11488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32298"/>
            <a:ext cx="8219256" cy="37877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/>
              <a:t>Культурно-массовые мероприятия;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/>
              <a:t>Спортивные и оздоровительные мероприятия;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/>
              <a:t>Расходы на </a:t>
            </a:r>
            <a:r>
              <a:rPr lang="ru-RU" sz="1500" b="1" dirty="0" smtClean="0"/>
              <a:t>информационную работу</a:t>
            </a:r>
            <a:r>
              <a:rPr lang="ru-RU" sz="1500" dirty="0" smtClean="0"/>
              <a:t>;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/>
              <a:t>Материальная помощь членам профсоюза;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/>
              <a:t>Премирование</a:t>
            </a:r>
            <a:r>
              <a:rPr lang="ru-RU" sz="1500" dirty="0" smtClean="0"/>
              <a:t> профсоюзного актива;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/>
              <a:t>Членские профсоюзные взносы вышестоящим органам Профсоюза;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/>
              <a:t>Инновационные формы солидарной поддержки;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/>
              <a:t>Обучение профактива</a:t>
            </a:r>
            <a:r>
              <a:rPr lang="ru-RU" sz="1500" dirty="0" smtClean="0"/>
              <a:t>;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/>
              <a:t>Прочие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rgbClr val="C00000"/>
                </a:solidFill>
                <a:effectLst/>
              </a:rPr>
              <a:t>Расходная часть сметы</a:t>
            </a:r>
            <a:endParaRPr lang="ru-RU" sz="40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5" name="Рисунок 4" descr="Крайсовпроф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347614"/>
            <a:ext cx="1655828" cy="1655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611188" y="141685"/>
            <a:ext cx="8064500" cy="91789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информационную работу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5" y="1203598"/>
            <a:ext cx="8351838" cy="36898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связи (в т.ч. расходы на рассылку информационных материалов);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 в Интернет;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консультационные и информационные услуги (оплата аудиторских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услуг, технической поддержки, настройки программ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т.п.);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сайта, страницы в Интернете;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издание информационно-методической литературы;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подписка на периодическую печать информационного характера;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профсоюзного уголка;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акции,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стендов, листовок, брошюр, буклетов, символики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069C2-C08D-4DB6-A931-47BA03B8F0EC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428625" y="1021557"/>
            <a:ext cx="8229600" cy="413742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помощь выплачивается </a:t>
            </a:r>
          </a:p>
          <a:p>
            <a:pPr marL="109537" indent="0" algn="ctr" eaLnBrk="1" hangingPunct="1">
              <a:buFont typeface="Wingdings 3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членам Профсоюза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/>
              </a:rPr>
              <a:t>Оказание материальной помощи членам Профсоюза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059582"/>
            <a:ext cx="1871662" cy="7560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Заявление члена Профсоюза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115616" y="2139702"/>
            <a:ext cx="484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3003798"/>
            <a:ext cx="1851025" cy="11882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Решение выборного коллегиального органа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2499742"/>
            <a:ext cx="5976664" cy="223733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Профсоюза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имеют право получать материальную помощь в порядке и размерах, устанавливаемых соответственным выборным  коллегиальным профсоюзным органом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(на основании Положения, принятого в территориальной организации)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(п.4 ст.8 Устава Профсоюза)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9218" name="Picture 2" descr="https://occulteprofi.ru/wp-content/uploads/2015/01/handsh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915566"/>
            <a:ext cx="176719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1059582"/>
            <a:ext cx="371325" cy="43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15622"/>
          </a:xfr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спортивно-оздоровительную работу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6200000">
            <a:off x="1208944" y="685340"/>
            <a:ext cx="1675209" cy="3178695"/>
          </a:xfrm>
          <a:prstGeom prst="downArrowCallout">
            <a:avLst>
              <a:gd name="adj1" fmla="val 25000"/>
              <a:gd name="adj2" fmla="val 29040"/>
              <a:gd name="adj3" fmla="val 25000"/>
              <a:gd name="adj4" fmla="val 649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соревнований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спортивных мероприятий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 rot="16200000">
            <a:off x="6259848" y="685340"/>
            <a:ext cx="1675209" cy="3178697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ru-RU" dirty="0" smtClean="0"/>
              <a:t>Санаторно-курортное оздоровление </a:t>
            </a:r>
            <a:endParaRPr lang="ru-RU" dirty="0"/>
          </a:p>
          <a:p>
            <a:pPr algn="ctr" eaLnBrk="1" hangingPunct="1">
              <a:defRPr/>
            </a:pPr>
            <a:r>
              <a:rPr lang="ru-RU" dirty="0"/>
              <a:t>членов профсоюза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49050-F4D5-420F-831C-DC96C284239B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67544" y="3219822"/>
            <a:ext cx="8208913" cy="1728192"/>
          </a:xfrm>
          <a:prstGeom prst="downArrowCallout">
            <a:avLst>
              <a:gd name="adj1" fmla="val 25000"/>
              <a:gd name="adj2" fmla="val 29040"/>
              <a:gd name="adj3" fmla="val 25000"/>
              <a:gd name="adj4" fmla="val 6497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Паритетные программы оздоровления и страхование (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антиклещ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«Профсоюзная улыбка, высокотехнологичные обследования)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Я в Профсоюзе.jpg"/>
          <p:cNvPicPr>
            <a:picLocks noChangeAspect="1"/>
          </p:cNvPicPr>
          <p:nvPr/>
        </p:nvPicPr>
        <p:blipFill>
          <a:blip r:embed="rId2" cstate="print"/>
          <a:srcRect r="6678"/>
          <a:stretch>
            <a:fillRect/>
          </a:stretch>
        </p:blipFill>
        <p:spPr>
          <a:xfrm>
            <a:off x="3707904" y="1347614"/>
            <a:ext cx="1656184" cy="166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ФИНАНСИРОВАНИЕ КУЛЬТУРНО-МАССОВОЙ РАБОТЫ</a:t>
            </a:r>
            <a:endParaRPr lang="ru-RU" sz="2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388" y="1059656"/>
            <a:ext cx="792162" cy="36433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Х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6014" y="897732"/>
            <a:ext cx="7559675" cy="594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 городских, загородных экскурсий, путешествий по автобусным, железнодорожным, теплоходным  и прочим маршрутам выходного дня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914" y="1545432"/>
            <a:ext cx="7343775" cy="540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Организацию тематических вечеров, мероприятий, связанных с чествованием ветеранов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труда и профдвижения, юбиляров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т.п.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8176" y="2139554"/>
            <a:ext cx="6767513" cy="323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Приобретение цветов, венков для возложения к памятникам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8176" y="2518172"/>
            <a:ext cx="6767513" cy="3238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праздников, новогодние подарки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8176" y="2950369"/>
            <a:ext cx="6767513" cy="377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работы кружков, коллективов художественной самодеятельности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08176" y="3436144"/>
            <a:ext cx="6767513" cy="270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Коллективное посещение выставок, музеев,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театров, представлений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08176" y="3813572"/>
            <a:ext cx="6767513" cy="485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Оплата концертов, спектаклей, торжественных заседаний, посвященных празднованию государственных и профессиональных праздников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08176" y="4407694"/>
            <a:ext cx="6767513" cy="378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Поездки в дома отдыха, туристические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базы, проведение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турслётов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т.д.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042988" y="2625328"/>
            <a:ext cx="792162" cy="108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116014" y="3165873"/>
            <a:ext cx="719137" cy="53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116014" y="3219450"/>
            <a:ext cx="719137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116014" y="3219450"/>
            <a:ext cx="719137" cy="702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116014" y="3219450"/>
            <a:ext cx="719137" cy="129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1042988" y="2301479"/>
            <a:ext cx="792162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1042988" y="1653779"/>
            <a:ext cx="215900" cy="971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1042989" y="1491854"/>
            <a:ext cx="73025" cy="1133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220072" y="771551"/>
            <a:ext cx="3312368" cy="324036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еньги </a:t>
            </a:r>
          </a:p>
          <a:p>
            <a:pPr algn="ctr" eaLnBrk="1" hangingPunct="1">
              <a:defRPr/>
            </a:pPr>
            <a:r>
              <a:rPr lang="ru-RU" altLang="ru-RU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любят </a:t>
            </a:r>
          </a:p>
          <a:p>
            <a:pPr algn="ctr" eaLnBrk="1" hangingPunct="1">
              <a:defRPr/>
            </a:pPr>
            <a:r>
              <a:rPr lang="ru-RU" altLang="ru-RU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счет и отчет!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3000375" y="4125517"/>
            <a:ext cx="3714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069C2-C08D-4DB6-A931-47BA03B8F0EC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7" name="Рисунок 6" descr="Рол-ап Года наставни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345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tatic.tildacdn.com/tild6262-3962-4861-b862-356239343337/shutterstock_745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505726"/>
            <a:ext cx="1898869" cy="16377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rgbClr val="C00000"/>
                </a:solidFill>
                <a:effectLst/>
              </a:rPr>
              <a:t>Локальные нормативные акты</a:t>
            </a:r>
            <a:endParaRPr lang="ru-RU" sz="24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131590"/>
            <a:ext cx="8517632" cy="3394472"/>
          </a:xfrm>
        </p:spPr>
        <p:txBody>
          <a:bodyPr>
            <a:no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Учётная политика;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об оказании материальной помощи членам Профсоюза в сложной жизненной ситуации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(см. пост. президиума краевой организации от 20.12.2019 №1-5;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о премировании профсоюзного актива;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о порядке предоставления членам Профсоюза  беспроцентных денежных займов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(см. пост. президиума краевой организации № 17-7 от 20.12.2018)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7838" y="1383507"/>
            <a:ext cx="8229600" cy="291703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 marL="566928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/>
              <a:t>Планирование профсоюзного бюджета (сметы);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/>
              <a:t>Организация сбора и поступления членских профсоюзных взносов;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/>
              <a:t>Контроль за полнотой и своевременностью перечисления членских профсоюзных взносов;</a:t>
            </a:r>
            <a:endParaRPr lang="ru-RU" sz="2000" dirty="0"/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/>
              <a:t>Организация бухгалтерского учета;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/>
              <a:t>Рациональное использование профсоюзных средств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/>
              <a:t>Анализ хозяйственной деятельности;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/>
              <a:t>Составление бухгалтерской (финансовой) отчетности;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/>
              <a:t>Контрольно-ревизионная работа.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7253" y="249492"/>
            <a:ext cx="8229600" cy="857250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rgbClr val="C00000"/>
                </a:solidFill>
                <a:effectLst/>
              </a:rPr>
              <a:t>Основные направления финансовой деятельности профсоюзной организации</a:t>
            </a:r>
            <a:endParaRPr lang="ru-RU" sz="24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6" name="Рисунок 5" descr="Рол-ап Года наставника.png"/>
          <p:cNvPicPr>
            <a:picLocks noChangeAspect="1"/>
          </p:cNvPicPr>
          <p:nvPr/>
        </p:nvPicPr>
        <p:blipFill>
          <a:blip r:embed="rId2" cstate="print"/>
          <a:srcRect b="66800"/>
          <a:stretch>
            <a:fillRect/>
          </a:stretch>
        </p:blipFill>
        <p:spPr>
          <a:xfrm>
            <a:off x="5940152" y="4011910"/>
            <a:ext cx="2823775" cy="100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23478"/>
            <a:ext cx="8568952" cy="594066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rgbClr val="C00000"/>
                </a:solidFill>
                <a:effectLst/>
              </a:rPr>
              <a:t>Учётная политика профсоюзной организации</a:t>
            </a:r>
            <a:endParaRPr lang="ru-RU" sz="28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43558"/>
            <a:ext cx="8568952" cy="40626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Учётная политика формируется бухгалтером (казначеем) и утверждается постановлением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президиума.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Должна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применяться последовательно из года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год.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разделы: 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	1. Организация бухгалтерского учёта.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2. Методика бухгалтерского учёта.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3. Учётная политика для целей налогообложения.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Изменение Учётной политики может производиться с начала отчётного года при следующих условиях: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а) изменение требований, уст. законодательством РФ,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б) разработка и выбор нового способа ведения бухучёта,</a:t>
            </a:r>
          </a:p>
          <a:p>
            <a:pPr marL="566928" indent="-45720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существенное изменение условий деятельности организации.</a:t>
            </a:r>
          </a:p>
        </p:txBody>
      </p:sp>
      <p:pic>
        <p:nvPicPr>
          <p:cNvPr id="21506" name="Picture 2" descr="https://rgdb.ru/images/uc/main/sta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7614"/>
            <a:ext cx="2411714" cy="1747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effectLst/>
              </a:rPr>
              <a:t>СМЕТА ДОХОДОВ И РАСХОДОВ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профсоюзной организации</a:t>
            </a:r>
            <a:endParaRPr lang="ru-RU" sz="2400" dirty="0">
              <a:effectLst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110854"/>
            <a:ext cx="8229600" cy="2693194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13235"/>
            <a:ext cx="8229600" cy="39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86125" y="1446610"/>
            <a:ext cx="2286000" cy="803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2678907"/>
            <a:ext cx="2988000" cy="97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2678907"/>
            <a:ext cx="2988000" cy="97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ДОХОДЫ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72126" y="2250281"/>
            <a:ext cx="728663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571751" y="2250281"/>
            <a:ext cx="714375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30" name="TextBox 10"/>
          <p:cNvSpPr txBox="1">
            <a:spLocks noChangeArrowheads="1"/>
          </p:cNvSpPr>
          <p:nvPr/>
        </p:nvSpPr>
        <p:spPr bwMode="auto">
          <a:xfrm>
            <a:off x="3563888" y="1563638"/>
            <a:ext cx="178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dirty="0">
                <a:solidFill>
                  <a:srgbClr val="FFFF00"/>
                </a:solidFill>
                <a:latin typeface="Lucida Sans Unicode" pitchFamily="34" charset="0"/>
              </a:rPr>
              <a:t>СМЕТА</a:t>
            </a:r>
          </a:p>
        </p:txBody>
      </p:sp>
      <p:sp>
        <p:nvSpPr>
          <p:cNvPr id="9232" name="TextBox 10"/>
          <p:cNvSpPr txBox="1">
            <a:spLocks noChangeArrowheads="1"/>
          </p:cNvSpPr>
          <p:nvPr/>
        </p:nvSpPr>
        <p:spPr bwMode="auto">
          <a:xfrm>
            <a:off x="467544" y="4155926"/>
            <a:ext cx="82296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i="1" dirty="0" smtClean="0"/>
              <a:t>*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 обязательно утверждается на заседании Совета   до начала финансового года </a:t>
            </a:r>
            <a:r>
              <a:rPr lang="ru-RU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3.8 ст. 33 Устава Профсоюза)</a:t>
            </a:r>
            <a:endParaRPr lang="ru-RU" alt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r="2705" b="2750"/>
          <a:stretch>
            <a:fillRect/>
          </a:stretch>
        </p:blipFill>
        <p:spPr bwMode="auto">
          <a:xfrm>
            <a:off x="0" y="-2381"/>
            <a:ext cx="9144000" cy="514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975" y="1926432"/>
            <a:ext cx="8229600" cy="1178719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Членские профсоюзные взносы: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своевременность и полнота!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133466"/>
          </a:xfr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/>
              </a:rPr>
              <a:t>Источники формирования (доходная часть сметы)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0" y="4675585"/>
            <a:ext cx="46038" cy="25003"/>
          </a:xfr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cap="flat" algn="ctr">
            <a:solidFill>
              <a:schemeClr val="accent1"/>
            </a:solidFill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57200" y="3726657"/>
            <a:ext cx="82296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i="1" dirty="0" smtClean="0"/>
              <a:t>Своевременность и полнота перечисления работодателем членских взносов проверяется по регулярно запрашиваемой в бухгалтерии </a:t>
            </a:r>
            <a:r>
              <a:rPr lang="ru-RU" altLang="ru-RU" i="1" u="sng" dirty="0" err="1" smtClean="0"/>
              <a:t>оборотно</a:t>
            </a:r>
            <a:r>
              <a:rPr lang="ru-RU" altLang="ru-RU" i="1" u="sng" dirty="0" smtClean="0"/>
              <a:t>-сальдовой ведомости</a:t>
            </a:r>
            <a:endParaRPr lang="ru-RU" altLang="ru-RU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457200" y="789385"/>
            <a:ext cx="8229600" cy="3443288"/>
          </a:xfrm>
        </p:spPr>
        <p:txBody>
          <a:bodyPr/>
          <a:lstStyle/>
          <a:p>
            <a:pPr algn="just"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Определен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законодательно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(п.3 ст. 28 ФЗ от 12.01.1996 г. № 10-ФЗ «О профсоюзах, их правах и гарантиях деятельности» ст. 377 ТК РФ), ст. 56 </a:t>
            </a: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Устава Профсоюза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Положением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о размере и порядке уплаты членами Профессионального союза работников народного образования и науки Российской Федерации членских профсоюзных взносов.</a:t>
            </a:r>
          </a:p>
          <a:p>
            <a:pPr algn="just"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Профсоюзные взносы уплачиваются путем </a:t>
            </a:r>
            <a:r>
              <a:rPr lang="ru-RU" altLang="ru-RU" sz="1800" u="sng" dirty="0" smtClean="0">
                <a:latin typeface="Times New Roman" pitchFamily="18" charset="0"/>
                <a:cs typeface="Times New Roman" pitchFamily="18" charset="0"/>
              </a:rPr>
              <a:t>безналичного перечисления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на расчетный счет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организации Профсоюза либо наличными средствами в кассу профсоюзной организации (п. 3.1 Положения). </a:t>
            </a:r>
          </a:p>
          <a:p>
            <a:pPr algn="just"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Решение о размере отчислений членских профсоюзных  взносов на осуществление деятельности органов региональной организации Профсоюза принимается на заседании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комитета (пленуме) краевой организации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(п.3.7 ст. 43 Устава).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06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уплаты членских взносов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83918"/>
            <a:ext cx="1631950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0825" y="160735"/>
            <a:ext cx="871378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ЧЛЕНСКИЕ ВЗНОСЫ</a:t>
            </a:r>
          </a:p>
          <a:p>
            <a:pPr algn="ctr" eaLnBrk="1" hangingPunct="1"/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 eaLnBrk="1" hangingPunct="1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п.2, п.3, п.4 ст. 56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Устава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п. 2.1 Положения о размере и порядке уплаты членами Профессионального союза работников народного образования и науки Российской Федерации членских профсоюзных взносов устанавливается в размере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не менее 1 % от ежемесячной заработной платы и других доходов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связанных с трудовой деятельностью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всех видов стипендий обучающихся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1" indent="457200" algn="just" eaLnBrk="1" hangingPunct="1">
              <a:buFont typeface="Arial" charset="0"/>
              <a:buChar char="•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buFont typeface="Arial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п.2.3 Положения: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территориальная профсоюзная организация имеет право устанавливать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льготный размер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членских профсоюзных взносов для членов Профсоюза 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(неработающие пенсионеры, женщины, временно прекратившие работу, в связи с рождением и воспитанием детей) 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менее 0,1% от МРОТ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9263" algn="r" eaLnBrk="1" hangingPunct="1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Периодичность уплаты – не реже 1 раза в 3 месяца.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635896" y="4155926"/>
            <a:ext cx="52909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Основание: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письменное </a:t>
            </a:r>
            <a:r>
              <a:rPr lang="ru-RU" b="1" dirty="0">
                <a:solidFill>
                  <a:srgbClr val="002060"/>
                </a:solidFill>
              </a:rPr>
              <a:t>заявление члена Профсоюза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069C2-C08D-4DB6-A931-47BA03B8F0EC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Изменение сметы производится выборными коллегиальными органами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(комитетами, советами)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339454"/>
            <a:ext cx="1785938" cy="300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НЕ ПОДЛЕЖИТ ИЗМЕНЕНИЮ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3286126" y="1339454"/>
            <a:ext cx="2786063" cy="10179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% отчисления средств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в </a:t>
            </a:r>
            <a:r>
              <a:rPr lang="ru-RU" sz="1200" dirty="0">
                <a:solidFill>
                  <a:schemeClr val="bg1"/>
                </a:solidFill>
              </a:rPr>
              <a:t>вышестоящую </a:t>
            </a:r>
            <a:r>
              <a:rPr lang="ru-RU" sz="1200" dirty="0" smtClean="0">
                <a:solidFill>
                  <a:schemeClr val="bg1"/>
                </a:solidFill>
              </a:rPr>
              <a:t>организацию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bg1"/>
                </a:solidFill>
              </a:rPr>
              <a:t>(40%, 34% и 29%) 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14625" y="2463404"/>
            <a:ext cx="3214688" cy="18764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Установленные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ЦС Профсоюза </a:t>
            </a:r>
            <a:r>
              <a:rPr lang="ru-RU" sz="1400" b="1" dirty="0">
                <a:solidFill>
                  <a:schemeClr val="tx1"/>
                </a:solidFill>
              </a:rPr>
              <a:t>предельные нормы финансовых расходов </a:t>
            </a:r>
            <a:r>
              <a:rPr lang="ru-RU" sz="1400" dirty="0">
                <a:solidFill>
                  <a:schemeClr val="tx1"/>
                </a:solidFill>
              </a:rPr>
              <a:t>по следующим направлениям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43626" y="3429000"/>
            <a:ext cx="2428875" cy="41671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не менее 4% на информационную работу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6" y="3911204"/>
            <a:ext cx="2428875" cy="5238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не менее 6% на обучение профсоюзных кадров и актива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357439" y="1754982"/>
            <a:ext cx="835025" cy="26908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357439" y="3268266"/>
            <a:ext cx="835025" cy="2750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643563" y="4018360"/>
            <a:ext cx="500062" cy="16073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143626" y="2946798"/>
            <a:ext cx="2428875" cy="416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не менее 2 % на работу с молодёжью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43626" y="2411016"/>
            <a:ext cx="2428875" cy="4702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не менее 3% на инновационные формы </a:t>
            </a:r>
            <a:r>
              <a:rPr lang="ru-RU" sz="1100" dirty="0" smtClean="0">
                <a:solidFill>
                  <a:schemeClr val="tx1"/>
                </a:solidFill>
              </a:rPr>
              <a:t>солидарной поддержки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endCxn id="22" idx="1"/>
          </p:cNvCxnSpPr>
          <p:nvPr/>
        </p:nvCxnSpPr>
        <p:spPr>
          <a:xfrm flipV="1">
            <a:off x="5500689" y="2645569"/>
            <a:ext cx="642937" cy="8691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9ED4-73C3-4AFB-AEC9-674ADA9CAE1E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47614"/>
            <a:ext cx="1759744" cy="78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945</Words>
  <Application>Microsoft Office PowerPoint</Application>
  <PresentationFormat>Экран (16:9)</PresentationFormat>
  <Paragraphs>144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Финансовая работа -важнейшее условие  развития Профсоюза</vt:lpstr>
      <vt:lpstr>Локальные нормативные акты</vt:lpstr>
      <vt:lpstr>Основные направления финансовой деятельности профсоюзной организации</vt:lpstr>
      <vt:lpstr>Учётная политика профсоюзной организации</vt:lpstr>
      <vt:lpstr>СМЕТА ДОХОДОВ И РАСХОДОВ  профсоюзной организации</vt:lpstr>
      <vt:lpstr>Источники формирования (доходная часть сметы)</vt:lpstr>
      <vt:lpstr>Порядок уплаты членских взносов</vt:lpstr>
      <vt:lpstr>Слайд 8</vt:lpstr>
      <vt:lpstr>Изменение сметы производится выборными коллегиальными органами (комитетами, советами)</vt:lpstr>
      <vt:lpstr>Постановление комитета (пленума) Алтайской краевой организации Профсоюза  от 20.04.2017 г. № 4-2</vt:lpstr>
      <vt:lpstr>Расходная часть сметы</vt:lpstr>
      <vt:lpstr>Слайд 12</vt:lpstr>
      <vt:lpstr>Оказание материальной помощи членам Профсоюза</vt:lpstr>
      <vt:lpstr>Расходы на спортивно-оздоровительную работу</vt:lpstr>
      <vt:lpstr>ФИНАНСИРОВАНИЕ КУЛЬТУРНО-МАССОВОЙ РАБОТЫ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РАБОТА  профсоюзной организации</dc:title>
  <dc:creator>Lebedeva</dc:creator>
  <cp:lastModifiedBy>AKO Profsouz</cp:lastModifiedBy>
  <cp:revision>205</cp:revision>
  <cp:lastPrinted>2012-06-15T10:29:07Z</cp:lastPrinted>
  <dcterms:created xsi:type="dcterms:W3CDTF">2008-03-26T11:55:08Z</dcterms:created>
  <dcterms:modified xsi:type="dcterms:W3CDTF">2023-02-16T04:41:45Z</dcterms:modified>
</cp:coreProperties>
</file>