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4" r:id="rId17"/>
    <p:sldId id="275" r:id="rId18"/>
    <p:sldId id="276" r:id="rId19"/>
    <p:sldId id="272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6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30" autoAdjust="0"/>
  </p:normalViewPr>
  <p:slideViewPr>
    <p:cSldViewPr>
      <p:cViewPr varScale="1">
        <p:scale>
          <a:sx n="79" d="100"/>
          <a:sy n="79" d="100"/>
        </p:scale>
        <p:origin x="-149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819400"/>
            <a:ext cx="8305800" cy="2209800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Georgia" pitchFamily="18" charset="0"/>
              </a:rPr>
              <a:t>ПУБЛИЧНЫЙ ОТЧЁТ </a:t>
            </a:r>
            <a:b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Georgia" pitchFamily="18" charset="0"/>
              </a:rPr>
            </a:br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Georgia" pitchFamily="18" charset="0"/>
              </a:rPr>
              <a:t>первичной профсоюзной </a:t>
            </a:r>
            <a:b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Georgia" pitchFamily="18" charset="0"/>
              </a:rPr>
            </a:br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Georgia" pitchFamily="18" charset="0"/>
              </a:rPr>
              <a:t>организации работников </a:t>
            </a:r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Georgia" pitchFamily="18" charset="0"/>
              </a:rPr>
              <a:t>КГБПОУ «Каменский агротехнический техникум»</a:t>
            </a:r>
            <a:b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Georgia" pitchFamily="18" charset="0"/>
              </a:rPr>
            </a:br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Georgia" pitchFamily="18" charset="0"/>
              </a:rPr>
              <a:t>за 2022 год </a:t>
            </a:r>
            <a:endParaRPr lang="ru-RU" sz="28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867400"/>
            <a:ext cx="8001000" cy="838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Чеснокова Людмила Валерьевна, </a:t>
            </a:r>
          </a:p>
          <a:p>
            <a:pPr algn="ctr"/>
            <a:r>
              <a:rPr lang="ru-RU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председатель профкома</a:t>
            </a:r>
            <a:endParaRPr lang="ru-RU" sz="24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8" name="Picture 4" descr="http://pposadprofobr.ru/wp-content/uploads/2014/02/%D0%9B%D0%BE%D0%B3%D0%BE%D1%82%D0%B8%D0%BF-%D0%9F%D1%80%D0%BE%D1%84%D1%81%D0%BE%D1%8E%D0%B7%D0%B0-150%D1%85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000"/>
            <a:ext cx="2209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2C26A4"/>
                </a:solidFill>
              </a:rPr>
              <a:t>Новогодние подарки</a:t>
            </a:r>
            <a:endParaRPr lang="ru-RU" sz="4800" dirty="0">
              <a:solidFill>
                <a:srgbClr val="2C26A4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818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58213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2C26A4"/>
                </a:solidFill>
              </a:rPr>
              <a:t>14 мая 2022 года команда КГБПОУ «Каменский агротехнический техникум» приняла участие в турнире по волейболу среди преподавателей СПО г. </a:t>
            </a:r>
            <a:r>
              <a:rPr lang="ru-RU" sz="3600" dirty="0" err="1" smtClean="0">
                <a:solidFill>
                  <a:srgbClr val="2C26A4"/>
                </a:solidFill>
              </a:rPr>
              <a:t>Камень-на-Оби</a:t>
            </a:r>
            <a:r>
              <a:rPr lang="ru-RU" sz="3600" dirty="0" smtClean="0">
                <a:solidFill>
                  <a:srgbClr val="2C26A4"/>
                </a:solidFill>
              </a:rPr>
              <a:t> в поддержку спецоперации Российских войск на Украине в борьбе с нацизмом</a:t>
            </a:r>
            <a:endParaRPr lang="ru-RU" sz="3600" dirty="0">
              <a:solidFill>
                <a:srgbClr val="2C26A4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 06974566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534399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 063567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1"/>
            <a:ext cx="8534400" cy="510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 06757788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296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2C26A4"/>
                </a:solidFill>
              </a:rPr>
              <a:t>Как работает профсоюзный взнос</a:t>
            </a:r>
            <a:endParaRPr lang="ru-RU" sz="3600" dirty="0">
              <a:solidFill>
                <a:srgbClr val="2C26A4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800" y="1295398"/>
          <a:ext cx="7543800" cy="4724404"/>
        </p:xfrm>
        <a:graphic>
          <a:graphicData uri="http://schemas.openxmlformats.org/drawingml/2006/table">
            <a:tbl>
              <a:tblPr/>
              <a:tblGrid>
                <a:gridCol w="4297942"/>
                <a:gridCol w="1786856"/>
                <a:gridCol w="1459002"/>
              </a:tblGrid>
              <a:tr h="524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чел.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Оздоровление и отдых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2000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Премирование профактивистов</a:t>
                      </a:r>
                      <a:endParaRPr lang="ru-RU" sz="240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Материальная помощь</a:t>
                      </a:r>
                      <a:endParaRPr lang="ru-RU" sz="240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22000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Страхование</a:t>
                      </a:r>
                      <a:endParaRPr lang="ru-RU" sz="240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Культурно-массовые и </a:t>
                      </a:r>
                      <a:endParaRPr lang="ru-RU" sz="240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спортивные мероприятия</a:t>
                      </a:r>
                      <a:endParaRPr lang="ru-RU" sz="240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240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43500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Новогодняя кампания</a:t>
                      </a:r>
                      <a:endParaRPr lang="ru-RU" sz="240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240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41200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Другие расходы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40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6A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10300</a:t>
                      </a:r>
                      <a:endParaRPr lang="ru-RU" sz="2400" dirty="0">
                        <a:solidFill>
                          <a:srgbClr val="2C26A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2C26A4"/>
                </a:solidFill>
              </a:rPr>
              <a:t>Я – </a:t>
            </a:r>
            <a:r>
              <a:rPr lang="ru-RU" sz="4800" dirty="0" smtClean="0">
                <a:solidFill>
                  <a:srgbClr val="2C26A4"/>
                </a:solidFill>
              </a:rPr>
              <a:t>председатель</a:t>
            </a:r>
            <a:r>
              <a:rPr lang="ru-RU" sz="4800" dirty="0" smtClean="0">
                <a:solidFill>
                  <a:srgbClr val="2C26A4"/>
                </a:solidFill>
              </a:rPr>
              <a:t/>
            </a:r>
            <a:br>
              <a:rPr lang="ru-RU" sz="4800" dirty="0" smtClean="0">
                <a:solidFill>
                  <a:srgbClr val="2C26A4"/>
                </a:solidFill>
              </a:rPr>
            </a:br>
            <a:endParaRPr lang="ru-RU" sz="4800" dirty="0">
              <a:solidFill>
                <a:srgbClr val="2C26A4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2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3733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522537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191000" cy="322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48768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743200"/>
            <a:ext cx="86106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2C26A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5715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360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Мы - команда </a:t>
            </a:r>
            <a:r>
              <a:rPr lang="ru-RU" sz="360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– профсоюзных </a:t>
            </a:r>
            <a:r>
              <a:rPr lang="ru-RU" sz="360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лидеров</a:t>
            </a:r>
            <a:r>
              <a:rPr lang="ru-RU" sz="3600" dirty="0" smtClean="0">
                <a:solidFill>
                  <a:srgbClr val="2C26A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solidFill>
                  <a:srgbClr val="2C26A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2C26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Чеснокова Л.В. – председатель (преподаватель);</a:t>
            </a:r>
            <a:b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err="1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Танцура</a:t>
            </a:r>
            <a: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 Е.В. – зам. председателя (преподаватель);</a:t>
            </a:r>
            <a:b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Железнова О.В. – казначей (преподаватель);</a:t>
            </a:r>
            <a:b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err="1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Чичетина</a:t>
            </a:r>
            <a: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 Т.В. – ответственная за информационную работу(зав.библиотекой);</a:t>
            </a:r>
            <a:b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err="1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Шевляков</a:t>
            </a:r>
            <a: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 В.В. – ответственный по охране труда (зам.по хозяйственной части);</a:t>
            </a:r>
            <a:b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Козырь С.А. – ответственный за культурно-массовую </a:t>
            </a:r>
            <a:r>
              <a:rPr lang="ru-RU" sz="2800" b="0" dirty="0" smtClean="0">
                <a:solidFill>
                  <a:srgbClr val="2C26A4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работу (преподаватель).</a:t>
            </a:r>
            <a:r>
              <a:rPr lang="ru-RU" sz="2800" b="0" dirty="0" smtClean="0">
                <a:solidFill>
                  <a:srgbClr val="2C26A4"/>
                </a:solidFill>
                <a:effectLst/>
              </a:rPr>
              <a:t/>
            </a:r>
            <a:br>
              <a:rPr lang="ru-RU" sz="2800" b="0" dirty="0" smtClean="0">
                <a:solidFill>
                  <a:srgbClr val="2C26A4"/>
                </a:solidFill>
                <a:effectLst/>
              </a:rPr>
            </a:br>
            <a:endParaRPr lang="ru-RU" sz="2800" b="0" dirty="0">
              <a:ln w="12700">
                <a:solidFill>
                  <a:schemeClr val="tx1"/>
                </a:solidFill>
                <a:prstDash val="solid"/>
              </a:ln>
              <a:solidFill>
                <a:srgbClr val="2C26A4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2C26A4"/>
                </a:solidFill>
              </a:rPr>
              <a:t>Основные задачи на следующий год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2000" y="1447800"/>
            <a:ext cx="8153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C26A4"/>
                </a:solidFill>
              </a:rPr>
              <a:t>продолжать работу по привлечению новых членов профсоюза;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C26A4"/>
                </a:solidFill>
              </a:rPr>
              <a:t>уделять пристальное внимание работе с молодыми педагогами и ветеранами педагогического труда;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C26A4"/>
                </a:solidFill>
              </a:rPr>
              <a:t>рациональное использование финансовых средств: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C26A4"/>
                </a:solidFill>
              </a:rPr>
              <a:t>уменьшить расходы на культурно-массовые мероприятия и сделать фонд на </a:t>
            </a:r>
            <a:r>
              <a:rPr lang="ru-RU" sz="2000" dirty="0" err="1" smtClean="0">
                <a:solidFill>
                  <a:srgbClr val="2C26A4"/>
                </a:solidFill>
              </a:rPr>
              <a:t>ссудо-займ</a:t>
            </a:r>
            <a:r>
              <a:rPr lang="ru-RU" sz="2000" dirty="0" smtClean="0">
                <a:solidFill>
                  <a:srgbClr val="2C26A4"/>
                </a:solidFill>
              </a:rPr>
              <a:t>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C26A4"/>
                </a:solidFill>
              </a:rPr>
              <a:t>Увеличит расходы на:</a:t>
            </a:r>
          </a:p>
          <a:p>
            <a:pPr marL="814388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C26A4"/>
                </a:solidFill>
              </a:rPr>
              <a:t>оздоровление и отдых;</a:t>
            </a:r>
          </a:p>
          <a:p>
            <a:pPr marL="814388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C26A4"/>
                </a:solidFill>
              </a:rPr>
              <a:t>обучение профактива;</a:t>
            </a:r>
          </a:p>
          <a:p>
            <a:pPr marL="814388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C26A4"/>
                </a:solidFill>
              </a:rPr>
              <a:t>на спортивные мероприятия;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C26A4"/>
                </a:solidFill>
              </a:rPr>
              <a:t>реализовывать новые формы работы с молодыми педагогами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2C26A4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2C26A4"/>
                </a:solidFill>
              </a:rPr>
              <a:t>В </a:t>
            </a:r>
            <a:r>
              <a:rPr lang="ru-RU" sz="3200" dirty="0" smtClean="0">
                <a:solidFill>
                  <a:srgbClr val="2C26A4"/>
                </a:solidFill>
              </a:rPr>
              <a:t>целом работу профкома можно признать удовлетворительной, при хороших показателях на конец года</a:t>
            </a:r>
            <a:r>
              <a:rPr lang="ru-RU" sz="3200" dirty="0" smtClean="0">
                <a:solidFill>
                  <a:srgbClr val="2C26A4"/>
                </a:solidFill>
              </a:rPr>
              <a:t>.</a:t>
            </a:r>
            <a:br>
              <a:rPr lang="ru-RU" sz="3200" dirty="0" smtClean="0">
                <a:solidFill>
                  <a:srgbClr val="2C26A4"/>
                </a:solidFill>
              </a:rPr>
            </a:br>
            <a:r>
              <a:rPr lang="ru-RU" sz="3200" dirty="0" smtClean="0">
                <a:solidFill>
                  <a:srgbClr val="2C26A4"/>
                </a:solidFill>
              </a:rPr>
              <a:t> </a:t>
            </a:r>
            <a:r>
              <a:rPr lang="ru-RU" sz="3200" dirty="0" smtClean="0">
                <a:solidFill>
                  <a:srgbClr val="2C26A4"/>
                </a:solidFill>
              </a:rPr>
              <a:t/>
            </a:r>
            <a:br>
              <a:rPr lang="ru-RU" sz="3200" dirty="0" smtClean="0">
                <a:solidFill>
                  <a:srgbClr val="2C26A4"/>
                </a:solidFill>
              </a:rPr>
            </a:br>
            <a:r>
              <a:rPr lang="ru-RU" sz="3200" dirty="0" smtClean="0">
                <a:solidFill>
                  <a:srgbClr val="2C26A4"/>
                </a:solidFill>
              </a:rPr>
              <a:t>Большое спасибо членам профкома и другим членам профсоюза, которые всегда откликаются на просьбы </a:t>
            </a:r>
            <a:r>
              <a:rPr lang="ru-RU" sz="3200" dirty="0" smtClean="0">
                <a:solidFill>
                  <a:srgbClr val="2C26A4"/>
                </a:solidFill>
              </a:rPr>
              <a:t>председателя!</a:t>
            </a:r>
            <a:endParaRPr lang="ru-RU" sz="3200" dirty="0">
              <a:solidFill>
                <a:srgbClr val="2C26A4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26409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C26A4"/>
                </a:solidFill>
              </a:rPr>
              <a:t>сайт техникума </a:t>
            </a:r>
          </a:p>
          <a:p>
            <a:r>
              <a:rPr lang="ru-RU" sz="3600" b="1" dirty="0" smtClean="0">
                <a:solidFill>
                  <a:srgbClr val="2C26A4"/>
                </a:solidFill>
              </a:rPr>
              <a:t>профсоюзная группа в </a:t>
            </a:r>
            <a:r>
              <a:rPr lang="en-US" sz="3600" b="1" dirty="0" err="1" smtClean="0">
                <a:solidFill>
                  <a:srgbClr val="2C26A4"/>
                </a:solidFill>
              </a:rPr>
              <a:t>WatsApp</a:t>
            </a:r>
            <a:endParaRPr lang="ru-RU" sz="3600" b="1" dirty="0" smtClean="0">
              <a:solidFill>
                <a:srgbClr val="2C26A4"/>
              </a:solidFill>
            </a:endParaRPr>
          </a:p>
          <a:p>
            <a:r>
              <a:rPr lang="ru-RU" sz="3600" b="1" dirty="0" smtClean="0">
                <a:solidFill>
                  <a:srgbClr val="2C26A4"/>
                </a:solidFill>
              </a:rPr>
              <a:t>газета «Мой профсоюз»</a:t>
            </a:r>
            <a:endParaRPr lang="ru-RU" sz="3600" b="1" dirty="0">
              <a:solidFill>
                <a:srgbClr val="2C26A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67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C26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информационные ресурсы</a:t>
            </a:r>
            <a:endParaRPr lang="ru-RU" sz="4400" dirty="0">
              <a:ln w="12700">
                <a:solidFill>
                  <a:schemeClr val="tx1"/>
                </a:solidFill>
                <a:prstDash val="solid"/>
              </a:ln>
              <a:solidFill>
                <a:srgbClr val="2C26A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318789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2C26A4"/>
                </a:solidFill>
              </a:rPr>
              <a:t>2021 г.- </a:t>
            </a:r>
            <a:r>
              <a:rPr lang="ru-RU" sz="3600" dirty="0" smtClean="0">
                <a:solidFill>
                  <a:srgbClr val="2C26A4"/>
                </a:solidFill>
              </a:rPr>
              <a:t>охват профсоюзным членством составлял 74 члена 58,5%.</a:t>
            </a:r>
          </a:p>
          <a:p>
            <a:r>
              <a:rPr lang="ru-RU" sz="3600" dirty="0" smtClean="0">
                <a:solidFill>
                  <a:srgbClr val="2C26A4"/>
                </a:solidFill>
              </a:rPr>
              <a:t> В </a:t>
            </a:r>
            <a:r>
              <a:rPr lang="ru-RU" sz="3600" dirty="0" smtClean="0">
                <a:solidFill>
                  <a:srgbClr val="2C26A4"/>
                </a:solidFill>
              </a:rPr>
              <a:t>2022 г. </a:t>
            </a:r>
            <a:r>
              <a:rPr lang="ru-RU" sz="4800" b="1" dirty="0" smtClean="0">
                <a:solidFill>
                  <a:srgbClr val="2C26A4"/>
                </a:solidFill>
              </a:rPr>
              <a:t>шаг вперед</a:t>
            </a:r>
            <a:r>
              <a:rPr lang="ru-RU" sz="3600" dirty="0" smtClean="0">
                <a:solidFill>
                  <a:srgbClr val="2C26A4"/>
                </a:solidFill>
              </a:rPr>
              <a:t>, охват профсоюзным членством составляет 81 </a:t>
            </a:r>
            <a:r>
              <a:rPr lang="ru-RU" sz="3600" dirty="0" smtClean="0">
                <a:solidFill>
                  <a:srgbClr val="2C26A4"/>
                </a:solidFill>
              </a:rPr>
              <a:t>чел. или </a:t>
            </a:r>
            <a:r>
              <a:rPr lang="ru-RU" sz="3600" dirty="0" smtClean="0">
                <a:solidFill>
                  <a:srgbClr val="2C26A4"/>
                </a:solidFill>
              </a:rPr>
              <a:t>62,3%.</a:t>
            </a:r>
            <a:endParaRPr lang="ru-RU" sz="3600" dirty="0">
              <a:solidFill>
                <a:srgbClr val="2C26A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524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2C26A4"/>
                </a:solidFill>
              </a:rPr>
              <a:t>Статистика нужна и важна</a:t>
            </a:r>
            <a:endParaRPr lang="ru-RU" sz="4800" dirty="0">
              <a:ln w="12700">
                <a:solidFill>
                  <a:schemeClr val="tx1"/>
                </a:solidFill>
                <a:prstDash val="solid"/>
              </a:ln>
              <a:solidFill>
                <a:srgbClr val="2C26A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2057400"/>
            <a:ext cx="8915400" cy="2362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2C26A4"/>
                </a:solidFill>
              </a:rPr>
              <a:t>Проведено 1 собрание </a:t>
            </a:r>
          </a:p>
          <a:p>
            <a:pPr>
              <a:buNone/>
            </a:pPr>
            <a:r>
              <a:rPr lang="ru-RU" sz="2400" dirty="0" smtClean="0">
                <a:solidFill>
                  <a:srgbClr val="2C26A4"/>
                </a:solidFill>
              </a:rPr>
              <a:t>с повесткой : Отчет работы профсоюзной организации за 2021г. </a:t>
            </a:r>
          </a:p>
          <a:p>
            <a:r>
              <a:rPr lang="ru-RU" sz="2400" dirty="0" smtClean="0">
                <a:solidFill>
                  <a:srgbClr val="2C26A4"/>
                </a:solidFill>
              </a:rPr>
              <a:t>6 заседаний </a:t>
            </a:r>
            <a:r>
              <a:rPr lang="ru-RU" sz="2400" dirty="0" smtClean="0">
                <a:solidFill>
                  <a:srgbClr val="2C26A4"/>
                </a:solidFill>
              </a:rPr>
              <a:t>профкома, на </a:t>
            </a:r>
            <a:r>
              <a:rPr lang="ru-RU" sz="2400" dirty="0" smtClean="0">
                <a:solidFill>
                  <a:srgbClr val="2C26A4"/>
                </a:solidFill>
              </a:rPr>
              <a:t>которых рассмотрено  белее 20 вопросов</a:t>
            </a:r>
          </a:p>
          <a:p>
            <a:pPr>
              <a:lnSpc>
                <a:spcPct val="170000"/>
              </a:lnSpc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>
                <a:srgbClr val="2C26A4"/>
              </a:buCl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Clr>
                <a:srgbClr val="2C26A4"/>
              </a:buClr>
              <a:buFont typeface="Wingdings" pitchFamily="2" charset="2"/>
              <a:buChar char="v"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2C26A4"/>
                </a:solidFill>
                <a:effectLst/>
              </a:rPr>
              <a:t>Органы нашей </a:t>
            </a:r>
            <a:r>
              <a:rPr lang="ru-RU" sz="4400" dirty="0" err="1" smtClean="0">
                <a:solidFill>
                  <a:srgbClr val="2C26A4"/>
                </a:solidFill>
                <a:effectLst/>
              </a:rPr>
              <a:t>первички</a:t>
            </a:r>
            <a:r>
              <a:rPr lang="ru-RU" sz="4400" dirty="0" smtClean="0">
                <a:solidFill>
                  <a:srgbClr val="2C26A4"/>
                </a:solidFill>
                <a:effectLst/>
              </a:rPr>
              <a:t> </a:t>
            </a:r>
            <a:r>
              <a:rPr lang="ru-RU" sz="3600" dirty="0" smtClean="0">
                <a:solidFill>
                  <a:srgbClr val="2C26A4"/>
                </a:solidFill>
                <a:effectLst/>
              </a:rPr>
              <a:t>– собрание, профком, председатель </a:t>
            </a:r>
            <a:endParaRPr lang="ru-RU" sz="3600" dirty="0">
              <a:solidFill>
                <a:srgbClr val="2C26A4"/>
              </a:solidFill>
              <a:effectLst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57200" y="406688"/>
            <a:ext cx="86868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2000" dirty="0" smtClean="0">
              <a:solidFill>
                <a:srgbClr val="2C26A4"/>
              </a:solidFill>
            </a:endParaRPr>
          </a:p>
          <a:p>
            <a:pPr lvl="0">
              <a:spcBef>
                <a:spcPts val="1200"/>
              </a:spcBef>
            </a:pPr>
            <a:r>
              <a:rPr lang="ru-RU" sz="2000" b="1" dirty="0" smtClean="0">
                <a:solidFill>
                  <a:srgbClr val="2C26A4"/>
                </a:solidFill>
              </a:rPr>
              <a:t>ВОПРОСЫ: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2C26A4"/>
                </a:solidFill>
              </a:rPr>
              <a:t>распределения </a:t>
            </a:r>
            <a:r>
              <a:rPr lang="ru-RU" sz="2000" b="1" dirty="0" smtClean="0">
                <a:solidFill>
                  <a:srgbClr val="2C26A4"/>
                </a:solidFill>
              </a:rPr>
              <a:t>учебной нагрузки педагогических работников;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2C26A4"/>
                </a:solidFill>
              </a:rPr>
              <a:t>о подготовке культурно-массовых мероприятий;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2C26A4"/>
                </a:solidFill>
              </a:rPr>
              <a:t>работа с молодыми педагогами;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2C26A4"/>
                </a:solidFill>
              </a:rPr>
              <a:t> мотивирование профсоюзного членства, 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2C26A4"/>
                </a:solidFill>
              </a:rPr>
              <a:t>контроль за соблюдением коллективного договора, 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2C26A4"/>
                </a:solidFill>
              </a:rPr>
              <a:t>информационная работа, 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2C26A4"/>
                </a:solidFill>
              </a:rPr>
              <a:t>рассмотрение инструкций по охране труда, 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2C26A4"/>
                </a:solidFill>
              </a:rPr>
              <a:t>рассмотрение графика отпусков,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2C26A4"/>
                </a:solidFill>
              </a:rPr>
              <a:t>оздоровление работников,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2C26A4"/>
                </a:solidFill>
              </a:rPr>
              <a:t> материальная помощь и </a:t>
            </a:r>
            <a:r>
              <a:rPr lang="ru-RU" sz="2000" b="1" dirty="0" err="1" smtClean="0">
                <a:solidFill>
                  <a:srgbClr val="2C26A4"/>
                </a:solidFill>
              </a:rPr>
              <a:t>т.д</a:t>
            </a:r>
            <a:endParaRPr kumimoji="0" lang="ru-RU" sz="2000" b="1" i="0" u="none" strike="noStrike" normalizeH="0" baseline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2C26A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2C26A4"/>
                </a:solidFill>
              </a:rPr>
              <a:t>Коротко о главном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066800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2C26A4"/>
                </a:solidFill>
              </a:rPr>
              <a:t>В 2021г, коллективный договор КГБПОУ «Каменский агротехнический техникум» прошёл уведомительную регистрацию в отделе по труду. </a:t>
            </a:r>
            <a:endParaRPr lang="ru-RU" sz="3200" dirty="0">
              <a:solidFill>
                <a:srgbClr val="2C26A4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2C26A4"/>
                </a:solidFill>
              </a:rPr>
              <a:t>Скажем «Да!» охране труда! </a:t>
            </a:r>
            <a:br>
              <a:rPr lang="ru-RU" sz="4400" dirty="0" smtClean="0">
                <a:solidFill>
                  <a:srgbClr val="2C26A4"/>
                </a:solidFill>
              </a:rPr>
            </a:br>
            <a:endParaRPr lang="ru-RU" sz="4400" dirty="0">
              <a:solidFill>
                <a:srgbClr val="2C26A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066800"/>
            <a:ext cx="8839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2C26A4"/>
                </a:solidFill>
              </a:rPr>
              <a:t>заведены журналы по ТБ,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2C26A4"/>
                </a:solidFill>
              </a:rPr>
              <a:t> проводятся инструктажи с работниками учреждения.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2C26A4"/>
                </a:solidFill>
              </a:rPr>
              <a:t> Созданы уголки по технике безопасности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2C26A4"/>
                </a:solidFill>
              </a:rPr>
              <a:t> действует комиссия по охране труда</a:t>
            </a:r>
            <a:endParaRPr lang="ru-RU" sz="2800" b="1" dirty="0">
              <a:solidFill>
                <a:srgbClr val="2C26A4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2C26A4"/>
                </a:solidFill>
              </a:rPr>
              <a:t>Значимые и яркие события года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2C26A4"/>
                </a:solidFill>
              </a:rPr>
              <a:t>«День Здоровья 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962399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2672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338</TotalTime>
  <Words>326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ПУБЛИЧНЫЙ ОТЧЁТ  первичной профсоюзной  организации работников КГБПОУ «Каменский агротехнический техникум» за 2022 год </vt:lpstr>
      <vt:lpstr>Мы - команда – профсоюзных лидеров:  Чеснокова Л.В. – председатель (преподаватель); Танцура Е.В. – зам. председателя (преподаватель); Железнова О.В. – казначей (преподаватель); Чичетина Т.В. – ответственная за информационную работу(зав.библиотекой); Шевляков В.В. – ответственный по охране труда (зам.по хозяйственной части); Козырь С.А. – ответственный за культурно-массовую работу (преподаватель). </vt:lpstr>
      <vt:lpstr>Наши информационные ресурсы</vt:lpstr>
      <vt:lpstr>Статистика нужна и важна</vt:lpstr>
      <vt:lpstr>Органы нашей первички – собрание, профком, председатель </vt:lpstr>
      <vt:lpstr>Слайд 6</vt:lpstr>
      <vt:lpstr>Коротко о главном  </vt:lpstr>
      <vt:lpstr>Скажем «Да!» охране труда!  </vt:lpstr>
      <vt:lpstr>Значимые и яркие события года «День Здоровья » </vt:lpstr>
      <vt:lpstr>Новогодние подарки</vt:lpstr>
      <vt:lpstr>14 мая 2022 года команда КГБПОУ «Каменский агротехнический техникум» приняла участие в турнире по волейболу среди преподавателей СПО г. Камень-на-Оби в поддержку спецоперации Российских войск на Украине в борьбе с нацизмом</vt:lpstr>
      <vt:lpstr>Слайд 12</vt:lpstr>
      <vt:lpstr>Слайд 13</vt:lpstr>
      <vt:lpstr>Слайд 14</vt:lpstr>
      <vt:lpstr>Слайд 15</vt:lpstr>
      <vt:lpstr>Как работает профсоюзный взнос</vt:lpstr>
      <vt:lpstr>Я – председатель </vt:lpstr>
      <vt:lpstr>Слайд 18</vt:lpstr>
      <vt:lpstr>Слайд 19</vt:lpstr>
      <vt:lpstr>Основные задачи на следующий год: </vt:lpstr>
      <vt:lpstr>В целом работу профкома можно признать удовлетворительной, при хороших показателях на конец года.   Большое спасибо членам профкома и другим членам профсоюза, которые всегда откликаются на просьбы председателя!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Профсоюзная организация</dc:title>
  <dc:creator>user</dc:creator>
  <cp:lastModifiedBy>AKO Profsouz</cp:lastModifiedBy>
  <cp:revision>34</cp:revision>
  <dcterms:modified xsi:type="dcterms:W3CDTF">2023-03-11T08:16:30Z</dcterms:modified>
</cp:coreProperties>
</file>