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4" r:id="rId2"/>
    <p:sldId id="283" r:id="rId3"/>
    <p:sldId id="286" r:id="rId4"/>
    <p:sldId id="303" r:id="rId5"/>
    <p:sldId id="287" r:id="rId6"/>
    <p:sldId id="305" r:id="rId7"/>
    <p:sldId id="306" r:id="rId8"/>
    <p:sldId id="288" r:id="rId9"/>
    <p:sldId id="290" r:id="rId10"/>
    <p:sldId id="291" r:id="rId11"/>
    <p:sldId id="293" r:id="rId12"/>
    <p:sldId id="292" r:id="rId13"/>
    <p:sldId id="297" r:id="rId14"/>
    <p:sldId id="294" r:id="rId15"/>
    <p:sldId id="295" r:id="rId16"/>
    <p:sldId id="296" r:id="rId17"/>
    <p:sldId id="298" r:id="rId18"/>
    <p:sldId id="299" r:id="rId19"/>
    <p:sldId id="304" r:id="rId20"/>
    <p:sldId id="301" r:id="rId21"/>
  </p:sldIdLst>
  <p:sldSz cx="20104100" cy="11309350"/>
  <p:notesSz cx="20104100" cy="11309350"/>
  <p:embeddedFontLs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NeueMachina-Medium" panose="020B0604020202020204" charset="-5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Neue Machina" panose="020B0604020202020204" charset="-52"/>
      <p:regular r:id="rId31"/>
      <p:bold r:id="rId32"/>
    </p:embeddedFont>
    <p:embeddedFont>
      <p:font typeface="Druk Cyr" charset="-52"/>
      <p:regular r:id="rId33"/>
    </p:embeddedFont>
    <p:embeddedFont>
      <p:font typeface="Arial Black" panose="020B0A04020102020204" pitchFamily="34" charset="0"/>
      <p:bold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2" autoAdjust="0"/>
    <p:restoredTop sz="94643"/>
  </p:normalViewPr>
  <p:slideViewPr>
    <p:cSldViewPr>
      <p:cViewPr varScale="1">
        <p:scale>
          <a:sx n="37" d="100"/>
          <a:sy n="37" d="100"/>
        </p:scale>
        <p:origin x="36" y="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38" y="369018"/>
            <a:ext cx="3552428" cy="1577389"/>
          </a:xfrm>
          <a:prstGeom prst="rect">
            <a:avLst/>
          </a:prstGeom>
        </p:spPr>
      </p:pic>
      <p:sp>
        <p:nvSpPr>
          <p:cNvPr id="11" name="Полилиния 10"/>
          <p:cNvSpPr/>
          <p:nvPr userDrawn="1"/>
        </p:nvSpPr>
        <p:spPr>
          <a:xfrm>
            <a:off x="17258248" y="-22260"/>
            <a:ext cx="2845853" cy="2907385"/>
          </a:xfrm>
          <a:custGeom>
            <a:avLst/>
            <a:gdLst>
              <a:gd name="connsiteX0" fmla="*/ 57914 w 1780226"/>
              <a:gd name="connsiteY0" fmla="*/ 0 h 1818590"/>
              <a:gd name="connsiteX1" fmla="*/ 1780226 w 1780226"/>
              <a:gd name="connsiteY1" fmla="*/ 0 h 1818590"/>
              <a:gd name="connsiteX2" fmla="*/ 1780226 w 1780226"/>
              <a:gd name="connsiteY2" fmla="*/ 1770541 h 1818590"/>
              <a:gd name="connsiteX3" fmla="*/ 1705510 w 1780226"/>
              <a:gd name="connsiteY3" fmla="*/ 1789752 h 1818590"/>
              <a:gd name="connsiteX4" fmla="*/ 1419443 w 1780226"/>
              <a:gd name="connsiteY4" fmla="*/ 1818590 h 1818590"/>
              <a:gd name="connsiteX5" fmla="*/ 0 w 1780226"/>
              <a:gd name="connsiteY5" fmla="*/ 399147 h 1818590"/>
              <a:gd name="connsiteX6" fmla="*/ 28838 w 1780226"/>
              <a:gd name="connsiteY6" fmla="*/ 113080 h 181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0226" h="1818590">
                <a:moveTo>
                  <a:pt x="57914" y="0"/>
                </a:moveTo>
                <a:lnTo>
                  <a:pt x="1780226" y="0"/>
                </a:lnTo>
                <a:lnTo>
                  <a:pt x="1780226" y="1770541"/>
                </a:lnTo>
                <a:lnTo>
                  <a:pt x="1705510" y="1789752"/>
                </a:lnTo>
                <a:cubicBezTo>
                  <a:pt x="1613108" y="1808660"/>
                  <a:pt x="1517435" y="1818590"/>
                  <a:pt x="1419443" y="1818590"/>
                </a:cubicBezTo>
                <a:cubicBezTo>
                  <a:pt x="635506" y="1818590"/>
                  <a:pt x="0" y="1183084"/>
                  <a:pt x="0" y="399147"/>
                </a:cubicBezTo>
                <a:cubicBezTo>
                  <a:pt x="0" y="301155"/>
                  <a:pt x="9930" y="205482"/>
                  <a:pt x="28838" y="113080"/>
                </a:cubicBezTo>
                <a:close/>
              </a:path>
            </a:pathLst>
          </a:custGeom>
          <a:solidFill>
            <a:srgbClr val="003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682" y="-22262"/>
            <a:ext cx="2198886" cy="219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9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776" y="2580723"/>
            <a:ext cx="6484095" cy="812082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3146695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405945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4CA11733-D765-4CA0-AB13-82CF957974D2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C67EA461-4FF1-46E5-80B3-AD82CBD0D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87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5" y="-1"/>
            <a:ext cx="20032006" cy="1135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1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eur.ru/Files/file15860.pd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seur.ru/Files/Pravovoy_navigator_zaschiti_svo59422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vk.com/eseur?w=wall-139155534_16266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vk.com/eseur?w=wall-139155534_18314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5" y="397"/>
            <a:ext cx="19959910" cy="11308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4" y="397"/>
            <a:ext cx="20095964" cy="11308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60" y="518678"/>
            <a:ext cx="2991204" cy="29912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9" y="37018"/>
            <a:ext cx="3236706" cy="323670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54469" y="4968875"/>
            <a:ext cx="1899878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/>
            <a:r>
              <a:rPr lang="ru-RU" sz="9600" b="1" dirty="0" smtClean="0">
                <a:solidFill>
                  <a:srgbClr val="003F7D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ПРОФСОЮЗНАЯ НОВОСТЬ</a:t>
            </a:r>
          </a:p>
          <a:p>
            <a:pPr marL="144000"/>
            <a:endParaRPr lang="ru-RU" sz="4400" b="1" dirty="0" smtClean="0">
              <a:solidFill>
                <a:srgbClr val="003F7D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"/>
            <a:r>
              <a:rPr lang="ru-RU" sz="6000" b="1" cap="all" dirty="0" smtClean="0">
                <a:solidFill>
                  <a:srgbClr val="003F7D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писать понятно, ярко и нескучно</a:t>
            </a:r>
            <a:endParaRPr lang="ru-RU" sz="6000" b="1" cap="all" dirty="0">
              <a:solidFill>
                <a:srgbClr val="003F7D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6394450" y="244475"/>
            <a:ext cx="9525000" cy="20486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6600" b="1" spc="-75" dirty="0" smtClean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Информационная заметка</a:t>
            </a:r>
            <a:endParaRPr sz="6600" b="1" dirty="0">
              <a:latin typeface="Georgia" panose="02040502050405020303" pitchFamily="18" charset="0"/>
              <a:cs typeface="NeueMachina-Mediu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7050" y="2606675"/>
            <a:ext cx="1867535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ИВАНОВСКОЙ ОБЛАСТИ СТАРТОВАЛ КОНКУРС "ПЕДАГОГ ГОДА-2023"</a:t>
            </a:r>
          </a:p>
          <a:p>
            <a:pPr lvl="0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в Центре выявления и поддержки одаренных детей «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Солярис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состоялась церемония открытия Ивановского областного конкурса «Педагог года – 2023».</a:t>
            </a:r>
          </a:p>
          <a:p>
            <a:pPr lvl="0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мероприятии приняли участие 54 конкурсанта из 21 муниципалитета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</a:p>
          <a:p>
            <a:pPr lvl="0"/>
            <a:r>
              <a:rPr lang="ru-RU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пройдет по следующим конкурсным направлениям: «Педагог общего образования», «Педагог дошкольного образования», «Педагогический дебют», «Педагог-психолог», «Воспитать человека</a:t>
            </a:r>
            <a:r>
              <a:rPr lang="ru-RU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/>
            <a:r>
              <a:rPr lang="ru-RU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мероприятия состоялись открытые мастер-классы, тренинги, продолжили свою работу региональные </a:t>
            </a:r>
            <a:r>
              <a:rPr lang="ru-RU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медиапроекты</a:t>
            </a:r>
            <a:r>
              <a:rPr lang="ru-RU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 тех, кто нас выводят в мастера…» и «Мой педагог: забыть нельзя!».</a:t>
            </a:r>
          </a:p>
          <a:p>
            <a:pPr lvl="0"/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Учредителями 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конкурса «Педагог года» выступают Департамент образования Ивановской области и Ивановская областная организация Общероссийского Профсоюза образования.</a:t>
            </a:r>
            <a:endParaRPr lang="ru-RU" sz="4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5070469" y="202769"/>
            <a:ext cx="14506581" cy="20486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6600" b="1" spc="-75" dirty="0" smtClean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Интервью. 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6600" b="1" spc="-75" dirty="0" smtClean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Неправильные вопросы</a:t>
            </a:r>
            <a:endParaRPr sz="4400" b="1" dirty="0">
              <a:latin typeface="Georgia" panose="02040502050405020303" pitchFamily="18" charset="0"/>
              <a:cs typeface="NeueMachina-Mediu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5250" y="3292475"/>
            <a:ext cx="1752600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4400" dirty="0">
                <a:latin typeface="Georgia" panose="02040502050405020303" pitchFamily="18" charset="0"/>
                <a:cs typeface="Times New Roman" panose="02020603050405020304" pitchFamily="18" charset="0"/>
              </a:rPr>
              <a:t>, допускающие односложные ответы («да», «нет»). </a:t>
            </a:r>
            <a:endParaRPr lang="ru-RU" sz="44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endParaRPr lang="ru-RU" sz="4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ru-RU" sz="4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Утвердительное </a:t>
            </a:r>
            <a:r>
              <a:rPr lang="ru-RU" sz="4400" dirty="0">
                <a:latin typeface="Georgia" panose="02040502050405020303" pitchFamily="18" charset="0"/>
                <a:cs typeface="Times New Roman" panose="02020603050405020304" pitchFamily="18" charset="0"/>
              </a:rPr>
              <a:t>предложение вместо вопросительного. </a:t>
            </a:r>
            <a:endParaRPr lang="ru-RU" sz="44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endParaRPr lang="ru-RU" sz="4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ru-RU" sz="4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Наводящие </a:t>
            </a:r>
            <a:r>
              <a:rPr lang="ru-RU" sz="4400" dirty="0">
                <a:latin typeface="Georgia" panose="02040502050405020303" pitchFamily="18" charset="0"/>
                <a:cs typeface="Times New Roman" panose="02020603050405020304" pitchFamily="18" charset="0"/>
              </a:rPr>
              <a:t>на ответ вопросы, комментарии и собственные оценки в вопросе</a:t>
            </a:r>
            <a:r>
              <a:rPr lang="ru-RU" sz="4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FontTx/>
              <a:buChar char="-"/>
            </a:pPr>
            <a:endParaRPr lang="ru-RU" sz="4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ru-RU" sz="4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Слишком </a:t>
            </a:r>
            <a:r>
              <a:rPr lang="ru-RU" sz="4400" dirty="0">
                <a:latin typeface="Georgia" panose="02040502050405020303" pitchFamily="18" charset="0"/>
                <a:cs typeface="Times New Roman" panose="02020603050405020304" pitchFamily="18" charset="0"/>
              </a:rPr>
              <a:t>сложные для </a:t>
            </a:r>
            <a:r>
              <a:rPr lang="ru-RU" sz="4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понимания.</a:t>
            </a:r>
          </a:p>
          <a:p>
            <a:pPr lvl="0"/>
            <a:endParaRPr lang="ru-RU" sz="4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4400" i="1" dirty="0">
                <a:latin typeface="Georgia" panose="02040502050405020303" pitchFamily="18" charset="0"/>
                <a:cs typeface="Times New Roman" panose="02020603050405020304" pitchFamily="18" charset="0"/>
              </a:rPr>
              <a:t>Джон </a:t>
            </a:r>
            <a:r>
              <a:rPr lang="ru-RU" sz="4400" i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Савотски</a:t>
            </a:r>
            <a:r>
              <a:rPr lang="ru-RU" sz="4400" i="1" dirty="0">
                <a:latin typeface="Georgia" panose="02040502050405020303" pitchFamily="18" charset="0"/>
                <a:cs typeface="Times New Roman" panose="02020603050405020304" pitchFamily="18" charset="0"/>
              </a:rPr>
              <a:t>, канадский журналист</a:t>
            </a:r>
            <a:r>
              <a:rPr lang="ru-RU" sz="4400" dirty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4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4946650" y="0"/>
            <a:ext cx="12115799" cy="315150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6600" b="1" spc="-75" dirty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Раис </a:t>
            </a:r>
            <a:r>
              <a:rPr lang="ru-RU" sz="6600" b="1" spc="-75" dirty="0" err="1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Загидуллин</a:t>
            </a:r>
            <a:r>
              <a:rPr lang="ru-RU" sz="6600" b="1" spc="-75" dirty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, </a:t>
            </a:r>
            <a:endParaRPr lang="ru-RU" sz="6600" b="1" spc="-75" dirty="0" smtClean="0">
              <a:solidFill>
                <a:srgbClr val="524641"/>
              </a:solidFill>
              <a:latin typeface="Georgia" panose="02040502050405020303" pitchFamily="18" charset="0"/>
              <a:cs typeface="NeueMachina-Medium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4800" b="1" spc="-75" dirty="0" smtClean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учитель года, экс</a:t>
            </a:r>
            <a:r>
              <a:rPr lang="ru-RU" sz="4400" b="1" spc="-75" dirty="0" smtClean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перт </a:t>
            </a:r>
            <a:r>
              <a:rPr lang="ru-RU" sz="4400" b="1" spc="-75" dirty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Профсоюза, </a:t>
            </a:r>
            <a:r>
              <a:rPr lang="ru-RU" sz="4400" b="1" spc="-75" dirty="0" smtClean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научный </a:t>
            </a:r>
            <a:r>
              <a:rPr lang="ru-RU" sz="4400" b="1" spc="-75" dirty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руководитель </a:t>
            </a:r>
            <a:endParaRPr lang="ru-RU" sz="4400" b="1" spc="-75" dirty="0" smtClean="0">
              <a:solidFill>
                <a:srgbClr val="524641"/>
              </a:solidFill>
              <a:latin typeface="Georgia" panose="02040502050405020303" pitchFamily="18" charset="0"/>
              <a:cs typeface="NeueMachina-Medium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4400" b="1" spc="-75" dirty="0" smtClean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Учебного </a:t>
            </a:r>
            <a:r>
              <a:rPr lang="ru-RU" sz="4400" b="1" spc="-75" dirty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центра Профсоюза </a:t>
            </a:r>
            <a:endParaRPr sz="4400" b="1" dirty="0">
              <a:latin typeface="Georgia" panose="02040502050405020303" pitchFamily="18" charset="0"/>
              <a:cs typeface="NeueMachina-Mediu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250" y="3590862"/>
            <a:ext cx="12877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Олимпиада «Мой первый учитель</a:t>
            </a:r>
            <a:r>
              <a:rPr lang="ru-RU" sz="44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»-2022.</a:t>
            </a:r>
          </a:p>
          <a:p>
            <a:endParaRPr lang="ru-RU" sz="44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педсовета </a:t>
            </a:r>
            <a:r>
              <a:rPr lang="ru-RU" sz="44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«Обновленные </a:t>
            </a:r>
            <a:r>
              <a:rPr lang="ru-RU" sz="4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 начального общего образования».</a:t>
            </a:r>
          </a:p>
          <a:p>
            <a:endParaRPr lang="ru-RU" sz="44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Вопросы:</a:t>
            </a:r>
          </a:p>
          <a:p>
            <a:r>
              <a:rPr lang="ru-RU" sz="4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для вас воспитание?</a:t>
            </a:r>
            <a:br>
              <a:rPr lang="ru-RU" sz="4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за последнее время вы в себе новое открыли?</a:t>
            </a:r>
            <a:br>
              <a:rPr lang="ru-RU" sz="4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ваша учительская мечта.</a:t>
            </a:r>
            <a:endParaRPr lang="ru-RU" sz="44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F86BB2D-ED52-A805-E2CA-5B253E5035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050" y="3444875"/>
            <a:ext cx="5366545" cy="715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7004050" y="549275"/>
            <a:ext cx="10134600" cy="1032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6600" b="1" spc="-75" dirty="0" smtClean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Репортаж</a:t>
            </a:r>
            <a:endParaRPr sz="4400" b="1" dirty="0">
              <a:latin typeface="Georgia" panose="02040502050405020303" pitchFamily="18" charset="0"/>
              <a:cs typeface="NeueMachina-Medium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9450" y="2911475"/>
            <a:ext cx="69342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цвет</a:t>
            </a:r>
            <a:r>
              <a:rPr lang="ru-RU" altLang="ru-RU" sz="4800" dirty="0">
                <a:latin typeface="Georgia" panose="02040502050405020303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ru-RU" altLang="ru-RU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звук</a:t>
            </a:r>
            <a:r>
              <a:rPr lang="ru-RU" altLang="ru-RU" sz="4800" dirty="0">
                <a:latin typeface="Georgia" panose="02040502050405020303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ru-RU" altLang="ru-RU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свет</a:t>
            </a:r>
            <a:r>
              <a:rPr lang="ru-RU" altLang="ru-RU" sz="4800" dirty="0">
                <a:latin typeface="Georgia" panose="02040502050405020303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ru-RU" altLang="ru-RU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ритм</a:t>
            </a:r>
            <a:r>
              <a:rPr lang="ru-RU" altLang="ru-RU" sz="4800" dirty="0">
                <a:latin typeface="Georgia" panose="02040502050405020303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ru-RU" altLang="ru-RU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глаголы </a:t>
            </a:r>
            <a:r>
              <a:rPr lang="ru-RU" altLang="ru-RU" sz="4800" dirty="0">
                <a:latin typeface="Georgia" panose="02040502050405020303" pitchFamily="18" charset="0"/>
                <a:cs typeface="Times New Roman" panose="02020603050405020304" pitchFamily="18" charset="0"/>
              </a:rPr>
              <a:t>и глагольные формы,</a:t>
            </a:r>
          </a:p>
          <a:p>
            <a:pPr>
              <a:buFontTx/>
              <a:buChar char="-"/>
            </a:pPr>
            <a:r>
              <a:rPr lang="ru-RU" altLang="ru-RU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образы </a:t>
            </a:r>
            <a:r>
              <a:rPr lang="ru-RU" altLang="ru-RU" sz="4800" dirty="0">
                <a:latin typeface="Georgia" panose="02040502050405020303" pitchFamily="18" charset="0"/>
                <a:cs typeface="Times New Roman" panose="02020603050405020304" pitchFamily="18" charset="0"/>
              </a:rPr>
              <a:t>(сравнения, метафоры),</a:t>
            </a:r>
          </a:p>
          <a:p>
            <a:pPr>
              <a:buFontTx/>
              <a:buChar char="-"/>
            </a:pPr>
            <a:r>
              <a:rPr lang="ru-RU" altLang="ru-RU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авторское </a:t>
            </a:r>
            <a:r>
              <a:rPr lang="ru-RU" altLang="ru-RU" sz="4800" dirty="0">
                <a:latin typeface="Georgia" panose="02040502050405020303" pitchFamily="18" charset="0"/>
                <a:cs typeface="Times New Roman" panose="02020603050405020304" pitchFamily="18" charset="0"/>
              </a:rPr>
              <a:t>«я»</a:t>
            </a:r>
            <a:r>
              <a:rPr lang="ru-RU" sz="4800" dirty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4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sun1.userapi.com/sun1-93/s/v1/ig2/jfM4zk_Cx7Xdow_uq5wVJOI-4E6zxp8eMuG4bb9QwSVv7o85Jp7a4m0e2Iog9TCBYnW15NdBb2_kaGjZqQo9t3XE.jpg?size=1280x960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2911475"/>
            <a:ext cx="10378359" cy="778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6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7004050" y="549275"/>
            <a:ext cx="10134600" cy="1032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6600" b="1" spc="-75" dirty="0" smtClean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Репортаж</a:t>
            </a:r>
            <a:endParaRPr sz="4400" b="1" dirty="0">
              <a:latin typeface="Georgia" panose="02040502050405020303" pitchFamily="18" charset="0"/>
              <a:cs typeface="NeueMachina-Mediu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7050" y="2606675"/>
            <a:ext cx="18675350" cy="1012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Ну,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теплой точкой всего семинара стал момент, когда после насыщенного рабочего дня мы увидели бескрайние просторы Байкала.</a:t>
            </a:r>
          </a:p>
          <a:p>
            <a:pPr lvl="0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школьники, высыпали мы из автобуса, трогали воду, не веря своим глазам, брызгались, а Сан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Саныч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Буханистов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даже пил ее из пригоршни и причмокивал от удовольствия.</a:t>
            </a:r>
          </a:p>
          <a:p>
            <a:pPr lvl="0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потом, успокоившись, мы неторопливо бродили по берегу и слушали шелест волн и шуршание песка, любовались нерпами, удивлялись чудесам Байкала в Лимнологическом музее, пробовали рыбу на шумном рынке, поднимались по канатной дороге на смотровую площадку, укрывались от ветра в бревенчатых домиках этнографического музея «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Тальцы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ловили аромат цветущего багульника».</a:t>
            </a:r>
          </a:p>
          <a:p>
            <a:pPr lvl="0">
              <a:buFontTx/>
              <a:buChar char="-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Князева, учитель года Красноярского края</a:t>
            </a:r>
          </a:p>
          <a:p>
            <a:pPr lvl="0" algn="r"/>
            <a:r>
              <a:rPr lang="ru-RU" sz="4400" dirty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4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26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4641850" y="168275"/>
            <a:ext cx="12268200" cy="30643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6600" b="1" spc="-75" dirty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Юрий Абдуллаев, </a:t>
            </a:r>
            <a:r>
              <a:rPr lang="ru-RU" sz="4400" b="1" spc="-75" dirty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лауреат </a:t>
            </a:r>
            <a:r>
              <a:rPr lang="ru-RU" sz="4400" b="1" spc="-75" dirty="0" smtClean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«Учителя года России-2001», </a:t>
            </a:r>
            <a:r>
              <a:rPr lang="ru-RU" sz="4400" b="1" spc="-75" dirty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председатель Алтайской краевой организации Профсоюза</a:t>
            </a:r>
            <a:endParaRPr sz="2800" b="1" dirty="0">
              <a:latin typeface="Georgia" panose="02040502050405020303" pitchFamily="18" charset="0"/>
              <a:cs typeface="NeueMachina-Medium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F5DA91-0501-6D4D-15E3-6F167F164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3673475"/>
            <a:ext cx="9652000" cy="7239000"/>
          </a:xfrm>
          <a:prstGeom prst="rect">
            <a:avLst/>
          </a:prstGeom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4ECD6D3B-CB82-E770-564D-B4E42FE5F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50" y="4206875"/>
            <a:ext cx="6121963" cy="67056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ADFD2D0-4F63-D615-C70B-28CA734ABB99}"/>
              </a:ext>
            </a:extLst>
          </p:cNvPr>
          <p:cNvSpPr/>
          <p:nvPr/>
        </p:nvSpPr>
        <p:spPr>
          <a:xfrm>
            <a:off x="12947650" y="3063875"/>
            <a:ext cx="6248400" cy="2276475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4000" dirty="0" smtClean="0"/>
              <a:t>«Прообраз </a:t>
            </a:r>
            <a:r>
              <a:rPr lang="ru-RU" sz="4000" dirty="0"/>
              <a:t>современных коллективных договоров образца 1924 года. </a:t>
            </a:r>
          </a:p>
          <a:p>
            <a:pPr algn="ctr"/>
            <a:r>
              <a:rPr lang="ru-RU" sz="4000" dirty="0"/>
              <a:t>Оцените название</a:t>
            </a:r>
            <a:r>
              <a:rPr lang="ru-RU" sz="4000" dirty="0" smtClean="0"/>
              <a:t>!»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967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6927850" y="777875"/>
            <a:ext cx="7010400" cy="1032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6600" b="1" spc="-75" dirty="0" smtClean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Заголовок</a:t>
            </a:r>
            <a:endParaRPr sz="4400" b="1" dirty="0">
              <a:latin typeface="Georgia" panose="02040502050405020303" pitchFamily="18" charset="0"/>
              <a:cs typeface="NeueMachina-Mediu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2530475"/>
            <a:ext cx="1889760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Функции:</a:t>
            </a:r>
          </a:p>
          <a:p>
            <a:endParaRPr lang="ru-RU" sz="48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номинативная </a:t>
            </a:r>
            <a:r>
              <a:rPr lang="ru-RU" sz="4800" dirty="0">
                <a:latin typeface="Georgia" panose="02040502050405020303" pitchFamily="18" charset="0"/>
                <a:cs typeface="Times New Roman" panose="02020603050405020304" pitchFamily="18" charset="0"/>
              </a:rPr>
              <a:t>(называет, выделяет тему</a:t>
            </a:r>
            <a:r>
              <a:rPr lang="ru-RU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buFontTx/>
              <a:buChar char="-"/>
            </a:pPr>
            <a:endParaRPr lang="ru-RU" sz="4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коммуникативная </a:t>
            </a:r>
            <a:r>
              <a:rPr lang="ru-RU" sz="4800" dirty="0">
                <a:latin typeface="Georgia" panose="02040502050405020303" pitchFamily="18" charset="0"/>
                <a:cs typeface="Times New Roman" panose="02020603050405020304" pitchFamily="18" charset="0"/>
              </a:rPr>
              <a:t>(общение с читателем, сообщение для него</a:t>
            </a:r>
            <a:r>
              <a:rPr lang="ru-RU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buFontTx/>
              <a:buChar char="-"/>
            </a:pPr>
            <a:endParaRPr lang="ru-RU" sz="4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рекламно-целевая.</a:t>
            </a:r>
            <a:endParaRPr lang="ru-RU" sz="4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4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Заголовок должен быть понятным!</a:t>
            </a:r>
          </a:p>
          <a:p>
            <a:pPr lvl="0" algn="r"/>
            <a:r>
              <a:rPr lang="ru-RU" sz="4400" dirty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4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6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6927850" y="777875"/>
            <a:ext cx="7010400" cy="1032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6600" b="1" spc="-75" dirty="0" smtClean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Заголовок</a:t>
            </a:r>
            <a:endParaRPr sz="4400" b="1" dirty="0">
              <a:latin typeface="Georgia" panose="02040502050405020303" pitchFamily="18" charset="0"/>
              <a:cs typeface="NeueMachina-Mediu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650" y="2987675"/>
            <a:ext cx="18821400" cy="1031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Типы:</a:t>
            </a:r>
          </a:p>
          <a:p>
            <a:endParaRPr lang="ru-RU" sz="48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- Заголовок-констатация («Сергей Мавроди умер на остановке»).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Цитатный заголовок («За первые месяцы работы в детском саду я похудела на 15 килограммов», «Ай да Пушкин, ай да электронный»).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Призыв к чему-то («На зарядку становись!).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Образный («Оцифрованное детство»).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Игровой («Москвички не смогли заполучить маленького Данилу Козловского»).</a:t>
            </a:r>
          </a:p>
          <a:p>
            <a:pPr>
              <a:lnSpc>
                <a:spcPct val="100000"/>
              </a:lnSpc>
            </a:pPr>
            <a:endParaRPr lang="ru-RU" sz="48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4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4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19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6089650" y="549275"/>
            <a:ext cx="9829800" cy="1032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6600" b="1" spc="-75" dirty="0" smtClean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???????</a:t>
            </a:r>
            <a:endParaRPr sz="4400" b="1" dirty="0">
              <a:latin typeface="Georgia" panose="02040502050405020303" pitchFamily="18" charset="0"/>
              <a:cs typeface="NeueMachina-Mediu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250" y="1997075"/>
            <a:ext cx="19278599" cy="975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Во </a:t>
            </a:r>
            <a:r>
              <a:rPr lang="ru-RU" sz="4000" dirty="0">
                <a:latin typeface="Georgia" panose="02040502050405020303" pitchFamily="18" charset="0"/>
                <a:cs typeface="Times New Roman" panose="02020603050405020304" pitchFamily="18" charset="0"/>
              </a:rPr>
              <a:t>вторник в ходе послания Федеральному собранию президент России Владимир Путин предложил с 1 января следующего года вдобавок к запланированному повышению МРОТ провести еще одно - на дополнительные 10%. Таким образом, минимальный размер оплаты труда вырастет на 18,5% и составит 19 242 рубля.</a:t>
            </a:r>
          </a:p>
          <a:p>
            <a:r>
              <a:rPr lang="ru-RU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«Мы </a:t>
            </a:r>
            <a:r>
              <a:rPr lang="ru-RU" sz="4000" dirty="0">
                <a:latin typeface="Georgia" panose="02040502050405020303" pitchFamily="18" charset="0"/>
                <a:cs typeface="Times New Roman" panose="02020603050405020304" pitchFamily="18" charset="0"/>
              </a:rPr>
              <a:t>поддерживаем, потому что это всегда правильно, МРОТ должен повышаться. Другое дело, что, конечно, наша точка зрения - его надо повышать более решительно. Есть много обстоятельств, которые заставят, видимо, подкорректировать этот показатель в дальнейшем, - инфляция, продовольственная инфляция и так далее", - сказал глава Федерации независимых профсоюзов России Михаил Шмаков.</a:t>
            </a:r>
          </a:p>
          <a:p>
            <a:r>
              <a:rPr lang="ru-RU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Ранее </a:t>
            </a:r>
            <a:r>
              <a:rPr lang="ru-RU" sz="4000" dirty="0">
                <a:latin typeface="Georgia" panose="02040502050405020303" pitchFamily="18" charset="0"/>
                <a:cs typeface="Times New Roman" panose="02020603050405020304" pitchFamily="18" charset="0"/>
              </a:rPr>
              <a:t>Шмаков заявлял, что МРОТ должен быть проиндексирован до 46 тыс. рублей, для этого нужно изменить методику его расчета.</a:t>
            </a:r>
            <a:r>
              <a:rPr lang="ru-RU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💢</a:t>
            </a:r>
          </a:p>
          <a:p>
            <a:endParaRPr lang="ru-RU" sz="4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Источник</a:t>
            </a:r>
            <a:r>
              <a:rPr lang="ru-RU" sz="4000" dirty="0">
                <a:latin typeface="Georgia" panose="02040502050405020303" pitchFamily="18" charset="0"/>
                <a:cs typeface="Times New Roman" panose="02020603050405020304" pitchFamily="18" charset="0"/>
              </a:rPr>
              <a:t>: https://tass.ru/obschestvo/17106843</a:t>
            </a:r>
          </a:p>
          <a:p>
            <a:endParaRPr lang="ru-RU" sz="2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6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6089650" y="549275"/>
            <a:ext cx="9829800" cy="1032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6600" b="1" spc="-75" dirty="0" smtClean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???????</a:t>
            </a:r>
            <a:endParaRPr sz="4400" b="1" dirty="0">
              <a:latin typeface="Georgia" panose="02040502050405020303" pitchFamily="18" charset="0"/>
              <a:cs typeface="NeueMachina-Mediu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250" y="1997075"/>
            <a:ext cx="19278599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Georgia" panose="02040502050405020303" pitchFamily="18" charset="0"/>
                <a:cs typeface="Times New Roman" panose="02020603050405020304" pitchFamily="18" charset="0"/>
              </a:rPr>
              <a:t>С чего мы начинаем утро? Конечно же с зарядки. А если не успеваем дома, то можно и с воспитанниками выполнить несколько энергичных движений. Как результат - хорошее настроение на весь день!</a:t>
            </a:r>
          </a:p>
          <a:p>
            <a:r>
              <a:rPr lang="ru-RU" sz="4000" dirty="0">
                <a:latin typeface="Georgia" panose="02040502050405020303" pitchFamily="18" charset="0"/>
                <a:cs typeface="Times New Roman" panose="02020603050405020304" pitchFamily="18" charset="0"/>
              </a:rPr>
              <a:t>Еще одно великолепное средство для работы головного мозга - пальчиковая гимнастика. Пара минут в день, а результат просто восхищает: уходит напряжение, улучшается работа мозга. Это очень важно так как наша работа связана не только с детьми, но и с документацией.</a:t>
            </a:r>
          </a:p>
          <a:p>
            <a:r>
              <a:rPr lang="ru-RU" sz="4000" dirty="0">
                <a:latin typeface="Georgia" panose="02040502050405020303" pitchFamily="18" charset="0"/>
                <a:cs typeface="Times New Roman" panose="02020603050405020304" pitchFamily="18" charset="0"/>
              </a:rPr>
              <a:t>Больше всего повезло педагогам. Ведь мы часто бываем с детками на свежем воздухе: ежедневные прогулки, занятия, подвижные игры, солнечные и воздушные ванны - все это благотворно влияет на организм в целом и способствует укреплению иммунитета.</a:t>
            </a:r>
          </a:p>
          <a:p>
            <a:r>
              <a:rPr lang="ru-RU" sz="4000" dirty="0">
                <a:latin typeface="Georgia" panose="02040502050405020303" pitchFamily="18" charset="0"/>
                <a:cs typeface="Times New Roman" panose="02020603050405020304" pitchFamily="18" charset="0"/>
              </a:rPr>
              <a:t>Совет от нашей </a:t>
            </a:r>
            <a:r>
              <a:rPr lang="ru-RU" sz="40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первички</a:t>
            </a:r>
            <a:r>
              <a:rPr lang="ru-RU" sz="4000" dirty="0">
                <a:latin typeface="Georgia" panose="02040502050405020303" pitchFamily="18" charset="0"/>
                <a:cs typeface="Times New Roman" panose="02020603050405020304" pitchFamily="18" charset="0"/>
              </a:rPr>
              <a:t>: проводите больше времени на свежем воздухе. И помните: главное в нашей жизни - здоровье, а каким оно будет, зависит только от нас самих.</a:t>
            </a:r>
          </a:p>
          <a:p>
            <a:endParaRPr lang="ru-RU" sz="2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" y="2927350"/>
            <a:ext cx="5334000" cy="79675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94250" y="244475"/>
            <a:ext cx="11887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35"/>
              </a:spcBef>
            </a:pPr>
            <a:r>
              <a:rPr lang="ru-RU" sz="6600" b="1" spc="-75" dirty="0" smtClean="0">
                <a:solidFill>
                  <a:srgbClr val="FF0000"/>
                </a:solidFill>
                <a:latin typeface="Georgia" panose="02040502050405020303" pitchFamily="18" charset="0"/>
                <a:cs typeface="NeueMachina-Medium"/>
              </a:rPr>
              <a:t>Прочитал новость – и вступил в Профсоюз?</a:t>
            </a:r>
            <a:endParaRPr lang="ru-RU" sz="6600" b="1" dirty="0">
              <a:solidFill>
                <a:srgbClr val="FF0000"/>
              </a:solidFill>
              <a:latin typeface="Georgia" panose="02040502050405020303" pitchFamily="18" charset="0"/>
              <a:cs typeface="NeueMachina-Medium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42050" y="2927350"/>
            <a:ext cx="13335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Разработанные Общероссийским Профсоюзом </a:t>
            </a:r>
            <a:r>
              <a:rPr lang="ru-RU" sz="40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lvl="0"/>
            <a:endParaRPr lang="ru-RU" sz="4000" b="1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«Разъяснения для образовательных организаций по защите прав педагогических работников в части неприкосновенности частной жизни и защиты профессиональной чести и достоинства…»</a:t>
            </a:r>
          </a:p>
          <a:p>
            <a:pPr lvl="0"/>
            <a:r>
              <a:rPr lang="ru-RU" sz="3200" u="sng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3"/>
              </a:rPr>
              <a:t>https://www.eseur.ru/Files/file15860.pdf</a:t>
            </a:r>
            <a:endParaRPr lang="ru-RU" sz="3200" u="sng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0"/>
            <a:endParaRPr lang="ru-RU" sz="4400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«Правовой навигатор: защити свои права в интернете».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4"/>
              </a:rPr>
              <a:t>https://www.eseur.ru/Files/Pravovoy_navigator_zaschiti_svo59422.pdf</a:t>
            </a:r>
            <a:r>
              <a:rPr lang="ru-RU" sz="32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6200000">
            <a:off x="4399811" y="-4395341"/>
            <a:ext cx="11308558" cy="2010003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lumMod val="84000"/>
                  <a:lumOff val="16000"/>
                  <a:alpha val="48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42" y="-10070"/>
            <a:ext cx="20095964" cy="139262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81" y="303335"/>
            <a:ext cx="2060552" cy="2060552"/>
          </a:xfrm>
          <a:prstGeom prst="rect">
            <a:avLst/>
          </a:prstGeom>
        </p:spPr>
      </p:pic>
      <p:sp>
        <p:nvSpPr>
          <p:cNvPr id="7" name="object 3"/>
          <p:cNvSpPr txBox="1"/>
          <p:nvPr/>
        </p:nvSpPr>
        <p:spPr>
          <a:xfrm>
            <a:off x="755650" y="4206875"/>
            <a:ext cx="7620000" cy="58940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lang="ru-RU" sz="4800" b="1" spc="-30" dirty="0" smtClean="0">
                <a:solidFill>
                  <a:srgbClr val="524641"/>
                </a:solidFill>
                <a:latin typeface="Georgia" panose="02040502050405020303" pitchFamily="18" charset="0"/>
                <a:cs typeface="Neue Machina"/>
              </a:rPr>
              <a:t>Родионова Оксана Александровна</a:t>
            </a:r>
            <a:r>
              <a:rPr lang="ru-RU" sz="4000" b="1" spc="-30" dirty="0" smtClean="0">
                <a:solidFill>
                  <a:srgbClr val="524641"/>
                </a:solidFill>
                <a:latin typeface="Georgia" panose="02040502050405020303" pitchFamily="18" charset="0"/>
                <a:cs typeface="Neue Machina"/>
              </a:rPr>
              <a:t>,</a:t>
            </a: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lang="ru-RU" sz="4000" spc="-30" dirty="0">
                <a:solidFill>
                  <a:srgbClr val="524641"/>
                </a:solidFill>
                <a:latin typeface="Georgia" panose="02040502050405020303" pitchFamily="18" charset="0"/>
                <a:cs typeface="Neue Machina"/>
              </a:rPr>
              <a:t>г</a:t>
            </a:r>
            <a:r>
              <a:rPr lang="ru-RU" sz="4000" spc="-30" dirty="0" smtClean="0">
                <a:solidFill>
                  <a:srgbClr val="524641"/>
                </a:solidFill>
                <a:latin typeface="Georgia" panose="02040502050405020303" pitchFamily="18" charset="0"/>
                <a:cs typeface="Neue Machina"/>
              </a:rPr>
              <a:t>лавный специалист Департамента общественных связей аппарата Общероссийского Профсоюза образования</a:t>
            </a: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lang="ru-RU" sz="4000" b="1" spc="-30" dirty="0" smtClean="0">
              <a:solidFill>
                <a:srgbClr val="524641"/>
              </a:solidFill>
              <a:latin typeface="Georgia" panose="02040502050405020303" pitchFamily="18" charset="0"/>
              <a:cs typeface="Neue Machina"/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lang="en-US" sz="4000" spc="-30" dirty="0" smtClean="0">
                <a:solidFill>
                  <a:srgbClr val="524641"/>
                </a:solidFill>
                <a:latin typeface="Georgia" panose="02040502050405020303" pitchFamily="18" charset="0"/>
                <a:cs typeface="Neue Machina"/>
              </a:rPr>
              <a:t>prof.reporter2023@mail.ru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013" y="811927"/>
            <a:ext cx="4736513" cy="47365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50" y="5808172"/>
            <a:ext cx="5358303" cy="53583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50" y="681160"/>
            <a:ext cx="3534108" cy="490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22850" y="473075"/>
            <a:ext cx="11811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35"/>
              </a:spcBef>
            </a:pPr>
            <a:r>
              <a:rPr lang="ru-RU" sz="6600" b="1" spc="-75" dirty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Пост в группе </a:t>
            </a:r>
            <a:r>
              <a:rPr lang="ru-RU" sz="6600" b="1" spc="-75" dirty="0" smtClean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Профсоюза</a:t>
            </a:r>
            <a:endParaRPr lang="ru-RU" sz="6600" b="1" dirty="0">
              <a:solidFill>
                <a:prstClr val="black"/>
              </a:solidFill>
              <a:latin typeface="Georgia" panose="02040502050405020303" pitchFamily="18" charset="0"/>
              <a:cs typeface="NeueMachina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09250" y="3384550"/>
            <a:ext cx="929640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56450" y="3063875"/>
            <a:ext cx="127254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ДОСРОЧНАЯ ПЕНСИЯ НАЗНАЧЕНА. СПАСИБО ПРОФСОЮЗУ!</a:t>
            </a:r>
          </a:p>
          <a:p>
            <a:pPr lvl="0"/>
            <a:endParaRPr lang="ru-RU" sz="3200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июле 2022 года состоялось заседание суда, решением которого был засчитан период работы </a:t>
            </a:r>
            <a:r>
              <a:rPr lang="ru-RU" sz="32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около 2 лет педагогическому </a:t>
            </a:r>
            <a:r>
              <a:rPr lang="ru-RU" sz="32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работнику </a:t>
            </a:r>
            <a:r>
              <a:rPr lang="ru-RU" sz="3200" dirty="0" err="1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Кошкинского</a:t>
            </a:r>
            <a:r>
              <a:rPr lang="ru-RU" sz="32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района Самарской области.</a:t>
            </a:r>
          </a:p>
          <a:p>
            <a:pPr lvl="0"/>
            <a:endParaRPr lang="ru-RU" sz="3200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Член Профсоюза работал в должности воспитателя в учреждении, не поименованном Списком должностей и учреждений, работа в которых засчитывается в стаж работы, дающей право на досрочное назначение трудовой пенсии по </a:t>
            </a:r>
            <a:r>
              <a:rPr lang="ru-RU" sz="32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старости…</a:t>
            </a:r>
          </a:p>
          <a:p>
            <a:pPr lvl="0"/>
            <a:endParaRPr lang="ru-RU" sz="3200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2"/>
              </a:rPr>
              <a:t>vk.com/eseur?w=wall-139155534_16266</a:t>
            </a:r>
            <a:r>
              <a:rPr lang="ru-RU" sz="32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0"/>
            <a:endParaRPr lang="ru-RU" sz="3200" dirty="0" smtClean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12 тысяч просмотров, 177 </a:t>
            </a:r>
            <a:r>
              <a:rPr lang="ru-RU" sz="3200" b="1" dirty="0" err="1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лайков</a:t>
            </a:r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35 </a:t>
            </a:r>
            <a:r>
              <a:rPr lang="ru-RU" sz="3200" b="1" dirty="0" err="1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перепостов</a:t>
            </a:r>
            <a:endParaRPr lang="ru-RU" sz="3200" b="1" dirty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sun9-34.userapi.com/impg/sxUXIEP5aYVlrWdJ6cuPgHbA1mojXeEKRg47fA/lnPxcxL7JXM.jpg?size=1280x1280&amp;quality=95&amp;sign=cf7859c31cef70aaa212f49f3093f355&amp;c_uniq_tag=thWHchZKI0MbypyNs9mD4rO9UVEvZAiC2XPj_V-ESdk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3216275"/>
            <a:ext cx="6461126" cy="646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1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22850" y="473075"/>
            <a:ext cx="11811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35"/>
              </a:spcBef>
            </a:pPr>
            <a:r>
              <a:rPr lang="ru-RU" sz="6600" b="1" spc="-75" dirty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Пост в группе </a:t>
            </a:r>
            <a:r>
              <a:rPr lang="ru-RU" sz="6600" b="1" spc="-75" dirty="0" smtClean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Профсоюза</a:t>
            </a:r>
            <a:endParaRPr lang="ru-RU" sz="6600" b="1" dirty="0">
              <a:solidFill>
                <a:prstClr val="black"/>
              </a:solidFill>
              <a:latin typeface="Georgia" panose="02040502050405020303" pitchFamily="18" charset="0"/>
              <a:cs typeface="NeueMachina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09250" y="3384550"/>
            <a:ext cx="929640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56450" y="3063875"/>
            <a:ext cx="127254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ПРОФСОЮЗ ПОМОГ ДОБИТЬСЯ ПЕРЕРАСЧЕТА РАЗМЕРА СТИМУЛИРУЮЩИХ НАДБАВОК В ПОЛЬЗУ </a:t>
            </a:r>
            <a:r>
              <a:rPr lang="ru-RU" sz="32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ПЕДАГОГОВ</a:t>
            </a:r>
          </a:p>
          <a:p>
            <a:pPr lvl="0"/>
            <a:endParaRPr lang="ru-RU" sz="3200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Суд </a:t>
            </a:r>
            <a:r>
              <a:rPr lang="ru-RU" sz="40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взыскал в пользу учителя </a:t>
            </a:r>
            <a:r>
              <a:rPr lang="ru-RU" sz="4000" dirty="0" err="1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недоначисленную</a:t>
            </a:r>
            <a:r>
              <a:rPr lang="ru-RU" sz="40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заработную плату за год в сумме 42 996, 97 рублей + </a:t>
            </a:r>
            <a:r>
              <a:rPr lang="ru-RU" sz="4000" dirty="0" err="1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недовыплаченные</a:t>
            </a:r>
            <a:r>
              <a:rPr lang="ru-RU" sz="40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суммы за период отпуска в 2021-2022 учебном году и установил впредь начисление данных надбавок с учетом фактической педагогической нагрузки.</a:t>
            </a:r>
          </a:p>
          <a:p>
            <a:pPr lvl="0"/>
            <a:endParaRPr lang="ru-RU" sz="3200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2"/>
              </a:rPr>
              <a:t>vk.com/eseur?w=wall-139155534_18314</a:t>
            </a:r>
            <a:endParaRPr lang="ru-RU" sz="3200" dirty="0" smtClean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0"/>
            <a:endParaRPr lang="ru-RU" sz="3200" dirty="0" smtClean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89 тысяч просмотров, 1056 </a:t>
            </a:r>
            <a:r>
              <a:rPr lang="ru-RU" sz="3200" b="1" dirty="0" err="1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лайков</a:t>
            </a:r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333 </a:t>
            </a:r>
            <a:r>
              <a:rPr lang="ru-RU" sz="3200" b="1" dirty="0" err="1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перепоста</a:t>
            </a:r>
            <a:endParaRPr lang="ru-RU" sz="3200" b="1" dirty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" y="3063874"/>
            <a:ext cx="5410200" cy="733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5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850" y="2225675"/>
            <a:ext cx="1645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докладом по первому вопросу выступил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(…) организации Профсоюза.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отчитался перед присутствующими об организационной, информационной,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правозащитной, финансовой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учреждениями начального общего, дошкольного и дополнительного образования, технической инспекции,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Совета молодых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педагогов.</a:t>
            </a:r>
          </a:p>
        </p:txBody>
      </p:sp>
      <p:sp>
        <p:nvSpPr>
          <p:cNvPr id="3" name="object 5"/>
          <p:cNvSpPr txBox="1"/>
          <p:nvPr/>
        </p:nvSpPr>
        <p:spPr>
          <a:xfrm>
            <a:off x="4794250" y="473075"/>
            <a:ext cx="12039600" cy="94064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6000" b="1" spc="-75" dirty="0" smtClean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Синонимы нам помогут!</a:t>
            </a:r>
            <a:endParaRPr sz="6000" b="1" dirty="0">
              <a:latin typeface="Georgia" panose="02040502050405020303" pitchFamily="18" charset="0"/>
              <a:cs typeface="NeueMachina-Mediu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8050" y="6645275"/>
            <a:ext cx="1638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докладом по первому вопросу выступил председатель (…) организации Профсоюза. Он отчитался перед присутствующими об организационной, информационной, правозащитной, финансовой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учреждениями начального общего, дошкольного и дополнительного образования, технической инспекции,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успехах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Совета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педагогов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650" y="2599273"/>
            <a:ext cx="1356360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- МБОУ СОШ – </a:t>
            </a:r>
            <a:r>
              <a:rPr lang="ru-RU" sz="4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средняя школа</a:t>
            </a:r>
          </a:p>
          <a:p>
            <a:endParaRPr lang="ru-RU" sz="40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- профессиональный </a:t>
            </a:r>
            <a:r>
              <a:rPr lang="ru-RU" sz="4000" dirty="0">
                <a:latin typeface="Georgia" panose="02040502050405020303" pitchFamily="18" charset="0"/>
                <a:cs typeface="Times New Roman" panose="02020603050405020304" pitchFamily="18" charset="0"/>
              </a:rPr>
              <a:t>союз работников народного образования и науки Российской </a:t>
            </a:r>
            <a:r>
              <a:rPr lang="ru-RU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Федерации – </a:t>
            </a:r>
            <a:r>
              <a:rPr lang="ru-RU" sz="4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Общероссийский Профсоюз образования</a:t>
            </a:r>
            <a:r>
              <a:rPr lang="ru-RU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или </a:t>
            </a:r>
            <a:r>
              <a:rPr lang="ru-RU" sz="4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Профсоюз</a:t>
            </a:r>
          </a:p>
          <a:p>
            <a:endParaRPr lang="ru-RU" sz="4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4000" dirty="0">
                <a:latin typeface="Georgia" panose="02040502050405020303" pitchFamily="18" charset="0"/>
                <a:cs typeface="Times New Roman" panose="02020603050405020304" pitchFamily="18" charset="0"/>
              </a:rPr>
              <a:t>д</a:t>
            </a:r>
            <a:r>
              <a:rPr lang="ru-RU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еление текста на абзацы</a:t>
            </a:r>
          </a:p>
          <a:p>
            <a:pPr marL="571500" indent="-571500">
              <a:buFontTx/>
              <a:buChar char="-"/>
            </a:pPr>
            <a:endParaRPr lang="ru-RU" sz="4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4000" dirty="0">
                <a:latin typeface="Georgia" panose="02040502050405020303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спользование </a:t>
            </a:r>
            <a:r>
              <a:rPr lang="ru-RU" sz="4000" b="1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смайлов</a:t>
            </a:r>
            <a:r>
              <a:rPr lang="ru-RU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или подзаголовков</a:t>
            </a:r>
          </a:p>
          <a:p>
            <a:pPr marL="571500" indent="-571500">
              <a:buFontTx/>
              <a:buChar char="-"/>
            </a:pPr>
            <a:endParaRPr lang="ru-RU" sz="40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4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заголовки </a:t>
            </a:r>
          </a:p>
          <a:p>
            <a:pPr marL="571500" indent="-571500">
              <a:buFontTx/>
              <a:buChar char="-"/>
            </a:pPr>
            <a:endParaRPr lang="ru-RU" sz="4000" b="1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4000" b="1" dirty="0">
                <a:latin typeface="Georgia" panose="02040502050405020303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ктивный </a:t>
            </a:r>
            <a:r>
              <a:rPr lang="ru-RU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залог вместо пассивного</a:t>
            </a:r>
            <a:endParaRPr lang="ru-RU" sz="4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4565650" y="549275"/>
            <a:ext cx="12496800" cy="186397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6000" b="1" spc="-75" dirty="0" smtClean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За счет чего еще можно облегчить восприятие текста?</a:t>
            </a:r>
            <a:endParaRPr sz="6000" b="1" dirty="0">
              <a:latin typeface="Georgia" panose="02040502050405020303" pitchFamily="18" charset="0"/>
              <a:cs typeface="NeueMachina-Medium"/>
            </a:endParaRPr>
          </a:p>
        </p:txBody>
      </p:sp>
      <p:pic>
        <p:nvPicPr>
          <p:cNvPr id="1026" name="Picture 2" descr="https://i.pinimg.com/originals/09/b1/57/09b157eb8d1d4a2e4d56161a45388c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425" y="3063875"/>
            <a:ext cx="4793721" cy="342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250" y="6790471"/>
            <a:ext cx="4359275" cy="435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8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6250" y="3749675"/>
            <a:ext cx="15697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главное в жизни — быть физически здоровым, чтобы иметь силы и энергию на достижение заветных высот.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замечательные спортивные состязания, где две команды показали свои физические навыки, было очень весело и азартно, все участники подняли себе настроение и просто приятно провели время.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всем участникам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условное название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4794250" y="473075"/>
            <a:ext cx="12039600" cy="187679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6000" b="1" spc="-75" dirty="0" smtClean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Понятно, о чем рассказано?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6000" b="1" spc="-75" dirty="0" smtClean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Интересно? Ярко? </a:t>
            </a:r>
            <a:endParaRPr sz="6000" b="1" dirty="0">
              <a:latin typeface="Georgia" panose="02040502050405020303" pitchFamily="18" charset="0"/>
              <a:cs typeface="NeueMachina-Medium"/>
            </a:endParaRPr>
          </a:p>
        </p:txBody>
      </p:sp>
    </p:spTree>
    <p:extLst>
      <p:ext uri="{BB962C8B-B14F-4D97-AF65-F5344CB8AC3E}">
        <p14:creationId xmlns:p14="http://schemas.microsoft.com/office/powerpoint/2010/main" val="365940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4565650" y="320675"/>
            <a:ext cx="12268200" cy="30643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400" b="1" spc="-75" dirty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Игорь Еву, </a:t>
            </a:r>
            <a:r>
              <a:rPr lang="ru-RU" sz="4800" b="1" spc="-75" dirty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учитель года, </a:t>
            </a:r>
            <a:r>
              <a:rPr lang="ru-RU" sz="4800" b="1" spc="-75" dirty="0" smtClean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председатель </a:t>
            </a:r>
            <a:r>
              <a:rPr lang="ru-RU" sz="4800" b="1" spc="-75" dirty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Таврической районной организации Профсоюза (Омская область)</a:t>
            </a:r>
            <a:endParaRPr sz="3600" b="1" dirty="0">
              <a:latin typeface="Georgia" panose="02040502050405020303" pitchFamily="18" charset="0"/>
              <a:cs typeface="NeueMachina-Mediu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42450" y="4130675"/>
            <a:ext cx="10439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рассказал о мерах социальной поддержки молодым специалистам. Практикум «Приемы формирования читательской грамотности» провела учитель географии Татьяна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Баландина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Александр Голубев,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директора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Прииртышской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 говорил о том, какого педагога, в том числе молодого, хотел бы видеть в своем коллективе».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E9316BC-8799-087C-B2A7-6C11E9CF2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4271872"/>
            <a:ext cx="8077200" cy="596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6623050" y="549275"/>
            <a:ext cx="9525000" cy="20486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6600" b="1" spc="-75" dirty="0" smtClean="0">
                <a:solidFill>
                  <a:srgbClr val="524641"/>
                </a:solidFill>
                <a:latin typeface="Georgia" panose="02040502050405020303" pitchFamily="18" charset="0"/>
                <a:cs typeface="NeueMachina-Medium"/>
              </a:rPr>
              <a:t>Информационная заметка</a:t>
            </a:r>
            <a:endParaRPr sz="6600" b="1" dirty="0">
              <a:latin typeface="Georgia" panose="02040502050405020303" pitchFamily="18" charset="0"/>
              <a:cs typeface="NeueMachina-Mediu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8050" y="3216275"/>
            <a:ext cx="5181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Что? Где? Когда?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подробности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лица,</a:t>
            </a:r>
          </a:p>
          <a:p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зачем? </a:t>
            </a:r>
          </a:p>
          <a:p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1379197" y="3520601"/>
            <a:ext cx="3533924" cy="3556236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Равнобедренный треугольник 4"/>
          <p:cNvSpPr/>
          <p:nvPr/>
        </p:nvSpPr>
        <p:spPr>
          <a:xfrm flipV="1">
            <a:off x="11385550" y="6950075"/>
            <a:ext cx="3533921" cy="3321888"/>
          </a:xfrm>
          <a:prstGeom prst="triangle">
            <a:avLst>
              <a:gd name="adj" fmla="val 5206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олилиния 5"/>
          <p:cNvSpPr/>
          <p:nvPr/>
        </p:nvSpPr>
        <p:spPr>
          <a:xfrm>
            <a:off x="7766050" y="3178988"/>
            <a:ext cx="4324476" cy="683226"/>
          </a:xfrm>
          <a:custGeom>
            <a:avLst/>
            <a:gdLst>
              <a:gd name="connsiteX0" fmla="*/ 0 w 2621864"/>
              <a:gd name="connsiteY0" fmla="*/ 69112 h 414666"/>
              <a:gd name="connsiteX1" fmla="*/ 20243 w 2621864"/>
              <a:gd name="connsiteY1" fmla="*/ 20242 h 414666"/>
              <a:gd name="connsiteX2" fmla="*/ 69113 w 2621864"/>
              <a:gd name="connsiteY2" fmla="*/ 0 h 414666"/>
              <a:gd name="connsiteX3" fmla="*/ 2552752 w 2621864"/>
              <a:gd name="connsiteY3" fmla="*/ 0 h 414666"/>
              <a:gd name="connsiteX4" fmla="*/ 2601622 w 2621864"/>
              <a:gd name="connsiteY4" fmla="*/ 20243 h 414666"/>
              <a:gd name="connsiteX5" fmla="*/ 2621864 w 2621864"/>
              <a:gd name="connsiteY5" fmla="*/ 69113 h 414666"/>
              <a:gd name="connsiteX6" fmla="*/ 2621864 w 2621864"/>
              <a:gd name="connsiteY6" fmla="*/ 345554 h 414666"/>
              <a:gd name="connsiteX7" fmla="*/ 2601622 w 2621864"/>
              <a:gd name="connsiteY7" fmla="*/ 394424 h 414666"/>
              <a:gd name="connsiteX8" fmla="*/ 2552752 w 2621864"/>
              <a:gd name="connsiteY8" fmla="*/ 414666 h 414666"/>
              <a:gd name="connsiteX9" fmla="*/ 69112 w 2621864"/>
              <a:gd name="connsiteY9" fmla="*/ 414666 h 414666"/>
              <a:gd name="connsiteX10" fmla="*/ 20242 w 2621864"/>
              <a:gd name="connsiteY10" fmla="*/ 394424 h 414666"/>
              <a:gd name="connsiteX11" fmla="*/ 0 w 2621864"/>
              <a:gd name="connsiteY11" fmla="*/ 345554 h 414666"/>
              <a:gd name="connsiteX12" fmla="*/ 0 w 2621864"/>
              <a:gd name="connsiteY12" fmla="*/ 69112 h 41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21864" h="414666">
                <a:moveTo>
                  <a:pt x="0" y="69112"/>
                </a:moveTo>
                <a:cubicBezTo>
                  <a:pt x="0" y="50782"/>
                  <a:pt x="7281" y="33203"/>
                  <a:pt x="20243" y="20242"/>
                </a:cubicBezTo>
                <a:cubicBezTo>
                  <a:pt x="33204" y="7281"/>
                  <a:pt x="50783" y="0"/>
                  <a:pt x="69113" y="0"/>
                </a:cubicBezTo>
                <a:lnTo>
                  <a:pt x="2552752" y="0"/>
                </a:lnTo>
                <a:cubicBezTo>
                  <a:pt x="2571082" y="0"/>
                  <a:pt x="2588661" y="7281"/>
                  <a:pt x="2601622" y="20243"/>
                </a:cubicBezTo>
                <a:cubicBezTo>
                  <a:pt x="2614583" y="33204"/>
                  <a:pt x="2621864" y="50783"/>
                  <a:pt x="2621864" y="69113"/>
                </a:cubicBezTo>
                <a:lnTo>
                  <a:pt x="2621864" y="345554"/>
                </a:lnTo>
                <a:cubicBezTo>
                  <a:pt x="2621864" y="363884"/>
                  <a:pt x="2614583" y="381463"/>
                  <a:pt x="2601622" y="394424"/>
                </a:cubicBezTo>
                <a:cubicBezTo>
                  <a:pt x="2588661" y="407385"/>
                  <a:pt x="2571082" y="414666"/>
                  <a:pt x="2552752" y="414666"/>
                </a:cubicBezTo>
                <a:lnTo>
                  <a:pt x="69112" y="414666"/>
                </a:lnTo>
                <a:cubicBezTo>
                  <a:pt x="50782" y="414666"/>
                  <a:pt x="33203" y="407385"/>
                  <a:pt x="20242" y="394424"/>
                </a:cubicBezTo>
                <a:cubicBezTo>
                  <a:pt x="7281" y="381463"/>
                  <a:pt x="0" y="363884"/>
                  <a:pt x="0" y="345554"/>
                </a:cubicBezTo>
                <a:lnTo>
                  <a:pt x="0" y="6911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0181" tIns="140181" rIns="140181" bIns="140181" spcCol="1270" anchor="ctr"/>
          <a:lstStyle/>
          <a:p>
            <a:pPr algn="ctr" defTabSz="1246067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i="1" dirty="0"/>
              <a:t>Интересное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55572" y="6245839"/>
            <a:ext cx="33640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 smtClean="0">
                <a:solidFill>
                  <a:schemeClr val="tx1"/>
                </a:solidFill>
              </a:rPr>
              <a:t>Важное </a:t>
            </a:r>
            <a:endParaRPr lang="ru-RU" altLang="ru-RU" sz="48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9591484" y="6485473"/>
            <a:ext cx="673607" cy="351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4471650" y="9481472"/>
            <a:ext cx="4094119" cy="683226"/>
          </a:xfrm>
          <a:custGeom>
            <a:avLst/>
            <a:gdLst>
              <a:gd name="connsiteX0" fmla="*/ 0 w 2499915"/>
              <a:gd name="connsiteY0" fmla="*/ 103559 h 621343"/>
              <a:gd name="connsiteX1" fmla="*/ 30332 w 2499915"/>
              <a:gd name="connsiteY1" fmla="*/ 30332 h 621343"/>
              <a:gd name="connsiteX2" fmla="*/ 103559 w 2499915"/>
              <a:gd name="connsiteY2" fmla="*/ 0 h 621343"/>
              <a:gd name="connsiteX3" fmla="*/ 2396356 w 2499915"/>
              <a:gd name="connsiteY3" fmla="*/ 0 h 621343"/>
              <a:gd name="connsiteX4" fmla="*/ 2469583 w 2499915"/>
              <a:gd name="connsiteY4" fmla="*/ 30332 h 621343"/>
              <a:gd name="connsiteX5" fmla="*/ 2499915 w 2499915"/>
              <a:gd name="connsiteY5" fmla="*/ 103559 h 621343"/>
              <a:gd name="connsiteX6" fmla="*/ 2499915 w 2499915"/>
              <a:gd name="connsiteY6" fmla="*/ 517784 h 621343"/>
              <a:gd name="connsiteX7" fmla="*/ 2469583 w 2499915"/>
              <a:gd name="connsiteY7" fmla="*/ 591011 h 621343"/>
              <a:gd name="connsiteX8" fmla="*/ 2396356 w 2499915"/>
              <a:gd name="connsiteY8" fmla="*/ 621343 h 621343"/>
              <a:gd name="connsiteX9" fmla="*/ 103559 w 2499915"/>
              <a:gd name="connsiteY9" fmla="*/ 621343 h 621343"/>
              <a:gd name="connsiteX10" fmla="*/ 30332 w 2499915"/>
              <a:gd name="connsiteY10" fmla="*/ 591011 h 621343"/>
              <a:gd name="connsiteX11" fmla="*/ 0 w 2499915"/>
              <a:gd name="connsiteY11" fmla="*/ 517784 h 621343"/>
              <a:gd name="connsiteX12" fmla="*/ 0 w 2499915"/>
              <a:gd name="connsiteY12" fmla="*/ 103559 h 62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9915" h="621343">
                <a:moveTo>
                  <a:pt x="0" y="103559"/>
                </a:moveTo>
                <a:cubicBezTo>
                  <a:pt x="0" y="76093"/>
                  <a:pt x="10911" y="49753"/>
                  <a:pt x="30332" y="30332"/>
                </a:cubicBezTo>
                <a:cubicBezTo>
                  <a:pt x="49753" y="10911"/>
                  <a:pt x="76094" y="0"/>
                  <a:pt x="103559" y="0"/>
                </a:cubicBezTo>
                <a:lnTo>
                  <a:pt x="2396356" y="0"/>
                </a:lnTo>
                <a:cubicBezTo>
                  <a:pt x="2423822" y="0"/>
                  <a:pt x="2450162" y="10911"/>
                  <a:pt x="2469583" y="30332"/>
                </a:cubicBezTo>
                <a:cubicBezTo>
                  <a:pt x="2489004" y="49753"/>
                  <a:pt x="2499915" y="76094"/>
                  <a:pt x="2499915" y="103559"/>
                </a:cubicBezTo>
                <a:lnTo>
                  <a:pt x="2499915" y="517784"/>
                </a:lnTo>
                <a:cubicBezTo>
                  <a:pt x="2499915" y="545250"/>
                  <a:pt x="2489004" y="571590"/>
                  <a:pt x="2469583" y="591011"/>
                </a:cubicBezTo>
                <a:cubicBezTo>
                  <a:pt x="2450162" y="610432"/>
                  <a:pt x="2423821" y="621343"/>
                  <a:pt x="2396356" y="621343"/>
                </a:cubicBezTo>
                <a:lnTo>
                  <a:pt x="103559" y="621343"/>
                </a:lnTo>
                <a:cubicBezTo>
                  <a:pt x="76093" y="621343"/>
                  <a:pt x="49753" y="610432"/>
                  <a:pt x="30332" y="591011"/>
                </a:cubicBezTo>
                <a:cubicBezTo>
                  <a:pt x="10911" y="571590"/>
                  <a:pt x="0" y="545249"/>
                  <a:pt x="0" y="517784"/>
                </a:cubicBezTo>
                <a:lnTo>
                  <a:pt x="0" y="10355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6818" tIns="156818" rIns="156818" bIns="156818" spcCol="1270" anchor="ctr"/>
          <a:lstStyle/>
          <a:p>
            <a:pPr algn="ctr" defTabSz="1246067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i="1" dirty="0"/>
              <a:t>Интересное</a:t>
            </a:r>
          </a:p>
        </p:txBody>
      </p:sp>
    </p:spTree>
    <p:extLst>
      <p:ext uri="{BB962C8B-B14F-4D97-AF65-F5344CB8AC3E}">
        <p14:creationId xmlns:p14="http://schemas.microsoft.com/office/powerpoint/2010/main" val="356685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</TotalTime>
  <Words>1254</Words>
  <Application>Microsoft Office PowerPoint</Application>
  <PresentationFormat>Произвольный</PresentationFormat>
  <Paragraphs>143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Georgia</vt:lpstr>
      <vt:lpstr>NeueMachina-Medium</vt:lpstr>
      <vt:lpstr>Calibri</vt:lpstr>
      <vt:lpstr>Neue Machina</vt:lpstr>
      <vt:lpstr>Times New Roman</vt:lpstr>
      <vt:lpstr>Druk Cyr</vt:lpstr>
      <vt:lpstr>Arial Black</vt:lpstr>
      <vt:lpstr>Trebuchet MS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Оксана</dc:creator>
  <cp:lastModifiedBy>Пользователь Windows</cp:lastModifiedBy>
  <cp:revision>73</cp:revision>
  <dcterms:created xsi:type="dcterms:W3CDTF">2023-01-13T17:17:54Z</dcterms:created>
  <dcterms:modified xsi:type="dcterms:W3CDTF">2023-04-14T08:37:43Z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