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68" r:id="rId1"/>
  </p:sldMasterIdLst>
  <p:notesMasterIdLst>
    <p:notesMasterId r:id="rId62"/>
  </p:notesMasterIdLst>
  <p:sldIdLst>
    <p:sldId id="256" r:id="rId2"/>
    <p:sldId id="417" r:id="rId3"/>
    <p:sldId id="419" r:id="rId4"/>
    <p:sldId id="482" r:id="rId5"/>
    <p:sldId id="483" r:id="rId6"/>
    <p:sldId id="399" r:id="rId7"/>
    <p:sldId id="470" r:id="rId8"/>
    <p:sldId id="472" r:id="rId9"/>
    <p:sldId id="261" r:id="rId10"/>
    <p:sldId id="525" r:id="rId11"/>
    <p:sldId id="526" r:id="rId12"/>
    <p:sldId id="527" r:id="rId13"/>
    <p:sldId id="528" r:id="rId14"/>
    <p:sldId id="509" r:id="rId15"/>
    <p:sldId id="476" r:id="rId16"/>
    <p:sldId id="542" r:id="rId17"/>
    <p:sldId id="543" r:id="rId18"/>
    <p:sldId id="544" r:id="rId19"/>
    <p:sldId id="510" r:id="rId20"/>
    <p:sldId id="512" r:id="rId21"/>
    <p:sldId id="513" r:id="rId22"/>
    <p:sldId id="514" r:id="rId23"/>
    <p:sldId id="515" r:id="rId24"/>
    <p:sldId id="516" r:id="rId25"/>
    <p:sldId id="530" r:id="rId26"/>
    <p:sldId id="535" r:id="rId27"/>
    <p:sldId id="517" r:id="rId28"/>
    <p:sldId id="536" r:id="rId29"/>
    <p:sldId id="537" r:id="rId30"/>
    <p:sldId id="488" r:id="rId31"/>
    <p:sldId id="547" r:id="rId32"/>
    <p:sldId id="548" r:id="rId33"/>
    <p:sldId id="534" r:id="rId34"/>
    <p:sldId id="489" r:id="rId35"/>
    <p:sldId id="490" r:id="rId36"/>
    <p:sldId id="491" r:id="rId37"/>
    <p:sldId id="492" r:id="rId38"/>
    <p:sldId id="495" r:id="rId39"/>
    <p:sldId id="496" r:id="rId40"/>
    <p:sldId id="497" r:id="rId41"/>
    <p:sldId id="500" r:id="rId42"/>
    <p:sldId id="539" r:id="rId43"/>
    <p:sldId id="540" r:id="rId44"/>
    <p:sldId id="545" r:id="rId45"/>
    <p:sldId id="501" r:id="rId46"/>
    <p:sldId id="502" r:id="rId47"/>
    <p:sldId id="504" r:id="rId48"/>
    <p:sldId id="503" r:id="rId49"/>
    <p:sldId id="505" r:id="rId50"/>
    <p:sldId id="538" r:id="rId51"/>
    <p:sldId id="443" r:id="rId52"/>
    <p:sldId id="444" r:id="rId53"/>
    <p:sldId id="549" r:id="rId54"/>
    <p:sldId id="541" r:id="rId55"/>
    <p:sldId id="445" r:id="rId56"/>
    <p:sldId id="446" r:id="rId57"/>
    <p:sldId id="506" r:id="rId58"/>
    <p:sldId id="507" r:id="rId59"/>
    <p:sldId id="508" r:id="rId60"/>
    <p:sldId id="550" r:id="rId6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9398" autoAdjust="0"/>
  </p:normalViewPr>
  <p:slideViewPr>
    <p:cSldViewPr>
      <p:cViewPr varScale="1">
        <p:scale>
          <a:sx n="87" d="100"/>
          <a:sy n="87" d="100"/>
        </p:scale>
        <p:origin x="-864" y="-90"/>
      </p:cViewPr>
      <p:guideLst>
        <p:guide orient="horz" pos="2160"/>
        <p:guide pos="2880"/>
      </p:guideLst>
    </p:cSldViewPr>
  </p:slideViewPr>
  <p:outlineViewPr>
    <p:cViewPr>
      <p:scale>
        <a:sx n="33" d="100"/>
        <a:sy n="33" d="100"/>
      </p:scale>
      <p:origin x="0" y="47904"/>
    </p:cViewPr>
  </p:outlineViewPr>
  <p:notesTextViewPr>
    <p:cViewPr>
      <p:scale>
        <a:sx n="100" d="100"/>
        <a:sy n="100" d="100"/>
      </p:scale>
      <p:origin x="0" y="0"/>
    </p:cViewPr>
  </p:notesTextViewPr>
  <p:sorterViewPr>
    <p:cViewPr>
      <p:scale>
        <a:sx n="66" d="100"/>
        <a:sy n="66" d="100"/>
      </p:scale>
      <p:origin x="0" y="882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1053;&#1072;&#1090;&#1072;&#1096;&#1072;\Desktop\&#1044;&#1080;&#1072;&#1075;&#1088;&#1072;&#1084;&#1084;&#1099;\&#1086;&#1093;&#1088;&#1072;&#1085;&#1072;%20&#1090;&#1088;&#1091;&#1076;&#107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1053;&#1072;&#1090;&#1072;&#1096;&#1072;\Desktop\&#1044;&#1080;&#1072;&#1075;&#1088;&#1072;&#1084;&#1084;&#1099;\&#1051;&#1080;&#1089;&#1090;%20Microsoft%20Office%20Excel.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1053;&#1072;&#1090;&#1072;&#1096;&#1072;\Desktop\&#1044;&#1080;&#1072;&#1075;&#1088;&#1072;&#1084;&#1084;&#1099;\&#1051;&#1080;&#1089;&#1090;%20Microsoft%20Office%20Excel%20(2).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1053;&#1072;&#1090;&#1072;&#1096;&#1072;\Desktop\&#1044;&#1080;&#1072;&#1075;&#1088;&#1072;&#1084;&#1084;&#1099;\&#1051;&#1080;&#1089;&#1090;%20Microsoft%20Office%20Excel%20-%20&#1082;&#1086;&#1087;&#1080;&#110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Лист1!$A$4</c:f>
              <c:strCache>
                <c:ptCount val="1"/>
                <c:pt idx="0">
                  <c:v>Проведено обследований</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Лист1!$B$3:$F$3</c:f>
              <c:numCache>
                <c:formatCode>General</c:formatCode>
                <c:ptCount val="5"/>
                <c:pt idx="0">
                  <c:v>2010</c:v>
                </c:pt>
                <c:pt idx="1">
                  <c:v>2011</c:v>
                </c:pt>
                <c:pt idx="2">
                  <c:v>2012</c:v>
                </c:pt>
                <c:pt idx="3">
                  <c:v>2013</c:v>
                </c:pt>
                <c:pt idx="4">
                  <c:v>2014</c:v>
                </c:pt>
              </c:numCache>
            </c:numRef>
          </c:cat>
          <c:val>
            <c:numRef>
              <c:f>Лист1!$B$4:$F$4</c:f>
              <c:numCache>
                <c:formatCode>General</c:formatCode>
                <c:ptCount val="5"/>
                <c:pt idx="0">
                  <c:v>28</c:v>
                </c:pt>
                <c:pt idx="1">
                  <c:v>41</c:v>
                </c:pt>
                <c:pt idx="2">
                  <c:v>42</c:v>
                </c:pt>
                <c:pt idx="3">
                  <c:v>32</c:v>
                </c:pt>
                <c:pt idx="4">
                  <c:v>30</c:v>
                </c:pt>
              </c:numCache>
            </c:numRef>
          </c:val>
          <c:extLst xmlns:c16r2="http://schemas.microsoft.com/office/drawing/2015/06/chart">
            <c:ext xmlns:c16="http://schemas.microsoft.com/office/drawing/2014/chart" uri="{C3380CC4-5D6E-409C-BE32-E72D297353CC}">
              <c16:uniqueId val="{00000000-2021-4711-9831-1BAE19DC723E}"/>
            </c:ext>
          </c:extLst>
        </c:ser>
        <c:dLbls>
          <c:showLegendKey val="0"/>
          <c:showVal val="0"/>
          <c:showCatName val="0"/>
          <c:showSerName val="0"/>
          <c:showPercent val="0"/>
          <c:showBubbleSize val="0"/>
        </c:dLbls>
        <c:gapWidth val="150"/>
        <c:shape val="cylinder"/>
        <c:axId val="125834240"/>
        <c:axId val="209887232"/>
        <c:axId val="0"/>
      </c:bar3DChart>
      <c:catAx>
        <c:axId val="125834240"/>
        <c:scaling>
          <c:orientation val="minMax"/>
        </c:scaling>
        <c:delete val="0"/>
        <c:axPos val="b"/>
        <c:numFmt formatCode="General" sourceLinked="1"/>
        <c:majorTickMark val="out"/>
        <c:minorTickMark val="none"/>
        <c:tickLblPos val="nextTo"/>
        <c:txPr>
          <a:bodyPr/>
          <a:lstStyle/>
          <a:p>
            <a:pPr>
              <a:defRPr sz="1600" b="1">
                <a:solidFill>
                  <a:srgbClr val="C00000"/>
                </a:solidFill>
              </a:defRPr>
            </a:pPr>
            <a:endParaRPr lang="ru-RU"/>
          </a:p>
        </c:txPr>
        <c:crossAx val="209887232"/>
        <c:crosses val="autoZero"/>
        <c:auto val="1"/>
        <c:lblAlgn val="ctr"/>
        <c:lblOffset val="100"/>
        <c:noMultiLvlLbl val="0"/>
      </c:catAx>
      <c:valAx>
        <c:axId val="209887232"/>
        <c:scaling>
          <c:orientation val="minMax"/>
        </c:scaling>
        <c:delete val="0"/>
        <c:axPos val="l"/>
        <c:majorGridlines/>
        <c:numFmt formatCode="General" sourceLinked="1"/>
        <c:majorTickMark val="out"/>
        <c:minorTickMark val="none"/>
        <c:tickLblPos val="nextTo"/>
        <c:crossAx val="125834240"/>
        <c:crosses val="autoZero"/>
        <c:crossBetween val="between"/>
      </c:valAx>
    </c:plotArea>
    <c:legend>
      <c:legendPos val="r"/>
      <c:layout/>
      <c:overlay val="0"/>
      <c:txPr>
        <a:bodyPr/>
        <a:lstStyle/>
        <a:p>
          <a:pPr>
            <a:defRPr sz="1400" b="1">
              <a:solidFill>
                <a:schemeClr val="accent1">
                  <a:lumMod val="50000"/>
                </a:schemeClr>
              </a:solidFill>
            </a:defRPr>
          </a:pPr>
          <a:endParaRPr lang="ru-RU"/>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Лист1!$A$4</c:f>
              <c:strCache>
                <c:ptCount val="1"/>
                <c:pt idx="0">
                  <c:v>Выявлено нарушений</c:v>
                </c:pt>
              </c:strCache>
            </c:strRef>
          </c:tx>
          <c:invertIfNegative val="0"/>
          <c:dLbls>
            <c:spPr>
              <a:noFill/>
              <a:ln>
                <a:noFill/>
              </a:ln>
              <a:effectLst/>
            </c:spPr>
            <c:txPr>
              <a:bodyPr/>
              <a:lstStyle/>
              <a:p>
                <a:pPr>
                  <a:defRPr sz="1600"/>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Лист1!$B$3:$F$3</c:f>
              <c:numCache>
                <c:formatCode>General</c:formatCode>
                <c:ptCount val="5"/>
                <c:pt idx="0">
                  <c:v>2010</c:v>
                </c:pt>
                <c:pt idx="1">
                  <c:v>2011</c:v>
                </c:pt>
                <c:pt idx="2">
                  <c:v>2012</c:v>
                </c:pt>
                <c:pt idx="3">
                  <c:v>2013</c:v>
                </c:pt>
                <c:pt idx="4">
                  <c:v>2014</c:v>
                </c:pt>
              </c:numCache>
            </c:numRef>
          </c:cat>
          <c:val>
            <c:numRef>
              <c:f>Лист1!$B$4:$F$4</c:f>
              <c:numCache>
                <c:formatCode>General</c:formatCode>
                <c:ptCount val="5"/>
                <c:pt idx="0">
                  <c:v>124</c:v>
                </c:pt>
                <c:pt idx="1">
                  <c:v>126</c:v>
                </c:pt>
                <c:pt idx="2">
                  <c:v>141</c:v>
                </c:pt>
                <c:pt idx="3">
                  <c:v>102</c:v>
                </c:pt>
                <c:pt idx="4">
                  <c:v>199</c:v>
                </c:pt>
              </c:numCache>
            </c:numRef>
          </c:val>
          <c:extLst xmlns:c16r2="http://schemas.microsoft.com/office/drawing/2015/06/chart">
            <c:ext xmlns:c16="http://schemas.microsoft.com/office/drawing/2014/chart" uri="{C3380CC4-5D6E-409C-BE32-E72D297353CC}">
              <c16:uniqueId val="{00000000-AAF5-4528-A8C8-38C6D6271D9E}"/>
            </c:ext>
          </c:extLst>
        </c:ser>
        <c:dLbls>
          <c:showLegendKey val="0"/>
          <c:showVal val="1"/>
          <c:showCatName val="0"/>
          <c:showSerName val="0"/>
          <c:showPercent val="0"/>
          <c:showBubbleSize val="0"/>
        </c:dLbls>
        <c:gapWidth val="150"/>
        <c:shape val="cylinder"/>
        <c:axId val="125834752"/>
        <c:axId val="209892416"/>
        <c:axId val="0"/>
      </c:bar3DChart>
      <c:catAx>
        <c:axId val="125834752"/>
        <c:scaling>
          <c:orientation val="minMax"/>
        </c:scaling>
        <c:delete val="0"/>
        <c:axPos val="b"/>
        <c:numFmt formatCode="General" sourceLinked="1"/>
        <c:majorTickMark val="none"/>
        <c:minorTickMark val="none"/>
        <c:tickLblPos val="nextTo"/>
        <c:txPr>
          <a:bodyPr/>
          <a:lstStyle/>
          <a:p>
            <a:pPr>
              <a:defRPr sz="1600" b="1">
                <a:solidFill>
                  <a:srgbClr val="C00000"/>
                </a:solidFill>
              </a:defRPr>
            </a:pPr>
            <a:endParaRPr lang="ru-RU"/>
          </a:p>
        </c:txPr>
        <c:crossAx val="209892416"/>
        <c:crosses val="autoZero"/>
        <c:auto val="1"/>
        <c:lblAlgn val="ctr"/>
        <c:lblOffset val="100"/>
        <c:noMultiLvlLbl val="0"/>
      </c:catAx>
      <c:valAx>
        <c:axId val="209892416"/>
        <c:scaling>
          <c:orientation val="minMax"/>
        </c:scaling>
        <c:delete val="1"/>
        <c:axPos val="l"/>
        <c:numFmt formatCode="General" sourceLinked="1"/>
        <c:majorTickMark val="none"/>
        <c:minorTickMark val="none"/>
        <c:tickLblPos val="none"/>
        <c:crossAx val="125834752"/>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 Microsoft Office Excel (2).xlsx]Лист1'!$A$4</c:f>
              <c:strCache>
                <c:ptCount val="1"/>
                <c:pt idx="0">
                  <c:v>Выдано представлений</c:v>
                </c:pt>
              </c:strCache>
            </c:strRef>
          </c:tx>
          <c:invertIfNegative val="0"/>
          <c:dLbls>
            <c:spPr>
              <a:noFill/>
              <a:ln>
                <a:noFill/>
              </a:ln>
              <a:effectLst/>
            </c:spPr>
            <c:txPr>
              <a:bodyPr/>
              <a:lstStyle/>
              <a:p>
                <a:pPr>
                  <a:defRPr sz="1600"/>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'[Лист Microsoft Office Excel (2).xlsx]Лист1'!$B$3:$F$3</c:f>
              <c:numCache>
                <c:formatCode>General</c:formatCode>
                <c:ptCount val="5"/>
                <c:pt idx="0">
                  <c:v>2010</c:v>
                </c:pt>
                <c:pt idx="1">
                  <c:v>2011</c:v>
                </c:pt>
                <c:pt idx="2">
                  <c:v>2012</c:v>
                </c:pt>
                <c:pt idx="3">
                  <c:v>2013</c:v>
                </c:pt>
                <c:pt idx="4">
                  <c:v>2014</c:v>
                </c:pt>
              </c:numCache>
            </c:numRef>
          </c:cat>
          <c:val>
            <c:numRef>
              <c:f>'[Лист Microsoft Office Excel (2).xlsx]Лист1'!$B$4:$F$4</c:f>
              <c:numCache>
                <c:formatCode>General</c:formatCode>
                <c:ptCount val="5"/>
                <c:pt idx="0">
                  <c:v>19</c:v>
                </c:pt>
                <c:pt idx="1">
                  <c:v>18</c:v>
                </c:pt>
                <c:pt idx="2">
                  <c:v>30</c:v>
                </c:pt>
                <c:pt idx="3">
                  <c:v>26</c:v>
                </c:pt>
                <c:pt idx="4">
                  <c:v>27</c:v>
                </c:pt>
              </c:numCache>
            </c:numRef>
          </c:val>
          <c:extLst xmlns:c16r2="http://schemas.microsoft.com/office/drawing/2015/06/chart">
            <c:ext xmlns:c16="http://schemas.microsoft.com/office/drawing/2014/chart" uri="{C3380CC4-5D6E-409C-BE32-E72D297353CC}">
              <c16:uniqueId val="{00000000-898B-429B-9662-4C1B69C742A1}"/>
            </c:ext>
          </c:extLst>
        </c:ser>
        <c:dLbls>
          <c:showLegendKey val="0"/>
          <c:showVal val="0"/>
          <c:showCatName val="0"/>
          <c:showSerName val="0"/>
          <c:showPercent val="0"/>
          <c:showBubbleSize val="0"/>
        </c:dLbls>
        <c:gapWidth val="150"/>
        <c:shape val="cylinder"/>
        <c:axId val="125836800"/>
        <c:axId val="125911040"/>
        <c:axId val="0"/>
      </c:bar3DChart>
      <c:catAx>
        <c:axId val="125836800"/>
        <c:scaling>
          <c:orientation val="minMax"/>
        </c:scaling>
        <c:delete val="0"/>
        <c:axPos val="b"/>
        <c:numFmt formatCode="General" sourceLinked="1"/>
        <c:majorTickMark val="out"/>
        <c:minorTickMark val="none"/>
        <c:tickLblPos val="nextTo"/>
        <c:txPr>
          <a:bodyPr/>
          <a:lstStyle/>
          <a:p>
            <a:pPr>
              <a:defRPr sz="1600" b="1"/>
            </a:pPr>
            <a:endParaRPr lang="ru-RU"/>
          </a:p>
        </c:txPr>
        <c:crossAx val="125911040"/>
        <c:crosses val="autoZero"/>
        <c:auto val="1"/>
        <c:lblAlgn val="ctr"/>
        <c:lblOffset val="100"/>
        <c:noMultiLvlLbl val="0"/>
      </c:catAx>
      <c:valAx>
        <c:axId val="125911040"/>
        <c:scaling>
          <c:orientation val="minMax"/>
        </c:scaling>
        <c:delete val="0"/>
        <c:axPos val="l"/>
        <c:majorGridlines/>
        <c:numFmt formatCode="General" sourceLinked="1"/>
        <c:majorTickMark val="out"/>
        <c:minorTickMark val="none"/>
        <c:tickLblPos val="nextTo"/>
        <c:crossAx val="125836800"/>
        <c:crosses val="autoZero"/>
        <c:crossBetween val="between"/>
      </c:valAx>
    </c:plotArea>
    <c:legend>
      <c:legendPos val="r"/>
      <c:layout/>
      <c:overlay val="0"/>
      <c:txPr>
        <a:bodyPr/>
        <a:lstStyle/>
        <a:p>
          <a:pPr>
            <a:defRPr sz="1400"/>
          </a:pPr>
          <a:endParaRPr lang="ru-RU"/>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Лист1!$A$4</c:f>
              <c:strCache>
                <c:ptCount val="1"/>
                <c:pt idx="0">
                  <c:v>Личные обращения</c:v>
                </c:pt>
              </c:strCache>
            </c:strRef>
          </c:tx>
          <c:invertIfNegative val="0"/>
          <c:dLbls>
            <c:dLbl>
              <c:idx val="0"/>
              <c:layout/>
              <c:tx>
                <c:rich>
                  <a:bodyPr/>
                  <a:lstStyle/>
                  <a:p>
                    <a:r>
                      <a:rPr lang="ru-RU"/>
                      <a:t>46</a:t>
                    </a:r>
                    <a:endParaRPr lang="en-US"/>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989F-4781-88DA-1BFA2EA961A7}"/>
                </c:ext>
              </c:extLst>
            </c:dLbl>
            <c:spPr>
              <a:noFill/>
              <a:ln>
                <a:noFill/>
              </a:ln>
              <a:effectLst/>
            </c:spPr>
            <c:txPr>
              <a:bodyPr/>
              <a:lstStyle/>
              <a:p>
                <a:pPr>
                  <a:defRPr sz="1600"/>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Лист1!$B$3:$F$3</c:f>
              <c:numCache>
                <c:formatCode>General</c:formatCode>
                <c:ptCount val="5"/>
                <c:pt idx="0">
                  <c:v>2010</c:v>
                </c:pt>
                <c:pt idx="1">
                  <c:v>2011</c:v>
                </c:pt>
                <c:pt idx="2">
                  <c:v>2012</c:v>
                </c:pt>
                <c:pt idx="3">
                  <c:v>2013</c:v>
                </c:pt>
                <c:pt idx="4">
                  <c:v>2014</c:v>
                </c:pt>
              </c:numCache>
            </c:numRef>
          </c:cat>
          <c:val>
            <c:numRef>
              <c:f>Лист1!$B$4:$F$4</c:f>
              <c:numCache>
                <c:formatCode>General</c:formatCode>
                <c:ptCount val="5"/>
                <c:pt idx="0">
                  <c:v>47</c:v>
                </c:pt>
                <c:pt idx="1">
                  <c:v>54</c:v>
                </c:pt>
                <c:pt idx="2">
                  <c:v>60</c:v>
                </c:pt>
                <c:pt idx="3">
                  <c:v>63</c:v>
                </c:pt>
                <c:pt idx="4">
                  <c:v>58</c:v>
                </c:pt>
              </c:numCache>
            </c:numRef>
          </c:val>
          <c:extLst xmlns:c16r2="http://schemas.microsoft.com/office/drawing/2015/06/chart">
            <c:ext xmlns:c16="http://schemas.microsoft.com/office/drawing/2014/chart" uri="{C3380CC4-5D6E-409C-BE32-E72D297353CC}">
              <c16:uniqueId val="{00000001-989F-4781-88DA-1BFA2EA961A7}"/>
            </c:ext>
          </c:extLst>
        </c:ser>
        <c:ser>
          <c:idx val="1"/>
          <c:order val="1"/>
          <c:tx>
            <c:strRef>
              <c:f>Лист1!$A$5</c:f>
              <c:strCache>
                <c:ptCount val="1"/>
                <c:pt idx="0">
                  <c:v>В пользу работников</c:v>
                </c:pt>
              </c:strCache>
            </c:strRef>
          </c:tx>
          <c:invertIfNegative val="0"/>
          <c:cat>
            <c:numRef>
              <c:f>Лист1!$B$3:$F$3</c:f>
              <c:numCache>
                <c:formatCode>General</c:formatCode>
                <c:ptCount val="5"/>
                <c:pt idx="0">
                  <c:v>2010</c:v>
                </c:pt>
                <c:pt idx="1">
                  <c:v>2011</c:v>
                </c:pt>
                <c:pt idx="2">
                  <c:v>2012</c:v>
                </c:pt>
                <c:pt idx="3">
                  <c:v>2013</c:v>
                </c:pt>
                <c:pt idx="4">
                  <c:v>2014</c:v>
                </c:pt>
              </c:numCache>
            </c:numRef>
          </c:cat>
          <c:val>
            <c:numRef>
              <c:f>Лист1!$B$5:$F$5</c:f>
              <c:numCache>
                <c:formatCode>General</c:formatCode>
                <c:ptCount val="5"/>
                <c:pt idx="0">
                  <c:v>47</c:v>
                </c:pt>
                <c:pt idx="1">
                  <c:v>54</c:v>
                </c:pt>
                <c:pt idx="2">
                  <c:v>60</c:v>
                </c:pt>
                <c:pt idx="3">
                  <c:v>63</c:v>
                </c:pt>
                <c:pt idx="4">
                  <c:v>58</c:v>
                </c:pt>
              </c:numCache>
            </c:numRef>
          </c:val>
          <c:extLst xmlns:c16r2="http://schemas.microsoft.com/office/drawing/2015/06/chart">
            <c:ext xmlns:c16="http://schemas.microsoft.com/office/drawing/2014/chart" uri="{C3380CC4-5D6E-409C-BE32-E72D297353CC}">
              <c16:uniqueId val="{00000002-989F-4781-88DA-1BFA2EA961A7}"/>
            </c:ext>
          </c:extLst>
        </c:ser>
        <c:dLbls>
          <c:showLegendKey val="0"/>
          <c:showVal val="0"/>
          <c:showCatName val="0"/>
          <c:showSerName val="0"/>
          <c:showPercent val="0"/>
          <c:showBubbleSize val="0"/>
        </c:dLbls>
        <c:gapWidth val="150"/>
        <c:shape val="box"/>
        <c:axId val="225334784"/>
        <c:axId val="125913920"/>
        <c:axId val="0"/>
      </c:bar3DChart>
      <c:catAx>
        <c:axId val="225334784"/>
        <c:scaling>
          <c:orientation val="minMax"/>
        </c:scaling>
        <c:delete val="0"/>
        <c:axPos val="b"/>
        <c:numFmt formatCode="General" sourceLinked="1"/>
        <c:majorTickMark val="out"/>
        <c:minorTickMark val="none"/>
        <c:tickLblPos val="nextTo"/>
        <c:txPr>
          <a:bodyPr/>
          <a:lstStyle/>
          <a:p>
            <a:pPr>
              <a:defRPr sz="1800" b="1"/>
            </a:pPr>
            <a:endParaRPr lang="ru-RU"/>
          </a:p>
        </c:txPr>
        <c:crossAx val="125913920"/>
        <c:crosses val="autoZero"/>
        <c:auto val="1"/>
        <c:lblAlgn val="ctr"/>
        <c:lblOffset val="100"/>
        <c:noMultiLvlLbl val="0"/>
      </c:catAx>
      <c:valAx>
        <c:axId val="125913920"/>
        <c:scaling>
          <c:orientation val="minMax"/>
        </c:scaling>
        <c:delete val="0"/>
        <c:axPos val="l"/>
        <c:majorGridlines/>
        <c:numFmt formatCode="General" sourceLinked="1"/>
        <c:majorTickMark val="out"/>
        <c:minorTickMark val="none"/>
        <c:tickLblPos val="nextTo"/>
        <c:crossAx val="225334784"/>
        <c:crosses val="autoZero"/>
        <c:crossBetween val="between"/>
      </c:valAx>
    </c:plotArea>
    <c:legend>
      <c:legendPos val="r"/>
      <c:layout/>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image" Target="../media/image34.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image" Target="../media/image56.jpe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65A228-ADE9-4429-B6D1-5D7C6C36DB2F}" type="datetimeFigureOut">
              <a:rPr lang="ru-RU" smtClean="0"/>
              <a:pPr/>
              <a:t>24.04.2023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25BAB6-7B1B-42A3-98C2-4654611B8547}" type="slidenum">
              <a:rPr lang="ru-RU" smtClean="0"/>
              <a:pPr/>
              <a:t>‹#›</a:t>
            </a:fld>
            <a:endParaRPr lang="ru-RU"/>
          </a:p>
        </p:txBody>
      </p:sp>
    </p:spTree>
    <p:extLst>
      <p:ext uri="{BB962C8B-B14F-4D97-AF65-F5344CB8AC3E}">
        <p14:creationId xmlns:p14="http://schemas.microsoft.com/office/powerpoint/2010/main" val="3404280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025BAB6-7B1B-42A3-98C2-4654611B8547}" type="slidenum">
              <a:rPr lang="ru-RU" smtClean="0"/>
              <a:pPr/>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025BAB6-7B1B-42A3-98C2-4654611B8547}" type="slidenum">
              <a:rPr lang="ru-RU" smtClean="0"/>
              <a:pPr/>
              <a:t>32</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025BAB6-7B1B-42A3-98C2-4654611B8547}" type="slidenum">
              <a:rPr lang="ru-RU" smtClean="0"/>
              <a:pPr/>
              <a:t>33</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025BAB6-7B1B-42A3-98C2-4654611B8547}" type="slidenum">
              <a:rPr lang="ru-RU" smtClean="0"/>
              <a:pPr/>
              <a:t>42</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025BAB6-7B1B-42A3-98C2-4654611B8547}" type="slidenum">
              <a:rPr lang="ru-RU" smtClean="0"/>
              <a:pPr/>
              <a:t>43</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025BAB6-7B1B-42A3-98C2-4654611B8547}" type="slidenum">
              <a:rPr lang="ru-RU" smtClean="0"/>
              <a:pPr/>
              <a:t>44</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025BAB6-7B1B-42A3-98C2-4654611B8547}" type="slidenum">
              <a:rPr lang="ru-RU" smtClean="0"/>
              <a:pPr/>
              <a:t>47</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025BAB6-7B1B-42A3-98C2-4654611B8547}" type="slidenum">
              <a:rPr lang="ru-RU" smtClean="0"/>
              <a:pPr/>
              <a:t>51</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B27D867F-1AB2-4E40-AFAF-B1577CB62BC6}" type="slidenum">
              <a:rPr lang="ru-RU" smtClean="0"/>
              <a:pPr/>
              <a:t>55</a:t>
            </a:fld>
            <a:endParaRPr lang="ru-RU"/>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ru-RU"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025BAB6-7B1B-42A3-98C2-4654611B8547}" type="slidenum">
              <a:rPr lang="ru-RU" smtClean="0"/>
              <a:pPr/>
              <a:t>60</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025BAB6-7B1B-42A3-98C2-4654611B8547}" type="slidenum">
              <a:rPr lang="ru-RU" smtClean="0"/>
              <a:pPr/>
              <a:t>2</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025BAB6-7B1B-42A3-98C2-4654611B8547}" type="slidenum">
              <a:rPr lang="ru-RU" smtClean="0"/>
              <a:pPr/>
              <a:t>6</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a:p>
            <a:endParaRPr lang="ru-RU" dirty="0"/>
          </a:p>
        </p:txBody>
      </p:sp>
      <p:sp>
        <p:nvSpPr>
          <p:cNvPr id="4" name="Номер слайда 3"/>
          <p:cNvSpPr>
            <a:spLocks noGrp="1"/>
          </p:cNvSpPr>
          <p:nvPr>
            <p:ph type="sldNum" sz="quarter" idx="10"/>
          </p:nvPr>
        </p:nvSpPr>
        <p:spPr/>
        <p:txBody>
          <a:bodyPr/>
          <a:lstStyle/>
          <a:p>
            <a:fld id="{B025BAB6-7B1B-42A3-98C2-4654611B8547}" type="slidenum">
              <a:rPr lang="ru-RU" smtClean="0"/>
              <a:pPr/>
              <a:t>12</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025BAB6-7B1B-42A3-98C2-4654611B8547}" type="slidenum">
              <a:rPr lang="ru-RU" smtClean="0"/>
              <a:pPr/>
              <a:t>19</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025BAB6-7B1B-42A3-98C2-4654611B8547}" type="slidenum">
              <a:rPr lang="ru-RU" smtClean="0"/>
              <a:pPr/>
              <a:t>20</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025BAB6-7B1B-42A3-98C2-4654611B8547}" type="slidenum">
              <a:rPr lang="ru-RU" smtClean="0"/>
              <a:pPr/>
              <a:t>21</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025BAB6-7B1B-42A3-98C2-4654611B8547}" type="slidenum">
              <a:rPr lang="ru-RU" smtClean="0"/>
              <a:pPr/>
              <a:t>29</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025BAB6-7B1B-42A3-98C2-4654611B8547}" type="slidenum">
              <a:rPr lang="ru-RU" smtClean="0"/>
              <a:pPr/>
              <a:t>31</a:t>
            </a:fld>
            <a:endParaRPr lang="ru-RU"/>
          </a:p>
        </p:txBody>
      </p:sp>
    </p:spTree>
    <p:extLst>
      <p:ext uri="{BB962C8B-B14F-4D97-AF65-F5344CB8AC3E}">
        <p14:creationId xmlns:p14="http://schemas.microsoft.com/office/powerpoint/2010/main" val="1300306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 name="Прямоугольный треугольник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Заголовок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ru-RU"/>
              <a:t>Образец заголовка</a:t>
            </a:r>
            <a:endParaRPr kumimoji="0" lang="en-US"/>
          </a:p>
        </p:txBody>
      </p:sp>
      <p:sp>
        <p:nvSpPr>
          <p:cNvPr id="17" name="Подзаголовок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a:t>Образец подзаголовка</a:t>
            </a:r>
            <a:endParaRPr kumimoji="0" lang="en-US"/>
          </a:p>
        </p:txBody>
      </p:sp>
      <p:grpSp>
        <p:nvGrpSpPr>
          <p:cNvPr id="2" name="Группа 1"/>
          <p:cNvGrpSpPr/>
          <p:nvPr/>
        </p:nvGrpSpPr>
        <p:grpSpPr>
          <a:xfrm>
            <a:off x="-3765" y="4953000"/>
            <a:ext cx="9147765" cy="1912088"/>
            <a:chOff x="-3765" y="4832896"/>
            <a:chExt cx="9147765" cy="2032192"/>
          </a:xfrm>
        </p:grpSpPr>
        <p:sp>
          <p:nvSpPr>
            <p:cNvPr id="7" name="Полилиния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Полилиния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Полилиния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Прямая соединительная линия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Дата 29"/>
          <p:cNvSpPr>
            <a:spLocks noGrp="1"/>
          </p:cNvSpPr>
          <p:nvPr>
            <p:ph type="dt" sz="half" idx="10"/>
          </p:nvPr>
        </p:nvSpPr>
        <p:spPr/>
        <p:txBody>
          <a:bodyPr/>
          <a:lstStyle>
            <a:lvl1pPr>
              <a:defRPr>
                <a:solidFill>
                  <a:srgbClr val="FFFFFF"/>
                </a:solidFill>
              </a:defRPr>
            </a:lvl1pPr>
            <a:extLst/>
          </a:lstStyle>
          <a:p>
            <a:fld id="{64957FA2-772F-401C-965B-00C5269382A6}" type="datetimeFigureOut">
              <a:rPr lang="ru-RU" smtClean="0"/>
              <a:pPr/>
              <a:t>24.04.2023</a:t>
            </a:fld>
            <a:endParaRPr lang="ru-RU"/>
          </a:p>
        </p:txBody>
      </p:sp>
      <p:sp>
        <p:nvSpPr>
          <p:cNvPr id="19" name="Нижний колонтитул 18"/>
          <p:cNvSpPr>
            <a:spLocks noGrp="1"/>
          </p:cNvSpPr>
          <p:nvPr>
            <p:ph type="ftr" sz="quarter" idx="11"/>
          </p:nvPr>
        </p:nvSpPr>
        <p:spPr/>
        <p:txBody>
          <a:bodyPr/>
          <a:lstStyle>
            <a:lvl1pPr>
              <a:defRPr>
                <a:solidFill>
                  <a:schemeClr val="accent1">
                    <a:tint val="20000"/>
                  </a:schemeClr>
                </a:solidFill>
              </a:defRPr>
            </a:lvl1pPr>
            <a:extLst/>
          </a:lstStyle>
          <a:p>
            <a:endParaRPr lang="ru-RU"/>
          </a:p>
        </p:txBody>
      </p:sp>
      <p:sp>
        <p:nvSpPr>
          <p:cNvPr id="27" name="Номер слайда 26"/>
          <p:cNvSpPr>
            <a:spLocks noGrp="1"/>
          </p:cNvSpPr>
          <p:nvPr>
            <p:ph type="sldNum" sz="quarter" idx="12"/>
          </p:nvPr>
        </p:nvSpPr>
        <p:spPr/>
        <p:txBody>
          <a:bodyPr/>
          <a:lstStyle>
            <a:lvl1pPr>
              <a:defRPr>
                <a:solidFill>
                  <a:srgbClr val="FFFFFF"/>
                </a:solidFill>
              </a:defRPr>
            </a:lvl1pPr>
            <a:extLst/>
          </a:lstStyle>
          <a:p>
            <a:fld id="{6D61ADF9-83A6-4857-B819-B6830988F32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457200" y="1481329"/>
            <a:ext cx="8229600" cy="4386071"/>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64957FA2-772F-401C-965B-00C5269382A6}" type="datetimeFigureOut">
              <a:rPr lang="ru-RU" smtClean="0"/>
              <a:pPr/>
              <a:t>24.04.2023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D61ADF9-83A6-4857-B819-B6830988F32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44013" y="274640"/>
            <a:ext cx="1777470" cy="5592761"/>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457200" y="274641"/>
            <a:ext cx="6324600" cy="5592760"/>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64957FA2-772F-401C-965B-00C5269382A6}" type="datetimeFigureOut">
              <a:rPr lang="ru-RU" smtClean="0"/>
              <a:pPr/>
              <a:t>24.04.2023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D61ADF9-83A6-4857-B819-B6830988F32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64957FA2-772F-401C-965B-00C5269382A6}" type="datetimeFigureOut">
              <a:rPr lang="ru-RU" smtClean="0"/>
              <a:pPr/>
              <a:t>24.04.2023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D61ADF9-83A6-4857-B819-B6830988F320}" type="slidenum">
              <a:rPr lang="ru-RU" smtClean="0"/>
              <a:pPr/>
              <a:t>‹#›</a:t>
            </a:fld>
            <a:endParaRPr lang="ru-RU"/>
          </a:p>
        </p:txBody>
      </p:sp>
      <p:sp>
        <p:nvSpPr>
          <p:cNvPr id="7" name="Заголовок 6"/>
          <p:cNvSpPr>
            <a:spLocks noGrp="1"/>
          </p:cNvSpPr>
          <p:nvPr>
            <p:ph type="title"/>
          </p:nvPr>
        </p:nvSpPr>
        <p:spPr/>
        <p:txBody>
          <a:bodyPr rtlCol="0"/>
          <a:lstStyle/>
          <a:p>
            <a:r>
              <a:rPr kumimoji="0" lang="ru-RU"/>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ru-RU"/>
              <a:t>Образец заголовка</a:t>
            </a:r>
            <a:endParaRPr kumimoji="0" lang="en-US"/>
          </a:p>
        </p:txBody>
      </p:sp>
      <p:sp>
        <p:nvSpPr>
          <p:cNvPr id="3" name="Текст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a:t>Образец текста</a:t>
            </a:r>
          </a:p>
        </p:txBody>
      </p:sp>
      <p:sp>
        <p:nvSpPr>
          <p:cNvPr id="4" name="Дата 3"/>
          <p:cNvSpPr>
            <a:spLocks noGrp="1"/>
          </p:cNvSpPr>
          <p:nvPr>
            <p:ph type="dt" sz="half" idx="10"/>
          </p:nvPr>
        </p:nvSpPr>
        <p:spPr/>
        <p:txBody>
          <a:bodyPr/>
          <a:lstStyle/>
          <a:p>
            <a:fld id="{64957FA2-772F-401C-965B-00C5269382A6}" type="datetimeFigureOut">
              <a:rPr lang="ru-RU" smtClean="0"/>
              <a:pPr/>
              <a:t>24.04.2023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D61ADF9-83A6-4857-B819-B6830988F320}" type="slidenum">
              <a:rPr lang="ru-RU" smtClean="0"/>
              <a:pPr/>
              <a:t>‹#›</a:t>
            </a:fld>
            <a:endParaRPr lang="ru-RU"/>
          </a:p>
        </p:txBody>
      </p:sp>
      <p:sp>
        <p:nvSpPr>
          <p:cNvPr id="7" name="Нашивка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Нашивка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Содержимое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64957FA2-772F-401C-965B-00C5269382A6}" type="datetimeFigureOut">
              <a:rPr lang="ru-RU" smtClean="0"/>
              <a:pPr/>
              <a:t>24.04.2023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D61ADF9-83A6-4857-B819-B6830988F320}" type="slidenum">
              <a:rPr lang="ru-RU" smtClean="0"/>
              <a:pPr/>
              <a:t>‹#›</a:t>
            </a:fld>
            <a:endParaRPr lang="ru-RU"/>
          </a:p>
        </p:txBody>
      </p:sp>
      <p:sp>
        <p:nvSpPr>
          <p:cNvPr id="8" name="Заголовок 7"/>
          <p:cNvSpPr>
            <a:spLocks noGrp="1"/>
          </p:cNvSpPr>
          <p:nvPr>
            <p:ph type="title"/>
          </p:nvPr>
        </p:nvSpPr>
        <p:spPr/>
        <p:txBody>
          <a:bodyPr rtlCol="0"/>
          <a:lstStyle/>
          <a:p>
            <a:r>
              <a:rPr kumimoji="0" lang="ru-RU"/>
              <a:t>Образец заголовка</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extLst/>
          </a:lstStyle>
          <a:p>
            <a:r>
              <a:rPr kumimoji="0" lang="ru-RU"/>
              <a:t>Образец заголовка</a:t>
            </a:r>
            <a:endParaRPr kumimoji="0" lang="en-US"/>
          </a:p>
        </p:txBody>
      </p:sp>
      <p:sp>
        <p:nvSpPr>
          <p:cNvPr id="3" name="Текст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4" name="Текст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5" name="Содержимое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Содержимое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p:txBody>
          <a:bodyPr/>
          <a:lstStyle/>
          <a:p>
            <a:fld id="{64957FA2-772F-401C-965B-00C5269382A6}" type="datetimeFigureOut">
              <a:rPr lang="ru-RU" smtClean="0"/>
              <a:pPr/>
              <a:t>24.04.2023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D61ADF9-83A6-4857-B819-B6830988F32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64957FA2-772F-401C-965B-00C5269382A6}" type="datetimeFigureOut">
              <a:rPr lang="ru-RU" smtClean="0"/>
              <a:pPr/>
              <a:t>24.04.2023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D61ADF9-83A6-4857-B819-B6830988F320}" type="slidenum">
              <a:rPr lang="ru-RU" smtClean="0"/>
              <a:pPr/>
              <a:t>‹#›</a:t>
            </a:fld>
            <a:endParaRPr lang="ru-RU"/>
          </a:p>
        </p:txBody>
      </p:sp>
      <p:sp>
        <p:nvSpPr>
          <p:cNvPr id="6" name="Заголовок 5"/>
          <p:cNvSpPr>
            <a:spLocks noGrp="1"/>
          </p:cNvSpPr>
          <p:nvPr>
            <p:ph type="title"/>
          </p:nvPr>
        </p:nvSpPr>
        <p:spPr/>
        <p:txBody>
          <a:bodyPr rtlCol="0"/>
          <a:lstStyle/>
          <a:p>
            <a:r>
              <a:rPr kumimoji="0" lang="ru-RU"/>
              <a:t>Образец заголовка</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4957FA2-772F-401C-965B-00C5269382A6}" type="datetimeFigureOut">
              <a:rPr lang="ru-RU" smtClean="0"/>
              <a:pPr/>
              <a:t>24.04.2023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D61ADF9-83A6-4857-B819-B6830988F32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ru-RU"/>
              <a:t>Образец заголовка</a:t>
            </a:r>
            <a:endParaRPr kumimoji="0" lang="en-US"/>
          </a:p>
        </p:txBody>
      </p:sp>
      <p:sp>
        <p:nvSpPr>
          <p:cNvPr id="3" name="Текст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ru-RU"/>
              <a:t>Образец текста</a:t>
            </a:r>
          </a:p>
        </p:txBody>
      </p:sp>
      <p:sp>
        <p:nvSpPr>
          <p:cNvPr id="4" name="Содержимое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a:xfrm>
            <a:off x="6727032" y="6407944"/>
            <a:ext cx="1920240" cy="365760"/>
          </a:xfrm>
        </p:spPr>
        <p:txBody>
          <a:bodyPr/>
          <a:lstStyle/>
          <a:p>
            <a:fld id="{64957FA2-772F-401C-965B-00C5269382A6}" type="datetimeFigureOut">
              <a:rPr lang="ru-RU" smtClean="0"/>
              <a:pPr/>
              <a:t>24.04.2023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D61ADF9-83A6-4857-B819-B6830988F32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ru-RU"/>
              <a:t>Образец текста</a:t>
            </a:r>
          </a:p>
        </p:txBody>
      </p:sp>
      <p:sp>
        <p:nvSpPr>
          <p:cNvPr id="3" name="Рисунок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ru-RU"/>
              <a:t>Вставка рисунка</a:t>
            </a:r>
            <a:endParaRPr kumimoji="0" lang="en-US" dirty="0"/>
          </a:p>
        </p:txBody>
      </p:sp>
      <p:sp>
        <p:nvSpPr>
          <p:cNvPr id="5" name="Дата 4"/>
          <p:cNvSpPr>
            <a:spLocks noGrp="1"/>
          </p:cNvSpPr>
          <p:nvPr>
            <p:ph type="dt" sz="half" idx="10"/>
          </p:nvPr>
        </p:nvSpPr>
        <p:spPr/>
        <p:txBody>
          <a:bodyPr/>
          <a:lstStyle>
            <a:lvl1pPr>
              <a:defRPr>
                <a:solidFill>
                  <a:schemeClr val="tx1"/>
                </a:solidFill>
              </a:defRPr>
            </a:lvl1pPr>
            <a:extLst/>
          </a:lstStyle>
          <a:p>
            <a:fld id="{64957FA2-772F-401C-965B-00C5269382A6}" type="datetimeFigureOut">
              <a:rPr lang="ru-RU" smtClean="0"/>
              <a:pPr/>
              <a:t>24.04.2023</a:t>
            </a:fld>
            <a:endParaRPr lang="ru-RU"/>
          </a:p>
        </p:txBody>
      </p:sp>
      <p:sp>
        <p:nvSpPr>
          <p:cNvPr id="6" name="Нижний колонтитул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ru-RU"/>
          </a:p>
        </p:txBody>
      </p:sp>
      <p:sp>
        <p:nvSpPr>
          <p:cNvPr id="7" name="Номер слайда 6"/>
          <p:cNvSpPr>
            <a:spLocks noGrp="1"/>
          </p:cNvSpPr>
          <p:nvPr>
            <p:ph type="sldNum" sz="quarter" idx="12"/>
          </p:nvPr>
        </p:nvSpPr>
        <p:spPr/>
        <p:txBody>
          <a:bodyPr/>
          <a:lstStyle>
            <a:lvl1pPr>
              <a:defRPr>
                <a:solidFill>
                  <a:schemeClr val="tx1"/>
                </a:solidFill>
              </a:defRPr>
            </a:lvl1pPr>
            <a:extLst/>
          </a:lstStyle>
          <a:p>
            <a:fld id="{6D61ADF9-83A6-4857-B819-B6830988F320}" type="slidenum">
              <a:rPr lang="ru-RU" smtClean="0"/>
              <a:pPr/>
              <a:t>‹#›</a:t>
            </a:fld>
            <a:endParaRPr lang="ru-RU"/>
          </a:p>
        </p:txBody>
      </p:sp>
      <p:sp>
        <p:nvSpPr>
          <p:cNvPr id="2" name="Заголовок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ru-RU"/>
              <a:t>Образец заголовка</a:t>
            </a:r>
            <a:endParaRPr kumimoji="0" lang="en-US"/>
          </a:p>
        </p:txBody>
      </p:sp>
      <p:sp>
        <p:nvSpPr>
          <p:cNvPr id="8" name="Полилиния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Полилиния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Прямоугольный треугольник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Прямая соединительная линия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Нашивка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Нашивка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3" name="Полилиния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олилиния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Прямоугольный треугольник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Прямая соединительная линия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ru-RU"/>
              <a:t>Образец заголовка</a:t>
            </a:r>
            <a:endParaRPr kumimoji="0" lang="en-US"/>
          </a:p>
        </p:txBody>
      </p:sp>
      <p:sp>
        <p:nvSpPr>
          <p:cNvPr id="30" name="Текст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10" name="Дата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64957FA2-772F-401C-965B-00C5269382A6}" type="datetimeFigureOut">
              <a:rPr lang="ru-RU" smtClean="0"/>
              <a:pPr/>
              <a:t>24.04.2023</a:t>
            </a:fld>
            <a:endParaRPr lang="ru-RU"/>
          </a:p>
        </p:txBody>
      </p:sp>
      <p:sp>
        <p:nvSpPr>
          <p:cNvPr id="22" name="Нижний колонтитул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ru-RU"/>
          </a:p>
        </p:txBody>
      </p:sp>
      <p:sp>
        <p:nvSpPr>
          <p:cNvPr id="18" name="Номер слайда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6D61ADF9-83A6-4857-B819-B6830988F32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wmf"/><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3.jpeg"/><Relationship Id="rId5" Type="http://schemas.openxmlformats.org/officeDocument/2006/relationships/image" Target="../media/image32.emf"/><Relationship Id="rId4" Type="http://schemas.openxmlformats.org/officeDocument/2006/relationships/oleObject" Target="../embeddings/oleObject5.bin"/></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5.emf"/><Relationship Id="rId5" Type="http://schemas.openxmlformats.org/officeDocument/2006/relationships/oleObject" Target="../embeddings/oleObject7.bin"/><Relationship Id="rId4" Type="http://schemas.openxmlformats.org/officeDocument/2006/relationships/image" Target="../media/image34.emf"/></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43.jpeg"/><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54.jpeg"/></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6.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7.gif"/><Relationship Id="rId7" Type="http://schemas.openxmlformats.org/officeDocument/2006/relationships/image" Target="../media/image56.jpe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57.emf"/><Relationship Id="rId5" Type="http://schemas.openxmlformats.org/officeDocument/2006/relationships/oleObject" Target="../embeddings/oleObject8.bin"/><Relationship Id="rId4" Type="http://schemas.openxmlformats.org/officeDocument/2006/relationships/image" Target="../media/image2.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59.emf"/><Relationship Id="rId4" Type="http://schemas.openxmlformats.org/officeDocument/2006/relationships/oleObject" Target="../embeddings/oleObject9.bin"/></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60.e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61.emf"/></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edu.cap.ru/?otype=ou&amp;ou=5706"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www.edu.cap.ru/?t=news&amp;eduid=5706"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gov.cap.ru/UserFiles/news/20131129/Original/img_1992.jpg"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5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70.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0.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9.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2.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11.emf"/><Relationship Id="rId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71472" y="285728"/>
            <a:ext cx="8034358" cy="1643074"/>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12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ПРОФСОЮЗ РАБОТНИКОВ НАРОДНОГО ОБРАЗОВАНИЯ И НАУКИ РФ</a:t>
            </a:r>
            <a:br>
              <a:rPr lang="ru-RU" sz="12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ru-RU" sz="14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Чувашская республиканская организация</a:t>
            </a:r>
            <a:br>
              <a:rPr lang="ru-RU" sz="14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endParaRPr lang="ru-RU" sz="14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Подзаголовок 2"/>
          <p:cNvSpPr>
            <a:spLocks noGrp="1"/>
          </p:cNvSpPr>
          <p:nvPr>
            <p:ph type="subTitle" idx="1"/>
          </p:nvPr>
        </p:nvSpPr>
        <p:spPr>
          <a:xfrm>
            <a:off x="687510" y="1988840"/>
            <a:ext cx="7772400" cy="3357586"/>
          </a:xfrm>
        </p:spPr>
        <p:txBody>
          <a:bodyPr>
            <a:normAutofit fontScale="32500" lnSpcReduction="20000"/>
          </a:bodyPr>
          <a:lstStyle/>
          <a:p>
            <a:pPr algn="ctr"/>
            <a:r>
              <a:rPr lang="ru-RU" sz="51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Aparajita" pitchFamily="34" charset="0"/>
              </a:rPr>
              <a:t>ИЗ опыта </a:t>
            </a:r>
            <a:r>
              <a:rPr lang="ru-RU" sz="51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mj-lt"/>
                <a:cs typeface="Aparajita" pitchFamily="34" charset="0"/>
              </a:rPr>
              <a:t>работы внештатного технического инспектора труда </a:t>
            </a:r>
          </a:p>
          <a:p>
            <a:pPr algn="ctr"/>
            <a:endParaRPr lang="ru-RU" sz="5100" b="1" dirty="0" smtClean="0">
              <a:ln w="11430"/>
              <a:solidFill>
                <a:srgbClr val="002060"/>
              </a:solidFill>
              <a:effectLst>
                <a:outerShdw blurRad="50800" dist="39000" dir="5460000" algn="tl">
                  <a:srgbClr val="000000">
                    <a:alpha val="38000"/>
                  </a:srgbClr>
                </a:outerShdw>
              </a:effectLst>
              <a:ea typeface="+mj-ea"/>
              <a:cs typeface="+mj-cs"/>
            </a:endParaRPr>
          </a:p>
          <a:p>
            <a:pPr algn="ctr"/>
            <a:r>
              <a:rPr lang="ru-RU" sz="5100" b="1" dirty="0" err="1" smtClean="0">
                <a:ln w="11430"/>
                <a:solidFill>
                  <a:srgbClr val="002060"/>
                </a:solidFill>
                <a:effectLst>
                  <a:outerShdw blurRad="50800" dist="39000" dir="5460000" algn="tl">
                    <a:srgbClr val="000000">
                      <a:alpha val="38000"/>
                    </a:srgbClr>
                  </a:outerShdw>
                </a:effectLst>
                <a:ea typeface="+mj-ea"/>
                <a:cs typeface="+mj-cs"/>
              </a:rPr>
              <a:t>Урмарской</a:t>
            </a:r>
            <a:r>
              <a:rPr lang="ru-RU" sz="5100" b="1" dirty="0" smtClean="0">
                <a:ln w="11430"/>
                <a:solidFill>
                  <a:srgbClr val="002060"/>
                </a:solidFill>
                <a:effectLst>
                  <a:outerShdw blurRad="50800" dist="39000" dir="5460000" algn="tl">
                    <a:srgbClr val="000000">
                      <a:alpha val="38000"/>
                    </a:srgbClr>
                  </a:outerShdw>
                </a:effectLst>
                <a:ea typeface="+mj-ea"/>
                <a:cs typeface="+mj-cs"/>
              </a:rPr>
              <a:t> </a:t>
            </a:r>
            <a:r>
              <a:rPr lang="ru-RU" sz="5100" b="1" dirty="0">
                <a:ln w="11430"/>
                <a:solidFill>
                  <a:srgbClr val="002060"/>
                </a:solidFill>
                <a:effectLst>
                  <a:outerShdw blurRad="50800" dist="39000" dir="5460000" algn="tl">
                    <a:srgbClr val="000000">
                      <a:alpha val="38000"/>
                    </a:srgbClr>
                  </a:outerShdw>
                </a:effectLst>
                <a:ea typeface="+mj-ea"/>
                <a:cs typeface="+mj-cs"/>
              </a:rPr>
              <a:t>районной общественной организация Профсоюза работников народного образования и науки РФ</a:t>
            </a:r>
            <a:endParaRPr lang="ru-RU" sz="51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mj-lt"/>
              <a:cs typeface="Aparajita" pitchFamily="34" charset="0"/>
            </a:endParaRPr>
          </a:p>
          <a:p>
            <a:pPr algn="ctr"/>
            <a:endParaRPr lang="ru-RU" sz="51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mj-lt"/>
              <a:cs typeface="Aparajita" pitchFamily="34" charset="0"/>
            </a:endParaRPr>
          </a:p>
          <a:p>
            <a:pPr algn="ctr"/>
            <a:r>
              <a:rPr lang="ru-RU" sz="5100" b="1" cap="all" dirty="0" err="1">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mj-lt"/>
                <a:cs typeface="Aparajita" pitchFamily="34" charset="0"/>
              </a:rPr>
              <a:t>Кашмаковой</a:t>
            </a:r>
            <a:r>
              <a:rPr lang="ru-RU" sz="51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mj-lt"/>
                <a:cs typeface="Aparajita" pitchFamily="34" charset="0"/>
              </a:rPr>
              <a:t>  Любови Ильиничны</a:t>
            </a:r>
          </a:p>
          <a:p>
            <a:pPr algn="ctr"/>
            <a:endParaRPr lang="ru-RU" b="1" dirty="0">
              <a:ln w="18000">
                <a:solidFill>
                  <a:schemeClr val="accent2">
                    <a:satMod val="140000"/>
                  </a:schemeClr>
                </a:solidFill>
                <a:prstDash val="solid"/>
                <a:miter lim="800000"/>
              </a:ln>
              <a:solidFill>
                <a:schemeClr val="accent4">
                  <a:lumMod val="75000"/>
                </a:schemeClr>
              </a:solidFill>
              <a:effectLst>
                <a:outerShdw blurRad="38100" dist="38100" dir="2700000" algn="tl">
                  <a:srgbClr val="000000">
                    <a:alpha val="43137"/>
                  </a:srgbClr>
                </a:outerShdw>
              </a:effectLst>
            </a:endParaRPr>
          </a:p>
          <a:p>
            <a:pPr algn="ctr"/>
            <a:endParaRPr lang="ru-RU" b="1" dirty="0">
              <a:ln w="18000">
                <a:solidFill>
                  <a:schemeClr val="accent2">
                    <a:satMod val="140000"/>
                  </a:schemeClr>
                </a:solidFill>
                <a:prstDash val="solid"/>
                <a:miter lim="800000"/>
              </a:ln>
              <a:solidFill>
                <a:schemeClr val="accent4">
                  <a:lumMod val="75000"/>
                </a:schemeClr>
              </a:solidFill>
              <a:effectLst>
                <a:outerShdw blurRad="38100" dist="38100" dir="2700000" algn="tl">
                  <a:srgbClr val="000000">
                    <a:alpha val="43137"/>
                  </a:srgbClr>
                </a:outerShdw>
              </a:effectLst>
            </a:endParaRPr>
          </a:p>
          <a:p>
            <a:pPr algn="ctr"/>
            <a:endParaRPr lang="ru-RU" b="1" dirty="0">
              <a:ln w="18000">
                <a:solidFill>
                  <a:schemeClr val="accent2">
                    <a:satMod val="140000"/>
                  </a:schemeClr>
                </a:solidFill>
                <a:prstDash val="solid"/>
                <a:miter lim="800000"/>
              </a:ln>
              <a:solidFill>
                <a:schemeClr val="accent4">
                  <a:lumMod val="75000"/>
                </a:schemeClr>
              </a:solidFill>
              <a:effectLst>
                <a:outerShdw blurRad="38100" dist="38100" dir="2700000" algn="tl">
                  <a:srgbClr val="000000">
                    <a:alpha val="43137"/>
                  </a:srgbClr>
                </a:outerShdw>
              </a:effectLst>
            </a:endParaRPr>
          </a:p>
          <a:p>
            <a:pPr algn="ctr"/>
            <a:endParaRPr lang="ru-RU" b="1" dirty="0">
              <a:ln w="18000">
                <a:solidFill>
                  <a:schemeClr val="accent2">
                    <a:satMod val="140000"/>
                  </a:schemeClr>
                </a:solidFill>
                <a:prstDash val="solid"/>
                <a:miter lim="800000"/>
              </a:ln>
              <a:solidFill>
                <a:schemeClr val="accent4">
                  <a:lumMod val="75000"/>
                </a:schemeClr>
              </a:solidFill>
              <a:effectLst>
                <a:outerShdw blurRad="38100" dist="38100" dir="2700000" algn="tl">
                  <a:srgbClr val="000000">
                    <a:alpha val="43137"/>
                  </a:srgbClr>
                </a:outerShdw>
              </a:effectLst>
            </a:endParaRPr>
          </a:p>
          <a:p>
            <a:pPr algn="ctr"/>
            <a:endParaRPr lang="ru-RU" b="1" dirty="0">
              <a:ln w="18000">
                <a:solidFill>
                  <a:schemeClr val="accent2">
                    <a:satMod val="140000"/>
                  </a:schemeClr>
                </a:solidFill>
                <a:prstDash val="solid"/>
                <a:miter lim="800000"/>
              </a:ln>
              <a:solidFill>
                <a:schemeClr val="accent4">
                  <a:lumMod val="75000"/>
                </a:schemeClr>
              </a:solidFill>
              <a:effectLst>
                <a:outerShdw blurRad="38100" dist="38100" dir="2700000" algn="tl">
                  <a:srgbClr val="000000">
                    <a:alpha val="43137"/>
                  </a:srgbClr>
                </a:outerShdw>
              </a:effectLst>
            </a:endParaRPr>
          </a:p>
          <a:p>
            <a:pPr algn="ctr"/>
            <a:r>
              <a:rPr lang="ru-RU"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г. </a:t>
            </a:r>
            <a:r>
              <a:rPr lang="ru-RU" b="1" dirty="0">
                <a:ln w="18000">
                  <a:solidFill>
                    <a:schemeClr val="accent2">
                      <a:satMod val="140000"/>
                    </a:schemeClr>
                  </a:solidFill>
                  <a:prstDash val="solid"/>
                  <a:miter lim="800000"/>
                </a:ln>
                <a:noFill/>
                <a:effectLst>
                  <a:outerShdw blurRad="25500" dist="23000" dir="7020000" algn="tl">
                    <a:srgbClr val="000000">
                      <a:alpha val="50000"/>
                    </a:srgbClr>
                  </a:outerShdw>
                </a:effectLst>
              </a:rPr>
              <a:t>Чебоксары</a:t>
            </a:r>
          </a:p>
          <a:p>
            <a:pPr algn="ctr"/>
            <a:endParaRPr lang="ru-RU"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a:p>
            <a:pPr algn="ctr"/>
            <a:r>
              <a:rPr lang="ru-RU" b="1" dirty="0">
                <a:ln w="18000">
                  <a:solidFill>
                    <a:schemeClr val="accent2">
                      <a:satMod val="140000"/>
                    </a:schemeClr>
                  </a:solidFill>
                  <a:prstDash val="solid"/>
                  <a:miter lim="800000"/>
                </a:ln>
                <a:noFill/>
                <a:effectLst>
                  <a:outerShdw blurRad="25500" dist="23000" dir="7020000" algn="tl">
                    <a:srgbClr val="000000">
                      <a:alpha val="50000"/>
                    </a:srgbClr>
                  </a:outerShdw>
                </a:effectLst>
              </a:rPr>
              <a:t>2018 г.</a:t>
            </a:r>
          </a:p>
        </p:txBody>
      </p:sp>
      <p:pic>
        <p:nvPicPr>
          <p:cNvPr id="4" name="Рисунок 3"/>
          <p:cNvPicPr/>
          <p:nvPr/>
        </p:nvPicPr>
        <p:blipFill>
          <a:blip r:embed="rId3" cstate="print"/>
          <a:srcRect/>
          <a:stretch>
            <a:fillRect/>
          </a:stretch>
        </p:blipFill>
        <p:spPr bwMode="auto">
          <a:xfrm>
            <a:off x="4143372" y="214290"/>
            <a:ext cx="860676" cy="1000132"/>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idx="1"/>
          </p:nvPr>
        </p:nvSpPr>
        <p:spPr/>
        <p:txBody>
          <a:bodyPr>
            <a:noAutofit/>
          </a:bodyPr>
          <a:lstStyle/>
          <a:p>
            <a:pPr algn="just" eaLnBrk="1" hangingPunct="1">
              <a:lnSpc>
                <a:spcPct val="80000"/>
              </a:lnSpc>
              <a:buNone/>
            </a:pPr>
            <a:r>
              <a:rPr lang="ru-RU" sz="1800" dirty="0">
                <a:solidFill>
                  <a:srgbClr val="002060"/>
                </a:solidFill>
              </a:rPr>
              <a:t>В Урмарской районной организации  Профсоюза значительное внимание уделяется  вопросам обучения профсоюзного актива по охране труда. Во всех общеобразовательных учреждениях работают уполномоченные по охране труда, которые прослушали цикл лекций главного технического инспектора Чувашского республиканского комитета профсоюза работников народного образования и науки РФ </a:t>
            </a:r>
            <a:r>
              <a:rPr lang="ru-RU" sz="1800" dirty="0" err="1">
                <a:solidFill>
                  <a:srgbClr val="002060"/>
                </a:solidFill>
              </a:rPr>
              <a:t>Лукшина</a:t>
            </a:r>
            <a:r>
              <a:rPr lang="ru-RU" sz="1800" dirty="0">
                <a:solidFill>
                  <a:srgbClr val="002060"/>
                </a:solidFill>
              </a:rPr>
              <a:t> В.Н. </a:t>
            </a:r>
          </a:p>
          <a:p>
            <a:pPr algn="just" eaLnBrk="1" hangingPunct="1">
              <a:lnSpc>
                <a:spcPct val="80000"/>
              </a:lnSpc>
              <a:buNone/>
            </a:pPr>
            <a:r>
              <a:rPr lang="ru-RU" sz="1800" dirty="0">
                <a:solidFill>
                  <a:srgbClr val="002060"/>
                </a:solidFill>
              </a:rPr>
              <a:t> С большой практической  пользой  прошла тематическая проверка по соблюдению  трудового законодательства по вопросам предоставления гарантий и компенсаций работникам ОУ, занятым тяжелых работах, работах с вредными и (или) опасными условиями труда а также реализация их права на предварительные и периодические медицинские осмотры (обследования) в 2012 году  в общеобразовательных учреждениях с участием внештатного технического инспектора  труда Урмарской районной организации профсоюза работников народного образования и науки РФ  </a:t>
            </a:r>
            <a:r>
              <a:rPr lang="ru-RU" sz="1800" dirty="0" err="1">
                <a:solidFill>
                  <a:srgbClr val="002060"/>
                </a:solidFill>
              </a:rPr>
              <a:t>Кашмаковай</a:t>
            </a:r>
            <a:r>
              <a:rPr lang="ru-RU" sz="1800" dirty="0">
                <a:solidFill>
                  <a:srgbClr val="002060"/>
                </a:solidFill>
              </a:rPr>
              <a:t> Л.И. с 18.04-15.05. 2012года. </a:t>
            </a:r>
          </a:p>
        </p:txBody>
      </p:sp>
      <p:sp>
        <p:nvSpPr>
          <p:cNvPr id="26626" name="Rectangle 2"/>
          <p:cNvSpPr>
            <a:spLocks noGrp="1" noChangeArrowheads="1"/>
          </p:cNvSpPr>
          <p:nvPr>
            <p:ph type="title"/>
          </p:nvPr>
        </p:nvSpPr>
        <p:spPr>
          <a:xfrm>
            <a:off x="285720" y="274638"/>
            <a:ext cx="8401080" cy="1143000"/>
          </a:xfrm>
        </p:spPr>
        <p:txBody>
          <a:bodyPr>
            <a:normAutofit/>
          </a:bodyPr>
          <a:lstStyle/>
          <a:p>
            <a:pPr eaLnBrk="1" hangingPunct="1"/>
            <a:r>
              <a:rPr lang="ru-RU" sz="1800" i="1" dirty="0">
                <a:solidFill>
                  <a:schemeClr val="accent2"/>
                </a:solidFill>
              </a:rPr>
              <a:t>Обучение профсоюзного актива и организация проведения </a:t>
            </a:r>
            <a:br>
              <a:rPr lang="ru-RU" sz="1800" i="1" dirty="0">
                <a:solidFill>
                  <a:schemeClr val="accent2"/>
                </a:solidFill>
              </a:rPr>
            </a:br>
            <a:r>
              <a:rPr lang="ru-RU" sz="1800" i="1" dirty="0">
                <a:solidFill>
                  <a:schemeClr val="accent2"/>
                </a:solidFill>
              </a:rPr>
              <a:t>смотров -конкурсов – важные составляющие в работе </a:t>
            </a:r>
            <a:br>
              <a:rPr lang="ru-RU" sz="1800" i="1" dirty="0">
                <a:solidFill>
                  <a:schemeClr val="accent2"/>
                </a:solidFill>
              </a:rPr>
            </a:br>
            <a:r>
              <a:rPr lang="ru-RU" sz="1800" i="1" dirty="0">
                <a:solidFill>
                  <a:schemeClr val="accent2"/>
                </a:solidFill>
              </a:rPr>
              <a:t>по охране труда </a:t>
            </a:r>
          </a:p>
        </p:txBody>
      </p:sp>
      <p:pic>
        <p:nvPicPr>
          <p:cNvPr id="4" name="Рисунок 3"/>
          <p:cNvPicPr/>
          <p:nvPr/>
        </p:nvPicPr>
        <p:blipFill>
          <a:blip r:embed="rId2" cstate="print"/>
          <a:srcRect/>
          <a:stretch>
            <a:fillRect/>
          </a:stretch>
        </p:blipFill>
        <p:spPr bwMode="auto">
          <a:xfrm>
            <a:off x="7500958" y="285728"/>
            <a:ext cx="1214446" cy="1214422"/>
          </a:xfrm>
          <a:prstGeom prst="rect">
            <a:avLst/>
          </a:prstGeom>
          <a:solidFill>
            <a:srgbClr val="FFFFFF"/>
          </a:solidFill>
          <a:ln w="9525">
            <a:noFill/>
            <a:miter lim="800000"/>
            <a:headEnd/>
            <a:tailEnd/>
          </a:ln>
        </p:spPr>
      </p:pic>
      <p:pic>
        <p:nvPicPr>
          <p:cNvPr id="5" name="Picture 11" descr="GRADUAT5"/>
          <p:cNvPicPr>
            <a:picLocks noChangeAspect="1" noChangeArrowheads="1"/>
          </p:cNvPicPr>
          <p:nvPr/>
        </p:nvPicPr>
        <p:blipFill>
          <a:blip r:embed="rId3" cstate="print"/>
          <a:srcRect/>
          <a:stretch>
            <a:fillRect/>
          </a:stretch>
        </p:blipFill>
        <p:spPr bwMode="auto">
          <a:xfrm>
            <a:off x="3786182" y="5602529"/>
            <a:ext cx="1451153" cy="12554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МОЙ_ПРОФСОЮЗ\ПРОФ-2014 Н\Отчеты и выборы-2014\О и В -Урмары\ФОТО\Заседание Совета -фото\IMG_1050.jpg"/>
          <p:cNvPicPr>
            <a:picLocks noGrp="1" noChangeAspect="1" noChangeArrowheads="1"/>
          </p:cNvPicPr>
          <p:nvPr>
            <p:ph idx="1"/>
          </p:nvPr>
        </p:nvPicPr>
        <p:blipFill>
          <a:blip r:embed="rId2" cstate="print"/>
          <a:srcRect/>
          <a:stretch>
            <a:fillRect/>
          </a:stretch>
        </p:blipFill>
        <p:spPr bwMode="auto">
          <a:xfrm>
            <a:off x="0" y="3929042"/>
            <a:ext cx="4422744" cy="29289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Заголовок 2"/>
          <p:cNvSpPr>
            <a:spLocks noGrp="1"/>
          </p:cNvSpPr>
          <p:nvPr>
            <p:ph type="title"/>
          </p:nvPr>
        </p:nvSpPr>
        <p:spPr/>
        <p:txBody>
          <a:bodyPr>
            <a:noAutofit/>
          </a:bodyPr>
          <a:lstStyle/>
          <a:p>
            <a:r>
              <a:rPr lang="en-US" sz="2400" i="1" dirty="0">
                <a:solidFill>
                  <a:srgbClr val="00B050"/>
                </a:solidFill>
                <a:latin typeface="Georgia" pitchFamily="18" charset="0"/>
              </a:rPr>
              <a:t> </a:t>
            </a:r>
            <a:r>
              <a:rPr lang="ru-RU" sz="2400" i="1" dirty="0" err="1">
                <a:solidFill>
                  <a:srgbClr val="00B050"/>
                </a:solidFill>
                <a:latin typeface="Georgia" pitchFamily="18" charset="0"/>
              </a:rPr>
              <a:t>Кашмакова</a:t>
            </a:r>
            <a:r>
              <a:rPr lang="ru-RU" sz="2400" i="1" dirty="0">
                <a:solidFill>
                  <a:srgbClr val="00B050"/>
                </a:solidFill>
                <a:latin typeface="Georgia" pitchFamily="18" charset="0"/>
              </a:rPr>
              <a:t> Л.И.регулярно проводит семинары с уполномоченными лицами и членами комиссии по  охране труда </a:t>
            </a:r>
            <a:endParaRPr lang="ru-RU" sz="2400" dirty="0"/>
          </a:p>
        </p:txBody>
      </p:sp>
      <p:pic>
        <p:nvPicPr>
          <p:cNvPr id="4" name="Рисунок 3"/>
          <p:cNvPicPr/>
          <p:nvPr/>
        </p:nvPicPr>
        <p:blipFill>
          <a:blip r:embed="rId3" cstate="print"/>
          <a:srcRect/>
          <a:stretch>
            <a:fillRect/>
          </a:stretch>
        </p:blipFill>
        <p:spPr bwMode="auto">
          <a:xfrm>
            <a:off x="7429520" y="285728"/>
            <a:ext cx="1214446" cy="1214422"/>
          </a:xfrm>
          <a:prstGeom prst="rect">
            <a:avLst/>
          </a:prstGeom>
          <a:solidFill>
            <a:srgbClr val="FFFFFF"/>
          </a:solidFill>
          <a:ln w="9525">
            <a:noFill/>
            <a:miter lim="800000"/>
            <a:headEnd/>
            <a:tailEnd/>
          </a:ln>
        </p:spPr>
      </p:pic>
      <p:pic>
        <p:nvPicPr>
          <p:cNvPr id="228353" name="Picture 1" descr="D:\охрана труда фото день1\DSC00915.JPG"/>
          <p:cNvPicPr>
            <a:picLocks noChangeAspect="1" noChangeArrowheads="1"/>
          </p:cNvPicPr>
          <p:nvPr/>
        </p:nvPicPr>
        <p:blipFill>
          <a:blip r:embed="rId4" cstate="print"/>
          <a:srcRect/>
          <a:stretch>
            <a:fillRect/>
          </a:stretch>
        </p:blipFill>
        <p:spPr bwMode="auto">
          <a:xfrm>
            <a:off x="4422800" y="3927600"/>
            <a:ext cx="4721200" cy="293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Содержимое 9" descr="заседание Совета в Урмарах"/>
          <p:cNvPicPr>
            <a:picLocks/>
          </p:cNvPicPr>
          <p:nvPr/>
        </p:nvPicPr>
        <p:blipFill>
          <a:blip r:embed="rId5" cstate="print"/>
          <a:srcRect/>
          <a:stretch>
            <a:fillRect/>
          </a:stretch>
        </p:blipFill>
        <p:spPr bwMode="auto">
          <a:xfrm>
            <a:off x="1928794" y="1214422"/>
            <a:ext cx="4357718" cy="3214710"/>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0" y="357166"/>
            <a:ext cx="8929718" cy="1357322"/>
          </a:xfrm>
        </p:spPr>
        <p:txBody>
          <a:bodyPr>
            <a:normAutofit fontScale="90000"/>
          </a:bodyPr>
          <a:lstStyle/>
          <a:p>
            <a:r>
              <a:rPr lang="ru-RU" sz="2000" dirty="0">
                <a:solidFill>
                  <a:srgbClr val="006600"/>
                </a:solidFill>
              </a:rPr>
              <a:t>Внештатный </a:t>
            </a:r>
            <a:r>
              <a:rPr lang="ru-RU" sz="2000" dirty="0" err="1">
                <a:solidFill>
                  <a:srgbClr val="006600"/>
                </a:solidFill>
              </a:rPr>
              <a:t>техинспектор</a:t>
            </a:r>
            <a:r>
              <a:rPr lang="ru-RU" sz="2000" dirty="0">
                <a:solidFill>
                  <a:srgbClr val="006600"/>
                </a:solidFill>
              </a:rPr>
              <a:t> постоянно участвует </a:t>
            </a:r>
            <a:br>
              <a:rPr lang="ru-RU" sz="2000" dirty="0">
                <a:solidFill>
                  <a:srgbClr val="006600"/>
                </a:solidFill>
              </a:rPr>
            </a:br>
            <a:r>
              <a:rPr lang="ru-RU" sz="2000" dirty="0">
                <a:solidFill>
                  <a:srgbClr val="006600"/>
                </a:solidFill>
              </a:rPr>
              <a:t>на заседаниях Совета и Президиума райорганизации.</a:t>
            </a:r>
            <a:br>
              <a:rPr lang="ru-RU" sz="2000" dirty="0">
                <a:solidFill>
                  <a:srgbClr val="006600"/>
                </a:solidFill>
              </a:rPr>
            </a:br>
            <a:r>
              <a:rPr lang="ru-RU" sz="2000" dirty="0">
                <a:solidFill>
                  <a:srgbClr val="006600"/>
                </a:solidFill>
              </a:rPr>
              <a:t> На повестку дня регулярно выносятся вопросы по ОТ </a:t>
            </a:r>
            <a:r>
              <a:rPr lang="ru-RU" dirty="0">
                <a:solidFill>
                  <a:srgbClr val="006600"/>
                </a:solidFill>
              </a:rPr>
              <a:t/>
            </a:r>
            <a:br>
              <a:rPr lang="ru-RU" dirty="0">
                <a:solidFill>
                  <a:srgbClr val="006600"/>
                </a:solidFill>
              </a:rPr>
            </a:br>
            <a:endParaRPr lang="ru-RU" dirty="0">
              <a:solidFill>
                <a:srgbClr val="006600"/>
              </a:solidFill>
            </a:endParaRPr>
          </a:p>
        </p:txBody>
      </p:sp>
      <p:pic>
        <p:nvPicPr>
          <p:cNvPr id="4" name="Рисунок 3"/>
          <p:cNvPicPr/>
          <p:nvPr/>
        </p:nvPicPr>
        <p:blipFill>
          <a:blip r:embed="rId3" cstate="print"/>
          <a:srcRect/>
          <a:stretch>
            <a:fillRect/>
          </a:stretch>
        </p:blipFill>
        <p:spPr bwMode="auto">
          <a:xfrm>
            <a:off x="7596336" y="285728"/>
            <a:ext cx="976192" cy="1214422"/>
          </a:xfrm>
          <a:prstGeom prst="rect">
            <a:avLst/>
          </a:prstGeom>
          <a:solidFill>
            <a:srgbClr val="FFFFFF"/>
          </a:solidFill>
          <a:ln w="9525">
            <a:noFill/>
            <a:miter lim="800000"/>
            <a:headEnd/>
            <a:tailEnd/>
          </a:ln>
        </p:spPr>
      </p:pic>
      <p:pic>
        <p:nvPicPr>
          <p:cNvPr id="11" name="Picture 4" descr="2011-11-10 10"/>
          <p:cNvPicPr>
            <a:picLocks noChangeAspect="1" noChangeArrowheads="1"/>
          </p:cNvPicPr>
          <p:nvPr/>
        </p:nvPicPr>
        <p:blipFill>
          <a:blip r:embed="rId4" cstate="print"/>
          <a:srcRect/>
          <a:stretch>
            <a:fillRect/>
          </a:stretch>
        </p:blipFill>
        <p:spPr bwMode="auto">
          <a:xfrm>
            <a:off x="0" y="1285860"/>
            <a:ext cx="3372431" cy="30718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68641" name="Picture 1" descr="C:\Users\asus1\Desktop\Планы ВТИТ\Профсоюзные фото-2013\IMG_1039.jpg"/>
          <p:cNvPicPr>
            <a:picLocks noChangeAspect="1" noChangeArrowheads="1"/>
          </p:cNvPicPr>
          <p:nvPr/>
        </p:nvPicPr>
        <p:blipFill>
          <a:blip r:embed="rId5" cstate="print"/>
          <a:srcRect/>
          <a:stretch>
            <a:fillRect/>
          </a:stretch>
        </p:blipFill>
        <p:spPr bwMode="auto">
          <a:xfrm>
            <a:off x="5841687" y="3283200"/>
            <a:ext cx="3302313" cy="357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2" descr="D:\МОЙ_ПРОФСОЮЗ\ПРОФ-2014 Н\Отчеты и выборы-2014\О и В -Урмары\ФОТО\Заседание Совета -фото\IMG_1040.jpg"/>
          <p:cNvPicPr>
            <a:picLocks noChangeAspect="1" noChangeArrowheads="1"/>
          </p:cNvPicPr>
          <p:nvPr/>
        </p:nvPicPr>
        <p:blipFill>
          <a:blip r:embed="rId6" cstate="print"/>
          <a:srcRect/>
          <a:stretch>
            <a:fillRect/>
          </a:stretch>
        </p:blipFill>
        <p:spPr bwMode="auto">
          <a:xfrm>
            <a:off x="1357290" y="2643182"/>
            <a:ext cx="5281524" cy="3960000"/>
          </a:xfrm>
          <a:prstGeom prst="ellipse">
            <a:avLst/>
          </a:prstGeom>
          <a:ln>
            <a:noFill/>
          </a:ln>
          <a:effectLst>
            <a:softEdge rad="112500"/>
          </a:effectLst>
        </p:spPr>
      </p:pic>
      <p:sp>
        <p:nvSpPr>
          <p:cNvPr id="10" name="Содержимое 9"/>
          <p:cNvSpPr>
            <a:spLocks noGrp="1"/>
          </p:cNvSpPr>
          <p:nvPr>
            <p:ph idx="1"/>
          </p:nvPr>
        </p:nvSpPr>
        <p:spPr/>
        <p:txBody>
          <a:bodyPr/>
          <a:lstStyle/>
          <a:p>
            <a:pPr lvl="8"/>
            <a:endParaRPr lang="ru-RU" dirty="0" smtClean="0"/>
          </a:p>
          <a:p>
            <a:pPr lvl="8"/>
            <a:endParaRPr lang="ru-RU" dirty="0"/>
          </a:p>
          <a:p>
            <a:pPr lvl="8"/>
            <a:endParaRPr lang="ru-RU" dirty="0" smtClean="0"/>
          </a:p>
          <a:p>
            <a:pPr lvl="8"/>
            <a:endParaRPr lang="ru-RU" dirty="0"/>
          </a:p>
          <a:p>
            <a:pPr lvl="8"/>
            <a:endParaRPr lang="ru-RU" dirty="0" smtClean="0"/>
          </a:p>
          <a:p>
            <a:pPr lvl="8"/>
            <a:endParaRPr lang="ru-RU" dirty="0"/>
          </a:p>
          <a:p>
            <a:pPr lvl="8"/>
            <a:endParaRPr lang="ru-RU" dirty="0" smtClean="0"/>
          </a:p>
          <a:p>
            <a:pPr lvl="8"/>
            <a:endParaRPr lang="ru-RU" dirty="0"/>
          </a:p>
          <a:p>
            <a:pPr lvl="8"/>
            <a:endParaRPr lang="ru-RU" dirty="0" smtClean="0"/>
          </a:p>
          <a:p>
            <a:pPr lvl="8"/>
            <a:endParaRPr lang="ru-RU" dirty="0"/>
          </a:p>
          <a:p>
            <a:pPr lvl="8"/>
            <a:endParaRPr lang="ru-RU" dirty="0" smtClean="0"/>
          </a:p>
          <a:p>
            <a:pPr lvl="8"/>
            <a:endParaRPr lang="ru-RU" dirty="0"/>
          </a:p>
          <a:p>
            <a:pPr lvl="8"/>
            <a:endParaRPr lang="ru-RU" dirty="0" smtClean="0"/>
          </a:p>
          <a:p>
            <a:pPr lvl="8"/>
            <a:endParaRPr lang="ru-RU" dirty="0"/>
          </a:p>
          <a:p>
            <a:pPr lvl="8"/>
            <a:endParaRPr lang="ru-RU" dirty="0" smtClean="0"/>
          </a:p>
          <a:p>
            <a:pPr lvl="8"/>
            <a:endParaRPr lang="ru-RU" dirty="0"/>
          </a:p>
          <a:p>
            <a:pPr lvl="8"/>
            <a:endParaRPr lang="ru-RU" dirty="0" smtClean="0"/>
          </a:p>
          <a:p>
            <a:pPr lvl="8"/>
            <a:endParaRPr lang="ru-RU"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normAutofit fontScale="92500" lnSpcReduction="10000"/>
          </a:bodyPr>
          <a:lstStyle/>
          <a:p>
            <a:pPr>
              <a:buBlip>
                <a:blip r:embed="rId2"/>
              </a:buBlip>
            </a:pPr>
            <a:r>
              <a:rPr lang="ru-RU" dirty="0"/>
              <a:t> </a:t>
            </a:r>
            <a:r>
              <a:rPr lang="ru-RU" sz="2800" dirty="0">
                <a:solidFill>
                  <a:srgbClr val="002060"/>
                </a:solidFill>
              </a:rPr>
              <a:t>Вопросы организации общественно-административного контроля</a:t>
            </a:r>
          </a:p>
          <a:p>
            <a:pPr>
              <a:buBlip>
                <a:blip r:embed="rId2"/>
              </a:buBlip>
            </a:pPr>
            <a:r>
              <a:rPr lang="ru-RU" sz="2800" dirty="0">
                <a:solidFill>
                  <a:srgbClr val="002060"/>
                </a:solidFill>
              </a:rPr>
              <a:t> Прохождение обучения по охране труда</a:t>
            </a:r>
          </a:p>
          <a:p>
            <a:pPr>
              <a:buBlip>
                <a:blip r:embed="rId2"/>
              </a:buBlip>
            </a:pPr>
            <a:r>
              <a:rPr lang="ru-RU" sz="2800" dirty="0">
                <a:solidFill>
                  <a:srgbClr val="002060"/>
                </a:solidFill>
              </a:rPr>
              <a:t>Прохождение медицинских осмотров</a:t>
            </a:r>
          </a:p>
          <a:p>
            <a:pPr>
              <a:buBlip>
                <a:blip r:embed="rId2"/>
              </a:buBlip>
            </a:pPr>
            <a:r>
              <a:rPr lang="ru-RU" sz="2800" dirty="0">
                <a:solidFill>
                  <a:srgbClr val="002060"/>
                </a:solidFill>
              </a:rPr>
              <a:t>Проведение специальной оценки условий труда</a:t>
            </a:r>
          </a:p>
          <a:p>
            <a:pPr>
              <a:buBlip>
                <a:blip r:embed="rId2"/>
              </a:buBlip>
            </a:pPr>
            <a:r>
              <a:rPr lang="ru-RU" sz="2800" dirty="0">
                <a:solidFill>
                  <a:srgbClr val="002060"/>
                </a:solidFill>
              </a:rPr>
              <a:t> Обеспечение работников спецодеждой</a:t>
            </a:r>
          </a:p>
          <a:p>
            <a:pPr>
              <a:buBlip>
                <a:blip r:embed="rId2"/>
              </a:buBlip>
            </a:pPr>
            <a:r>
              <a:rPr lang="ru-RU" sz="2800" dirty="0">
                <a:solidFill>
                  <a:srgbClr val="002060"/>
                </a:solidFill>
              </a:rPr>
              <a:t>Предоставление дополнительных отпусков</a:t>
            </a:r>
          </a:p>
          <a:p>
            <a:pPr>
              <a:buBlip>
                <a:blip r:embed="rId2"/>
              </a:buBlip>
            </a:pPr>
            <a:r>
              <a:rPr lang="ru-RU" sz="2800" dirty="0">
                <a:solidFill>
                  <a:srgbClr val="002060"/>
                </a:solidFill>
              </a:rPr>
              <a:t>Выплата повышенной оплаты труда</a:t>
            </a:r>
          </a:p>
          <a:p>
            <a:pPr>
              <a:buBlip>
                <a:blip r:embed="rId2"/>
              </a:buBlip>
            </a:pPr>
            <a:r>
              <a:rPr lang="ru-RU" sz="2800" dirty="0">
                <a:solidFill>
                  <a:srgbClr val="002060"/>
                </a:solidFill>
              </a:rPr>
              <a:t> Профилактика несчастных случаев на рабочем месте</a:t>
            </a:r>
          </a:p>
          <a:p>
            <a:endParaRPr lang="ru-RU" dirty="0"/>
          </a:p>
        </p:txBody>
      </p:sp>
      <p:sp>
        <p:nvSpPr>
          <p:cNvPr id="3" name="Заголовок 2"/>
          <p:cNvSpPr>
            <a:spLocks noGrp="1"/>
          </p:cNvSpPr>
          <p:nvPr>
            <p:ph type="title"/>
          </p:nvPr>
        </p:nvSpPr>
        <p:spPr/>
        <p:txBody>
          <a:bodyPr>
            <a:normAutofit/>
          </a:bodyPr>
          <a:lstStyle/>
          <a:p>
            <a:r>
              <a:rPr lang="ru-RU" sz="3600" dirty="0">
                <a:solidFill>
                  <a:srgbClr val="C00000"/>
                </a:solidFill>
              </a:rPr>
              <a:t>Тематика выступлений ВТИТ</a:t>
            </a:r>
          </a:p>
        </p:txBody>
      </p:sp>
      <p:pic>
        <p:nvPicPr>
          <p:cNvPr id="4" name="Рисунок 3"/>
          <p:cNvPicPr/>
          <p:nvPr/>
        </p:nvPicPr>
        <p:blipFill>
          <a:blip r:embed="rId3" cstate="print"/>
          <a:srcRect/>
          <a:stretch>
            <a:fillRect/>
          </a:stretch>
        </p:blipFill>
        <p:spPr bwMode="auto">
          <a:xfrm>
            <a:off x="7358082" y="285728"/>
            <a:ext cx="1214446" cy="1214422"/>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28596" y="642918"/>
            <a:ext cx="8229600" cy="1214446"/>
          </a:xfrm>
        </p:spPr>
        <p:txBody>
          <a:bodyPr>
            <a:noAutofit/>
          </a:bodyPr>
          <a:lstStyle/>
          <a:p>
            <a:r>
              <a:rPr lang="ru-RU" sz="2400" i="1" dirty="0" err="1">
                <a:solidFill>
                  <a:schemeClr val="accent2"/>
                </a:solidFill>
              </a:rPr>
              <a:t>Кашмакова</a:t>
            </a:r>
            <a:r>
              <a:rPr lang="ru-RU" sz="2400" i="1" dirty="0">
                <a:solidFill>
                  <a:schemeClr val="accent2"/>
                </a:solidFill>
              </a:rPr>
              <a:t> Л.И. на </a:t>
            </a:r>
            <a:r>
              <a:rPr lang="ru-RU" sz="2400" i="1" dirty="0" err="1">
                <a:solidFill>
                  <a:schemeClr val="accent2"/>
                </a:solidFill>
              </a:rPr>
              <a:t>семинар-совещаниях</a:t>
            </a:r>
            <a:r>
              <a:rPr lang="ru-RU" sz="2400" i="1" dirty="0">
                <a:solidFill>
                  <a:schemeClr val="accent2"/>
                </a:solidFill>
              </a:rPr>
              <a:t> профсоюзного актива</a:t>
            </a:r>
            <a:endParaRPr lang="ru-RU" sz="2400" dirty="0">
              <a:solidFill>
                <a:schemeClr val="accent2"/>
              </a:solidFill>
            </a:endParaRPr>
          </a:p>
        </p:txBody>
      </p:sp>
      <p:pic>
        <p:nvPicPr>
          <p:cNvPr id="5" name="Picture 10" descr="MEETING2"/>
          <p:cNvPicPr>
            <a:picLocks noChangeAspect="1" noChangeArrowheads="1"/>
          </p:cNvPicPr>
          <p:nvPr/>
        </p:nvPicPr>
        <p:blipFill>
          <a:blip r:embed="rId2" cstate="print"/>
          <a:srcRect/>
          <a:stretch>
            <a:fillRect/>
          </a:stretch>
        </p:blipFill>
        <p:spPr bwMode="auto">
          <a:xfrm>
            <a:off x="7019925" y="333375"/>
            <a:ext cx="1524000" cy="1171575"/>
          </a:xfrm>
          <a:prstGeom prst="rect">
            <a:avLst/>
          </a:prstGeom>
          <a:noFill/>
          <a:ln w="9525">
            <a:noFill/>
            <a:miter lim="800000"/>
            <a:headEnd/>
            <a:tailEnd/>
          </a:ln>
        </p:spPr>
      </p:pic>
      <p:pic>
        <p:nvPicPr>
          <p:cNvPr id="314369" name="Picture 1" descr="D:\МОЙ ПРОФСОЮЗ-2013\Заседания Совета\Заседание Совета-28.11.2013\Фото\IMG_1987.JPG"/>
          <p:cNvPicPr>
            <a:picLocks noChangeAspect="1" noChangeArrowheads="1"/>
          </p:cNvPicPr>
          <p:nvPr/>
        </p:nvPicPr>
        <p:blipFill>
          <a:blip r:embed="rId3" cstate="print"/>
          <a:srcRect/>
          <a:stretch>
            <a:fillRect/>
          </a:stretch>
        </p:blipFill>
        <p:spPr bwMode="auto">
          <a:xfrm>
            <a:off x="4320000" y="3240000"/>
            <a:ext cx="4824000" cy="3618000"/>
          </a:xfrm>
          <a:prstGeom prst="ellipse">
            <a:avLst/>
          </a:prstGeom>
          <a:ln>
            <a:noFill/>
          </a:ln>
          <a:effectLst>
            <a:softEdge rad="112500"/>
          </a:effectLst>
        </p:spPr>
      </p:pic>
      <p:pic>
        <p:nvPicPr>
          <p:cNvPr id="314370" name="Picture 2" descr="D:\МОЙ ПРОФСОЮЗ-2013\Заседания Совета\Заседание Совета-28.11.2013\Фото\IMG_1991.JPG"/>
          <p:cNvPicPr>
            <a:picLocks noChangeAspect="1" noChangeArrowheads="1"/>
          </p:cNvPicPr>
          <p:nvPr/>
        </p:nvPicPr>
        <p:blipFill>
          <a:blip r:embed="rId4" cstate="print"/>
          <a:srcRect/>
          <a:stretch>
            <a:fillRect/>
          </a:stretch>
        </p:blipFill>
        <p:spPr bwMode="auto">
          <a:xfrm>
            <a:off x="0" y="3240000"/>
            <a:ext cx="4824000" cy="3618000"/>
          </a:xfrm>
          <a:prstGeom prst="ellipse">
            <a:avLst/>
          </a:prstGeom>
          <a:ln>
            <a:noFill/>
          </a:ln>
          <a:effectLst>
            <a:softEdge rad="112500"/>
          </a:effectLst>
        </p:spPr>
      </p:pic>
      <p:pic>
        <p:nvPicPr>
          <p:cNvPr id="314371" name="Picture 3" descr="D:\МОЙ ПРОФСОЮЗ-2013\Заседания Совета\Заседание Совета-28.11.2013\Фото\IMG_2000.JPG"/>
          <p:cNvPicPr>
            <a:picLocks noChangeAspect="1" noChangeArrowheads="1"/>
          </p:cNvPicPr>
          <p:nvPr/>
        </p:nvPicPr>
        <p:blipFill>
          <a:blip r:embed="rId5" cstate="print"/>
          <a:srcRect/>
          <a:stretch>
            <a:fillRect/>
          </a:stretch>
        </p:blipFill>
        <p:spPr bwMode="auto">
          <a:xfrm>
            <a:off x="2148000" y="1505017"/>
            <a:ext cx="4344000" cy="3258000"/>
          </a:xfrm>
          <a:prstGeom prst="ellipse">
            <a:avLst/>
          </a:prstGeom>
          <a:ln>
            <a:noFill/>
          </a:ln>
          <a:effectLst>
            <a:softEdge rad="112500"/>
          </a:effectLst>
        </p:spPr>
      </p:pic>
      <p:sp>
        <p:nvSpPr>
          <p:cNvPr id="11" name="Содержимое 10"/>
          <p:cNvSpPr>
            <a:spLocks noGrp="1"/>
          </p:cNvSpPr>
          <p:nvPr>
            <p:ph idx="1"/>
          </p:nvPr>
        </p:nvSpPr>
        <p:spPr/>
        <p:txBody>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idx="1"/>
          </p:nvPr>
        </p:nvSpPr>
        <p:spPr>
          <a:xfrm>
            <a:off x="500034" y="1428736"/>
            <a:ext cx="8229600" cy="4525963"/>
          </a:xfrm>
        </p:spPr>
        <p:txBody>
          <a:bodyPr>
            <a:normAutofit fontScale="92500" lnSpcReduction="10000"/>
          </a:bodyPr>
          <a:lstStyle/>
          <a:p>
            <a:pPr eaLnBrk="1" hangingPunct="1">
              <a:lnSpc>
                <a:spcPct val="80000"/>
              </a:lnSpc>
              <a:buFont typeface="Wingdings" pitchFamily="2" charset="2"/>
              <a:buNone/>
            </a:pPr>
            <a:endParaRPr lang="ru-RU" sz="1800" b="1" dirty="0"/>
          </a:p>
          <a:p>
            <a:pPr algn="just">
              <a:lnSpc>
                <a:spcPct val="80000"/>
              </a:lnSpc>
              <a:buNone/>
            </a:pPr>
            <a:r>
              <a:rPr lang="ru-RU" sz="1800" b="1" dirty="0"/>
              <a:t> </a:t>
            </a:r>
            <a:r>
              <a:rPr lang="ru-RU" sz="2400" b="1" dirty="0">
                <a:solidFill>
                  <a:srgbClr val="002060"/>
                </a:solidFill>
                <a:cs typeface="Times New Roman" pitchFamily="18" charset="0"/>
              </a:rPr>
              <a:t>Уполномоченные  по охране труда</a:t>
            </a:r>
            <a:r>
              <a:rPr lang="ru-RU" sz="2400" dirty="0">
                <a:solidFill>
                  <a:srgbClr val="002060"/>
                </a:solidFill>
                <a:cs typeface="Times New Roman" pitchFamily="18" charset="0"/>
              </a:rPr>
              <a:t>, избранные в первичных профорганизациях, ведут активную   деятельность по осуществлению профсоюзного контроля за состоянием охраны труда в учреждениях образования, что способствует  улучшению результатов их работы в отчетном периоде. В  2012 году уполномоченными лицами по ОТ проведено 132 обследования, в результате которых выявлено  497  нарушений правил и норм охраны труда с выдачей 102 предложений руководителям образовательных учреждений  на устранение имеющихся нарушений по охране труда; в 2013 году  проведено 130 обследований, выявлено  458 нарушений, выдано 98 представлений; в 2014 </a:t>
            </a:r>
            <a:r>
              <a:rPr lang="ru-RU" sz="2400" dirty="0" err="1">
                <a:solidFill>
                  <a:srgbClr val="002060"/>
                </a:solidFill>
                <a:cs typeface="Times New Roman" pitchFamily="18" charset="0"/>
              </a:rPr>
              <a:t>году-проведено</a:t>
            </a:r>
            <a:r>
              <a:rPr lang="ru-RU" sz="2400" dirty="0">
                <a:solidFill>
                  <a:srgbClr val="002060"/>
                </a:solidFill>
                <a:cs typeface="Times New Roman" pitchFamily="18" charset="0"/>
              </a:rPr>
              <a:t> 128 обследований, выявлено 462 нарушения, выдано 97 представлений.</a:t>
            </a:r>
          </a:p>
        </p:txBody>
      </p:sp>
      <p:sp>
        <p:nvSpPr>
          <p:cNvPr id="25602" name="Rectangle 2"/>
          <p:cNvSpPr>
            <a:spLocks noGrp="1" noChangeArrowheads="1"/>
          </p:cNvSpPr>
          <p:nvPr>
            <p:ph type="title"/>
          </p:nvPr>
        </p:nvSpPr>
        <p:spPr/>
        <p:txBody>
          <a:bodyPr>
            <a:noAutofit/>
          </a:bodyPr>
          <a:lstStyle/>
          <a:p>
            <a:pPr eaLnBrk="1" hangingPunct="1"/>
            <a:r>
              <a:rPr lang="ru-RU" sz="2400" b="1" dirty="0">
                <a:solidFill>
                  <a:schemeClr val="accent2"/>
                </a:solidFill>
              </a:rPr>
              <a:t>Уполномоченные по ОТ в ОУ –</a:t>
            </a:r>
            <a:br>
              <a:rPr lang="ru-RU" sz="2400" b="1" dirty="0">
                <a:solidFill>
                  <a:schemeClr val="accent2"/>
                </a:solidFill>
              </a:rPr>
            </a:br>
            <a:r>
              <a:rPr lang="ru-RU" sz="2400" b="1" dirty="0">
                <a:solidFill>
                  <a:schemeClr val="accent2"/>
                </a:solidFill>
              </a:rPr>
              <a:t>главные помощники внештатного</a:t>
            </a:r>
            <a:br>
              <a:rPr lang="ru-RU" sz="2400" b="1" dirty="0">
                <a:solidFill>
                  <a:schemeClr val="accent2"/>
                </a:solidFill>
              </a:rPr>
            </a:br>
            <a:r>
              <a:rPr lang="ru-RU" sz="2400" b="1" dirty="0">
                <a:solidFill>
                  <a:schemeClr val="accent2"/>
                </a:solidFill>
              </a:rPr>
              <a:t> технического инспектора</a:t>
            </a:r>
            <a:r>
              <a:rPr lang="ru-RU" sz="2400" dirty="0">
                <a:solidFill>
                  <a:schemeClr val="accent2"/>
                </a:solidFill>
              </a:rPr>
              <a:t> </a:t>
            </a:r>
          </a:p>
        </p:txBody>
      </p:sp>
      <p:pic>
        <p:nvPicPr>
          <p:cNvPr id="4" name="Рисунок 3"/>
          <p:cNvPicPr/>
          <p:nvPr/>
        </p:nvPicPr>
        <p:blipFill>
          <a:blip r:embed="rId2" cstate="print"/>
          <a:srcRect/>
          <a:stretch>
            <a:fillRect/>
          </a:stretch>
        </p:blipFill>
        <p:spPr bwMode="auto">
          <a:xfrm>
            <a:off x="7500958" y="285728"/>
            <a:ext cx="1214446" cy="1214422"/>
          </a:xfrm>
          <a:prstGeom prst="rect">
            <a:avLst/>
          </a:prstGeom>
          <a:solidFill>
            <a:srgbClr val="FFFFFF"/>
          </a:solid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9" name="Picture 3" descr="D:\Конкурсные материалы лучший ВТИТ-Урмарский район-2013\Награды\Почетная грамота по результатам работы за 2006 г. 073.jpg"/>
          <p:cNvPicPr>
            <a:picLocks noGrp="1" noChangeAspect="1" noChangeArrowheads="1"/>
          </p:cNvPicPr>
          <p:nvPr>
            <p:ph idx="1"/>
          </p:nvPr>
        </p:nvPicPr>
        <p:blipFill>
          <a:blip r:embed="rId2" cstate="print"/>
          <a:stretch>
            <a:fillRect/>
          </a:stretch>
        </p:blipFill>
        <p:spPr bwMode="auto">
          <a:xfrm>
            <a:off x="1259632" y="1843200"/>
            <a:ext cx="3240115" cy="4460790"/>
          </a:xfrm>
          <a:prstGeom prst="rect">
            <a:avLst/>
          </a:prstGeom>
          <a:noFill/>
        </p:spPr>
      </p:pic>
      <p:sp>
        <p:nvSpPr>
          <p:cNvPr id="3" name="Заголовок 2"/>
          <p:cNvSpPr>
            <a:spLocks noGrp="1"/>
          </p:cNvSpPr>
          <p:nvPr>
            <p:ph type="title"/>
          </p:nvPr>
        </p:nvSpPr>
        <p:spPr>
          <a:xfrm>
            <a:off x="457200" y="260648"/>
            <a:ext cx="8229600" cy="1156990"/>
          </a:xfrm>
        </p:spPr>
        <p:txBody>
          <a:bodyPr>
            <a:normAutofit fontScale="90000"/>
          </a:bodyPr>
          <a:lstStyle/>
          <a:p>
            <a:pPr algn="ctr"/>
            <a:r>
              <a:rPr lang="ru-RU" sz="2000" dirty="0" err="1">
                <a:solidFill>
                  <a:srgbClr val="C00000"/>
                </a:solidFill>
              </a:rPr>
              <a:t>Кашмакова</a:t>
            </a:r>
            <a:r>
              <a:rPr lang="ru-RU" sz="2000" dirty="0">
                <a:solidFill>
                  <a:srgbClr val="C00000"/>
                </a:solidFill>
              </a:rPr>
              <a:t> Л.И. является </a:t>
            </a:r>
            <a:r>
              <a:rPr lang="ru-RU" sz="2000" dirty="0" smtClean="0">
                <a:solidFill>
                  <a:srgbClr val="C00000"/>
                </a:solidFill>
              </a:rPr>
              <a:t>многократным победителем республиканского </a:t>
            </a:r>
            <a:r>
              <a:rPr lang="ru-RU" sz="2000" dirty="0">
                <a:solidFill>
                  <a:srgbClr val="C00000"/>
                </a:solidFill>
              </a:rPr>
              <a:t>и </a:t>
            </a:r>
            <a:r>
              <a:rPr lang="ru-RU" sz="2000" dirty="0" smtClean="0">
                <a:solidFill>
                  <a:srgbClr val="C00000"/>
                </a:solidFill>
              </a:rPr>
              <a:t>общероссийского смотра-конкурса на звание </a:t>
            </a:r>
            <a:r>
              <a:rPr lang="ru-RU" sz="2000" dirty="0">
                <a:solidFill>
                  <a:srgbClr val="C00000"/>
                </a:solidFill>
              </a:rPr>
              <a:t>«Лучший внештатный технический </a:t>
            </a:r>
            <a:r>
              <a:rPr lang="ru-RU" sz="2000" dirty="0" smtClean="0">
                <a:solidFill>
                  <a:srgbClr val="C00000"/>
                </a:solidFill>
              </a:rPr>
              <a:t>инспектор труда Профсоюза» </a:t>
            </a:r>
            <a:r>
              <a:rPr lang="ru-RU" sz="2000" dirty="0">
                <a:solidFill>
                  <a:srgbClr val="C00000"/>
                </a:solidFill>
              </a:rPr>
              <a:t>с 2006 года</a:t>
            </a:r>
          </a:p>
        </p:txBody>
      </p:sp>
      <p:pic>
        <p:nvPicPr>
          <p:cNvPr id="290818" name="Picture 2" descr="D:\Конкурсные материалы лучший ВТИТ-Урмарский район-2013\Награды\Диплом по итогам 2006-2007.jpg"/>
          <p:cNvPicPr>
            <a:picLocks noChangeAspect="1" noChangeArrowheads="1"/>
          </p:cNvPicPr>
          <p:nvPr/>
        </p:nvPicPr>
        <p:blipFill>
          <a:blip r:embed="rId3" cstate="print"/>
          <a:srcRect/>
          <a:stretch>
            <a:fillRect/>
          </a:stretch>
        </p:blipFill>
        <p:spPr bwMode="auto">
          <a:xfrm rot="10800000">
            <a:off x="5292080" y="2060848"/>
            <a:ext cx="3137572" cy="4318775"/>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pPr marL="109728" indent="0">
              <a:buNone/>
            </a:pPr>
            <a:endParaRPr lang="ru-RU" dirty="0"/>
          </a:p>
          <a:p>
            <a:pPr marL="109728" indent="0">
              <a:buNone/>
            </a:pPr>
            <a:endParaRPr lang="ru-RU" dirty="0"/>
          </a:p>
          <a:p>
            <a:pPr marL="109728" indent="0">
              <a:buNone/>
            </a:pPr>
            <a:endParaRPr lang="ru-RU" dirty="0"/>
          </a:p>
          <a:p>
            <a:pPr marL="109728" indent="0">
              <a:buNone/>
            </a:pPr>
            <a:endParaRPr lang="ru-RU" dirty="0"/>
          </a:p>
          <a:p>
            <a:pPr marL="109728" indent="0">
              <a:buNone/>
            </a:pPr>
            <a:endParaRPr lang="ru-RU" dirty="0"/>
          </a:p>
          <a:p>
            <a:pPr marL="109728" indent="0">
              <a:buNone/>
            </a:pPr>
            <a:endParaRPr lang="ru-RU" dirty="0"/>
          </a:p>
          <a:p>
            <a:pPr marL="109728" indent="0">
              <a:buNone/>
            </a:pPr>
            <a:endParaRPr lang="ru-RU" dirty="0"/>
          </a:p>
          <a:p>
            <a:pPr marL="109728" indent="0">
              <a:buNone/>
            </a:pPr>
            <a:endParaRPr lang="ru-RU" dirty="0"/>
          </a:p>
          <a:p>
            <a:pPr marL="109728" indent="0">
              <a:buNone/>
            </a:pPr>
            <a:endParaRPr lang="ru-RU" dirty="0"/>
          </a:p>
          <a:p>
            <a:pPr marL="109728" indent="0">
              <a:buNone/>
            </a:pPr>
            <a:endParaRPr lang="ru-RU" dirty="0"/>
          </a:p>
          <a:p>
            <a:pPr marL="109728" indent="0">
              <a:buNone/>
            </a:pPr>
            <a:endParaRPr lang="ru-RU" dirty="0"/>
          </a:p>
          <a:p>
            <a:pPr marL="109728" indent="0">
              <a:buNone/>
            </a:pPr>
            <a:endParaRPr lang="ru-RU" dirty="0"/>
          </a:p>
        </p:txBody>
      </p:sp>
      <p:sp>
        <p:nvSpPr>
          <p:cNvPr id="3" name="Заголовок 2"/>
          <p:cNvSpPr>
            <a:spLocks noGrp="1"/>
          </p:cNvSpPr>
          <p:nvPr>
            <p:ph type="title"/>
          </p:nvPr>
        </p:nvSpPr>
        <p:spPr>
          <a:xfrm>
            <a:off x="428596" y="357166"/>
            <a:ext cx="8229600" cy="1143000"/>
          </a:xfrm>
        </p:spPr>
        <p:txBody>
          <a:bodyPr>
            <a:normAutofit/>
          </a:bodyPr>
          <a:lstStyle/>
          <a:p>
            <a:pPr lvl="0" algn="ctr"/>
            <a:r>
              <a:rPr lang="ru-RU" sz="2000" dirty="0">
                <a:solidFill>
                  <a:srgbClr val="C00000"/>
                </a:solidFill>
              </a:rPr>
              <a:t>Победитель Общероссийского смотра-конкурса «Лучший внештатный технический инспектор труда Профсоюза» за2006-2007 г.г.</a:t>
            </a:r>
          </a:p>
        </p:txBody>
      </p:sp>
      <p:pic>
        <p:nvPicPr>
          <p:cNvPr id="4" name="Picture 2" descr="C:\Users\asus1\Desktop\О и В -Урмары\Грамоты\Диплом 1 степени общероссийского смотра-конкукрса  068.jpg"/>
          <p:cNvPicPr>
            <a:picLocks noChangeAspect="1" noChangeArrowheads="1"/>
          </p:cNvPicPr>
          <p:nvPr/>
        </p:nvPicPr>
        <p:blipFill>
          <a:blip r:embed="rId2" cstate="print"/>
          <a:srcRect/>
          <a:stretch>
            <a:fillRect/>
          </a:stretch>
        </p:blipFill>
        <p:spPr bwMode="auto">
          <a:xfrm>
            <a:off x="2571736" y="1500174"/>
            <a:ext cx="3661538" cy="50400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sus1\Desktop\О и В -Урмары\Грамоты\Диплом за первое место гЧебоксары 2012 год.jpg"/>
          <p:cNvPicPr>
            <a:picLocks noGrp="1" noChangeAspect="1" noChangeArrowheads="1"/>
          </p:cNvPicPr>
          <p:nvPr>
            <p:ph idx="1"/>
          </p:nvPr>
        </p:nvPicPr>
        <p:blipFill>
          <a:blip r:embed="rId2" cstate="print"/>
          <a:srcRect/>
          <a:stretch>
            <a:fillRect/>
          </a:stretch>
        </p:blipFill>
        <p:spPr bwMode="auto">
          <a:xfrm>
            <a:off x="3085480" y="1662167"/>
            <a:ext cx="3533077" cy="4863177"/>
          </a:xfrm>
          <a:prstGeom prst="rect">
            <a:avLst/>
          </a:prstGeom>
          <a:noFill/>
        </p:spPr>
      </p:pic>
      <p:sp>
        <p:nvSpPr>
          <p:cNvPr id="3" name="Заголовок 2"/>
          <p:cNvSpPr>
            <a:spLocks noGrp="1"/>
          </p:cNvSpPr>
          <p:nvPr>
            <p:ph type="title"/>
          </p:nvPr>
        </p:nvSpPr>
        <p:spPr/>
        <p:txBody>
          <a:bodyPr>
            <a:normAutofit/>
          </a:bodyPr>
          <a:lstStyle/>
          <a:p>
            <a:pPr algn="ctr"/>
            <a:r>
              <a:rPr lang="ru-RU" sz="2000" dirty="0" smtClean="0">
                <a:solidFill>
                  <a:srgbClr val="006600"/>
                </a:solidFill>
              </a:rPr>
              <a:t>1место </a:t>
            </a:r>
            <a:r>
              <a:rPr lang="ru-RU" sz="2000" dirty="0">
                <a:solidFill>
                  <a:srgbClr val="006600"/>
                </a:solidFill>
              </a:rPr>
              <a:t>в республиканском </a:t>
            </a:r>
            <a:r>
              <a:rPr lang="ru-RU" sz="2000" dirty="0" smtClean="0">
                <a:solidFill>
                  <a:srgbClr val="006600"/>
                </a:solidFill>
              </a:rPr>
              <a:t>смотре-конкурсе на звание </a:t>
            </a:r>
            <a:r>
              <a:rPr lang="ru-RU" sz="2000" i="1" dirty="0" smtClean="0">
                <a:solidFill>
                  <a:srgbClr val="006600"/>
                </a:solidFill>
              </a:rPr>
              <a:t>«Лучший </a:t>
            </a:r>
            <a:r>
              <a:rPr lang="ru-RU" sz="2000" i="1" dirty="0">
                <a:solidFill>
                  <a:srgbClr val="006600"/>
                </a:solidFill>
              </a:rPr>
              <a:t>внештатный технический инспектор труда </a:t>
            </a:r>
            <a:r>
              <a:rPr lang="ru-RU" sz="2000" i="1" dirty="0" smtClean="0">
                <a:solidFill>
                  <a:srgbClr val="006600"/>
                </a:solidFill>
              </a:rPr>
              <a:t>Профсоюза» за </a:t>
            </a:r>
            <a:r>
              <a:rPr lang="ru-RU" sz="2000" i="1" dirty="0">
                <a:solidFill>
                  <a:srgbClr val="006600"/>
                </a:solidFill>
              </a:rPr>
              <a:t>2010-2011 </a:t>
            </a:r>
            <a:r>
              <a:rPr lang="ru-RU" sz="2000" i="1" dirty="0" smtClean="0">
                <a:solidFill>
                  <a:srgbClr val="006600"/>
                </a:solidFill>
              </a:rPr>
              <a:t>годы</a:t>
            </a:r>
            <a:endParaRPr lang="ru-RU" sz="2000" dirty="0">
              <a:solidFill>
                <a:srgbClr val="0066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normAutofit fontScale="92500" lnSpcReduction="20000"/>
          </a:bodyPr>
          <a:lstStyle/>
          <a:p>
            <a:pPr>
              <a:buNone/>
            </a:pPr>
            <a:r>
              <a:rPr lang="ru-RU" sz="3200" b="1" u="sng" dirty="0" smtClean="0">
                <a:solidFill>
                  <a:srgbClr val="7030A0"/>
                </a:solidFill>
              </a:rPr>
              <a:t>2009 </a:t>
            </a:r>
            <a:r>
              <a:rPr lang="ru-RU" sz="3200" b="1" u="sng" dirty="0">
                <a:solidFill>
                  <a:srgbClr val="7030A0"/>
                </a:solidFill>
              </a:rPr>
              <a:t>г</a:t>
            </a:r>
            <a:r>
              <a:rPr lang="ru-RU" sz="3200" b="1" u="sng" dirty="0" smtClean="0">
                <a:solidFill>
                  <a:srgbClr val="7030A0"/>
                </a:solidFill>
              </a:rPr>
              <a:t>.</a:t>
            </a:r>
          </a:p>
          <a:p>
            <a:pPr>
              <a:buNone/>
            </a:pPr>
            <a:endParaRPr lang="ru-RU" sz="3200" b="1" u="sng" dirty="0" smtClean="0">
              <a:solidFill>
                <a:srgbClr val="7030A0"/>
              </a:solidFill>
            </a:endParaRPr>
          </a:p>
          <a:p>
            <a:pPr lvl="0">
              <a:buFont typeface="Wingdings" pitchFamily="2" charset="2"/>
              <a:buChar char="Ø"/>
            </a:pPr>
            <a:r>
              <a:rPr lang="ru-RU" sz="2000" dirty="0" smtClean="0">
                <a:solidFill>
                  <a:srgbClr val="7030A0"/>
                </a:solidFill>
                <a:latin typeface="Arial" panose="020B0604020202020204" pitchFamily="34" charset="0"/>
                <a:cs typeface="Arial" panose="020B0604020202020204" pitchFamily="34" charset="0"/>
              </a:rPr>
              <a:t>Смотр-конкурс на звание </a:t>
            </a:r>
            <a:r>
              <a:rPr lang="ru-RU" sz="2000" b="1" i="1" dirty="0">
                <a:solidFill>
                  <a:srgbClr val="7030A0"/>
                </a:solidFill>
                <a:latin typeface="Arial" panose="020B0604020202020204" pitchFamily="34" charset="0"/>
                <a:cs typeface="Arial" panose="020B0604020202020204" pitchFamily="34" charset="0"/>
              </a:rPr>
              <a:t>«Лучший уполномоченный по охране </a:t>
            </a:r>
            <a:r>
              <a:rPr lang="ru-RU" sz="2000" b="1" i="1" dirty="0" smtClean="0">
                <a:solidFill>
                  <a:srgbClr val="7030A0"/>
                </a:solidFill>
                <a:latin typeface="Arial" panose="020B0604020202020204" pitchFamily="34" charset="0"/>
                <a:cs typeface="Arial" panose="020B0604020202020204" pitchFamily="34" charset="0"/>
              </a:rPr>
              <a:t>труда Профсоюза» за 2009 год </a:t>
            </a:r>
            <a:r>
              <a:rPr lang="ru-RU" sz="2000" dirty="0" smtClean="0">
                <a:solidFill>
                  <a:srgbClr val="7030A0"/>
                </a:solidFill>
                <a:latin typeface="Arial" panose="020B0604020202020204" pitchFamily="34" charset="0"/>
                <a:cs typeface="Arial" panose="020B0604020202020204" pitchFamily="34" charset="0"/>
              </a:rPr>
              <a:t>- </a:t>
            </a:r>
            <a:r>
              <a:rPr lang="ru-RU" sz="2000" b="1" dirty="0">
                <a:solidFill>
                  <a:srgbClr val="7030A0"/>
                </a:solidFill>
                <a:latin typeface="Arial" panose="020B0604020202020204" pitchFamily="34" charset="0"/>
                <a:cs typeface="Arial" panose="020B0604020202020204" pitchFamily="34" charset="0"/>
              </a:rPr>
              <a:t>Антонов </a:t>
            </a:r>
            <a:r>
              <a:rPr lang="ru-RU" sz="2000" b="1" dirty="0" smtClean="0">
                <a:solidFill>
                  <a:srgbClr val="7030A0"/>
                </a:solidFill>
                <a:latin typeface="Arial" panose="020B0604020202020204" pitchFamily="34" charset="0"/>
                <a:cs typeface="Arial" panose="020B0604020202020204" pitchFamily="34" charset="0"/>
              </a:rPr>
              <a:t>Эдуард Леонидович</a:t>
            </a:r>
            <a:r>
              <a:rPr lang="ru-RU" sz="2000" dirty="0" smtClean="0">
                <a:solidFill>
                  <a:srgbClr val="7030A0"/>
                </a:solidFill>
                <a:latin typeface="Arial" panose="020B0604020202020204" pitchFamily="34" charset="0"/>
                <a:cs typeface="Arial" panose="020B0604020202020204" pitchFamily="34" charset="0"/>
              </a:rPr>
              <a:t>. </a:t>
            </a:r>
            <a:r>
              <a:rPr lang="ru-RU" sz="2000" dirty="0" err="1" smtClean="0">
                <a:solidFill>
                  <a:srgbClr val="7030A0"/>
                </a:solidFill>
                <a:latin typeface="Arial" panose="020B0604020202020204" pitchFamily="34" charset="0"/>
                <a:cs typeface="Arial" panose="020B0604020202020204" pitchFamily="34" charset="0"/>
              </a:rPr>
              <a:t>Арабосинская</a:t>
            </a:r>
            <a:r>
              <a:rPr lang="ru-RU" sz="2000" dirty="0" smtClean="0">
                <a:solidFill>
                  <a:srgbClr val="7030A0"/>
                </a:solidFill>
                <a:latin typeface="Arial" panose="020B0604020202020204" pitchFamily="34" charset="0"/>
                <a:cs typeface="Arial" panose="020B0604020202020204" pitchFamily="34" charset="0"/>
              </a:rPr>
              <a:t> ООШ учитель физической культуры и ОБЖ</a:t>
            </a:r>
            <a:r>
              <a:rPr lang="ru-RU" sz="2000" dirty="0" smtClean="0">
                <a:solidFill>
                  <a:srgbClr val="7030A0"/>
                </a:solidFill>
                <a:latin typeface="Arial" panose="020B0604020202020204" pitchFamily="34" charset="0"/>
                <a:cs typeface="Arial" panose="020B0604020202020204" pitchFamily="34" charset="0"/>
              </a:rPr>
              <a:t>, призер республиканского конкурса. </a:t>
            </a:r>
          </a:p>
          <a:p>
            <a:pPr lvl="0">
              <a:buFont typeface="Wingdings" pitchFamily="2" charset="2"/>
              <a:buChar char="Ø"/>
            </a:pPr>
            <a:r>
              <a:rPr lang="ru-RU" sz="2000" kern="50" dirty="0" smtClean="0">
                <a:solidFill>
                  <a:srgbClr val="7030A0"/>
                </a:solidFill>
                <a:latin typeface="Arial" panose="020B0604020202020204" pitchFamily="34" charset="0"/>
                <a:ea typeface="SimSun"/>
                <a:cs typeface="Arial" panose="020B0604020202020204" pitchFamily="34" charset="0"/>
              </a:rPr>
              <a:t>Награжден</a:t>
            </a:r>
            <a:r>
              <a:rPr lang="ru-RU" sz="2000" dirty="0" smtClean="0">
                <a:solidFill>
                  <a:srgbClr val="7030A0"/>
                </a:solidFill>
                <a:latin typeface="Arial" panose="020B0604020202020204" pitchFamily="34" charset="0"/>
                <a:ea typeface="Calibri"/>
                <a:cs typeface="Arial" panose="020B0604020202020204" pitchFamily="34" charset="0"/>
              </a:rPr>
              <a:t> Дипломом 3 степени</a:t>
            </a:r>
            <a:r>
              <a:rPr lang="ru-RU" sz="2000" kern="50" dirty="0" smtClean="0">
                <a:solidFill>
                  <a:srgbClr val="7030A0"/>
                </a:solidFill>
                <a:latin typeface="Arial" panose="020B0604020202020204" pitchFamily="34" charset="0"/>
                <a:ea typeface="SimSun"/>
                <a:cs typeface="Arial" panose="020B0604020202020204" pitchFamily="34" charset="0"/>
              </a:rPr>
              <a:t> Комитета Чувашской республиканской организации Профсоюза работников народного образования и науки РФ.</a:t>
            </a:r>
            <a:r>
              <a:rPr lang="ru-RU" sz="2000" dirty="0" smtClean="0">
                <a:solidFill>
                  <a:srgbClr val="7030A0"/>
                </a:solidFill>
                <a:latin typeface="Arial" panose="020B0604020202020204" pitchFamily="34" charset="0"/>
                <a:cs typeface="Arial" panose="020B0604020202020204" pitchFamily="34" charset="0"/>
              </a:rPr>
              <a:t> </a:t>
            </a:r>
          </a:p>
          <a:p>
            <a:pPr marL="109728" lvl="0" indent="0">
              <a:buNone/>
            </a:pPr>
            <a:endParaRPr lang="ru-RU" sz="2000" dirty="0" smtClean="0">
              <a:solidFill>
                <a:srgbClr val="7030A0"/>
              </a:solidFill>
              <a:latin typeface="Arial" panose="020B0604020202020204" pitchFamily="34" charset="0"/>
              <a:cs typeface="Arial" panose="020B0604020202020204" pitchFamily="34" charset="0"/>
            </a:endParaRPr>
          </a:p>
          <a:p>
            <a:pPr lvl="0">
              <a:buFont typeface="Wingdings" pitchFamily="2" charset="2"/>
              <a:buChar char="Ø"/>
            </a:pPr>
            <a:r>
              <a:rPr lang="ru-RU" sz="2000" b="1" dirty="0" smtClean="0">
                <a:solidFill>
                  <a:srgbClr val="7030A0"/>
                </a:solidFill>
                <a:latin typeface="Arial" panose="020B0604020202020204" pitchFamily="34" charset="0"/>
                <a:cs typeface="Arial" panose="020B0604020202020204" pitchFamily="34" charset="0"/>
              </a:rPr>
              <a:t>Антонов </a:t>
            </a:r>
            <a:r>
              <a:rPr lang="ru-RU" sz="2000" b="1" dirty="0">
                <a:solidFill>
                  <a:srgbClr val="7030A0"/>
                </a:solidFill>
                <a:latin typeface="Arial" panose="020B0604020202020204" pitchFamily="34" charset="0"/>
                <a:cs typeface="Arial" panose="020B0604020202020204" pitchFamily="34" charset="0"/>
              </a:rPr>
              <a:t>Э.Л. </a:t>
            </a:r>
            <a:r>
              <a:rPr lang="ru-RU" sz="2000" dirty="0">
                <a:solidFill>
                  <a:srgbClr val="7030A0"/>
                </a:solidFill>
                <a:latin typeface="Arial" panose="020B0604020202020204" pitchFamily="34" charset="0"/>
                <a:cs typeface="Arial" panose="020B0604020202020204" pitchFamily="34" charset="0"/>
              </a:rPr>
              <a:t>также </a:t>
            </a:r>
            <a:r>
              <a:rPr lang="ru-RU" sz="2000" b="1" kern="50" spc="5" dirty="0">
                <a:solidFill>
                  <a:srgbClr val="7030A0"/>
                </a:solidFill>
                <a:latin typeface="Arial" panose="020B0604020202020204" pitchFamily="34" charset="0"/>
                <a:ea typeface="Calibri"/>
                <a:cs typeface="Arial" panose="020B0604020202020204" pitchFamily="34" charset="0"/>
              </a:rPr>
              <a:t>Победитель</a:t>
            </a:r>
            <a:r>
              <a:rPr lang="ru-RU" sz="2000" kern="50" spc="5" dirty="0">
                <a:solidFill>
                  <a:srgbClr val="7030A0"/>
                </a:solidFill>
                <a:latin typeface="Arial" panose="020B0604020202020204" pitchFamily="34" charset="0"/>
                <a:ea typeface="Calibri"/>
                <a:cs typeface="Arial" panose="020B0604020202020204" pitchFamily="34" charset="0"/>
              </a:rPr>
              <a:t> республиканского конкурса Чувашрессовпрофа на звание </a:t>
            </a:r>
            <a:r>
              <a:rPr lang="ru-RU" sz="2000" b="1" i="1" kern="50" dirty="0">
                <a:solidFill>
                  <a:srgbClr val="7030A0"/>
                </a:solidFill>
                <a:latin typeface="Arial" panose="020B0604020202020204" pitchFamily="34" charset="0"/>
                <a:ea typeface="SimSun"/>
                <a:cs typeface="Arial" panose="020B0604020202020204" pitchFamily="34" charset="0"/>
              </a:rPr>
              <a:t>«Лучший уполномоченный профсоюзного комитета по охране труда Чувашской Республики» за 2009 год</a:t>
            </a:r>
            <a:r>
              <a:rPr lang="ru-RU" sz="2000" b="1" kern="50" dirty="0">
                <a:solidFill>
                  <a:srgbClr val="7030A0"/>
                </a:solidFill>
                <a:latin typeface="Arial" panose="020B0604020202020204" pitchFamily="34" charset="0"/>
                <a:ea typeface="SimSun"/>
                <a:cs typeface="Arial" panose="020B0604020202020204" pitchFamily="34" charset="0"/>
              </a:rPr>
              <a:t>. </a:t>
            </a:r>
            <a:endParaRPr lang="ru-RU" sz="2000" kern="50" dirty="0">
              <a:solidFill>
                <a:srgbClr val="7030A0"/>
              </a:solidFill>
              <a:latin typeface="Arial" panose="020B0604020202020204" pitchFamily="34" charset="0"/>
              <a:ea typeface="SimSun"/>
              <a:cs typeface="Arial" panose="020B0604020202020204" pitchFamily="34" charset="0"/>
            </a:endParaRPr>
          </a:p>
          <a:p>
            <a:pPr indent="0" algn="just">
              <a:buNone/>
            </a:pPr>
            <a:r>
              <a:rPr lang="ru-RU" sz="2000" kern="50" dirty="0">
                <a:solidFill>
                  <a:srgbClr val="7030A0"/>
                </a:solidFill>
                <a:latin typeface="Arial" panose="020B0604020202020204" pitchFamily="34" charset="0"/>
                <a:ea typeface="SimSun"/>
                <a:cs typeface="Arial" panose="020B0604020202020204" pitchFamily="34" charset="0"/>
              </a:rPr>
              <a:t>Н</a:t>
            </a:r>
            <a:r>
              <a:rPr lang="ru-RU" sz="2000" kern="50" spc="5" dirty="0">
                <a:solidFill>
                  <a:srgbClr val="7030A0"/>
                </a:solidFill>
                <a:latin typeface="Arial" panose="020B0604020202020204" pitchFamily="34" charset="0"/>
                <a:ea typeface="Calibri"/>
                <a:cs typeface="Arial" panose="020B0604020202020204" pitchFamily="34" charset="0"/>
              </a:rPr>
              <a:t>агражден Почетной грамотой Чувашского республиканского объединения организаций профсоюзов «</a:t>
            </a:r>
            <a:r>
              <a:rPr lang="ru-RU" sz="2000" kern="50" spc="5" dirty="0" err="1">
                <a:solidFill>
                  <a:srgbClr val="7030A0"/>
                </a:solidFill>
                <a:latin typeface="Arial" panose="020B0604020202020204" pitchFamily="34" charset="0"/>
                <a:ea typeface="Calibri"/>
                <a:cs typeface="Arial" panose="020B0604020202020204" pitchFamily="34" charset="0"/>
              </a:rPr>
              <a:t>Чувашрессовпроф</a:t>
            </a:r>
            <a:r>
              <a:rPr lang="ru-RU" sz="2000" kern="50" spc="5" dirty="0">
                <a:solidFill>
                  <a:srgbClr val="7030A0"/>
                </a:solidFill>
                <a:latin typeface="Arial" panose="020B0604020202020204" pitchFamily="34" charset="0"/>
                <a:ea typeface="Calibri"/>
                <a:cs typeface="Arial" panose="020B0604020202020204" pitchFamily="34" charset="0"/>
              </a:rPr>
              <a:t>».</a:t>
            </a:r>
            <a:endParaRPr lang="ru-RU" sz="2000" kern="50" dirty="0">
              <a:solidFill>
                <a:srgbClr val="7030A0"/>
              </a:solidFill>
              <a:latin typeface="Arial" panose="020B0604020202020204" pitchFamily="34" charset="0"/>
              <a:ea typeface="SimSun"/>
              <a:cs typeface="Arial" panose="020B0604020202020204" pitchFamily="34" charset="0"/>
            </a:endParaRPr>
          </a:p>
          <a:p>
            <a:pPr lvl="0">
              <a:buFont typeface="Wingdings" pitchFamily="2" charset="2"/>
              <a:buChar char="Ø"/>
            </a:pPr>
            <a:endParaRPr lang="ru-RU" sz="2000" dirty="0">
              <a:solidFill>
                <a:srgbClr val="7030A0"/>
              </a:solidFill>
            </a:endParaRPr>
          </a:p>
          <a:p>
            <a:pPr lvl="0">
              <a:buFont typeface="Wingdings" pitchFamily="2" charset="2"/>
              <a:buChar char="Ø"/>
            </a:pPr>
            <a:endParaRPr lang="ru-RU" dirty="0">
              <a:solidFill>
                <a:srgbClr val="7030A0"/>
              </a:solidFill>
            </a:endParaRPr>
          </a:p>
          <a:p>
            <a:endParaRPr lang="ru-RU" dirty="0"/>
          </a:p>
        </p:txBody>
      </p:sp>
      <p:sp>
        <p:nvSpPr>
          <p:cNvPr id="3" name="Заголовок 2"/>
          <p:cNvSpPr>
            <a:spLocks noGrp="1"/>
          </p:cNvSpPr>
          <p:nvPr>
            <p:ph type="title"/>
          </p:nvPr>
        </p:nvSpPr>
        <p:spPr/>
        <p:txBody>
          <a:bodyPr>
            <a:noAutofit/>
          </a:bodyPr>
          <a:lstStyle/>
          <a:p>
            <a:r>
              <a:rPr lang="ru-RU" sz="36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Участие в республиканских  </a:t>
            </a:r>
            <a:br>
              <a:rPr lang="ru-RU" sz="36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br>
            <a:r>
              <a:rPr lang="ru-RU" sz="36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и общероссийских конкурсах</a:t>
            </a:r>
          </a:p>
        </p:txBody>
      </p:sp>
      <p:pic>
        <p:nvPicPr>
          <p:cNvPr id="4" name="Рисунок 3"/>
          <p:cNvPicPr/>
          <p:nvPr/>
        </p:nvPicPr>
        <p:blipFill>
          <a:blip r:embed="rId3" cstate="print"/>
          <a:srcRect/>
          <a:stretch>
            <a:fillRect/>
          </a:stretch>
        </p:blipFill>
        <p:spPr bwMode="auto">
          <a:xfrm>
            <a:off x="7812360" y="285728"/>
            <a:ext cx="831606" cy="983032"/>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Содержимое 2"/>
          <p:cNvSpPr>
            <a:spLocks noGrp="1"/>
          </p:cNvSpPr>
          <p:nvPr>
            <p:ph idx="1"/>
          </p:nvPr>
        </p:nvSpPr>
        <p:spPr>
          <a:xfrm>
            <a:off x="500034" y="357166"/>
            <a:ext cx="8186766" cy="6096170"/>
          </a:xfrm>
        </p:spPr>
        <p:txBody>
          <a:bodyPr>
            <a:normAutofit fontScale="92500" lnSpcReduction="20000"/>
          </a:bodyPr>
          <a:lstStyle/>
          <a:p>
            <a:pPr eaLnBrk="1" hangingPunct="1">
              <a:lnSpc>
                <a:spcPct val="90000"/>
              </a:lnSpc>
            </a:pPr>
            <a:endParaRPr lang="ru-RU" dirty="0"/>
          </a:p>
          <a:p>
            <a:pPr eaLnBrk="1" hangingPunct="1">
              <a:lnSpc>
                <a:spcPct val="90000"/>
              </a:lnSpc>
            </a:pPr>
            <a:endParaRPr lang="ru-RU" dirty="0"/>
          </a:p>
          <a:p>
            <a:pPr eaLnBrk="1" hangingPunct="1">
              <a:lnSpc>
                <a:spcPct val="90000"/>
              </a:lnSpc>
              <a:buFont typeface="Wingdings" pitchFamily="2" charset="2"/>
              <a:buNone/>
            </a:pPr>
            <a:endParaRPr lang="ru-RU" dirty="0"/>
          </a:p>
          <a:p>
            <a:pPr eaLnBrk="1" hangingPunct="1">
              <a:lnSpc>
                <a:spcPct val="90000"/>
              </a:lnSpc>
              <a:buFont typeface="Wingdings" pitchFamily="2" charset="2"/>
              <a:buNone/>
            </a:pPr>
            <a:r>
              <a:rPr lang="ru-RU" sz="2000" dirty="0"/>
              <a:t>  </a:t>
            </a:r>
          </a:p>
          <a:p>
            <a:pPr eaLnBrk="1" hangingPunct="1">
              <a:lnSpc>
                <a:spcPct val="90000"/>
              </a:lnSpc>
              <a:buFont typeface="Wingdings" pitchFamily="2" charset="2"/>
              <a:buNone/>
            </a:pPr>
            <a:endParaRPr lang="ru-RU" sz="2000" dirty="0"/>
          </a:p>
          <a:p>
            <a:pPr eaLnBrk="1" hangingPunct="1">
              <a:lnSpc>
                <a:spcPct val="90000"/>
              </a:lnSpc>
              <a:buFont typeface="Wingdings" pitchFamily="2" charset="2"/>
              <a:buNone/>
            </a:pPr>
            <a:endParaRPr lang="ru-RU" sz="2000" dirty="0"/>
          </a:p>
          <a:p>
            <a:pPr eaLnBrk="1" hangingPunct="1">
              <a:lnSpc>
                <a:spcPct val="90000"/>
              </a:lnSpc>
              <a:buFont typeface="Wingdings" pitchFamily="2" charset="2"/>
              <a:buNone/>
            </a:pPr>
            <a:r>
              <a:rPr lang="ru-RU" sz="2000" dirty="0"/>
              <a:t>  </a:t>
            </a:r>
          </a:p>
          <a:p>
            <a:pPr eaLnBrk="1" hangingPunct="1">
              <a:lnSpc>
                <a:spcPct val="90000"/>
              </a:lnSpc>
              <a:buFont typeface="Wingdings" pitchFamily="2" charset="2"/>
              <a:buNone/>
            </a:pPr>
            <a:endParaRPr lang="ru-RU" sz="2000" b="1" dirty="0">
              <a:latin typeface="Georgia" pitchFamily="18" charset="0"/>
            </a:endParaRPr>
          </a:p>
          <a:p>
            <a:pPr algn="just" eaLnBrk="1" hangingPunct="1">
              <a:lnSpc>
                <a:spcPct val="90000"/>
              </a:lnSpc>
              <a:buFont typeface="Wingdings" pitchFamily="2" charset="2"/>
              <a:buChar char="Ø"/>
            </a:pPr>
            <a:endParaRPr lang="ru-RU" sz="2000" dirty="0" smtClean="0">
              <a:solidFill>
                <a:srgbClr val="002060"/>
              </a:solidFill>
              <a:latin typeface="Georgia" pitchFamily="18" charset="0"/>
            </a:endParaRPr>
          </a:p>
          <a:p>
            <a:pPr algn="just" eaLnBrk="1" hangingPunct="1">
              <a:lnSpc>
                <a:spcPct val="90000"/>
              </a:lnSpc>
              <a:buFont typeface="Wingdings" pitchFamily="2" charset="2"/>
              <a:buChar char="Ø"/>
            </a:pPr>
            <a:endParaRPr lang="ru-RU" sz="2000" dirty="0">
              <a:solidFill>
                <a:srgbClr val="002060"/>
              </a:solidFill>
              <a:latin typeface="Georgia" pitchFamily="18" charset="0"/>
            </a:endParaRPr>
          </a:p>
          <a:p>
            <a:pPr algn="just" eaLnBrk="1" hangingPunct="1">
              <a:lnSpc>
                <a:spcPct val="90000"/>
              </a:lnSpc>
              <a:buFont typeface="Wingdings" pitchFamily="2" charset="2"/>
              <a:buChar char="Ø"/>
            </a:pPr>
            <a:endParaRPr lang="ru-RU" sz="2000" dirty="0" smtClean="0">
              <a:solidFill>
                <a:srgbClr val="002060"/>
              </a:solidFill>
              <a:latin typeface="Georgia" pitchFamily="18" charset="0"/>
            </a:endParaRPr>
          </a:p>
          <a:p>
            <a:pPr algn="just" eaLnBrk="1" hangingPunct="1">
              <a:lnSpc>
                <a:spcPct val="90000"/>
              </a:lnSpc>
              <a:buFont typeface="Wingdings" pitchFamily="2" charset="2"/>
              <a:buChar char="Ø"/>
            </a:pPr>
            <a:endParaRPr lang="ru-RU" sz="2000" dirty="0">
              <a:solidFill>
                <a:srgbClr val="002060"/>
              </a:solidFill>
              <a:latin typeface="Georgia" pitchFamily="18" charset="0"/>
            </a:endParaRPr>
          </a:p>
          <a:p>
            <a:pPr algn="just" eaLnBrk="1" hangingPunct="1">
              <a:lnSpc>
                <a:spcPct val="90000"/>
              </a:lnSpc>
              <a:buFont typeface="Wingdings" pitchFamily="2" charset="2"/>
              <a:buChar char="Ø"/>
            </a:pPr>
            <a:endParaRPr lang="ru-RU" sz="2000" dirty="0" smtClean="0">
              <a:solidFill>
                <a:srgbClr val="002060"/>
              </a:solidFill>
              <a:latin typeface="Georgia" pitchFamily="18" charset="0"/>
            </a:endParaRPr>
          </a:p>
          <a:p>
            <a:pPr algn="just" eaLnBrk="1" hangingPunct="1">
              <a:lnSpc>
                <a:spcPct val="90000"/>
              </a:lnSpc>
              <a:buFont typeface="Wingdings" pitchFamily="2" charset="2"/>
              <a:buChar char="Ø"/>
            </a:pPr>
            <a:endParaRPr lang="ru-RU" sz="2000" dirty="0">
              <a:solidFill>
                <a:srgbClr val="002060"/>
              </a:solidFill>
              <a:latin typeface="Georgia" pitchFamily="18" charset="0"/>
            </a:endParaRPr>
          </a:p>
          <a:p>
            <a:pPr algn="just" eaLnBrk="1" hangingPunct="1">
              <a:lnSpc>
                <a:spcPct val="90000"/>
              </a:lnSpc>
              <a:buFont typeface="Wingdings" pitchFamily="2" charset="2"/>
              <a:buChar char="Ø"/>
            </a:pPr>
            <a:r>
              <a:rPr lang="ru-RU" sz="1500" dirty="0" smtClean="0">
                <a:solidFill>
                  <a:srgbClr val="002060"/>
                </a:solidFill>
                <a:latin typeface="Georgia" pitchFamily="18" charset="0"/>
              </a:rPr>
              <a:t>Образование</a:t>
            </a:r>
            <a:r>
              <a:rPr lang="ru-RU" sz="1500" dirty="0">
                <a:solidFill>
                  <a:srgbClr val="002060"/>
                </a:solidFill>
                <a:latin typeface="Georgia" pitchFamily="18" charset="0"/>
              </a:rPr>
              <a:t>: высшее, Чувашский государственный</a:t>
            </a:r>
          </a:p>
          <a:p>
            <a:pPr algn="just" eaLnBrk="1" hangingPunct="1">
              <a:lnSpc>
                <a:spcPct val="90000"/>
              </a:lnSpc>
              <a:buFont typeface="Wingdings" pitchFamily="2" charset="2"/>
              <a:buNone/>
            </a:pPr>
            <a:r>
              <a:rPr lang="ru-RU" sz="1500" dirty="0">
                <a:solidFill>
                  <a:srgbClr val="002060"/>
                </a:solidFill>
                <a:latin typeface="Georgia" pitchFamily="18" charset="0"/>
              </a:rPr>
              <a:t>педагогический институт им. И.Я.Яковлева,  биолого-химический факультет</a:t>
            </a:r>
          </a:p>
          <a:p>
            <a:pPr eaLnBrk="1" hangingPunct="1">
              <a:lnSpc>
                <a:spcPct val="90000"/>
              </a:lnSpc>
              <a:buFont typeface="Wingdings" pitchFamily="2" charset="2"/>
              <a:buNone/>
            </a:pPr>
            <a:endParaRPr lang="ru-RU" sz="2000" dirty="0">
              <a:solidFill>
                <a:srgbClr val="002060"/>
              </a:solidFill>
            </a:endParaRPr>
          </a:p>
          <a:p>
            <a:pPr marL="109728" indent="0" algn="ctr">
              <a:lnSpc>
                <a:spcPct val="90000"/>
              </a:lnSpc>
              <a:buNone/>
            </a:pPr>
            <a:endParaRPr lang="ru-RU" sz="2600" b="1" dirty="0" smtClean="0">
              <a:solidFill>
                <a:srgbClr val="002060"/>
              </a:solidFill>
              <a:latin typeface="Georgia" pitchFamily="18" charset="0"/>
            </a:endParaRPr>
          </a:p>
          <a:p>
            <a:pPr marL="109728" indent="0" algn="ctr">
              <a:lnSpc>
                <a:spcPct val="90000"/>
              </a:lnSpc>
              <a:buNone/>
            </a:pPr>
            <a:r>
              <a:rPr lang="ru-RU" sz="2600" b="1" dirty="0" smtClean="0">
                <a:solidFill>
                  <a:srgbClr val="002060"/>
                </a:solidFill>
                <a:latin typeface="Georgia" pitchFamily="18" charset="0"/>
              </a:rPr>
              <a:t>Внештатный </a:t>
            </a:r>
            <a:r>
              <a:rPr lang="ru-RU" sz="2600" b="1" dirty="0">
                <a:solidFill>
                  <a:srgbClr val="002060"/>
                </a:solidFill>
                <a:latin typeface="Georgia" pitchFamily="18" charset="0"/>
              </a:rPr>
              <a:t>технический инспектор труда </a:t>
            </a:r>
            <a:r>
              <a:rPr lang="ru-RU" sz="2600" b="1" dirty="0" smtClean="0">
                <a:solidFill>
                  <a:srgbClr val="002060"/>
                </a:solidFill>
                <a:latin typeface="Georgia" pitchFamily="18" charset="0"/>
              </a:rPr>
              <a:t>в </a:t>
            </a:r>
          </a:p>
          <a:p>
            <a:pPr marL="109728" indent="0" algn="ctr">
              <a:lnSpc>
                <a:spcPct val="90000"/>
              </a:lnSpc>
              <a:buNone/>
            </a:pPr>
            <a:r>
              <a:rPr lang="ru-RU" sz="2600" b="1" dirty="0" err="1" smtClean="0">
                <a:solidFill>
                  <a:srgbClr val="002060"/>
                </a:solidFill>
                <a:latin typeface="Georgia" pitchFamily="18" charset="0"/>
              </a:rPr>
              <a:t>Урмарской</a:t>
            </a:r>
            <a:r>
              <a:rPr lang="ru-RU" sz="2600" b="1" dirty="0" smtClean="0">
                <a:solidFill>
                  <a:srgbClr val="002060"/>
                </a:solidFill>
                <a:latin typeface="Georgia" pitchFamily="18" charset="0"/>
              </a:rPr>
              <a:t> районной организации Профсоюза </a:t>
            </a:r>
          </a:p>
          <a:p>
            <a:pPr marL="109728" indent="0" algn="ctr">
              <a:lnSpc>
                <a:spcPct val="90000"/>
              </a:lnSpc>
              <a:buNone/>
            </a:pPr>
            <a:r>
              <a:rPr lang="ru-RU" sz="2600" b="1" dirty="0" smtClean="0">
                <a:solidFill>
                  <a:srgbClr val="002060"/>
                </a:solidFill>
                <a:latin typeface="Georgia" pitchFamily="18" charset="0"/>
              </a:rPr>
              <a:t>с </a:t>
            </a:r>
            <a:r>
              <a:rPr lang="ru-RU" sz="2600" b="1" dirty="0">
                <a:solidFill>
                  <a:srgbClr val="002060"/>
                </a:solidFill>
                <a:latin typeface="Georgia" pitchFamily="18" charset="0"/>
              </a:rPr>
              <a:t>2005 года</a:t>
            </a:r>
          </a:p>
          <a:p>
            <a:pPr eaLnBrk="1" hangingPunct="1">
              <a:buNone/>
            </a:pPr>
            <a:endParaRPr lang="ru-RU" dirty="0"/>
          </a:p>
        </p:txBody>
      </p:sp>
      <p:sp>
        <p:nvSpPr>
          <p:cNvPr id="9218" name="Заголовок 1"/>
          <p:cNvSpPr>
            <a:spLocks noGrp="1"/>
          </p:cNvSpPr>
          <p:nvPr>
            <p:ph type="title"/>
          </p:nvPr>
        </p:nvSpPr>
        <p:spPr>
          <a:xfrm>
            <a:off x="3143250" y="1285860"/>
            <a:ext cx="5543550" cy="2071701"/>
          </a:xfrm>
        </p:spPr>
        <p:txBody>
          <a:bodyPr/>
          <a:lstStyle/>
          <a:p>
            <a:pPr algn="ctr" eaLnBrk="1" hangingPunct="1"/>
            <a:r>
              <a:rPr lang="ru-RU" sz="2400" dirty="0" smtClean="0">
                <a:solidFill>
                  <a:srgbClr val="FF0000"/>
                </a:solidFill>
                <a:latin typeface="Arial Black" pitchFamily="34" charset="0"/>
              </a:rPr>
              <a:t>             </a:t>
            </a:r>
            <a:r>
              <a:rPr lang="ru-RU" sz="2400" dirty="0" err="1" smtClean="0">
                <a:solidFill>
                  <a:srgbClr val="FF0000"/>
                </a:solidFill>
                <a:latin typeface="Arial Black" pitchFamily="34" charset="0"/>
              </a:rPr>
              <a:t>Кашмакова</a:t>
            </a:r>
            <a:r>
              <a:rPr lang="ru-RU" sz="2400" dirty="0" smtClean="0">
                <a:solidFill>
                  <a:srgbClr val="FF0000"/>
                </a:solidFill>
                <a:latin typeface="Arial Black" pitchFamily="34" charset="0"/>
              </a:rPr>
              <a:t> </a:t>
            </a:r>
            <a:r>
              <a:rPr lang="ru-RU" sz="2400" dirty="0">
                <a:solidFill>
                  <a:srgbClr val="FF0000"/>
                </a:solidFill>
                <a:latin typeface="Arial Black" pitchFamily="34" charset="0"/>
              </a:rPr>
              <a:t>Любовь </a:t>
            </a:r>
            <a:r>
              <a:rPr lang="ru-RU" sz="2400" dirty="0" smtClean="0">
                <a:solidFill>
                  <a:srgbClr val="FF0000"/>
                </a:solidFill>
                <a:latin typeface="Arial Black" pitchFamily="34" charset="0"/>
              </a:rPr>
              <a:t>    Ильинична       </a:t>
            </a:r>
            <a:endParaRPr lang="ru-RU" sz="2400" dirty="0">
              <a:solidFill>
                <a:srgbClr val="FF0000"/>
              </a:solidFill>
              <a:latin typeface="Arial Black" pitchFamily="34" charset="0"/>
            </a:endParaRPr>
          </a:p>
        </p:txBody>
      </p:sp>
      <p:pic>
        <p:nvPicPr>
          <p:cNvPr id="5" name="Рисунок 4"/>
          <p:cNvPicPr/>
          <p:nvPr/>
        </p:nvPicPr>
        <p:blipFill>
          <a:blip r:embed="rId3" cstate="print"/>
          <a:srcRect/>
          <a:stretch>
            <a:fillRect/>
          </a:stretch>
        </p:blipFill>
        <p:spPr bwMode="auto">
          <a:xfrm>
            <a:off x="7358082" y="285728"/>
            <a:ext cx="1214446" cy="1214422"/>
          </a:xfrm>
          <a:prstGeom prst="rect">
            <a:avLst/>
          </a:prstGeom>
          <a:solidFill>
            <a:srgbClr val="FFFFFF"/>
          </a:solidFill>
          <a:ln w="9525">
            <a:noFill/>
            <a:miter lim="800000"/>
            <a:headEnd/>
            <a:tailEnd/>
          </a:ln>
        </p:spPr>
      </p:pic>
      <p:pic>
        <p:nvPicPr>
          <p:cNvPr id="327681" name="Picture 1" descr="C:\Users\asus1\Desktop\IMG_1980.JPG"/>
          <p:cNvPicPr>
            <a:picLocks noChangeAspect="1" noChangeArrowheads="1"/>
          </p:cNvPicPr>
          <p:nvPr/>
        </p:nvPicPr>
        <p:blipFill>
          <a:blip r:embed="rId4" cstate="print"/>
          <a:srcRect/>
          <a:stretch>
            <a:fillRect/>
          </a:stretch>
        </p:blipFill>
        <p:spPr bwMode="auto">
          <a:xfrm>
            <a:off x="755576" y="285728"/>
            <a:ext cx="3710217" cy="36102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274638"/>
            <a:ext cx="8075240" cy="994122"/>
          </a:xfrm>
        </p:spPr>
        <p:txBody>
          <a:bodyPr>
            <a:normAutofit fontScale="90000"/>
          </a:bodyPr>
          <a:lstStyle/>
          <a:p>
            <a:pPr algn="ctr"/>
            <a:r>
              <a:rPr lang="ru-RU" dirty="0"/>
              <a:t/>
            </a:r>
            <a:br>
              <a:rPr lang="ru-RU" dirty="0"/>
            </a:br>
            <a:r>
              <a:rPr lang="ru-RU" sz="2200" dirty="0">
                <a:solidFill>
                  <a:srgbClr val="7030A0"/>
                </a:solidFill>
              </a:rPr>
              <a:t>Антонова </a:t>
            </a:r>
            <a:r>
              <a:rPr lang="ru-RU" sz="2200" dirty="0" err="1">
                <a:solidFill>
                  <a:srgbClr val="7030A0"/>
                </a:solidFill>
              </a:rPr>
              <a:t>Э.Л.,уполномоченного</a:t>
            </a:r>
            <a:r>
              <a:rPr lang="ru-RU" sz="2200" dirty="0">
                <a:solidFill>
                  <a:srgbClr val="7030A0"/>
                </a:solidFill>
              </a:rPr>
              <a:t> по ОТ </a:t>
            </a:r>
            <a:r>
              <a:rPr lang="ru-RU" sz="2200" dirty="0" err="1">
                <a:solidFill>
                  <a:srgbClr val="7030A0"/>
                </a:solidFill>
              </a:rPr>
              <a:t>Арабосинской</a:t>
            </a:r>
            <a:r>
              <a:rPr lang="ru-RU" sz="2200" dirty="0">
                <a:solidFill>
                  <a:srgbClr val="7030A0"/>
                </a:solidFill>
              </a:rPr>
              <a:t> ООШ, </a:t>
            </a:r>
            <a:r>
              <a:rPr lang="ru-RU" sz="2200" dirty="0" smtClean="0">
                <a:solidFill>
                  <a:srgbClr val="7030A0"/>
                </a:solidFill>
              </a:rPr>
              <a:t>призера республиканского смотра-конкурса награждает главный </a:t>
            </a:r>
            <a:r>
              <a:rPr lang="ru-RU" sz="2200" dirty="0" err="1">
                <a:solidFill>
                  <a:srgbClr val="7030A0"/>
                </a:solidFill>
              </a:rPr>
              <a:t>техинспектор</a:t>
            </a:r>
            <a:r>
              <a:rPr lang="ru-RU" sz="2200" dirty="0">
                <a:solidFill>
                  <a:srgbClr val="7030A0"/>
                </a:solidFill>
              </a:rPr>
              <a:t> </a:t>
            </a:r>
            <a:r>
              <a:rPr lang="ru-RU" sz="2200" dirty="0" smtClean="0">
                <a:solidFill>
                  <a:srgbClr val="7030A0"/>
                </a:solidFill>
              </a:rPr>
              <a:t>профсоюза</a:t>
            </a:r>
            <a:r>
              <a:rPr lang="ru-RU" sz="2200" dirty="0">
                <a:solidFill>
                  <a:srgbClr val="7030A0"/>
                </a:solidFill>
              </a:rPr>
              <a:t> </a:t>
            </a:r>
            <a:r>
              <a:rPr lang="ru-RU" sz="2200" dirty="0" err="1">
                <a:solidFill>
                  <a:srgbClr val="7030A0"/>
                </a:solidFill>
              </a:rPr>
              <a:t>Лукшин</a:t>
            </a:r>
            <a:r>
              <a:rPr lang="ru-RU" sz="2200" dirty="0">
                <a:solidFill>
                  <a:srgbClr val="7030A0"/>
                </a:solidFill>
              </a:rPr>
              <a:t> </a:t>
            </a:r>
            <a:r>
              <a:rPr lang="ru-RU" sz="2200" dirty="0" smtClean="0">
                <a:solidFill>
                  <a:srgbClr val="7030A0"/>
                </a:solidFill>
              </a:rPr>
              <a:t>В.Н</a:t>
            </a:r>
            <a:r>
              <a:rPr lang="ru-RU" sz="2200" dirty="0">
                <a:solidFill>
                  <a:srgbClr val="7030A0"/>
                </a:solidFill>
              </a:rPr>
              <a:t>.</a:t>
            </a:r>
            <a:endParaRPr lang="ru-RU" sz="2200" dirty="0">
              <a:solidFill>
                <a:srgbClr val="7030A0"/>
              </a:solidFill>
            </a:endParaRPr>
          </a:p>
        </p:txBody>
      </p:sp>
      <p:pic>
        <p:nvPicPr>
          <p:cNvPr id="3655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15616" y="1577752"/>
            <a:ext cx="7188655" cy="5301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normAutofit fontScale="70000" lnSpcReduction="20000"/>
          </a:bodyPr>
          <a:lstStyle/>
          <a:p>
            <a:pPr>
              <a:buNone/>
            </a:pPr>
            <a:endParaRPr lang="ru-RU" sz="3400" b="1" dirty="0">
              <a:solidFill>
                <a:srgbClr val="C00000"/>
              </a:solidFill>
            </a:endParaRPr>
          </a:p>
          <a:p>
            <a:pPr>
              <a:buNone/>
            </a:pPr>
            <a:r>
              <a:rPr lang="ru-RU" sz="3400" b="1" dirty="0">
                <a:solidFill>
                  <a:srgbClr val="C00000"/>
                </a:solidFill>
              </a:rPr>
              <a:t>2011 г.</a:t>
            </a:r>
            <a:endParaRPr lang="ru-RU" dirty="0"/>
          </a:p>
          <a:p>
            <a:pPr lvl="0"/>
            <a:r>
              <a:rPr lang="ru-RU" dirty="0"/>
              <a:t>В конкурсе </a:t>
            </a:r>
            <a:r>
              <a:rPr lang="ru-RU" i="1" dirty="0">
                <a:solidFill>
                  <a:srgbClr val="C00000"/>
                </a:solidFill>
              </a:rPr>
              <a:t>«Лучший внештатный технический инспектор труда Профсоюза за 2010-2011 годы»  </a:t>
            </a:r>
            <a:r>
              <a:rPr lang="en-US" b="1" dirty="0"/>
              <a:t>I</a:t>
            </a:r>
            <a:r>
              <a:rPr lang="ru-RU" b="1" dirty="0"/>
              <a:t> место </a:t>
            </a:r>
            <a:r>
              <a:rPr lang="ru-RU" dirty="0"/>
              <a:t>заняла Любовь </a:t>
            </a:r>
            <a:r>
              <a:rPr lang="ru-RU" dirty="0" err="1"/>
              <a:t>Кашмакова</a:t>
            </a:r>
            <a:r>
              <a:rPr lang="ru-RU" dirty="0"/>
              <a:t>, внештатный технический инспектор труда Чувашской республиканской организации Профсоюза по </a:t>
            </a:r>
            <a:r>
              <a:rPr lang="ru-RU" dirty="0" err="1"/>
              <a:t>Урмарскому</a:t>
            </a:r>
            <a:r>
              <a:rPr lang="ru-RU" dirty="0"/>
              <a:t> району. </a:t>
            </a:r>
            <a:br>
              <a:rPr lang="ru-RU" dirty="0"/>
            </a:br>
            <a:endParaRPr lang="ru-RU" dirty="0"/>
          </a:p>
          <a:p>
            <a:pPr lvl="0"/>
            <a:r>
              <a:rPr lang="ru-RU" dirty="0"/>
              <a:t> </a:t>
            </a:r>
            <a:r>
              <a:rPr lang="en-US" b="1" dirty="0"/>
              <a:t>I</a:t>
            </a:r>
            <a:r>
              <a:rPr lang="ru-RU" b="1" dirty="0"/>
              <a:t> место </a:t>
            </a:r>
            <a:r>
              <a:rPr lang="ru-RU" dirty="0"/>
              <a:t>заняла Венера Орлова, воспитатель детского сада №2 «Колосок» Урмарского района в конкурсе </a:t>
            </a:r>
            <a:r>
              <a:rPr lang="ru-RU" dirty="0">
                <a:solidFill>
                  <a:srgbClr val="C00000"/>
                </a:solidFill>
              </a:rPr>
              <a:t>на лучшего уполномоченного по охране труда. </a:t>
            </a:r>
          </a:p>
          <a:p>
            <a:pPr>
              <a:buNone/>
            </a:pPr>
            <a:r>
              <a:rPr lang="ru-RU" dirty="0"/>
              <a:t>    </a:t>
            </a:r>
          </a:p>
          <a:p>
            <a:pPr lvl="0"/>
            <a:r>
              <a:rPr lang="ru-RU" dirty="0"/>
              <a:t>Венера Орлова также  заняла </a:t>
            </a:r>
            <a:r>
              <a:rPr lang="en-US" b="1" dirty="0"/>
              <a:t>I</a:t>
            </a:r>
            <a:r>
              <a:rPr lang="ru-RU" b="1" dirty="0"/>
              <a:t> место </a:t>
            </a:r>
            <a:r>
              <a:rPr lang="ru-RU" dirty="0"/>
              <a:t>в  республиканском конкурсе «Лучший уполномоченный по охране труда </a:t>
            </a:r>
            <a:r>
              <a:rPr lang="ru-RU" dirty="0" err="1"/>
              <a:t>Чувашрессовпрофа</a:t>
            </a:r>
            <a:r>
              <a:rPr lang="ru-RU" dirty="0"/>
              <a:t>»   с присвоением звания «Лучший уполномоченный по охране труда Чувашрессовпрофа-2011». </a:t>
            </a:r>
          </a:p>
          <a:p>
            <a:pPr lvl="0"/>
            <a:endParaRPr lang="ru-RU" dirty="0"/>
          </a:p>
          <a:p>
            <a:endParaRPr lang="ru-RU" dirty="0"/>
          </a:p>
        </p:txBody>
      </p:sp>
      <p:sp>
        <p:nvSpPr>
          <p:cNvPr id="3" name="Заголовок 2"/>
          <p:cNvSpPr>
            <a:spLocks noGrp="1"/>
          </p:cNvSpPr>
          <p:nvPr>
            <p:ph type="title"/>
          </p:nvPr>
        </p:nvSpPr>
        <p:spPr/>
        <p:txBody>
          <a:bodyPr>
            <a:noAutofit/>
          </a:bodyPr>
          <a:lstStyle/>
          <a:p>
            <a:r>
              <a:rPr lang="ru-RU" sz="36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Участие в республиканских  </a:t>
            </a:r>
            <a:br>
              <a:rPr lang="ru-RU" sz="36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br>
            <a:r>
              <a:rPr lang="ru-RU" sz="36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и общероссийских конкурсах</a:t>
            </a:r>
            <a:endParaRPr lang="ru-RU" sz="3600" dirty="0"/>
          </a:p>
        </p:txBody>
      </p:sp>
      <p:pic>
        <p:nvPicPr>
          <p:cNvPr id="4" name="Рисунок 3"/>
          <p:cNvPicPr/>
          <p:nvPr/>
        </p:nvPicPr>
        <p:blipFill>
          <a:blip r:embed="rId3" cstate="print"/>
          <a:srcRect/>
          <a:stretch>
            <a:fillRect/>
          </a:stretch>
        </p:blipFill>
        <p:spPr bwMode="auto">
          <a:xfrm>
            <a:off x="7668344" y="285728"/>
            <a:ext cx="975622" cy="1055040"/>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indent="160655">
              <a:spcAft>
                <a:spcPts val="0"/>
              </a:spcAft>
            </a:pPr>
            <a:r>
              <a:rPr lang="ru-RU" sz="2000" kern="50" dirty="0" smtClean="0">
                <a:effectLst/>
                <a:latin typeface="Times New Roman"/>
                <a:ea typeface="SimSun"/>
                <a:cs typeface="Times New Roman"/>
              </a:rPr>
              <a:t/>
            </a:r>
            <a:br>
              <a:rPr lang="ru-RU" sz="2000" kern="50" dirty="0" smtClean="0">
                <a:effectLst/>
                <a:latin typeface="Times New Roman"/>
                <a:ea typeface="SimSun"/>
                <a:cs typeface="Times New Roman"/>
              </a:rPr>
            </a:br>
            <a:r>
              <a:rPr lang="ru-RU" sz="2000" kern="50" dirty="0" smtClean="0">
                <a:effectLst/>
                <a:latin typeface="Times New Roman"/>
                <a:ea typeface="SimSun"/>
                <a:cs typeface="Times New Roman"/>
              </a:rPr>
              <a:t/>
            </a:r>
            <a:br>
              <a:rPr lang="ru-RU" sz="2000" kern="50" dirty="0" smtClean="0">
                <a:effectLst/>
                <a:latin typeface="Times New Roman"/>
                <a:ea typeface="SimSun"/>
                <a:cs typeface="Times New Roman"/>
              </a:rPr>
            </a:br>
            <a:r>
              <a:rPr lang="ru-RU" sz="2000" kern="50" dirty="0" smtClean="0">
                <a:effectLst/>
                <a:latin typeface="Times New Roman"/>
                <a:ea typeface="SimSun"/>
                <a:cs typeface="Times New Roman"/>
              </a:rPr>
              <a:t/>
            </a:r>
            <a:br>
              <a:rPr lang="ru-RU" sz="2000" kern="50" dirty="0" smtClean="0">
                <a:effectLst/>
                <a:latin typeface="Times New Roman"/>
                <a:ea typeface="SimSun"/>
                <a:cs typeface="Times New Roman"/>
              </a:rPr>
            </a:br>
            <a:r>
              <a:rPr lang="ru-RU" sz="2000" kern="50" dirty="0">
                <a:effectLst/>
                <a:latin typeface="Times New Roman"/>
                <a:ea typeface="SimSun"/>
                <a:cs typeface="Times New Roman"/>
              </a:rPr>
              <a:t/>
            </a:r>
            <a:br>
              <a:rPr lang="ru-RU" sz="2000" kern="50" dirty="0">
                <a:effectLst/>
                <a:latin typeface="Times New Roman"/>
                <a:ea typeface="SimSun"/>
                <a:cs typeface="Times New Roman"/>
              </a:rPr>
            </a:br>
            <a:r>
              <a:rPr lang="ru-RU" sz="2000" kern="50" dirty="0" smtClean="0">
                <a:effectLst/>
                <a:latin typeface="Times New Roman"/>
                <a:ea typeface="SimSun"/>
                <a:cs typeface="Times New Roman"/>
              </a:rPr>
              <a:t/>
            </a:r>
            <a:br>
              <a:rPr lang="ru-RU" sz="2000" kern="50" dirty="0" smtClean="0">
                <a:effectLst/>
                <a:latin typeface="Times New Roman"/>
                <a:ea typeface="SimSun"/>
                <a:cs typeface="Times New Roman"/>
              </a:rPr>
            </a:br>
            <a:r>
              <a:rPr lang="ru-RU" sz="2000" kern="50" dirty="0">
                <a:effectLst/>
                <a:latin typeface="Times New Roman"/>
                <a:ea typeface="SimSun"/>
                <a:cs typeface="Times New Roman"/>
              </a:rPr>
              <a:t/>
            </a:r>
            <a:br>
              <a:rPr lang="ru-RU" sz="2000" kern="50" dirty="0">
                <a:effectLst/>
                <a:latin typeface="Times New Roman"/>
                <a:ea typeface="SimSun"/>
                <a:cs typeface="Times New Roman"/>
              </a:rPr>
            </a:br>
            <a:r>
              <a:rPr lang="ru-RU" sz="2700" kern="50" dirty="0" smtClean="0">
                <a:effectLst/>
                <a:latin typeface="Arial" panose="020B0604020202020204" pitchFamily="34" charset="0"/>
                <a:ea typeface="SimSun"/>
                <a:cs typeface="Arial" panose="020B0604020202020204" pitchFamily="34" charset="0"/>
              </a:rPr>
              <a:t>Орлова </a:t>
            </a:r>
            <a:r>
              <a:rPr lang="ru-RU" sz="2700" kern="50" dirty="0">
                <a:effectLst/>
                <a:latin typeface="Arial" panose="020B0604020202020204" pitchFamily="34" charset="0"/>
                <a:ea typeface="SimSun"/>
                <a:cs typeface="Arial" panose="020B0604020202020204" pitchFamily="34" charset="0"/>
              </a:rPr>
              <a:t>Венера </a:t>
            </a:r>
            <a:r>
              <a:rPr lang="ru-RU" sz="2700" kern="50" dirty="0" smtClean="0">
                <a:effectLst/>
                <a:latin typeface="Arial" panose="020B0604020202020204" pitchFamily="34" charset="0"/>
                <a:ea typeface="SimSun"/>
                <a:cs typeface="Arial" panose="020B0604020202020204" pitchFamily="34" charset="0"/>
              </a:rPr>
              <a:t>Михайловна </a:t>
            </a:r>
            <a:br>
              <a:rPr lang="ru-RU" sz="2700" kern="50" dirty="0" smtClean="0">
                <a:effectLst/>
                <a:latin typeface="Arial" panose="020B0604020202020204" pitchFamily="34" charset="0"/>
                <a:ea typeface="SimSun"/>
                <a:cs typeface="Arial" panose="020B0604020202020204" pitchFamily="34" charset="0"/>
              </a:rPr>
            </a:br>
            <a:r>
              <a:rPr lang="ru-RU" sz="2000" kern="50" dirty="0" smtClean="0">
                <a:effectLst/>
                <a:latin typeface="Times New Roman"/>
                <a:ea typeface="SimSun"/>
                <a:cs typeface="Times New Roman"/>
              </a:rPr>
              <a:t/>
            </a:r>
            <a:br>
              <a:rPr lang="ru-RU" sz="2000" kern="50" dirty="0" smtClean="0">
                <a:effectLst/>
                <a:latin typeface="Times New Roman"/>
                <a:ea typeface="SimSun"/>
                <a:cs typeface="Times New Roman"/>
              </a:rPr>
            </a:br>
            <a:r>
              <a:rPr lang="ru-RU" sz="2000" b="0" kern="50" dirty="0" smtClean="0">
                <a:solidFill>
                  <a:srgbClr val="7030A0"/>
                </a:solidFill>
                <a:effectLst/>
                <a:latin typeface="Arial" panose="020B0604020202020204" pitchFamily="34" charset="0"/>
                <a:ea typeface="SimSun"/>
                <a:cs typeface="Arial" panose="020B0604020202020204" pitchFamily="34" charset="0"/>
              </a:rPr>
              <a:t>Уполномоченный </a:t>
            </a:r>
            <a:r>
              <a:rPr lang="ru-RU" sz="2000" b="0" kern="50" dirty="0">
                <a:solidFill>
                  <a:srgbClr val="7030A0"/>
                </a:solidFill>
                <a:effectLst/>
                <a:latin typeface="Arial" panose="020B0604020202020204" pitchFamily="34" charset="0"/>
                <a:ea typeface="SimSun"/>
                <a:cs typeface="Arial" panose="020B0604020202020204" pitchFamily="34" charset="0"/>
              </a:rPr>
              <a:t>по охране труда, воспитатель МБДОУ </a:t>
            </a:r>
            <a:r>
              <a:rPr lang="ru-RU" sz="2000" b="0" kern="50" dirty="0" smtClean="0">
                <a:solidFill>
                  <a:srgbClr val="7030A0"/>
                </a:solidFill>
                <a:effectLst/>
                <a:latin typeface="Arial" panose="020B0604020202020204" pitchFamily="34" charset="0"/>
                <a:ea typeface="SimSun"/>
                <a:cs typeface="Arial" panose="020B0604020202020204" pitchFamily="34" charset="0"/>
              </a:rPr>
              <a:t/>
            </a:r>
            <a:br>
              <a:rPr lang="ru-RU" sz="2000" b="0" kern="50" dirty="0" smtClean="0">
                <a:solidFill>
                  <a:srgbClr val="7030A0"/>
                </a:solidFill>
                <a:effectLst/>
                <a:latin typeface="Arial" panose="020B0604020202020204" pitchFamily="34" charset="0"/>
                <a:ea typeface="SimSun"/>
                <a:cs typeface="Arial" panose="020B0604020202020204" pitchFamily="34" charset="0"/>
              </a:rPr>
            </a:br>
            <a:r>
              <a:rPr lang="ru-RU" sz="2000" b="0" kern="50" dirty="0" smtClean="0">
                <a:solidFill>
                  <a:srgbClr val="7030A0"/>
                </a:solidFill>
                <a:effectLst/>
                <a:latin typeface="Arial" panose="020B0604020202020204" pitchFamily="34" charset="0"/>
                <a:ea typeface="SimSun"/>
                <a:cs typeface="Arial" panose="020B0604020202020204" pitchFamily="34" charset="0"/>
              </a:rPr>
              <a:t>«</a:t>
            </a:r>
            <a:r>
              <a:rPr lang="ru-RU" sz="2000" b="0" kern="50" dirty="0">
                <a:solidFill>
                  <a:srgbClr val="7030A0"/>
                </a:solidFill>
                <a:effectLst/>
                <a:latin typeface="Arial" panose="020B0604020202020204" pitchFamily="34" charset="0"/>
                <a:ea typeface="SimSun"/>
                <a:cs typeface="Arial" panose="020B0604020202020204" pitchFamily="34" charset="0"/>
              </a:rPr>
              <a:t>Детский сад №2 «Колосок</a:t>
            </a:r>
            <a:r>
              <a:rPr lang="ru-RU" sz="2000" b="0" kern="50" dirty="0" smtClean="0">
                <a:solidFill>
                  <a:srgbClr val="7030A0"/>
                </a:solidFill>
                <a:effectLst/>
                <a:latin typeface="Arial" panose="020B0604020202020204" pitchFamily="34" charset="0"/>
                <a:ea typeface="SimSun"/>
                <a:cs typeface="Arial" panose="020B0604020202020204" pitchFamily="34" charset="0"/>
              </a:rPr>
              <a:t>». </a:t>
            </a:r>
            <a:r>
              <a:rPr lang="ru-RU" sz="2000" b="0" kern="50" dirty="0">
                <a:solidFill>
                  <a:srgbClr val="7030A0"/>
                </a:solidFill>
                <a:effectLst/>
                <a:latin typeface="Arial" panose="020B0604020202020204" pitchFamily="34" charset="0"/>
                <a:ea typeface="SimSun"/>
                <a:cs typeface="Arial" panose="020B0604020202020204" pitchFamily="34" charset="0"/>
              </a:rPr>
              <a:t/>
            </a:r>
            <a:br>
              <a:rPr lang="ru-RU" sz="2000" b="0" kern="50" dirty="0">
                <a:solidFill>
                  <a:srgbClr val="7030A0"/>
                </a:solidFill>
                <a:effectLst/>
                <a:latin typeface="Arial" panose="020B0604020202020204" pitchFamily="34" charset="0"/>
                <a:ea typeface="SimSun"/>
                <a:cs typeface="Arial" panose="020B0604020202020204" pitchFamily="34" charset="0"/>
              </a:rPr>
            </a:br>
            <a:r>
              <a:rPr lang="ru-RU" sz="2000" b="0" kern="50" dirty="0">
                <a:solidFill>
                  <a:srgbClr val="7030A0"/>
                </a:solidFill>
                <a:effectLst/>
                <a:latin typeface="Arial" panose="020B0604020202020204" pitchFamily="34" charset="0"/>
                <a:ea typeface="SimSun"/>
                <a:cs typeface="Arial" panose="020B0604020202020204" pitchFamily="34" charset="0"/>
              </a:rPr>
              <a:t>Победитель республиканского смотра-конкурса на </a:t>
            </a:r>
            <a:r>
              <a:rPr lang="ru-RU" sz="2000" b="0" kern="50" dirty="0" smtClean="0">
                <a:solidFill>
                  <a:srgbClr val="7030A0"/>
                </a:solidFill>
                <a:effectLst/>
                <a:latin typeface="Arial" panose="020B0604020202020204" pitchFamily="34" charset="0"/>
                <a:ea typeface="SimSun"/>
                <a:cs typeface="Arial" panose="020B0604020202020204" pitchFamily="34" charset="0"/>
              </a:rPr>
              <a:t>звание</a:t>
            </a:r>
            <a:br>
              <a:rPr lang="ru-RU" sz="2000" b="0" kern="50" dirty="0" smtClean="0">
                <a:solidFill>
                  <a:srgbClr val="7030A0"/>
                </a:solidFill>
                <a:effectLst/>
                <a:latin typeface="Arial" panose="020B0604020202020204" pitchFamily="34" charset="0"/>
                <a:ea typeface="SimSun"/>
                <a:cs typeface="Arial" panose="020B0604020202020204" pitchFamily="34" charset="0"/>
              </a:rPr>
            </a:br>
            <a:r>
              <a:rPr lang="ru-RU" sz="2000" b="0" kern="50" dirty="0" smtClean="0">
                <a:solidFill>
                  <a:srgbClr val="7030A0"/>
                </a:solidFill>
                <a:effectLst/>
                <a:latin typeface="Arial" panose="020B0604020202020204" pitchFamily="34" charset="0"/>
                <a:ea typeface="SimSun"/>
                <a:cs typeface="Arial" panose="020B0604020202020204" pitchFamily="34" charset="0"/>
              </a:rPr>
              <a:t> </a:t>
            </a:r>
            <a:r>
              <a:rPr lang="ru-RU" sz="2000" b="0" kern="50" dirty="0">
                <a:solidFill>
                  <a:srgbClr val="7030A0"/>
                </a:solidFill>
                <a:effectLst/>
                <a:latin typeface="Arial" panose="020B0604020202020204" pitchFamily="34" charset="0"/>
                <a:ea typeface="SimSun"/>
                <a:cs typeface="Arial" panose="020B0604020202020204" pitchFamily="34" charset="0"/>
              </a:rPr>
              <a:t>«Лучший </a:t>
            </a:r>
            <a:r>
              <a:rPr lang="ru-RU" sz="2000" b="0" kern="50" dirty="0" smtClean="0">
                <a:solidFill>
                  <a:srgbClr val="7030A0"/>
                </a:solidFill>
                <a:effectLst/>
                <a:latin typeface="Arial" panose="020B0604020202020204" pitchFamily="34" charset="0"/>
                <a:ea typeface="SimSun"/>
                <a:cs typeface="Arial" panose="020B0604020202020204" pitchFamily="34" charset="0"/>
              </a:rPr>
              <a:t>уполномоченный по </a:t>
            </a:r>
            <a:r>
              <a:rPr lang="ru-RU" sz="2000" b="0" kern="50" dirty="0">
                <a:solidFill>
                  <a:srgbClr val="7030A0"/>
                </a:solidFill>
                <a:effectLst/>
                <a:latin typeface="Arial" panose="020B0604020202020204" pitchFamily="34" charset="0"/>
                <a:ea typeface="SimSun"/>
                <a:cs typeface="Arial" panose="020B0604020202020204" pitchFamily="34" charset="0"/>
              </a:rPr>
              <a:t>охране труда Профсоюза» </a:t>
            </a:r>
            <a:r>
              <a:rPr lang="ru-RU" sz="2000" kern="50" dirty="0">
                <a:solidFill>
                  <a:srgbClr val="7030A0"/>
                </a:solidFill>
                <a:effectLst/>
                <a:latin typeface="Arial" panose="020B0604020202020204" pitchFamily="34" charset="0"/>
                <a:ea typeface="SimSun"/>
                <a:cs typeface="Arial" panose="020B0604020202020204" pitchFamily="34" charset="0"/>
              </a:rPr>
              <a:t>за</a:t>
            </a:r>
            <a:r>
              <a:rPr lang="ru-RU" sz="2000" b="0" kern="50" dirty="0">
                <a:solidFill>
                  <a:srgbClr val="7030A0"/>
                </a:solidFill>
                <a:effectLst/>
                <a:latin typeface="Arial" panose="020B0604020202020204" pitchFamily="34" charset="0"/>
                <a:ea typeface="SimSun"/>
                <a:cs typeface="Arial" panose="020B0604020202020204" pitchFamily="34" charset="0"/>
              </a:rPr>
              <a:t> </a:t>
            </a:r>
            <a:r>
              <a:rPr lang="ru-RU" sz="2000" kern="50" dirty="0">
                <a:solidFill>
                  <a:srgbClr val="7030A0"/>
                </a:solidFill>
                <a:effectLst/>
                <a:latin typeface="Arial" panose="020B0604020202020204" pitchFamily="34" charset="0"/>
                <a:ea typeface="SimSun"/>
                <a:cs typeface="Arial" panose="020B0604020202020204" pitchFamily="34" charset="0"/>
              </a:rPr>
              <a:t>2011 год. </a:t>
            </a:r>
            <a:br>
              <a:rPr lang="ru-RU" sz="2000" kern="50" dirty="0">
                <a:solidFill>
                  <a:srgbClr val="7030A0"/>
                </a:solidFill>
                <a:effectLst/>
                <a:latin typeface="Arial" panose="020B0604020202020204" pitchFamily="34" charset="0"/>
                <a:ea typeface="SimSun"/>
                <a:cs typeface="Arial" panose="020B0604020202020204" pitchFamily="34" charset="0"/>
              </a:rPr>
            </a:br>
            <a:r>
              <a:rPr lang="ru-RU" sz="2000" b="0" kern="50" dirty="0">
                <a:solidFill>
                  <a:srgbClr val="7030A0"/>
                </a:solidFill>
                <a:effectLst/>
                <a:latin typeface="Arial" panose="020B0604020202020204" pitchFamily="34" charset="0"/>
                <a:ea typeface="SimSun"/>
                <a:cs typeface="Arial" panose="020B0604020202020204" pitchFamily="34" charset="0"/>
              </a:rPr>
              <a:t>Награждена</a:t>
            </a:r>
            <a:r>
              <a:rPr lang="ru-RU" sz="2000" b="0" dirty="0">
                <a:solidFill>
                  <a:srgbClr val="7030A0"/>
                </a:solidFill>
                <a:effectLst/>
                <a:latin typeface="Arial" panose="020B0604020202020204" pitchFamily="34" charset="0"/>
                <a:ea typeface="Calibri"/>
                <a:cs typeface="Arial" panose="020B0604020202020204" pitchFamily="34" charset="0"/>
              </a:rPr>
              <a:t> Дипломом 1 степени </a:t>
            </a:r>
            <a:r>
              <a:rPr lang="ru-RU" sz="2000" b="0" kern="50" dirty="0">
                <a:solidFill>
                  <a:srgbClr val="7030A0"/>
                </a:solidFill>
                <a:effectLst/>
                <a:latin typeface="Arial" panose="020B0604020202020204" pitchFamily="34" charset="0"/>
                <a:ea typeface="SimSun"/>
                <a:cs typeface="Arial" panose="020B0604020202020204" pitchFamily="34" charset="0"/>
              </a:rPr>
              <a:t>Комитета Чувашской </a:t>
            </a:r>
            <a:r>
              <a:rPr lang="ru-RU" sz="2000" b="0" kern="50" dirty="0" smtClean="0">
                <a:solidFill>
                  <a:srgbClr val="7030A0"/>
                </a:solidFill>
                <a:effectLst/>
                <a:latin typeface="Arial" panose="020B0604020202020204" pitchFamily="34" charset="0"/>
                <a:ea typeface="SimSun"/>
                <a:cs typeface="Arial" panose="020B0604020202020204" pitchFamily="34" charset="0"/>
              </a:rPr>
              <a:t/>
            </a:r>
            <a:br>
              <a:rPr lang="ru-RU" sz="2000" b="0" kern="50" dirty="0" smtClean="0">
                <a:solidFill>
                  <a:srgbClr val="7030A0"/>
                </a:solidFill>
                <a:effectLst/>
                <a:latin typeface="Arial" panose="020B0604020202020204" pitchFamily="34" charset="0"/>
                <a:ea typeface="SimSun"/>
                <a:cs typeface="Arial" panose="020B0604020202020204" pitchFamily="34" charset="0"/>
              </a:rPr>
            </a:br>
            <a:r>
              <a:rPr lang="ru-RU" sz="2000" b="0" kern="50" dirty="0" smtClean="0">
                <a:solidFill>
                  <a:srgbClr val="7030A0"/>
                </a:solidFill>
                <a:effectLst/>
                <a:latin typeface="Arial" panose="020B0604020202020204" pitchFamily="34" charset="0"/>
                <a:ea typeface="SimSun"/>
                <a:cs typeface="Arial" panose="020B0604020202020204" pitchFamily="34" charset="0"/>
              </a:rPr>
              <a:t>республиканской организации </a:t>
            </a:r>
            <a:r>
              <a:rPr lang="ru-RU" sz="2000" b="0" kern="50" dirty="0">
                <a:solidFill>
                  <a:srgbClr val="7030A0"/>
                </a:solidFill>
                <a:effectLst/>
                <a:latin typeface="Arial" panose="020B0604020202020204" pitchFamily="34" charset="0"/>
                <a:ea typeface="SimSun"/>
                <a:cs typeface="Arial" panose="020B0604020202020204" pitchFamily="34" charset="0"/>
              </a:rPr>
              <a:t>Профсоюза работников </a:t>
            </a:r>
            <a:r>
              <a:rPr lang="ru-RU" sz="2000" b="0" kern="50" dirty="0" smtClean="0">
                <a:solidFill>
                  <a:srgbClr val="7030A0"/>
                </a:solidFill>
                <a:effectLst/>
                <a:latin typeface="Arial" panose="020B0604020202020204" pitchFamily="34" charset="0"/>
                <a:ea typeface="SimSun"/>
                <a:cs typeface="Arial" panose="020B0604020202020204" pitchFamily="34" charset="0"/>
              </a:rPr>
              <a:t/>
            </a:r>
            <a:br>
              <a:rPr lang="ru-RU" sz="2000" b="0" kern="50" dirty="0" smtClean="0">
                <a:solidFill>
                  <a:srgbClr val="7030A0"/>
                </a:solidFill>
                <a:effectLst/>
                <a:latin typeface="Arial" panose="020B0604020202020204" pitchFamily="34" charset="0"/>
                <a:ea typeface="SimSun"/>
                <a:cs typeface="Arial" panose="020B0604020202020204" pitchFamily="34" charset="0"/>
              </a:rPr>
            </a:br>
            <a:r>
              <a:rPr lang="ru-RU" sz="2000" b="0" kern="50" dirty="0" smtClean="0">
                <a:solidFill>
                  <a:srgbClr val="7030A0"/>
                </a:solidFill>
                <a:effectLst/>
                <a:latin typeface="Arial" panose="020B0604020202020204" pitchFamily="34" charset="0"/>
                <a:ea typeface="SimSun"/>
                <a:cs typeface="Arial" panose="020B0604020202020204" pitchFamily="34" charset="0"/>
              </a:rPr>
              <a:t>народного </a:t>
            </a:r>
            <a:r>
              <a:rPr lang="ru-RU" sz="2000" b="0" kern="50" dirty="0">
                <a:solidFill>
                  <a:srgbClr val="7030A0"/>
                </a:solidFill>
                <a:effectLst/>
                <a:latin typeface="Arial" panose="020B0604020202020204" pitchFamily="34" charset="0"/>
                <a:ea typeface="SimSun"/>
                <a:cs typeface="Arial" panose="020B0604020202020204" pitchFamily="34" charset="0"/>
              </a:rPr>
              <a:t>образования и науки РФ.</a:t>
            </a:r>
            <a:endParaRPr lang="ru-RU" sz="2000" b="0" dirty="0">
              <a:ln w="11430"/>
              <a:solidFill>
                <a:srgbClr val="7030A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pic>
        <p:nvPicPr>
          <p:cNvPr id="5" name="Рисунок 4"/>
          <p:cNvPicPr/>
          <p:nvPr/>
        </p:nvPicPr>
        <p:blipFill>
          <a:blip r:embed="rId2" cstate="print"/>
          <a:srcRect/>
          <a:stretch>
            <a:fillRect/>
          </a:stretch>
        </p:blipFill>
        <p:spPr bwMode="auto">
          <a:xfrm>
            <a:off x="7596336" y="548680"/>
            <a:ext cx="975052" cy="1055040"/>
          </a:xfrm>
          <a:prstGeom prst="rect">
            <a:avLst/>
          </a:prstGeom>
          <a:solidFill>
            <a:srgbClr val="FFFFFF"/>
          </a:solidFill>
          <a:ln w="9525">
            <a:noFill/>
            <a:miter lim="800000"/>
            <a:headEnd/>
            <a:tailEnd/>
          </a:ln>
        </p:spPr>
      </p:pic>
      <p:pic>
        <p:nvPicPr>
          <p:cNvPr id="3665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79912" y="2924944"/>
            <a:ext cx="4958562" cy="3716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p:txBody>
      </p:sp>
      <p:sp>
        <p:nvSpPr>
          <p:cNvPr id="3" name="Заголовок 2"/>
          <p:cNvSpPr>
            <a:spLocks noGrp="1"/>
          </p:cNvSpPr>
          <p:nvPr>
            <p:ph type="title"/>
          </p:nvPr>
        </p:nvSpPr>
        <p:spPr/>
        <p:txBody>
          <a:bodyPr>
            <a:normAutofit fontScale="90000"/>
          </a:bodyPr>
          <a:lstStyle/>
          <a:p>
            <a:pPr indent="160655">
              <a:spcAft>
                <a:spcPts val="0"/>
              </a:spcAft>
            </a:pPr>
            <a:r>
              <a:rPr lang="ru-RU"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ru-RU"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ru-RU"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ru-RU"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ru-RU"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ru-RU"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ru-RU"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br>
              <a:rPr lang="ru-RU"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ru-RU" sz="2700" kern="50" dirty="0" smtClean="0">
                <a:effectLst/>
                <a:latin typeface="Arial" panose="020B0604020202020204" pitchFamily="34" charset="0"/>
                <a:ea typeface="SimSun"/>
                <a:cs typeface="Arial" panose="020B0604020202020204" pitchFamily="34" charset="0"/>
              </a:rPr>
              <a:t>Орлова Венера Михайловна.</a:t>
            </a:r>
            <a:br>
              <a:rPr lang="ru-RU" sz="2700" kern="50" dirty="0" smtClean="0">
                <a:effectLst/>
                <a:latin typeface="Arial" panose="020B0604020202020204" pitchFamily="34" charset="0"/>
                <a:ea typeface="SimSun"/>
                <a:cs typeface="Arial" panose="020B0604020202020204" pitchFamily="34" charset="0"/>
              </a:rPr>
            </a:br>
            <a:r>
              <a:rPr lang="ru-RU" sz="2000" kern="50" dirty="0" smtClean="0">
                <a:effectLst/>
                <a:latin typeface="Times New Roman"/>
                <a:ea typeface="SimSun"/>
                <a:cs typeface="Times New Roman"/>
              </a:rPr>
              <a:t/>
            </a:r>
            <a:br>
              <a:rPr lang="ru-RU" sz="2000" kern="50" dirty="0" smtClean="0">
                <a:effectLst/>
                <a:latin typeface="Times New Roman"/>
                <a:ea typeface="SimSun"/>
                <a:cs typeface="Times New Roman"/>
              </a:rPr>
            </a:br>
            <a:r>
              <a:rPr lang="ru-RU" sz="2000" kern="50" dirty="0" smtClean="0">
                <a:effectLst/>
                <a:latin typeface="Times New Roman"/>
                <a:ea typeface="SimSun"/>
                <a:cs typeface="Times New Roman"/>
              </a:rPr>
              <a:t> </a:t>
            </a:r>
            <a:r>
              <a:rPr lang="ru-RU" sz="2000" kern="50" dirty="0" smtClean="0">
                <a:solidFill>
                  <a:srgbClr val="002060"/>
                </a:solidFill>
                <a:effectLst/>
                <a:latin typeface="Arial" panose="020B0604020202020204" pitchFamily="34" charset="0"/>
                <a:ea typeface="SimSun"/>
                <a:cs typeface="Arial" panose="020B0604020202020204" pitchFamily="34" charset="0"/>
              </a:rPr>
              <a:t>Уполномоченный </a:t>
            </a:r>
            <a:r>
              <a:rPr lang="ru-RU" sz="2000" kern="50" dirty="0">
                <a:solidFill>
                  <a:srgbClr val="002060"/>
                </a:solidFill>
                <a:effectLst/>
                <a:latin typeface="Arial" panose="020B0604020202020204" pitchFamily="34" charset="0"/>
                <a:ea typeface="SimSun"/>
                <a:cs typeface="Arial" panose="020B0604020202020204" pitchFamily="34" charset="0"/>
              </a:rPr>
              <a:t>по охране труда, воспитатель МБДОУ «Детский сад №2 «Колосок</a:t>
            </a:r>
            <a:r>
              <a:rPr lang="ru-RU" sz="2000" kern="50" dirty="0" smtClean="0">
                <a:solidFill>
                  <a:srgbClr val="002060"/>
                </a:solidFill>
                <a:effectLst/>
                <a:latin typeface="Arial" panose="020B0604020202020204" pitchFamily="34" charset="0"/>
                <a:ea typeface="SimSun"/>
                <a:cs typeface="Arial" panose="020B0604020202020204" pitchFamily="34" charset="0"/>
              </a:rPr>
              <a:t>». </a:t>
            </a:r>
            <a:r>
              <a:rPr lang="ru-RU" sz="2000" kern="50" dirty="0">
                <a:solidFill>
                  <a:srgbClr val="002060"/>
                </a:solidFill>
                <a:effectLst/>
                <a:latin typeface="Arial" panose="020B0604020202020204" pitchFamily="34" charset="0"/>
                <a:ea typeface="SimSun"/>
                <a:cs typeface="Arial" panose="020B0604020202020204" pitchFamily="34" charset="0"/>
              </a:rPr>
              <a:t/>
            </a:r>
            <a:br>
              <a:rPr lang="ru-RU" sz="2000" kern="50" dirty="0">
                <a:solidFill>
                  <a:srgbClr val="002060"/>
                </a:solidFill>
                <a:effectLst/>
                <a:latin typeface="Arial" panose="020B0604020202020204" pitchFamily="34" charset="0"/>
                <a:ea typeface="SimSun"/>
                <a:cs typeface="Arial" panose="020B0604020202020204" pitchFamily="34" charset="0"/>
              </a:rPr>
            </a:br>
            <a:r>
              <a:rPr lang="ru-RU" sz="2000" kern="50" dirty="0">
                <a:solidFill>
                  <a:srgbClr val="002060"/>
                </a:solidFill>
                <a:effectLst/>
                <a:latin typeface="Arial" panose="020B0604020202020204" pitchFamily="34" charset="0"/>
                <a:ea typeface="SimSun"/>
                <a:cs typeface="Arial" panose="020B0604020202020204" pitchFamily="34" charset="0"/>
              </a:rPr>
              <a:t>Победитель республиканского конкурса Чувашрессовпрофа на звание «Лучший уполномоченный по охране труда Чувашрессовпрофа» за 2011год. </a:t>
            </a:r>
            <a:br>
              <a:rPr lang="ru-RU" sz="2000" kern="50" dirty="0">
                <a:solidFill>
                  <a:srgbClr val="002060"/>
                </a:solidFill>
                <a:effectLst/>
                <a:latin typeface="Arial" panose="020B0604020202020204" pitchFamily="34" charset="0"/>
                <a:ea typeface="SimSun"/>
                <a:cs typeface="Arial" panose="020B0604020202020204" pitchFamily="34" charset="0"/>
              </a:rPr>
            </a:br>
            <a:r>
              <a:rPr lang="ru-RU" sz="2000" kern="50" dirty="0">
                <a:solidFill>
                  <a:srgbClr val="002060"/>
                </a:solidFill>
                <a:effectLst/>
                <a:latin typeface="Arial" panose="020B0604020202020204" pitchFamily="34" charset="0"/>
                <a:ea typeface="SimSun"/>
                <a:cs typeface="Arial" panose="020B0604020202020204" pitchFamily="34" charset="0"/>
              </a:rPr>
              <a:t>Н</a:t>
            </a:r>
            <a:r>
              <a:rPr lang="ru-RU" sz="2000" kern="50" spc="5" dirty="0">
                <a:solidFill>
                  <a:srgbClr val="002060"/>
                </a:solidFill>
                <a:effectLst/>
                <a:latin typeface="Arial" panose="020B0604020202020204" pitchFamily="34" charset="0"/>
                <a:ea typeface="Calibri"/>
                <a:cs typeface="Arial" panose="020B0604020202020204" pitchFamily="34" charset="0"/>
              </a:rPr>
              <a:t>аграждена Почетной грамотой Чувашского республиканского объединения организаций профсоюзов «Чувашрессовпрофа».</a:t>
            </a:r>
            <a:endParaRPr lang="ru-RU" sz="2000" dirty="0">
              <a:solidFill>
                <a:srgbClr val="002060"/>
              </a:solidFill>
              <a:latin typeface="Arial" panose="020B0604020202020204" pitchFamily="34" charset="0"/>
              <a:cs typeface="Arial" panose="020B0604020202020204" pitchFamily="34" charset="0"/>
            </a:endParaRPr>
          </a:p>
        </p:txBody>
      </p:sp>
      <p:pic>
        <p:nvPicPr>
          <p:cNvPr id="4" name="Picture 2" descr="C:\Users\asus1\Desktop\О и В -Урмары\ФОТО\Лучший уполн 2012.jpg"/>
          <p:cNvPicPr>
            <a:picLocks noChangeAspect="1" noChangeArrowheads="1"/>
          </p:cNvPicPr>
          <p:nvPr/>
        </p:nvPicPr>
        <p:blipFill>
          <a:blip r:embed="rId2" cstate="print"/>
          <a:srcRect/>
          <a:stretch>
            <a:fillRect/>
          </a:stretch>
        </p:blipFill>
        <p:spPr bwMode="auto">
          <a:xfrm>
            <a:off x="4376801" y="3429000"/>
            <a:ext cx="4340253" cy="325519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normAutofit/>
          </a:bodyPr>
          <a:lstStyle/>
          <a:p>
            <a:pPr>
              <a:buNone/>
            </a:pPr>
            <a:r>
              <a:rPr lang="ru-RU" b="1" u="sng" dirty="0">
                <a:solidFill>
                  <a:srgbClr val="C00000"/>
                </a:solidFill>
              </a:rPr>
              <a:t>2012 г.</a:t>
            </a:r>
            <a:endParaRPr lang="ru-RU" dirty="0">
              <a:solidFill>
                <a:srgbClr val="002060"/>
              </a:solidFill>
            </a:endParaRPr>
          </a:p>
          <a:p>
            <a:r>
              <a:rPr lang="en-US" sz="2000" b="1" dirty="0">
                <a:solidFill>
                  <a:srgbClr val="002060"/>
                </a:solidFill>
              </a:rPr>
              <a:t>I</a:t>
            </a:r>
            <a:r>
              <a:rPr lang="ru-RU" sz="2000" b="1" dirty="0">
                <a:solidFill>
                  <a:srgbClr val="002060"/>
                </a:solidFill>
              </a:rPr>
              <a:t> место </a:t>
            </a:r>
            <a:r>
              <a:rPr lang="ru-RU" sz="2000" dirty="0">
                <a:solidFill>
                  <a:srgbClr val="002060"/>
                </a:solidFill>
              </a:rPr>
              <a:t>в республиканском </a:t>
            </a:r>
            <a:r>
              <a:rPr lang="ru-RU" sz="2000" dirty="0" smtClean="0">
                <a:solidFill>
                  <a:srgbClr val="002060"/>
                </a:solidFill>
              </a:rPr>
              <a:t>смотре-конкурсе на звание </a:t>
            </a:r>
            <a:r>
              <a:rPr lang="ru-RU" sz="2000" b="1" i="1" dirty="0" smtClean="0">
                <a:solidFill>
                  <a:srgbClr val="002060"/>
                </a:solidFill>
              </a:rPr>
              <a:t>«Лучший </a:t>
            </a:r>
            <a:r>
              <a:rPr lang="ru-RU" sz="2000" b="1" i="1" dirty="0">
                <a:solidFill>
                  <a:srgbClr val="002060"/>
                </a:solidFill>
              </a:rPr>
              <a:t>внештатный технический инспектор труда профсоюза» за 2012 год</a:t>
            </a:r>
          </a:p>
          <a:p>
            <a:pPr lvl="0"/>
            <a:endParaRPr lang="ru-RU" dirty="0">
              <a:solidFill>
                <a:srgbClr val="002060"/>
              </a:solidFill>
            </a:endParaRPr>
          </a:p>
          <a:p>
            <a:endParaRPr lang="ru-RU" dirty="0"/>
          </a:p>
        </p:txBody>
      </p:sp>
      <p:sp>
        <p:nvSpPr>
          <p:cNvPr id="3" name="Заголовок 2"/>
          <p:cNvSpPr>
            <a:spLocks noGrp="1"/>
          </p:cNvSpPr>
          <p:nvPr>
            <p:ph type="title"/>
          </p:nvPr>
        </p:nvSpPr>
        <p:spPr/>
        <p:txBody>
          <a:bodyPr>
            <a:noAutofit/>
          </a:bodyPr>
          <a:lstStyle/>
          <a:p>
            <a:r>
              <a:rPr lang="ru-RU" sz="36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Участие в республиканских  </a:t>
            </a:r>
            <a:br>
              <a:rPr lang="ru-RU" sz="36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br>
            <a:r>
              <a:rPr lang="ru-RU" sz="36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и общероссийских конкурсах</a:t>
            </a:r>
            <a:endParaRPr lang="ru-RU" sz="3600" dirty="0"/>
          </a:p>
        </p:txBody>
      </p:sp>
      <p:pic>
        <p:nvPicPr>
          <p:cNvPr id="4" name="Рисунок 3"/>
          <p:cNvPicPr/>
          <p:nvPr/>
        </p:nvPicPr>
        <p:blipFill>
          <a:blip r:embed="rId3" cstate="print"/>
          <a:srcRect/>
          <a:stretch>
            <a:fillRect/>
          </a:stretch>
        </p:blipFill>
        <p:spPr bwMode="auto">
          <a:xfrm>
            <a:off x="7740352" y="285728"/>
            <a:ext cx="903614" cy="1127048"/>
          </a:xfrm>
          <a:prstGeom prst="rect">
            <a:avLst/>
          </a:prstGeom>
          <a:solidFill>
            <a:srgbClr val="FFFFFF"/>
          </a:solidFill>
          <a:ln w="9525">
            <a:noFill/>
            <a:miter lim="800000"/>
            <a:headEnd/>
            <a:tailEnd/>
          </a:ln>
        </p:spPr>
      </p:pic>
      <p:graphicFrame>
        <p:nvGraphicFramePr>
          <p:cNvPr id="294913" name="Object 1"/>
          <p:cNvGraphicFramePr>
            <a:graphicFrameLocks noChangeAspect="1"/>
          </p:cNvGraphicFramePr>
          <p:nvPr>
            <p:extLst>
              <p:ext uri="{D42A27DB-BD31-4B8C-83A1-F6EECF244321}">
                <p14:modId xmlns:p14="http://schemas.microsoft.com/office/powerpoint/2010/main" val="3712773717"/>
              </p:ext>
            </p:extLst>
          </p:nvPr>
        </p:nvGraphicFramePr>
        <p:xfrm>
          <a:off x="2771800" y="2970082"/>
          <a:ext cx="2666304" cy="3744233"/>
        </p:xfrm>
        <a:graphic>
          <a:graphicData uri="http://schemas.openxmlformats.org/presentationml/2006/ole">
            <mc:AlternateContent xmlns:mc="http://schemas.openxmlformats.org/markup-compatibility/2006">
              <mc:Choice xmlns:v="urn:schemas-microsoft-com:vml" Requires="v">
                <p:oleObj spid="_x0000_s294919" name="Acrobat Document" r:id="rId4" imgW="5752895" imgH="8077042" progId="AcroExch.Document.7">
                  <p:embed/>
                </p:oleObj>
              </mc:Choice>
              <mc:Fallback>
                <p:oleObj name="Acrobat Document" r:id="rId4" imgW="5752895" imgH="8077042" progId="AcroExch.Document.7">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800" y="2970082"/>
                        <a:ext cx="2666304" cy="3744233"/>
                      </a:xfrm>
                      <a:prstGeom prst="rect">
                        <a:avLst/>
                      </a:prstGeom>
                      <a:noFill/>
                      <a:ln>
                        <a:noFill/>
                      </a:ln>
                      <a:effectLst/>
                      <a:extLst/>
                    </p:spPr>
                  </p:pic>
                </p:oleObj>
              </mc:Fallback>
            </mc:AlternateContent>
          </a:graphicData>
        </a:graphic>
      </p:graphicFrame>
      <p:pic>
        <p:nvPicPr>
          <p:cNvPr id="6" name="Picture 3" descr="C:\Users\asus1\Desktop\О и В -Урмары\Грамоты\Почетная грамота  г. Москва 2012 г..jpg"/>
          <p:cNvPicPr>
            <a:picLocks noChangeAspect="1" noChangeArrowheads="1"/>
          </p:cNvPicPr>
          <p:nvPr/>
        </p:nvPicPr>
        <p:blipFill>
          <a:blip r:embed="rId6" cstate="print"/>
          <a:srcRect/>
          <a:stretch>
            <a:fillRect/>
          </a:stretch>
        </p:blipFill>
        <p:spPr bwMode="auto">
          <a:xfrm>
            <a:off x="5868998" y="2924943"/>
            <a:ext cx="2774968" cy="3819661"/>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normAutofit/>
          </a:bodyPr>
          <a:lstStyle/>
          <a:p>
            <a:pPr>
              <a:buNone/>
            </a:pPr>
            <a:endParaRPr lang="ru-RU" b="1" u="sng" dirty="0" smtClean="0">
              <a:solidFill>
                <a:srgbClr val="C00000"/>
              </a:solidFill>
            </a:endParaRPr>
          </a:p>
          <a:p>
            <a:pPr>
              <a:buNone/>
            </a:pPr>
            <a:r>
              <a:rPr lang="ru-RU" b="1" u="sng" dirty="0" smtClean="0">
                <a:solidFill>
                  <a:srgbClr val="C00000"/>
                </a:solidFill>
              </a:rPr>
              <a:t>2012-2013 </a:t>
            </a:r>
            <a:r>
              <a:rPr lang="ru-RU" b="1" u="sng" dirty="0" err="1">
                <a:solidFill>
                  <a:srgbClr val="C00000"/>
                </a:solidFill>
              </a:rPr>
              <a:t>г.г</a:t>
            </a:r>
            <a:r>
              <a:rPr lang="ru-RU" b="1" u="sng" dirty="0" smtClean="0">
                <a:solidFill>
                  <a:srgbClr val="C00000"/>
                </a:solidFill>
              </a:rPr>
              <a:t>.</a:t>
            </a:r>
          </a:p>
          <a:p>
            <a:pPr>
              <a:buNone/>
            </a:pPr>
            <a:endParaRPr lang="ru-RU" dirty="0">
              <a:solidFill>
                <a:srgbClr val="002060"/>
              </a:solidFill>
            </a:endParaRPr>
          </a:p>
          <a:p>
            <a:r>
              <a:rPr lang="en-US" sz="2400" b="1" dirty="0">
                <a:solidFill>
                  <a:srgbClr val="002060"/>
                </a:solidFill>
              </a:rPr>
              <a:t>I</a:t>
            </a:r>
            <a:r>
              <a:rPr lang="ru-RU" sz="2400" b="1" dirty="0">
                <a:solidFill>
                  <a:srgbClr val="002060"/>
                </a:solidFill>
              </a:rPr>
              <a:t> место </a:t>
            </a:r>
            <a:r>
              <a:rPr lang="ru-RU" sz="2400" dirty="0">
                <a:solidFill>
                  <a:srgbClr val="002060"/>
                </a:solidFill>
              </a:rPr>
              <a:t>в республиканском </a:t>
            </a:r>
            <a:r>
              <a:rPr lang="ru-RU" sz="2400" dirty="0" smtClean="0">
                <a:solidFill>
                  <a:srgbClr val="002060"/>
                </a:solidFill>
              </a:rPr>
              <a:t>смотре-конкурсе на звание </a:t>
            </a:r>
            <a:r>
              <a:rPr lang="ru-RU" sz="2400" b="1" i="1" dirty="0" smtClean="0">
                <a:solidFill>
                  <a:srgbClr val="002060"/>
                </a:solidFill>
              </a:rPr>
              <a:t>«Лучший </a:t>
            </a:r>
            <a:r>
              <a:rPr lang="ru-RU" sz="2400" b="1" i="1" dirty="0">
                <a:solidFill>
                  <a:srgbClr val="002060"/>
                </a:solidFill>
              </a:rPr>
              <a:t>внештатный технический инспектор труда </a:t>
            </a:r>
            <a:r>
              <a:rPr lang="ru-RU" sz="2400" b="1" i="1" dirty="0" smtClean="0">
                <a:solidFill>
                  <a:srgbClr val="002060"/>
                </a:solidFill>
              </a:rPr>
              <a:t>Профсоюза</a:t>
            </a:r>
            <a:r>
              <a:rPr lang="ru-RU" sz="2400" b="1" i="1" dirty="0">
                <a:solidFill>
                  <a:srgbClr val="002060"/>
                </a:solidFill>
              </a:rPr>
              <a:t>» за 2012-2013 г.г.</a:t>
            </a:r>
          </a:p>
          <a:p>
            <a:pPr lvl="0"/>
            <a:r>
              <a:rPr lang="ru-RU" sz="2400" b="1" dirty="0">
                <a:solidFill>
                  <a:srgbClr val="002060"/>
                </a:solidFill>
              </a:rPr>
              <a:t>Победитель</a:t>
            </a:r>
            <a:r>
              <a:rPr lang="ru-RU" sz="2400" dirty="0">
                <a:solidFill>
                  <a:srgbClr val="002060"/>
                </a:solidFill>
              </a:rPr>
              <a:t> Общероссийского </a:t>
            </a:r>
            <a:r>
              <a:rPr lang="ru-RU" sz="2400" dirty="0" smtClean="0">
                <a:solidFill>
                  <a:srgbClr val="002060"/>
                </a:solidFill>
              </a:rPr>
              <a:t>смотра-конкурса на звание </a:t>
            </a:r>
            <a:r>
              <a:rPr lang="ru-RU" sz="2400" b="1" i="1" dirty="0">
                <a:solidFill>
                  <a:srgbClr val="002060"/>
                </a:solidFill>
              </a:rPr>
              <a:t>«Лучший внештатный технический инспектор труда Профсоюза» за 2012-2013г.г.</a:t>
            </a:r>
          </a:p>
          <a:p>
            <a:endParaRPr lang="ru-RU" dirty="0"/>
          </a:p>
        </p:txBody>
      </p:sp>
      <p:sp>
        <p:nvSpPr>
          <p:cNvPr id="3" name="Заголовок 2"/>
          <p:cNvSpPr>
            <a:spLocks noGrp="1"/>
          </p:cNvSpPr>
          <p:nvPr>
            <p:ph type="title"/>
          </p:nvPr>
        </p:nvSpPr>
        <p:spPr/>
        <p:txBody>
          <a:bodyPr>
            <a:noAutofit/>
          </a:bodyPr>
          <a:lstStyle/>
          <a:p>
            <a:pPr algn="ctr"/>
            <a:r>
              <a:rPr lang="ru-RU" sz="28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Участие </a:t>
            </a:r>
            <a:r>
              <a:rPr lang="ru-RU" sz="2800"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Кашмаковой</a:t>
            </a:r>
            <a:r>
              <a:rPr lang="ru-RU" sz="280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Л.И. в </a:t>
            </a:r>
            <a:r>
              <a:rPr lang="ru-RU" sz="28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республиканских  </a:t>
            </a:r>
            <a:br>
              <a:rPr lang="ru-RU" sz="28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br>
            <a:r>
              <a:rPr lang="ru-RU" sz="28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и общероссийских конкурсах</a:t>
            </a:r>
            <a:endParaRPr lang="ru-RU" sz="2800" dirty="0"/>
          </a:p>
        </p:txBody>
      </p:sp>
      <p:pic>
        <p:nvPicPr>
          <p:cNvPr id="4" name="Рисунок 3"/>
          <p:cNvPicPr/>
          <p:nvPr/>
        </p:nvPicPr>
        <p:blipFill>
          <a:blip r:embed="rId2" cstate="print"/>
          <a:srcRect/>
          <a:stretch>
            <a:fillRect/>
          </a:stretch>
        </p:blipFill>
        <p:spPr bwMode="auto">
          <a:xfrm>
            <a:off x="7812360" y="285728"/>
            <a:ext cx="831606" cy="983032"/>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graphicFrame>
        <p:nvGraphicFramePr>
          <p:cNvPr id="362498" name="Object 2"/>
          <p:cNvGraphicFramePr>
            <a:graphicFrameLocks noChangeAspect="1"/>
          </p:cNvGraphicFramePr>
          <p:nvPr>
            <p:extLst>
              <p:ext uri="{D42A27DB-BD31-4B8C-83A1-F6EECF244321}">
                <p14:modId xmlns:p14="http://schemas.microsoft.com/office/powerpoint/2010/main" val="3084001237"/>
              </p:ext>
            </p:extLst>
          </p:nvPr>
        </p:nvGraphicFramePr>
        <p:xfrm>
          <a:off x="539552" y="260648"/>
          <a:ext cx="4022916" cy="5674642"/>
        </p:xfrm>
        <a:graphic>
          <a:graphicData uri="http://schemas.openxmlformats.org/presentationml/2006/ole">
            <mc:AlternateContent xmlns:mc="http://schemas.openxmlformats.org/markup-compatibility/2006">
              <mc:Choice xmlns:v="urn:schemas-microsoft-com:vml" Requires="v">
                <p:oleObj spid="_x0000_s362510" name="Acrobat Document" r:id="rId3" imgW="5705238" imgH="8048615" progId="AcroExch.Document.7">
                  <p:embed/>
                </p:oleObj>
              </mc:Choice>
              <mc:Fallback>
                <p:oleObj name="Acrobat Document" r:id="rId3" imgW="5705238" imgH="8048615" progId="AcroExch.Document.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260648"/>
                        <a:ext cx="4022916" cy="5674642"/>
                      </a:xfrm>
                      <a:prstGeom prst="rect">
                        <a:avLst/>
                      </a:prstGeom>
                      <a:noFill/>
                      <a:ln>
                        <a:noFill/>
                      </a:ln>
                      <a:effectLst/>
                      <a:extLst/>
                    </p:spPr>
                  </p:pic>
                </p:oleObj>
              </mc:Fallback>
            </mc:AlternateContent>
          </a:graphicData>
        </a:graphic>
      </p:graphicFrame>
      <p:graphicFrame>
        <p:nvGraphicFramePr>
          <p:cNvPr id="362499" name="Object 3"/>
          <p:cNvGraphicFramePr>
            <a:graphicFrameLocks noGrp="1" noChangeAspect="1"/>
          </p:cNvGraphicFramePr>
          <p:nvPr>
            <p:ph idx="1"/>
            <p:extLst>
              <p:ext uri="{D42A27DB-BD31-4B8C-83A1-F6EECF244321}">
                <p14:modId xmlns:p14="http://schemas.microsoft.com/office/powerpoint/2010/main" val="2481120854"/>
              </p:ext>
            </p:extLst>
          </p:nvPr>
        </p:nvGraphicFramePr>
        <p:xfrm>
          <a:off x="4572000" y="692696"/>
          <a:ext cx="3988950" cy="5616624"/>
        </p:xfrm>
        <a:graphic>
          <a:graphicData uri="http://schemas.openxmlformats.org/presentationml/2006/ole">
            <mc:AlternateContent xmlns:mc="http://schemas.openxmlformats.org/markup-compatibility/2006">
              <mc:Choice xmlns:v="urn:schemas-microsoft-com:vml" Requires="v">
                <p:oleObj spid="_x0000_s362511" name="Acrobat Document" r:id="rId5" imgW="5724150" imgH="8058091" progId="AcroExch.Document.7">
                  <p:embed/>
                </p:oleObj>
              </mc:Choice>
              <mc:Fallback>
                <p:oleObj name="Acrobat Document" r:id="rId5" imgW="5724150" imgH="8058091" progId="AcroExch.Document.7">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692696"/>
                        <a:ext cx="3988950" cy="5616624"/>
                      </a:xfrm>
                      <a:prstGeom prst="rect">
                        <a:avLst/>
                      </a:prstGeom>
                      <a:noFill/>
                      <a:ln>
                        <a:noFill/>
                      </a:ln>
                      <a:effectLst/>
                      <a:extLst/>
                    </p:spPr>
                  </p:pic>
                </p:oleObj>
              </mc:Fallback>
            </mc:AlternateContent>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normAutofit/>
          </a:bodyPr>
          <a:lstStyle/>
          <a:p>
            <a:pPr>
              <a:buBlip>
                <a:blip r:embed="rId2"/>
              </a:buBlip>
            </a:pPr>
            <a:r>
              <a:rPr lang="ru-RU" b="1" u="sng" dirty="0">
                <a:solidFill>
                  <a:srgbClr val="C00000"/>
                </a:solidFill>
              </a:rPr>
              <a:t>2014 г</a:t>
            </a:r>
            <a:r>
              <a:rPr lang="ru-RU" b="1" u="sng" dirty="0" smtClean="0">
                <a:solidFill>
                  <a:srgbClr val="C00000"/>
                </a:solidFill>
              </a:rPr>
              <a:t>.</a:t>
            </a:r>
          </a:p>
          <a:p>
            <a:pPr marL="109728" indent="0">
              <a:buNone/>
            </a:pPr>
            <a:endParaRPr lang="ru-RU" dirty="0">
              <a:solidFill>
                <a:srgbClr val="C00000"/>
              </a:solidFill>
            </a:endParaRPr>
          </a:p>
          <a:p>
            <a:pPr lvl="0"/>
            <a:r>
              <a:rPr lang="ru-RU" sz="2000" b="1" dirty="0">
                <a:solidFill>
                  <a:srgbClr val="002060"/>
                </a:solidFill>
              </a:rPr>
              <a:t>Ф</a:t>
            </a:r>
            <a:r>
              <a:rPr lang="ru-RU" sz="2000" dirty="0">
                <a:solidFill>
                  <a:srgbClr val="002060"/>
                </a:solidFill>
              </a:rPr>
              <a:t>отоконкурс «Профсоюз в лицах. Человек труда». Фотоконкурс посвящался </a:t>
            </a:r>
            <a:r>
              <a:rPr lang="ru-RU" sz="2000" b="1" dirty="0">
                <a:solidFill>
                  <a:srgbClr val="002060"/>
                </a:solidFill>
              </a:rPr>
              <a:t>Всемирному дню охраны труда </a:t>
            </a:r>
            <a:endParaRPr lang="ru-RU" sz="2000" dirty="0">
              <a:solidFill>
                <a:srgbClr val="002060"/>
              </a:solidFill>
            </a:endParaRPr>
          </a:p>
          <a:p>
            <a:pPr>
              <a:buNone/>
            </a:pPr>
            <a:r>
              <a:rPr lang="ru-RU" sz="2000" b="1" dirty="0">
                <a:solidFill>
                  <a:srgbClr val="002060"/>
                </a:solidFill>
              </a:rPr>
              <a:t> 2 место  </a:t>
            </a:r>
            <a:r>
              <a:rPr lang="ru-RU" sz="2000" dirty="0">
                <a:solidFill>
                  <a:srgbClr val="002060"/>
                </a:solidFill>
              </a:rPr>
              <a:t>заняла  </a:t>
            </a:r>
            <a:r>
              <a:rPr lang="ru-RU" sz="2000" b="1" dirty="0">
                <a:solidFill>
                  <a:srgbClr val="002060"/>
                </a:solidFill>
              </a:rPr>
              <a:t>Николаева Ирина Александровна</a:t>
            </a:r>
            <a:r>
              <a:rPr lang="ru-RU" sz="2000" dirty="0">
                <a:solidFill>
                  <a:srgbClr val="002060"/>
                </a:solidFill>
              </a:rPr>
              <a:t>, учитель информатики и ИКТ МБОУ «</a:t>
            </a:r>
            <a:r>
              <a:rPr lang="ru-RU" sz="2000" dirty="0" err="1">
                <a:solidFill>
                  <a:srgbClr val="002060"/>
                </a:solidFill>
              </a:rPr>
              <a:t>Шоркистринская</a:t>
            </a:r>
            <a:r>
              <a:rPr lang="ru-RU" sz="2000" dirty="0">
                <a:solidFill>
                  <a:srgbClr val="002060"/>
                </a:solidFill>
              </a:rPr>
              <a:t> СОШ» за фотоработу </a:t>
            </a:r>
            <a:r>
              <a:rPr lang="ru-RU" sz="2000" i="1" dirty="0">
                <a:solidFill>
                  <a:srgbClr val="002060"/>
                </a:solidFill>
              </a:rPr>
              <a:t>«Учитель от бога</a:t>
            </a:r>
            <a:r>
              <a:rPr lang="ru-RU" sz="2000" i="1" dirty="0" smtClean="0">
                <a:solidFill>
                  <a:srgbClr val="002060"/>
                </a:solidFill>
              </a:rPr>
              <a:t>».</a:t>
            </a:r>
            <a:endParaRPr lang="ru-RU" sz="2000" dirty="0">
              <a:solidFill>
                <a:srgbClr val="002060"/>
              </a:solidFill>
            </a:endParaRPr>
          </a:p>
          <a:p>
            <a:pPr lvl="0"/>
            <a:r>
              <a:rPr lang="ru-RU" sz="2000" b="1" dirty="0">
                <a:solidFill>
                  <a:srgbClr val="002060"/>
                </a:solidFill>
              </a:rPr>
              <a:t>2 место </a:t>
            </a:r>
            <a:r>
              <a:rPr lang="ru-RU" sz="2000" dirty="0">
                <a:solidFill>
                  <a:srgbClr val="002060"/>
                </a:solidFill>
              </a:rPr>
              <a:t>в республиканском конкурсе «Лучший коллективный договор-2013» заняла МБОУ «</a:t>
            </a:r>
            <a:r>
              <a:rPr lang="ru-RU" sz="2000" dirty="0" err="1">
                <a:solidFill>
                  <a:srgbClr val="002060"/>
                </a:solidFill>
              </a:rPr>
              <a:t>Большеяниковская</a:t>
            </a:r>
            <a:r>
              <a:rPr lang="ru-RU" sz="2000" dirty="0">
                <a:solidFill>
                  <a:srgbClr val="002060"/>
                </a:solidFill>
              </a:rPr>
              <a:t> СОШ</a:t>
            </a:r>
            <a:r>
              <a:rPr lang="ru-RU" sz="2000" dirty="0" smtClean="0">
                <a:solidFill>
                  <a:srgbClr val="002060"/>
                </a:solidFill>
              </a:rPr>
              <a:t>». </a:t>
            </a:r>
            <a:endParaRPr lang="ru-RU" sz="2000" dirty="0">
              <a:solidFill>
                <a:srgbClr val="002060"/>
              </a:solidFill>
            </a:endParaRPr>
          </a:p>
          <a:p>
            <a:pPr lvl="0">
              <a:buFont typeface="Wingdings" pitchFamily="2" charset="2"/>
              <a:buChar char="Ø"/>
            </a:pPr>
            <a:endParaRPr lang="ru-RU" dirty="0">
              <a:solidFill>
                <a:srgbClr val="002060"/>
              </a:solidFill>
            </a:endParaRPr>
          </a:p>
          <a:p>
            <a:pPr>
              <a:buNone/>
            </a:pPr>
            <a:endParaRPr lang="ru-RU" dirty="0">
              <a:solidFill>
                <a:srgbClr val="002060"/>
              </a:solidFill>
            </a:endParaRPr>
          </a:p>
          <a:p>
            <a:pPr>
              <a:buNone/>
            </a:pPr>
            <a:endParaRPr lang="ru-RU" dirty="0"/>
          </a:p>
          <a:p>
            <a:pPr>
              <a:buNone/>
            </a:pPr>
            <a:endParaRPr lang="ru-RU" dirty="0"/>
          </a:p>
          <a:p>
            <a:endParaRPr lang="ru-RU" dirty="0"/>
          </a:p>
        </p:txBody>
      </p:sp>
      <p:sp>
        <p:nvSpPr>
          <p:cNvPr id="3" name="Заголовок 2"/>
          <p:cNvSpPr>
            <a:spLocks noGrp="1"/>
          </p:cNvSpPr>
          <p:nvPr>
            <p:ph type="title"/>
          </p:nvPr>
        </p:nvSpPr>
        <p:spPr/>
        <p:txBody>
          <a:bodyPr>
            <a:normAutofit/>
          </a:bodyPr>
          <a:lstStyle/>
          <a:p>
            <a:r>
              <a:rPr lang="ru-RU" sz="3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Участие в республиканских  </a:t>
            </a:r>
            <a:br>
              <a:rPr lang="ru-RU" sz="3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br>
            <a:r>
              <a:rPr lang="ru-RU" sz="3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и общероссийских конкурсах</a:t>
            </a:r>
            <a:endParaRPr lang="ru-RU" sz="3200" dirty="0"/>
          </a:p>
        </p:txBody>
      </p:sp>
      <p:pic>
        <p:nvPicPr>
          <p:cNvPr id="4" name="Рисунок 3"/>
          <p:cNvPicPr/>
          <p:nvPr/>
        </p:nvPicPr>
        <p:blipFill>
          <a:blip r:embed="rId3" cstate="print"/>
          <a:srcRect/>
          <a:stretch>
            <a:fillRect/>
          </a:stretch>
        </p:blipFill>
        <p:spPr bwMode="auto">
          <a:xfrm>
            <a:off x="7429520" y="285728"/>
            <a:ext cx="1214446" cy="1214422"/>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13314" name="Picture 2" descr="C:\Users\asus1\Desktop\Рисунки\konk2 (3).jpg"/>
          <p:cNvPicPr>
            <a:picLocks noChangeAspect="1" noChangeArrowheads="1"/>
          </p:cNvPicPr>
          <p:nvPr/>
        </p:nvPicPr>
        <p:blipFill>
          <a:blip r:embed="rId2"/>
          <a:srcRect/>
          <a:stretch>
            <a:fillRect/>
          </a:stretch>
        </p:blipFill>
        <p:spPr bwMode="auto">
          <a:xfrm>
            <a:off x="397944" y="188640"/>
            <a:ext cx="4800000" cy="3600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315" name="Picture 3" descr="C:\Users\asus1\Desktop\Рисунки\Фото1.jpg"/>
          <p:cNvPicPr>
            <a:picLocks noGrp="1" noChangeAspect="1" noChangeArrowheads="1"/>
          </p:cNvPicPr>
          <p:nvPr>
            <p:ph idx="1"/>
          </p:nvPr>
        </p:nvPicPr>
        <p:blipFill>
          <a:blip r:embed="rId3" cstate="print"/>
          <a:srcRect/>
          <a:stretch>
            <a:fillRect/>
          </a:stretch>
        </p:blipFill>
        <p:spPr bwMode="auto">
          <a:xfrm>
            <a:off x="4713863" y="1030071"/>
            <a:ext cx="4032448" cy="5517137"/>
          </a:xfrm>
          <a:prstGeom prst="rect">
            <a:avLst/>
          </a:prstGeom>
          <a:noFill/>
        </p:spPr>
      </p:pic>
      <p:sp>
        <p:nvSpPr>
          <p:cNvPr id="6" name="Прямоугольник 5"/>
          <p:cNvSpPr/>
          <p:nvPr/>
        </p:nvSpPr>
        <p:spPr>
          <a:xfrm rot="10800000" flipV="1">
            <a:off x="375227" y="2613393"/>
            <a:ext cx="4339650" cy="3477875"/>
          </a:xfrm>
          <a:prstGeom prst="rect">
            <a:avLst/>
          </a:prstGeom>
        </p:spPr>
        <p:txBody>
          <a:bodyPr vert="horz" wrap="square">
            <a:spAutoFit/>
          </a:bodyPr>
          <a:lstStyle/>
          <a:p>
            <a:endParaRPr lang="ru-RU" sz="2000" b="1" dirty="0">
              <a:solidFill>
                <a:srgbClr val="0070C0"/>
              </a:solidFill>
            </a:endParaRPr>
          </a:p>
          <a:p>
            <a:endParaRPr lang="ru-RU" sz="2000" b="1" dirty="0">
              <a:solidFill>
                <a:srgbClr val="0070C0"/>
              </a:solidFill>
            </a:endParaRPr>
          </a:p>
          <a:p>
            <a:endParaRPr lang="ru-RU" sz="2000" b="1" dirty="0">
              <a:solidFill>
                <a:srgbClr val="0070C0"/>
              </a:solidFill>
            </a:endParaRPr>
          </a:p>
          <a:p>
            <a:endParaRPr lang="ru-RU" sz="2000" b="1" dirty="0">
              <a:solidFill>
                <a:srgbClr val="0070C0"/>
              </a:solidFill>
            </a:endParaRPr>
          </a:p>
          <a:p>
            <a:r>
              <a:rPr lang="ru-RU" sz="2000" b="1" dirty="0">
                <a:solidFill>
                  <a:srgbClr val="0070C0"/>
                </a:solidFill>
              </a:rPr>
              <a:t>Николаева Ирина Александровна</a:t>
            </a:r>
            <a:r>
              <a:rPr lang="ru-RU" sz="2000" dirty="0">
                <a:solidFill>
                  <a:srgbClr val="0070C0"/>
                </a:solidFill>
              </a:rPr>
              <a:t>, </a:t>
            </a:r>
            <a:endParaRPr lang="ru-RU" sz="2000" dirty="0" smtClean="0">
              <a:solidFill>
                <a:srgbClr val="0070C0"/>
              </a:solidFill>
            </a:endParaRPr>
          </a:p>
          <a:p>
            <a:r>
              <a:rPr lang="ru-RU" sz="2000" dirty="0" smtClean="0">
                <a:solidFill>
                  <a:srgbClr val="0070C0"/>
                </a:solidFill>
              </a:rPr>
              <a:t>учитель </a:t>
            </a:r>
            <a:r>
              <a:rPr lang="ru-RU" sz="2000" dirty="0">
                <a:solidFill>
                  <a:srgbClr val="0070C0"/>
                </a:solidFill>
              </a:rPr>
              <a:t>информатики и ИКТ МБОУ «</a:t>
            </a:r>
            <a:r>
              <a:rPr lang="ru-RU" sz="2000" dirty="0" err="1">
                <a:solidFill>
                  <a:srgbClr val="0070C0"/>
                </a:solidFill>
              </a:rPr>
              <a:t>Шоркистринская</a:t>
            </a:r>
            <a:r>
              <a:rPr lang="ru-RU" sz="2000" dirty="0">
                <a:solidFill>
                  <a:srgbClr val="0070C0"/>
                </a:solidFill>
              </a:rPr>
              <a:t> СОШ»  с председателем Чувашрессовпрофа А.В.Коршуновым</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14338" name="Picture 2" descr="C:\Users\asus1\Desktop\Рисунки\Фото на конкурс Профсоюз в лицах.JPG"/>
          <p:cNvPicPr>
            <a:picLocks noGrp="1" noChangeAspect="1" noChangeArrowheads="1"/>
          </p:cNvPicPr>
          <p:nvPr>
            <p:ph idx="1"/>
          </p:nvPr>
        </p:nvPicPr>
        <p:blipFill>
          <a:blip r:embed="rId3"/>
          <a:srcRect/>
          <a:stretch>
            <a:fillRect/>
          </a:stretch>
        </p:blipFill>
        <p:spPr bwMode="auto">
          <a:xfrm>
            <a:off x="539552" y="116632"/>
            <a:ext cx="7717183" cy="5787887"/>
          </a:xfrm>
          <a:prstGeom prst="rect">
            <a:avLst/>
          </a:prstGeom>
          <a:noFill/>
        </p:spPr>
      </p:pic>
      <p:sp>
        <p:nvSpPr>
          <p:cNvPr id="4" name="Прямоугольник 3"/>
          <p:cNvSpPr/>
          <p:nvPr/>
        </p:nvSpPr>
        <p:spPr>
          <a:xfrm flipH="1">
            <a:off x="0" y="5786454"/>
            <a:ext cx="5643602" cy="1569660"/>
          </a:xfrm>
          <a:prstGeom prst="rect">
            <a:avLst/>
          </a:prstGeom>
        </p:spPr>
        <p:txBody>
          <a:bodyPr wrap="square">
            <a:spAutoFit/>
          </a:bodyPr>
          <a:lstStyle/>
          <a:p>
            <a:pPr algn="r"/>
            <a:r>
              <a:rPr lang="ru-RU" sz="3200" b="1" dirty="0" smtClean="0">
                <a:solidFill>
                  <a:srgbClr val="C00000"/>
                </a:solidFill>
              </a:rPr>
              <a:t>Фото на конкурс «Профсоюз в лицах. Человек труда» </a:t>
            </a:r>
            <a:endParaRPr lang="ru-RU" sz="3200" b="1" dirty="0">
              <a:solidFill>
                <a:srgbClr val="C0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idx="1"/>
          </p:nvPr>
        </p:nvSpPr>
        <p:spPr>
          <a:xfrm>
            <a:off x="755650" y="1857364"/>
            <a:ext cx="7931150" cy="4149927"/>
          </a:xfrm>
        </p:spPr>
        <p:txBody>
          <a:bodyPr>
            <a:normAutofit/>
          </a:bodyPr>
          <a:lstStyle/>
          <a:p>
            <a:pPr eaLnBrk="1" hangingPunct="1">
              <a:lnSpc>
                <a:spcPct val="80000"/>
              </a:lnSpc>
            </a:pPr>
            <a:r>
              <a:rPr lang="ru-RU" sz="1600" dirty="0">
                <a:latin typeface="Times New Roman" pitchFamily="18" charset="0"/>
                <a:cs typeface="Times New Roman" pitchFamily="18" charset="0"/>
              </a:rPr>
              <a:t>Повестка дня:</a:t>
            </a:r>
          </a:p>
          <a:p>
            <a:pPr eaLnBrk="1" hangingPunct="1">
              <a:lnSpc>
                <a:spcPct val="80000"/>
              </a:lnSpc>
            </a:pPr>
            <a:endParaRPr lang="ru-RU" sz="1600" dirty="0">
              <a:latin typeface="Times New Roman" pitchFamily="18" charset="0"/>
              <a:cs typeface="Times New Roman" pitchFamily="18" charset="0"/>
            </a:endParaRPr>
          </a:p>
          <a:p>
            <a:pPr marL="109855" indent="0">
              <a:lnSpc>
                <a:spcPct val="80000"/>
              </a:lnSpc>
              <a:buNone/>
            </a:pPr>
            <a:r>
              <a:rPr lang="ru-RU" sz="1600" dirty="0">
                <a:solidFill>
                  <a:srgbClr val="002060"/>
                </a:solidFill>
                <a:latin typeface="Times New Roman" pitchFamily="18" charset="0"/>
                <a:cs typeface="Times New Roman" pitchFamily="18" charset="0"/>
              </a:rPr>
              <a:t>1.</a:t>
            </a:r>
            <a:r>
              <a:rPr lang="ru-RU" sz="1600" kern="50" spc="75" dirty="0">
                <a:solidFill>
                  <a:srgbClr val="002060"/>
                </a:solidFill>
                <a:latin typeface="Times New Roman" panose="02020603050405020304" pitchFamily="18" charset="0"/>
                <a:ea typeface="Times New Roman" panose="02020603050405020304" pitchFamily="18" charset="0"/>
                <a:cs typeface="Mangal" panose="02040503050203030202" pitchFamily="18" charset="0"/>
              </a:rPr>
              <a:t> Избрать внештатным техническим инспектором труда в </a:t>
            </a:r>
            <a:r>
              <a:rPr lang="ru-RU" sz="1600" kern="50" spc="75" dirty="0" err="1">
                <a:solidFill>
                  <a:srgbClr val="002060"/>
                </a:solidFill>
                <a:latin typeface="Times New Roman" panose="02020603050405020304" pitchFamily="18" charset="0"/>
                <a:ea typeface="Times New Roman" panose="02020603050405020304" pitchFamily="18" charset="0"/>
                <a:cs typeface="Mangal" panose="02040503050203030202" pitchFamily="18" charset="0"/>
              </a:rPr>
              <a:t>Урмарской</a:t>
            </a:r>
            <a:r>
              <a:rPr lang="ru-RU" sz="1600" kern="50" spc="75" dirty="0">
                <a:solidFill>
                  <a:srgbClr val="002060"/>
                </a:solidFill>
                <a:latin typeface="Times New Roman" panose="02020603050405020304" pitchFamily="18" charset="0"/>
                <a:ea typeface="Times New Roman" panose="02020603050405020304" pitchFamily="18" charset="0"/>
                <a:cs typeface="Mangal" panose="02040503050203030202" pitchFamily="18" charset="0"/>
              </a:rPr>
              <a:t> районной организации Профсоюза члена профсоюза </a:t>
            </a:r>
            <a:r>
              <a:rPr lang="ru-RU" sz="1600" kern="50" spc="75" dirty="0" err="1">
                <a:solidFill>
                  <a:srgbClr val="002060"/>
                </a:solidFill>
                <a:latin typeface="Times New Roman" panose="02020603050405020304" pitchFamily="18" charset="0"/>
                <a:ea typeface="Times New Roman" panose="02020603050405020304" pitchFamily="18" charset="0"/>
                <a:cs typeface="Mangal" panose="02040503050203030202" pitchFamily="18" charset="0"/>
              </a:rPr>
              <a:t>Кашмакову</a:t>
            </a:r>
            <a:r>
              <a:rPr lang="ru-RU" sz="1600" kern="50" spc="75" dirty="0">
                <a:solidFill>
                  <a:srgbClr val="002060"/>
                </a:solidFill>
                <a:latin typeface="Times New Roman" panose="02020603050405020304" pitchFamily="18" charset="0"/>
                <a:ea typeface="Times New Roman" panose="02020603050405020304" pitchFamily="18" charset="0"/>
                <a:cs typeface="Mangal" panose="02040503050203030202" pitchFamily="18" charset="0"/>
              </a:rPr>
              <a:t> Любовь Ильиничну, </a:t>
            </a:r>
            <a:r>
              <a:rPr lang="ru-RU" sz="1600" dirty="0">
                <a:solidFill>
                  <a:srgbClr val="002060"/>
                </a:solidFill>
                <a:latin typeface="Times New Roman" panose="02020603050405020304" pitchFamily="18" charset="0"/>
              </a:rPr>
              <a:t>методиста по дошкольному образованию отдела образования  администрации </a:t>
            </a:r>
            <a:r>
              <a:rPr lang="ru-RU" sz="1600" dirty="0" err="1">
                <a:solidFill>
                  <a:srgbClr val="002060"/>
                </a:solidFill>
                <a:latin typeface="Times New Roman" panose="02020603050405020304" pitchFamily="18" charset="0"/>
              </a:rPr>
              <a:t>Урмарского</a:t>
            </a:r>
            <a:r>
              <a:rPr lang="ru-RU" sz="1600" dirty="0">
                <a:solidFill>
                  <a:srgbClr val="002060"/>
                </a:solidFill>
                <a:latin typeface="Times New Roman" panose="02020603050405020304" pitchFamily="18" charset="0"/>
              </a:rPr>
              <a:t> района Чувашской Республики с 10 октября 2005 года.</a:t>
            </a:r>
            <a:endParaRPr lang="ru-RU" sz="1200" dirty="0">
              <a:solidFill>
                <a:srgbClr val="002060"/>
              </a:solidFill>
              <a:latin typeface="Times New Roman" panose="02020603050405020304" pitchFamily="18" charset="0"/>
              <a:ea typeface="Times New Roman" panose="02020603050405020304" pitchFamily="18" charset="0"/>
            </a:endParaRPr>
          </a:p>
          <a:p>
            <a:pPr marL="342900" lvl="0" indent="-342900">
              <a:spcAft>
                <a:spcPts val="800"/>
              </a:spcAft>
              <a:buFont typeface="+mj-lt"/>
              <a:buAutoNum type="arabicPeriod"/>
            </a:pPr>
            <a:endParaRPr lang="ru-RU" sz="1200" kern="50" spc="75" dirty="0">
              <a:solidFill>
                <a:srgbClr val="002060"/>
              </a:solidFill>
              <a:latin typeface="Calibri" panose="020F0502020204030204" pitchFamily="34" charset="0"/>
              <a:ea typeface="Times New Roman" panose="02020603050405020304" pitchFamily="18" charset="0"/>
              <a:cs typeface="Mangal" panose="02040503050203030202" pitchFamily="18" charset="0"/>
            </a:endParaRPr>
          </a:p>
          <a:p>
            <a:pPr marL="0" lvl="0" indent="0">
              <a:spcAft>
                <a:spcPts val="800"/>
              </a:spcAft>
              <a:buNone/>
            </a:pPr>
            <a:r>
              <a:rPr lang="ru-RU" sz="1600" kern="50" spc="75" dirty="0">
                <a:solidFill>
                  <a:srgbClr val="002060"/>
                </a:solidFill>
                <a:latin typeface="Times New Roman" panose="02020603050405020304" pitchFamily="18" charset="0"/>
                <a:ea typeface="Times New Roman" panose="02020603050405020304" pitchFamily="18" charset="0"/>
                <a:cs typeface="Mangal" panose="02040503050203030202" pitchFamily="18" charset="0"/>
              </a:rPr>
              <a:t>2. Представить данное постановление в Чувашскую республиканскую организацию Профсоюза работников народного образования и науки РФ для утверждения кандидатуры </a:t>
            </a:r>
            <a:r>
              <a:rPr lang="ru-RU" sz="1600" kern="50" spc="75" dirty="0" err="1">
                <a:solidFill>
                  <a:srgbClr val="002060"/>
                </a:solidFill>
                <a:latin typeface="Times New Roman" panose="02020603050405020304" pitchFamily="18" charset="0"/>
                <a:ea typeface="Times New Roman" panose="02020603050405020304" pitchFamily="18" charset="0"/>
                <a:cs typeface="Mangal" panose="02040503050203030202" pitchFamily="18" charset="0"/>
              </a:rPr>
              <a:t>Кашмаковой</a:t>
            </a:r>
            <a:r>
              <a:rPr lang="ru-RU" sz="1600" kern="50" spc="75" dirty="0">
                <a:solidFill>
                  <a:srgbClr val="002060"/>
                </a:solidFill>
                <a:latin typeface="Times New Roman" panose="02020603050405020304" pitchFamily="18" charset="0"/>
                <a:ea typeface="Times New Roman" panose="02020603050405020304" pitchFamily="18" charset="0"/>
                <a:cs typeface="Mangal" panose="02040503050203030202" pitchFamily="18" charset="0"/>
              </a:rPr>
              <a:t> Л.И. внештатным техническим инспектором труда в </a:t>
            </a:r>
            <a:r>
              <a:rPr lang="ru-RU" sz="1600" kern="50" spc="75" dirty="0" err="1">
                <a:solidFill>
                  <a:srgbClr val="002060"/>
                </a:solidFill>
                <a:latin typeface="Times New Roman" panose="02020603050405020304" pitchFamily="18" charset="0"/>
                <a:ea typeface="Times New Roman" panose="02020603050405020304" pitchFamily="18" charset="0"/>
                <a:cs typeface="Mangal" panose="02040503050203030202" pitchFamily="18" charset="0"/>
              </a:rPr>
              <a:t>Урмарской</a:t>
            </a:r>
            <a:r>
              <a:rPr lang="ru-RU" sz="1600" kern="50" spc="75" dirty="0">
                <a:solidFill>
                  <a:srgbClr val="002060"/>
                </a:solidFill>
                <a:latin typeface="Times New Roman" panose="02020603050405020304" pitchFamily="18" charset="0"/>
                <a:ea typeface="Times New Roman" panose="02020603050405020304" pitchFamily="18" charset="0"/>
                <a:cs typeface="Mangal" panose="02040503050203030202" pitchFamily="18" charset="0"/>
              </a:rPr>
              <a:t> районной (городской) организации Профсоюза. </a:t>
            </a:r>
            <a:endParaRPr lang="ru-RU" sz="1200" kern="50" spc="75" dirty="0">
              <a:solidFill>
                <a:srgbClr val="002060"/>
              </a:solidFill>
              <a:latin typeface="Calibri" panose="020F0502020204030204" pitchFamily="34" charset="0"/>
              <a:ea typeface="Times New Roman" panose="02020603050405020304" pitchFamily="18" charset="0"/>
              <a:cs typeface="Mangal" panose="02040503050203030202" pitchFamily="18" charset="0"/>
            </a:endParaRPr>
          </a:p>
          <a:p>
            <a:pPr eaLnBrk="1" hangingPunct="1">
              <a:lnSpc>
                <a:spcPct val="80000"/>
              </a:lnSpc>
              <a:buFont typeface="Wingdings" pitchFamily="2" charset="2"/>
              <a:buNone/>
            </a:pPr>
            <a:r>
              <a:rPr lang="ru-RU" sz="1600" dirty="0">
                <a:solidFill>
                  <a:srgbClr val="002060"/>
                </a:solidFill>
                <a:latin typeface="Times New Roman" pitchFamily="18" charset="0"/>
                <a:cs typeface="Times New Roman" pitchFamily="18" charset="0"/>
              </a:rPr>
              <a:t>  </a:t>
            </a:r>
          </a:p>
          <a:p>
            <a:pPr eaLnBrk="1" hangingPunct="1">
              <a:lnSpc>
                <a:spcPct val="80000"/>
              </a:lnSpc>
              <a:buNone/>
            </a:pPr>
            <a:r>
              <a:rPr lang="ru-RU" sz="1600" dirty="0">
                <a:solidFill>
                  <a:srgbClr val="002060"/>
                </a:solidFill>
                <a:latin typeface="Times New Roman" pitchFamily="18" charset="0"/>
                <a:cs typeface="Times New Roman" pitchFamily="18" charset="0"/>
              </a:rPr>
              <a:t>Председатель Урмарской районной</a:t>
            </a:r>
          </a:p>
          <a:p>
            <a:pPr eaLnBrk="1" hangingPunct="1">
              <a:lnSpc>
                <a:spcPct val="80000"/>
              </a:lnSpc>
              <a:buNone/>
            </a:pPr>
            <a:r>
              <a:rPr lang="ru-RU" sz="1600" dirty="0">
                <a:solidFill>
                  <a:srgbClr val="002060"/>
                </a:solidFill>
                <a:latin typeface="Times New Roman" pitchFamily="18" charset="0"/>
                <a:cs typeface="Times New Roman" pitchFamily="18" charset="0"/>
              </a:rPr>
              <a:t>организации профсоюза работников </a:t>
            </a:r>
          </a:p>
          <a:p>
            <a:pPr eaLnBrk="1" hangingPunct="1">
              <a:lnSpc>
                <a:spcPct val="80000"/>
              </a:lnSpc>
              <a:buNone/>
            </a:pPr>
            <a:r>
              <a:rPr lang="ru-RU" sz="1600" dirty="0">
                <a:solidFill>
                  <a:srgbClr val="002060"/>
                </a:solidFill>
                <a:latin typeface="Times New Roman" pitchFamily="18" charset="0"/>
                <a:cs typeface="Times New Roman" pitchFamily="18" charset="0"/>
              </a:rPr>
              <a:t>народного образования и науки                                                             Е.И.Николаева</a:t>
            </a:r>
          </a:p>
        </p:txBody>
      </p:sp>
      <p:sp>
        <p:nvSpPr>
          <p:cNvPr id="10242" name="Rectangle 2"/>
          <p:cNvSpPr>
            <a:spLocks noGrp="1" noChangeArrowheads="1"/>
          </p:cNvSpPr>
          <p:nvPr>
            <p:ph type="title"/>
          </p:nvPr>
        </p:nvSpPr>
        <p:spPr>
          <a:xfrm>
            <a:off x="755650" y="428604"/>
            <a:ext cx="7924800" cy="1479571"/>
          </a:xfrm>
        </p:spPr>
        <p:txBody>
          <a:bodyPr>
            <a:normAutofit/>
          </a:bodyPr>
          <a:lstStyle/>
          <a:p>
            <a:pPr eaLnBrk="1" hangingPunct="1"/>
            <a:r>
              <a:rPr lang="ru-RU" sz="1800" dirty="0">
                <a:solidFill>
                  <a:srgbClr val="006600"/>
                </a:solidFill>
                <a:latin typeface="Times New Roman" pitchFamily="18" charset="0"/>
                <a:cs typeface="Times New Roman" pitchFamily="18" charset="0"/>
              </a:rPr>
              <a:t>ВЫПИСКА</a:t>
            </a:r>
            <a:br>
              <a:rPr lang="ru-RU" sz="1800" dirty="0">
                <a:solidFill>
                  <a:srgbClr val="006600"/>
                </a:solidFill>
                <a:latin typeface="Times New Roman" pitchFamily="18" charset="0"/>
                <a:cs typeface="Times New Roman" pitchFamily="18" charset="0"/>
              </a:rPr>
            </a:br>
            <a:r>
              <a:rPr lang="ru-RU" sz="1800" dirty="0">
                <a:solidFill>
                  <a:srgbClr val="006600"/>
                </a:solidFill>
                <a:latin typeface="Times New Roman" pitchFamily="18" charset="0"/>
                <a:cs typeface="Times New Roman" pitchFamily="18" charset="0"/>
              </a:rPr>
              <a:t>из постановления президиума Урмарского районного Совета</a:t>
            </a:r>
            <a:br>
              <a:rPr lang="ru-RU" sz="1800" dirty="0">
                <a:solidFill>
                  <a:srgbClr val="006600"/>
                </a:solidFill>
                <a:latin typeface="Times New Roman" pitchFamily="18" charset="0"/>
                <a:cs typeface="Times New Roman" pitchFamily="18" charset="0"/>
              </a:rPr>
            </a:br>
            <a:r>
              <a:rPr lang="ru-RU" sz="1800" dirty="0">
                <a:solidFill>
                  <a:srgbClr val="006600"/>
                </a:solidFill>
                <a:latin typeface="Times New Roman" pitchFamily="18" charset="0"/>
                <a:cs typeface="Times New Roman" pitchFamily="18" charset="0"/>
              </a:rPr>
              <a:t>Профсоюза работников народного  образования  и науки РФ</a:t>
            </a:r>
            <a:br>
              <a:rPr lang="ru-RU" sz="1800" dirty="0">
                <a:solidFill>
                  <a:srgbClr val="006600"/>
                </a:solidFill>
                <a:latin typeface="Times New Roman" pitchFamily="18" charset="0"/>
                <a:cs typeface="Times New Roman" pitchFamily="18" charset="0"/>
              </a:rPr>
            </a:br>
            <a:r>
              <a:rPr lang="ru-RU" sz="1800" dirty="0">
                <a:solidFill>
                  <a:srgbClr val="006600"/>
                </a:solidFill>
                <a:latin typeface="Times New Roman" pitchFamily="18" charset="0"/>
                <a:cs typeface="Times New Roman" pitchFamily="18" charset="0"/>
              </a:rPr>
              <a:t>от 10 октября  2005 года  № 11                                                                                    </a:t>
            </a:r>
            <a:r>
              <a:rPr lang="ru-RU" sz="1800" dirty="0">
                <a:latin typeface="Times New Roman" pitchFamily="18" charset="0"/>
                <a:cs typeface="Times New Roman" pitchFamily="18" charset="0"/>
              </a:rPr>
              <a:t/>
            </a:r>
            <a:br>
              <a:rPr lang="ru-RU" sz="1800" dirty="0">
                <a:latin typeface="Times New Roman" pitchFamily="18" charset="0"/>
                <a:cs typeface="Times New Roman" pitchFamily="18" charset="0"/>
              </a:rPr>
            </a:br>
            <a:endParaRPr lang="ru-RU" sz="1800" dirty="0">
              <a:latin typeface="Times New Roman" pitchFamily="18" charset="0"/>
              <a:cs typeface="Times New Roman" pitchFamily="18" charset="0"/>
            </a:endParaRPr>
          </a:p>
        </p:txBody>
      </p:sp>
      <p:pic>
        <p:nvPicPr>
          <p:cNvPr id="4" name="Рисунок 3"/>
          <p:cNvPicPr/>
          <p:nvPr/>
        </p:nvPicPr>
        <p:blipFill>
          <a:blip r:embed="rId2" cstate="print"/>
          <a:srcRect/>
          <a:stretch>
            <a:fillRect/>
          </a:stretch>
        </p:blipFill>
        <p:spPr bwMode="auto">
          <a:xfrm>
            <a:off x="7715272" y="357166"/>
            <a:ext cx="1214446" cy="1214422"/>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noAutofit/>
          </a:bodyPr>
          <a:lstStyle/>
          <a:p>
            <a:pPr algn="just">
              <a:buBlip>
                <a:blip r:embed="rId2"/>
              </a:buBlip>
            </a:pPr>
            <a:r>
              <a:rPr lang="ru-RU" sz="2200" dirty="0">
                <a:solidFill>
                  <a:srgbClr val="7030A0"/>
                </a:solidFill>
              </a:rPr>
              <a:t>Приказом отдела образования и молодежной политики администрации Урмарского района ЧР  с    2009 г. в районе введен четырехступенчатый административно-общественный контроль за соблюдением ОТ в общеобразовательных учреждениях. Два раза в год на совместном заседании президиума и руководителей ОУ начальник отдела образования и МП Соколов Ю.В.,  внештатный технический инспектор </a:t>
            </a:r>
            <a:r>
              <a:rPr lang="ru-RU" sz="2200" dirty="0" err="1">
                <a:solidFill>
                  <a:srgbClr val="7030A0"/>
                </a:solidFill>
              </a:rPr>
              <a:t>Кашмакова</a:t>
            </a:r>
            <a:r>
              <a:rPr lang="ru-RU" sz="2200" dirty="0">
                <a:solidFill>
                  <a:srgbClr val="7030A0"/>
                </a:solidFill>
              </a:rPr>
              <a:t> Л.И. выступают с информацией о проверке ОУ, руководители отчитываются о проделанной работе по устранению выявленных нарушений в ходе проверки.</a:t>
            </a:r>
          </a:p>
          <a:p>
            <a:pPr algn="just">
              <a:buBlip>
                <a:blip r:embed="rId2"/>
              </a:buBlip>
            </a:pPr>
            <a:endParaRPr lang="ru-RU" sz="2200" dirty="0">
              <a:solidFill>
                <a:srgbClr val="7030A0"/>
              </a:solidFill>
            </a:endParaRPr>
          </a:p>
        </p:txBody>
      </p:sp>
      <p:sp>
        <p:nvSpPr>
          <p:cNvPr id="3" name="Заголовок 2"/>
          <p:cNvSpPr>
            <a:spLocks noGrp="1"/>
          </p:cNvSpPr>
          <p:nvPr>
            <p:ph type="title"/>
          </p:nvPr>
        </p:nvSpPr>
        <p:spPr/>
        <p:txBody>
          <a:bodyPr>
            <a:normAutofit/>
          </a:bodyPr>
          <a:lstStyle/>
          <a:p>
            <a:r>
              <a:rPr lang="ru-RU" sz="3200" dirty="0">
                <a:solidFill>
                  <a:srgbClr val="C00000"/>
                </a:solidFill>
              </a:rPr>
              <a:t>Четырехступенчатый контроль</a:t>
            </a:r>
            <a:endParaRPr lang="ru-RU" sz="3200" dirty="0"/>
          </a:p>
        </p:txBody>
      </p:sp>
      <p:pic>
        <p:nvPicPr>
          <p:cNvPr id="4" name="Рисунок 3"/>
          <p:cNvPicPr/>
          <p:nvPr/>
        </p:nvPicPr>
        <p:blipFill>
          <a:blip r:embed="rId3" cstate="print"/>
          <a:srcRect/>
          <a:stretch>
            <a:fillRect/>
          </a:stretch>
        </p:blipFill>
        <p:spPr bwMode="auto">
          <a:xfrm>
            <a:off x="7429520" y="285728"/>
            <a:ext cx="1214446" cy="1214422"/>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390146" name="Picture 2" descr="C:\Users\asus1\Desktop\picturepicture_5185404537890_61954.jpg"/>
          <p:cNvPicPr>
            <a:picLocks noChangeAspect="1" noChangeArrowheads="1"/>
          </p:cNvPicPr>
          <p:nvPr/>
        </p:nvPicPr>
        <p:blipFill>
          <a:blip r:embed="rId3"/>
          <a:srcRect/>
          <a:stretch>
            <a:fillRect/>
          </a:stretch>
        </p:blipFill>
        <p:spPr bwMode="auto">
          <a:xfrm>
            <a:off x="5680" y="0"/>
            <a:ext cx="9434376" cy="6854687"/>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fontScale="90000"/>
          </a:bodyPr>
          <a:lstStyle/>
          <a:p>
            <a:r>
              <a:rPr lang="ru-RU" sz="2000" dirty="0">
                <a:solidFill>
                  <a:srgbClr val="006600"/>
                </a:solidFill>
                <a:latin typeface="Arial Black" pitchFamily="34" charset="0"/>
              </a:rPr>
              <a:t>Одним из приоритетных направлений работы</a:t>
            </a:r>
            <a:br>
              <a:rPr lang="ru-RU" sz="2000" dirty="0">
                <a:solidFill>
                  <a:srgbClr val="006600"/>
                </a:solidFill>
                <a:latin typeface="Arial Black" pitchFamily="34" charset="0"/>
              </a:rPr>
            </a:br>
            <a:r>
              <a:rPr lang="ru-RU" sz="2000" dirty="0">
                <a:solidFill>
                  <a:srgbClr val="006600"/>
                </a:solidFill>
                <a:latin typeface="Arial Black" pitchFamily="34" charset="0"/>
              </a:rPr>
              <a:t> профсоюзной организации является обеспечение </a:t>
            </a:r>
            <a:br>
              <a:rPr lang="ru-RU" sz="2000" dirty="0">
                <a:solidFill>
                  <a:srgbClr val="006600"/>
                </a:solidFill>
                <a:latin typeface="Arial Black" pitchFamily="34" charset="0"/>
              </a:rPr>
            </a:br>
            <a:r>
              <a:rPr lang="ru-RU" sz="2000" dirty="0">
                <a:solidFill>
                  <a:srgbClr val="006600"/>
                </a:solidFill>
                <a:latin typeface="Arial Black" pitchFamily="34" charset="0"/>
              </a:rPr>
              <a:t>здоровых и безопасных условий труда работников и </a:t>
            </a:r>
            <a:br>
              <a:rPr lang="ru-RU" sz="2000" dirty="0">
                <a:solidFill>
                  <a:srgbClr val="006600"/>
                </a:solidFill>
                <a:latin typeface="Arial Black" pitchFamily="34" charset="0"/>
              </a:rPr>
            </a:br>
            <a:r>
              <a:rPr lang="ru-RU" sz="2000" dirty="0">
                <a:solidFill>
                  <a:srgbClr val="006600"/>
                </a:solidFill>
                <a:latin typeface="Arial Black" pitchFamily="34" charset="0"/>
              </a:rPr>
              <a:t>обучающихся</a:t>
            </a:r>
          </a:p>
        </p:txBody>
      </p:sp>
      <p:pic>
        <p:nvPicPr>
          <p:cNvPr id="389122" name="Picture 2" descr="C:\Users\asus1\Desktop\1367917790(1).jpg"/>
          <p:cNvPicPr>
            <a:picLocks noGrp="1" noChangeAspect="1" noChangeArrowheads="1"/>
          </p:cNvPicPr>
          <p:nvPr>
            <p:ph idx="1"/>
          </p:nvPr>
        </p:nvPicPr>
        <p:blipFill>
          <a:blip r:embed="rId3"/>
          <a:srcRect/>
          <a:stretch>
            <a:fillRect/>
          </a:stretch>
        </p:blipFill>
        <p:spPr bwMode="auto">
          <a:xfrm>
            <a:off x="-1071602" y="1643050"/>
            <a:ext cx="6286544" cy="4714884"/>
          </a:xfrm>
          <a:prstGeom prst="rect">
            <a:avLst/>
          </a:prstGeom>
          <a:noFill/>
        </p:spPr>
      </p:pic>
      <p:pic>
        <p:nvPicPr>
          <p:cNvPr id="389124" name="Picture 4" descr="C:\Users\asus1\Desktop\2726_1_1389442840.jpg"/>
          <p:cNvPicPr>
            <a:picLocks noChangeAspect="1" noChangeArrowheads="1"/>
          </p:cNvPicPr>
          <p:nvPr/>
        </p:nvPicPr>
        <p:blipFill>
          <a:blip r:embed="rId4"/>
          <a:srcRect/>
          <a:stretch>
            <a:fillRect/>
          </a:stretch>
        </p:blipFill>
        <p:spPr bwMode="auto">
          <a:xfrm>
            <a:off x="5214942" y="1571612"/>
            <a:ext cx="3929058" cy="4786322"/>
          </a:xfrm>
          <a:prstGeom prst="rect">
            <a:avLst/>
          </a:prstGeom>
          <a:noFill/>
        </p:spPr>
      </p:pic>
      <p:pic>
        <p:nvPicPr>
          <p:cNvPr id="7" name="Picture 3" descr="C:\Users\asus1\Desktop\gerb_ohrana_truda.jpg"/>
          <p:cNvPicPr>
            <a:picLocks noChangeAspect="1" noChangeArrowheads="1"/>
          </p:cNvPicPr>
          <p:nvPr/>
        </p:nvPicPr>
        <p:blipFill>
          <a:blip r:embed="rId5"/>
          <a:srcRect/>
          <a:stretch>
            <a:fillRect/>
          </a:stretch>
        </p:blipFill>
        <p:spPr bwMode="auto">
          <a:xfrm>
            <a:off x="3500430" y="1285860"/>
            <a:ext cx="2357683" cy="2340000"/>
          </a:xfrm>
          <a:prstGeom prst="rect">
            <a:avLst/>
          </a:prstGeom>
          <a:noFill/>
        </p:spPr>
      </p:pic>
      <p:pic>
        <p:nvPicPr>
          <p:cNvPr id="8" name="Рисунок 7"/>
          <p:cNvPicPr/>
          <p:nvPr/>
        </p:nvPicPr>
        <p:blipFill>
          <a:blip r:embed="rId6" cstate="print"/>
          <a:srcRect/>
          <a:stretch>
            <a:fillRect/>
          </a:stretch>
        </p:blipFill>
        <p:spPr bwMode="auto">
          <a:xfrm>
            <a:off x="7572396" y="0"/>
            <a:ext cx="1214446" cy="1214422"/>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normAutofit fontScale="92500" lnSpcReduction="20000"/>
          </a:bodyPr>
          <a:lstStyle/>
          <a:p>
            <a:pPr>
              <a:buBlip>
                <a:blip r:embed="rId3"/>
              </a:buBlip>
            </a:pPr>
            <a:r>
              <a:rPr lang="ru-RU" sz="2000" b="1" dirty="0">
                <a:solidFill>
                  <a:srgbClr val="7030A0"/>
                </a:solidFill>
                <a:latin typeface="Georgia" pitchFamily="18" charset="0"/>
              </a:rPr>
              <a:t>В ходе месячника проводятся:</a:t>
            </a:r>
          </a:p>
          <a:p>
            <a:r>
              <a:rPr lang="ru-RU" sz="2200" dirty="0">
                <a:solidFill>
                  <a:srgbClr val="7030A0"/>
                </a:solidFill>
                <a:latin typeface="Georgia" pitchFamily="18" charset="0"/>
              </a:rPr>
              <a:t>семинары по тематике</a:t>
            </a:r>
          </a:p>
          <a:p>
            <a:r>
              <a:rPr lang="ru-RU" sz="2200" dirty="0">
                <a:solidFill>
                  <a:srgbClr val="7030A0"/>
                </a:solidFill>
                <a:latin typeface="Georgia" pitchFamily="18" charset="0"/>
              </a:rPr>
              <a:t>совместные собрания трудового коллектива и первичных профсоюзных организаций ОУ  с заслушиванием отчетов администрации школы и уполномоченных лиц по охране труда по теме месячника</a:t>
            </a:r>
          </a:p>
          <a:p>
            <a:r>
              <a:rPr lang="ru-RU" sz="2200" dirty="0">
                <a:solidFill>
                  <a:srgbClr val="7030A0"/>
                </a:solidFill>
                <a:latin typeface="Georgia" pitchFamily="18" charset="0"/>
              </a:rPr>
              <a:t>Дни охраны труда</a:t>
            </a:r>
          </a:p>
          <a:p>
            <a:r>
              <a:rPr lang="ru-RU" sz="2200" dirty="0">
                <a:solidFill>
                  <a:srgbClr val="7030A0"/>
                </a:solidFill>
                <a:latin typeface="Georgia" pitchFamily="18" charset="0"/>
              </a:rPr>
              <a:t>уроки  охраны труда по теме месячника и т.д.</a:t>
            </a:r>
          </a:p>
          <a:p>
            <a:pPr>
              <a:buNone/>
            </a:pPr>
            <a:endParaRPr lang="ru-RU" sz="2200" dirty="0">
              <a:solidFill>
                <a:srgbClr val="7030A0"/>
              </a:solidFill>
              <a:latin typeface="Georgia" pitchFamily="18" charset="0"/>
            </a:endParaRPr>
          </a:p>
          <a:p>
            <a:pPr algn="just">
              <a:buNone/>
            </a:pPr>
            <a:r>
              <a:rPr lang="ru-RU" sz="2200" dirty="0">
                <a:solidFill>
                  <a:srgbClr val="7030A0"/>
                </a:solidFill>
                <a:latin typeface="Georgia" pitchFamily="18" charset="0"/>
              </a:rPr>
              <a:t>По итогам месячника общеобразовательные учреждения  представляют информацию по участию в реализации планов мероприятий месячника по охране труда с приложением планов проведения месячника, сценариев,  планов уроков, мероприятий, плакатов, стихов об охране труда и технике безопасности</a:t>
            </a:r>
          </a:p>
          <a:p>
            <a:pPr>
              <a:buNone/>
            </a:pPr>
            <a:r>
              <a:rPr lang="ru-RU" sz="2200" dirty="0">
                <a:latin typeface="Georgia" pitchFamily="18" charset="0"/>
              </a:rPr>
              <a:t> </a:t>
            </a:r>
          </a:p>
          <a:p>
            <a:pPr>
              <a:buNone/>
            </a:pPr>
            <a:endParaRPr lang="ru-RU" sz="1800" dirty="0"/>
          </a:p>
          <a:p>
            <a:endParaRPr lang="ru-RU" sz="1600" dirty="0"/>
          </a:p>
        </p:txBody>
      </p:sp>
      <p:sp>
        <p:nvSpPr>
          <p:cNvPr id="3" name="Заголовок 2"/>
          <p:cNvSpPr>
            <a:spLocks noGrp="1"/>
          </p:cNvSpPr>
          <p:nvPr>
            <p:ph type="title"/>
          </p:nvPr>
        </p:nvSpPr>
        <p:spPr/>
        <p:txBody>
          <a:bodyPr>
            <a:noAutofit/>
          </a:bodyPr>
          <a:lstStyle/>
          <a:p>
            <a:r>
              <a:rPr lang="ru-RU" sz="2400" dirty="0">
                <a:solidFill>
                  <a:srgbClr val="C00000"/>
                </a:solidFill>
              </a:rPr>
              <a:t>Ежегодно под руководством ВТИТ в ОУ </a:t>
            </a:r>
            <a:br>
              <a:rPr lang="ru-RU" sz="2400" dirty="0">
                <a:solidFill>
                  <a:srgbClr val="C00000"/>
                </a:solidFill>
              </a:rPr>
            </a:br>
            <a:r>
              <a:rPr lang="ru-RU" sz="2400" dirty="0">
                <a:solidFill>
                  <a:srgbClr val="C00000"/>
                </a:solidFill>
              </a:rPr>
              <a:t>проводятся месячники по охране труда </a:t>
            </a:r>
            <a:br>
              <a:rPr lang="ru-RU" sz="2400" dirty="0">
                <a:solidFill>
                  <a:srgbClr val="C00000"/>
                </a:solidFill>
              </a:rPr>
            </a:br>
            <a:r>
              <a:rPr lang="ru-RU" sz="2400" dirty="0">
                <a:solidFill>
                  <a:srgbClr val="C00000"/>
                </a:solidFill>
              </a:rPr>
              <a:t>по объявленной тематике</a:t>
            </a:r>
          </a:p>
        </p:txBody>
      </p:sp>
      <p:pic>
        <p:nvPicPr>
          <p:cNvPr id="4" name="Рисунок 3"/>
          <p:cNvPicPr/>
          <p:nvPr/>
        </p:nvPicPr>
        <p:blipFill>
          <a:blip r:embed="rId4" cstate="print"/>
          <a:srcRect/>
          <a:stretch>
            <a:fillRect/>
          </a:stretch>
        </p:blipFill>
        <p:spPr bwMode="auto">
          <a:xfrm>
            <a:off x="7715272" y="0"/>
            <a:ext cx="1214446" cy="1214422"/>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1481328"/>
            <a:ext cx="8229600" cy="5090944"/>
          </a:xfrm>
        </p:spPr>
        <p:txBody>
          <a:bodyPr/>
          <a:lstStyle/>
          <a:p>
            <a:r>
              <a:rPr lang="ru-RU" sz="1800" dirty="0">
                <a:solidFill>
                  <a:srgbClr val="7030A0"/>
                </a:solidFill>
              </a:rPr>
              <a:t>Внештатный технический инспектор ежегодно  принимает участие  в работе районной межведомственной комиссии по проверке готовности образовательных учреждений Урмарского района к новому учебному году.</a:t>
            </a:r>
          </a:p>
          <a:p>
            <a:pPr>
              <a:buNone/>
            </a:pPr>
            <a:endParaRPr lang="ru-RU" dirty="0"/>
          </a:p>
        </p:txBody>
      </p:sp>
      <p:sp>
        <p:nvSpPr>
          <p:cNvPr id="3" name="Заголовок 2"/>
          <p:cNvSpPr>
            <a:spLocks noGrp="1"/>
          </p:cNvSpPr>
          <p:nvPr>
            <p:ph type="title"/>
          </p:nvPr>
        </p:nvSpPr>
        <p:spPr>
          <a:xfrm>
            <a:off x="571472" y="571480"/>
            <a:ext cx="8158162" cy="928694"/>
          </a:xfrm>
        </p:spPr>
        <p:txBody>
          <a:bodyPr>
            <a:normAutofit fontScale="90000"/>
          </a:bodyPr>
          <a:lstStyle/>
          <a:p>
            <a:r>
              <a:rPr lang="ru-RU" sz="3600" dirty="0">
                <a:solidFill>
                  <a:schemeClr val="accent2">
                    <a:lumMod val="75000"/>
                  </a:schemeClr>
                </a:solidFill>
              </a:rPr>
              <a:t>Обеспечение здоровых и</a:t>
            </a:r>
            <a:br>
              <a:rPr lang="ru-RU" sz="3600" dirty="0">
                <a:solidFill>
                  <a:schemeClr val="accent2">
                    <a:lumMod val="75000"/>
                  </a:schemeClr>
                </a:solidFill>
              </a:rPr>
            </a:br>
            <a:r>
              <a:rPr lang="ru-RU" sz="3600" dirty="0">
                <a:solidFill>
                  <a:schemeClr val="accent2">
                    <a:lumMod val="75000"/>
                  </a:schemeClr>
                </a:solidFill>
              </a:rPr>
              <a:t> безопасных условий труда</a:t>
            </a:r>
            <a:r>
              <a:rPr lang="ru-RU" sz="4400" dirty="0">
                <a:solidFill>
                  <a:schemeClr val="accent2">
                    <a:lumMod val="75000"/>
                  </a:schemeClr>
                </a:solidFill>
              </a:rPr>
              <a:t/>
            </a:r>
            <a:br>
              <a:rPr lang="ru-RU" sz="4400" dirty="0">
                <a:solidFill>
                  <a:schemeClr val="accent2">
                    <a:lumMod val="75000"/>
                  </a:schemeClr>
                </a:solidFill>
              </a:rPr>
            </a:br>
            <a:endParaRPr lang="ru-RU" dirty="0"/>
          </a:p>
        </p:txBody>
      </p:sp>
      <p:pic>
        <p:nvPicPr>
          <p:cNvPr id="4" name="Рисунок 3"/>
          <p:cNvPicPr/>
          <p:nvPr/>
        </p:nvPicPr>
        <p:blipFill>
          <a:blip r:embed="rId2" cstate="print"/>
          <a:srcRect/>
          <a:stretch>
            <a:fillRect/>
          </a:stretch>
        </p:blipFill>
        <p:spPr bwMode="auto">
          <a:xfrm>
            <a:off x="7429520" y="285728"/>
            <a:ext cx="1214446" cy="1214422"/>
          </a:xfrm>
          <a:prstGeom prst="rect">
            <a:avLst/>
          </a:prstGeom>
          <a:solidFill>
            <a:srgbClr val="FFFFFF"/>
          </a:solidFill>
          <a:ln w="9525">
            <a:noFill/>
            <a:miter lim="800000"/>
            <a:headEnd/>
            <a:tailEnd/>
          </a:ln>
        </p:spPr>
      </p:pic>
      <p:pic>
        <p:nvPicPr>
          <p:cNvPr id="7" name="Содержимое 3"/>
          <p:cNvPicPr>
            <a:picLocks/>
          </p:cNvPicPr>
          <p:nvPr/>
        </p:nvPicPr>
        <p:blipFill>
          <a:blip r:embed="rId3"/>
          <a:srcRect/>
          <a:stretch>
            <a:fillRect/>
          </a:stretch>
        </p:blipFill>
        <p:spPr>
          <a:xfrm>
            <a:off x="4355976" y="3258000"/>
            <a:ext cx="4929222" cy="3600000"/>
          </a:xfrm>
          <a:prstGeom prst="ellipse">
            <a:avLst/>
          </a:prstGeom>
          <a:ln>
            <a:noFill/>
          </a:ln>
          <a:effectLst>
            <a:softEdge rad="112500"/>
          </a:effectLst>
        </p:spPr>
      </p:pic>
      <p:pic>
        <p:nvPicPr>
          <p:cNvPr id="8" name="Содержимое 3"/>
          <p:cNvPicPr>
            <a:picLocks/>
          </p:cNvPicPr>
          <p:nvPr/>
        </p:nvPicPr>
        <p:blipFill>
          <a:blip r:embed="rId4"/>
          <a:srcRect/>
          <a:stretch>
            <a:fillRect/>
          </a:stretch>
        </p:blipFill>
        <p:spPr>
          <a:xfrm>
            <a:off x="-108520" y="2564904"/>
            <a:ext cx="5143504" cy="3600000"/>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idx="1"/>
          </p:nvPr>
        </p:nvSpPr>
        <p:spPr>
          <a:xfrm>
            <a:off x="971550" y="1142984"/>
            <a:ext cx="7772400" cy="4887929"/>
          </a:xfrm>
        </p:spPr>
        <p:txBody>
          <a:bodyPr>
            <a:noAutofit/>
          </a:bodyPr>
          <a:lstStyle/>
          <a:p>
            <a:pPr algn="just" eaLnBrk="1" hangingPunct="1">
              <a:lnSpc>
                <a:spcPct val="80000"/>
              </a:lnSpc>
              <a:buNone/>
            </a:pPr>
            <a:r>
              <a:rPr lang="ru-RU" sz="1800" dirty="0">
                <a:solidFill>
                  <a:srgbClr val="002060"/>
                </a:solidFill>
              </a:rPr>
              <a:t>Особое внимание уделяется такому важному резерву</a:t>
            </a:r>
          </a:p>
          <a:p>
            <a:pPr algn="just" eaLnBrk="1" hangingPunct="1">
              <a:lnSpc>
                <a:spcPct val="80000"/>
              </a:lnSpc>
              <a:buNone/>
            </a:pPr>
            <a:r>
              <a:rPr lang="ru-RU" sz="1800" dirty="0">
                <a:solidFill>
                  <a:srgbClr val="002060"/>
                </a:solidFill>
              </a:rPr>
              <a:t> в работе как комплексное  обследование образовательных</a:t>
            </a:r>
          </a:p>
          <a:p>
            <a:pPr algn="just" eaLnBrk="1" hangingPunct="1">
              <a:lnSpc>
                <a:spcPct val="80000"/>
              </a:lnSpc>
              <a:buNone/>
            </a:pPr>
            <a:r>
              <a:rPr lang="ru-RU" sz="1800" dirty="0">
                <a:solidFill>
                  <a:srgbClr val="002060"/>
                </a:solidFill>
              </a:rPr>
              <a:t> учреждений по вопросам охраны труда, которое предусматривает совместные проверки с представителями </a:t>
            </a:r>
            <a:r>
              <a:rPr lang="ru-RU" sz="1800" dirty="0" err="1">
                <a:solidFill>
                  <a:srgbClr val="002060"/>
                </a:solidFill>
              </a:rPr>
              <a:t>Роспотребнадзора</a:t>
            </a:r>
            <a:r>
              <a:rPr lang="ru-RU" sz="1800" dirty="0">
                <a:solidFill>
                  <a:srgbClr val="002060"/>
                </a:solidFill>
              </a:rPr>
              <a:t>, </a:t>
            </a:r>
            <a:r>
              <a:rPr lang="ru-RU" sz="1800" dirty="0" err="1" smtClean="0">
                <a:solidFill>
                  <a:srgbClr val="002060"/>
                </a:solidFill>
              </a:rPr>
              <a:t>Госпожнадзора</a:t>
            </a:r>
            <a:r>
              <a:rPr lang="ru-RU" sz="1800" dirty="0" smtClean="0">
                <a:solidFill>
                  <a:srgbClr val="002060"/>
                </a:solidFill>
              </a:rPr>
              <a:t> МЧС, </a:t>
            </a:r>
            <a:r>
              <a:rPr lang="ru-RU" sz="1800" dirty="0">
                <a:solidFill>
                  <a:srgbClr val="002060"/>
                </a:solidFill>
              </a:rPr>
              <a:t>отдела образования и молодежной политики администрации Урмарского района. Ежегодно с участием ВТИТ комплексно   обследуются все  образовательные  учреждения  района. Подобная практика обеспечивает эффект мобилизации усилий руководителей учреждений образования, возрастает активность и желание заниматься вопросами охраны труда целенаправленно и постоянно, что в последующем приносит положительные результаты. </a:t>
            </a:r>
          </a:p>
        </p:txBody>
      </p:sp>
      <p:sp>
        <p:nvSpPr>
          <p:cNvPr id="33794" name="Rectangle 2"/>
          <p:cNvSpPr>
            <a:spLocks noGrp="1" noChangeArrowheads="1"/>
          </p:cNvSpPr>
          <p:nvPr>
            <p:ph type="title"/>
          </p:nvPr>
        </p:nvSpPr>
        <p:spPr>
          <a:xfrm>
            <a:off x="457200" y="274638"/>
            <a:ext cx="8229600" cy="868346"/>
          </a:xfrm>
        </p:spPr>
        <p:txBody>
          <a:bodyPr>
            <a:normAutofit/>
          </a:bodyPr>
          <a:lstStyle/>
          <a:p>
            <a:pPr eaLnBrk="1" hangingPunct="1"/>
            <a:r>
              <a:rPr lang="ru-RU" sz="3600" dirty="0">
                <a:solidFill>
                  <a:srgbClr val="C00000"/>
                </a:solidFill>
              </a:rPr>
              <a:t>Совместные проверки</a:t>
            </a:r>
          </a:p>
        </p:txBody>
      </p:sp>
      <p:pic>
        <p:nvPicPr>
          <p:cNvPr id="4" name="Рисунок 3"/>
          <p:cNvPicPr/>
          <p:nvPr/>
        </p:nvPicPr>
        <p:blipFill>
          <a:blip r:embed="rId2" cstate="print"/>
          <a:srcRect/>
          <a:stretch>
            <a:fillRect/>
          </a:stretch>
        </p:blipFill>
        <p:spPr bwMode="auto">
          <a:xfrm>
            <a:off x="7884368" y="214290"/>
            <a:ext cx="998422" cy="1054470"/>
          </a:xfrm>
          <a:prstGeom prst="rect">
            <a:avLst/>
          </a:prstGeom>
          <a:solidFill>
            <a:srgbClr val="FFFFFF"/>
          </a:solidFill>
          <a:ln w="9525">
            <a:noFill/>
            <a:miter lim="800000"/>
            <a:headEnd/>
            <a:tailEnd/>
          </a:ln>
        </p:spPr>
      </p:pic>
      <p:pic>
        <p:nvPicPr>
          <p:cNvPr id="5" name="Picture 1" descr="C:\Users\asus1\Desktop\Картинки1\1375165097112872.jpg"/>
          <p:cNvPicPr>
            <a:picLocks noChangeAspect="1" noChangeArrowheads="1"/>
          </p:cNvPicPr>
          <p:nvPr/>
        </p:nvPicPr>
        <p:blipFill>
          <a:blip r:embed="rId3" cstate="print"/>
          <a:srcRect/>
          <a:stretch>
            <a:fillRect/>
          </a:stretch>
        </p:blipFill>
        <p:spPr bwMode="auto">
          <a:xfrm>
            <a:off x="2857488" y="3714752"/>
            <a:ext cx="3722339" cy="33480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idx="1"/>
          </p:nvPr>
        </p:nvSpPr>
        <p:spPr>
          <a:xfrm>
            <a:off x="2366963" y="1600200"/>
            <a:ext cx="6319837" cy="3141663"/>
          </a:xfrm>
        </p:spPr>
        <p:txBody>
          <a:bodyPr/>
          <a:lstStyle/>
          <a:p>
            <a:pPr eaLnBrk="1" hangingPunct="1"/>
            <a:endParaRPr lang="ru-RU"/>
          </a:p>
        </p:txBody>
      </p:sp>
      <p:sp>
        <p:nvSpPr>
          <p:cNvPr id="34818" name="Rectangle 2"/>
          <p:cNvSpPr>
            <a:spLocks noGrp="1" noChangeArrowheads="1"/>
          </p:cNvSpPr>
          <p:nvPr>
            <p:ph type="title"/>
          </p:nvPr>
        </p:nvSpPr>
        <p:spPr/>
        <p:txBody>
          <a:bodyPr/>
          <a:lstStyle/>
          <a:p>
            <a:pPr eaLnBrk="1" hangingPunct="1"/>
            <a:endParaRPr lang="ru-RU"/>
          </a:p>
        </p:txBody>
      </p:sp>
      <p:pic>
        <p:nvPicPr>
          <p:cNvPr id="34820" name="Picture 4" descr="SAM_1225"/>
          <p:cNvPicPr>
            <a:picLocks noChangeAspect="1" noChangeArrowheads="1"/>
          </p:cNvPicPr>
          <p:nvPr/>
        </p:nvPicPr>
        <p:blipFill>
          <a:blip r:embed="rId2" cstate="print"/>
          <a:srcRect/>
          <a:stretch>
            <a:fillRect/>
          </a:stretch>
        </p:blipFill>
        <p:spPr bwMode="auto">
          <a:xfrm>
            <a:off x="0" y="0"/>
            <a:ext cx="9144000" cy="6856413"/>
          </a:xfrm>
          <a:prstGeom prst="rect">
            <a:avLst/>
          </a:prstGeom>
          <a:noFill/>
          <a:ln w="9525">
            <a:noFill/>
            <a:miter lim="800000"/>
            <a:headEnd/>
            <a:tailEnd/>
          </a:ln>
        </p:spPr>
      </p:pic>
      <p:sp>
        <p:nvSpPr>
          <p:cNvPr id="34821" name="Rectangle 5"/>
          <p:cNvSpPr>
            <a:spLocks noChangeArrowheads="1"/>
          </p:cNvSpPr>
          <p:nvPr/>
        </p:nvSpPr>
        <p:spPr bwMode="auto">
          <a:xfrm>
            <a:off x="0" y="5942013"/>
            <a:ext cx="9144000" cy="915987"/>
          </a:xfrm>
          <a:prstGeom prst="rect">
            <a:avLst/>
          </a:prstGeom>
          <a:noFill/>
          <a:ln w="9525">
            <a:noFill/>
            <a:miter lim="800000"/>
            <a:headEnd/>
            <a:tailEnd/>
          </a:ln>
        </p:spPr>
        <p:txBody>
          <a:bodyPr anchor="ctr">
            <a:spAutoFit/>
          </a:bodyPr>
          <a:lstStyle/>
          <a:p>
            <a:pPr algn="ctr"/>
            <a:r>
              <a:rPr lang="ru-RU" dirty="0">
                <a:solidFill>
                  <a:srgbClr val="002060"/>
                </a:solidFill>
              </a:rPr>
              <a:t>На одной из совместных проверок в образовательных учреждениях</a:t>
            </a:r>
            <a:r>
              <a:rPr lang="ru-RU" b="1" dirty="0">
                <a:solidFill>
                  <a:srgbClr val="002060"/>
                </a:solidFill>
              </a:rPr>
              <a:t>  </a:t>
            </a:r>
            <a:r>
              <a:rPr lang="ru-RU" dirty="0">
                <a:solidFill>
                  <a:srgbClr val="002060"/>
                </a:solidFill>
              </a:rPr>
              <a:t>с представителями  </a:t>
            </a:r>
            <a:r>
              <a:rPr lang="ru-RU" dirty="0" err="1">
                <a:solidFill>
                  <a:srgbClr val="002060"/>
                </a:solidFill>
              </a:rPr>
              <a:t>Роспотребнадзора</a:t>
            </a:r>
            <a:r>
              <a:rPr lang="ru-RU" dirty="0">
                <a:solidFill>
                  <a:srgbClr val="002060"/>
                </a:solidFill>
              </a:rPr>
              <a:t>, </a:t>
            </a:r>
            <a:r>
              <a:rPr lang="ru-RU" dirty="0" err="1">
                <a:solidFill>
                  <a:srgbClr val="002060"/>
                </a:solidFill>
              </a:rPr>
              <a:t>Госпожнадзора</a:t>
            </a:r>
            <a:r>
              <a:rPr lang="ru-RU" dirty="0">
                <a:solidFill>
                  <a:srgbClr val="002060"/>
                </a:solidFill>
              </a:rPr>
              <a:t>, отдела образования и молодежной политики администрации Урмарского района.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Заголовок 1"/>
          <p:cNvSpPr>
            <a:spLocks noGrp="1"/>
          </p:cNvSpPr>
          <p:nvPr>
            <p:ph type="title"/>
          </p:nvPr>
        </p:nvSpPr>
        <p:spPr/>
        <p:txBody>
          <a:bodyPr/>
          <a:lstStyle/>
          <a:p>
            <a:endParaRPr lang="ru-RU" dirty="0"/>
          </a:p>
        </p:txBody>
      </p:sp>
      <p:pic>
        <p:nvPicPr>
          <p:cNvPr id="4" name="Picture 2"/>
          <p:cNvPicPr>
            <a:picLocks noChangeAspect="1" noChangeArrowheads="1"/>
          </p:cNvPicPr>
          <p:nvPr/>
        </p:nvPicPr>
        <p:blipFill>
          <a:blip r:embed="rId2" cstate="print"/>
          <a:stretch>
            <a:fillRect/>
          </a:stretch>
        </p:blipFill>
        <p:spPr>
          <a:xfrm>
            <a:off x="-180528" y="-477305"/>
            <a:ext cx="6033600" cy="4525200"/>
          </a:xfrm>
          <a:prstGeom prst="ellipse">
            <a:avLst/>
          </a:prstGeom>
          <a:ln>
            <a:noFill/>
          </a:ln>
          <a:effectLst>
            <a:softEdge rad="112500"/>
          </a:effectLst>
        </p:spPr>
      </p:pic>
      <p:pic>
        <p:nvPicPr>
          <p:cNvPr id="6" name="Picture 2"/>
          <p:cNvPicPr>
            <a:picLocks noGrp="1" noChangeAspect="1" noChangeArrowheads="1"/>
          </p:cNvPicPr>
          <p:nvPr>
            <p:ph idx="1"/>
          </p:nvPr>
        </p:nvPicPr>
        <p:blipFill>
          <a:blip r:embed="rId3" cstate="print"/>
          <a:srcRect/>
          <a:stretch>
            <a:fillRect/>
          </a:stretch>
        </p:blipFill>
        <p:spPr>
          <a:xfrm>
            <a:off x="3347864" y="2564904"/>
            <a:ext cx="6033600" cy="4525200"/>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dirty="0"/>
          </a:p>
        </p:txBody>
      </p:sp>
      <p:sp>
        <p:nvSpPr>
          <p:cNvPr id="3" name="Заголовок 2"/>
          <p:cNvSpPr>
            <a:spLocks noGrp="1"/>
          </p:cNvSpPr>
          <p:nvPr>
            <p:ph type="title"/>
          </p:nvPr>
        </p:nvSpPr>
        <p:spPr/>
        <p:txBody>
          <a:bodyPr>
            <a:normAutofit/>
          </a:bodyPr>
          <a:lstStyle/>
          <a:p>
            <a:r>
              <a:rPr lang="ru-RU" sz="2800" dirty="0">
                <a:solidFill>
                  <a:srgbClr val="C00000"/>
                </a:solidFill>
              </a:rPr>
              <a:t>За  период с 2010 по 2014 г.г.</a:t>
            </a:r>
            <a:br>
              <a:rPr lang="ru-RU" sz="2800" dirty="0">
                <a:solidFill>
                  <a:srgbClr val="C00000"/>
                </a:solidFill>
              </a:rPr>
            </a:br>
            <a:r>
              <a:rPr lang="ru-RU" sz="2800" dirty="0">
                <a:solidFill>
                  <a:srgbClr val="00B050"/>
                </a:solidFill>
              </a:rPr>
              <a:t>Проведено 173 обследования</a:t>
            </a:r>
          </a:p>
        </p:txBody>
      </p:sp>
      <p:graphicFrame>
        <p:nvGraphicFramePr>
          <p:cNvPr id="4" name="Диаграмма 3"/>
          <p:cNvGraphicFramePr/>
          <p:nvPr/>
        </p:nvGraphicFramePr>
        <p:xfrm>
          <a:off x="1142976" y="1571612"/>
          <a:ext cx="6858048" cy="4286280"/>
        </p:xfrm>
        <a:graphic>
          <a:graphicData uri="http://schemas.openxmlformats.org/drawingml/2006/chart">
            <c:chart xmlns:c="http://schemas.openxmlformats.org/drawingml/2006/chart" xmlns:r="http://schemas.openxmlformats.org/officeDocument/2006/relationships" r:id="rId2"/>
          </a:graphicData>
        </a:graphic>
      </p:graphicFrame>
      <p:pic>
        <p:nvPicPr>
          <p:cNvPr id="5" name="Рисунок 4"/>
          <p:cNvPicPr/>
          <p:nvPr/>
        </p:nvPicPr>
        <p:blipFill>
          <a:blip r:embed="rId3" cstate="print"/>
          <a:srcRect/>
          <a:stretch>
            <a:fillRect/>
          </a:stretch>
        </p:blipFill>
        <p:spPr bwMode="auto">
          <a:xfrm>
            <a:off x="7429520" y="285728"/>
            <a:ext cx="1214446" cy="1214422"/>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Содержимое 5"/>
          <p:cNvGraphicFramePr>
            <a:graphicFrameLocks noGrp="1"/>
          </p:cNvGraphicFramePr>
          <p:nvPr>
            <p:ph idx="1"/>
          </p:nvPr>
        </p:nvGraphicFramePr>
        <p:xfrm>
          <a:off x="457200" y="1481138"/>
          <a:ext cx="8229600" cy="4525962"/>
        </p:xfrm>
        <a:graphic>
          <a:graphicData uri="http://schemas.openxmlformats.org/drawingml/2006/chart">
            <c:chart xmlns:c="http://schemas.openxmlformats.org/drawingml/2006/chart" xmlns:r="http://schemas.openxmlformats.org/officeDocument/2006/relationships" r:id="rId2"/>
          </a:graphicData>
        </a:graphic>
      </p:graphicFrame>
      <p:sp>
        <p:nvSpPr>
          <p:cNvPr id="3" name="Заголовок 2"/>
          <p:cNvSpPr>
            <a:spLocks noGrp="1"/>
          </p:cNvSpPr>
          <p:nvPr>
            <p:ph type="title"/>
          </p:nvPr>
        </p:nvSpPr>
        <p:spPr/>
        <p:txBody>
          <a:bodyPr>
            <a:normAutofit/>
          </a:bodyPr>
          <a:lstStyle/>
          <a:p>
            <a:pPr>
              <a:buFont typeface="Wingdings" pitchFamily="2" charset="2"/>
              <a:buChar char="Ø"/>
            </a:pPr>
            <a:r>
              <a:rPr lang="ru-RU" sz="3200" dirty="0">
                <a:solidFill>
                  <a:srgbClr val="00B050"/>
                </a:solidFill>
              </a:rPr>
              <a:t>Выявлено 692 нарушения</a:t>
            </a:r>
          </a:p>
        </p:txBody>
      </p:sp>
      <p:pic>
        <p:nvPicPr>
          <p:cNvPr id="4" name="Рисунок 3"/>
          <p:cNvPicPr/>
          <p:nvPr/>
        </p:nvPicPr>
        <p:blipFill>
          <a:blip r:embed="rId3" cstate="print"/>
          <a:srcRect/>
          <a:stretch>
            <a:fillRect/>
          </a:stretch>
        </p:blipFill>
        <p:spPr bwMode="auto">
          <a:xfrm>
            <a:off x="7429520" y="285728"/>
            <a:ext cx="1214446" cy="1214422"/>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одержимое 6"/>
          <p:cNvSpPr>
            <a:spLocks noGrp="1"/>
          </p:cNvSpPr>
          <p:nvPr>
            <p:ph idx="1"/>
          </p:nvPr>
        </p:nvSpPr>
        <p:spPr/>
        <p:txBody>
          <a:bodyPr>
            <a:noAutofit/>
          </a:bodyPr>
          <a:lstStyle/>
          <a:p>
            <a:pPr>
              <a:buBlip>
                <a:blip r:embed="rId2"/>
              </a:buBlip>
            </a:pPr>
            <a:r>
              <a:rPr lang="ru-RU" sz="2000" b="1" dirty="0">
                <a:solidFill>
                  <a:srgbClr val="002060"/>
                </a:solidFill>
              </a:rPr>
              <a:t>РОССИЙСКАЯ ФЕДЕРАЦИЯ</a:t>
            </a:r>
            <a:endParaRPr lang="ru-RU" sz="2000" dirty="0">
              <a:solidFill>
                <a:srgbClr val="002060"/>
              </a:solidFill>
            </a:endParaRPr>
          </a:p>
          <a:p>
            <a:pPr>
              <a:buNone/>
            </a:pPr>
            <a:r>
              <a:rPr lang="ru-RU" sz="2000" b="1" dirty="0">
                <a:solidFill>
                  <a:srgbClr val="002060"/>
                </a:solidFill>
              </a:rPr>
              <a:t>    ФЕДЕРАЛЬНЫЙ ЗАКОН</a:t>
            </a:r>
            <a:endParaRPr lang="ru-RU" sz="2000" dirty="0">
              <a:solidFill>
                <a:srgbClr val="002060"/>
              </a:solidFill>
            </a:endParaRPr>
          </a:p>
          <a:p>
            <a:pPr>
              <a:buNone/>
            </a:pPr>
            <a:r>
              <a:rPr lang="ru-RU" sz="2000" b="1" dirty="0">
                <a:solidFill>
                  <a:srgbClr val="002060"/>
                </a:solidFill>
              </a:rPr>
              <a:t> </a:t>
            </a:r>
            <a:endParaRPr lang="ru-RU" sz="2000" dirty="0">
              <a:solidFill>
                <a:srgbClr val="002060"/>
              </a:solidFill>
            </a:endParaRPr>
          </a:p>
          <a:p>
            <a:pPr>
              <a:buNone/>
            </a:pPr>
            <a:r>
              <a:rPr lang="ru-RU" sz="2000" b="1" dirty="0">
                <a:solidFill>
                  <a:srgbClr val="C00000"/>
                </a:solidFill>
              </a:rPr>
              <a:t>«О ПРОФЕССИОНАЛЬНЫХ СОЮЗАХ, ИХ ПРАВАХ</a:t>
            </a:r>
            <a:endParaRPr lang="ru-RU" sz="2000" dirty="0">
              <a:solidFill>
                <a:srgbClr val="C00000"/>
              </a:solidFill>
            </a:endParaRPr>
          </a:p>
          <a:p>
            <a:pPr>
              <a:buNone/>
            </a:pPr>
            <a:r>
              <a:rPr lang="ru-RU" sz="2000" b="1" dirty="0">
                <a:solidFill>
                  <a:srgbClr val="C00000"/>
                </a:solidFill>
              </a:rPr>
              <a:t>И ГАРАНТИЯХ ДЕЯТЕЛЬНОСТИ»</a:t>
            </a:r>
          </a:p>
          <a:p>
            <a:pPr>
              <a:buNone/>
            </a:pPr>
            <a:endParaRPr lang="ru-RU" sz="2000" dirty="0">
              <a:solidFill>
                <a:srgbClr val="002060"/>
              </a:solidFill>
            </a:endParaRPr>
          </a:p>
          <a:p>
            <a:pPr>
              <a:buBlip>
                <a:blip r:embed="rId3"/>
              </a:buBlip>
            </a:pPr>
            <a:r>
              <a:rPr lang="ru-RU" sz="2000" b="1" dirty="0">
                <a:solidFill>
                  <a:srgbClr val="002060"/>
                </a:solidFill>
              </a:rPr>
              <a:t>Статья 19. </a:t>
            </a:r>
            <a:r>
              <a:rPr lang="ru-RU" sz="2000" dirty="0">
                <a:solidFill>
                  <a:srgbClr val="002060"/>
                </a:solidFill>
              </a:rPr>
              <a:t>Право профсоюзов на осуществление профсоюзного контроля за соблюдением законодательства о труде</a:t>
            </a:r>
          </a:p>
          <a:p>
            <a:pPr>
              <a:buBlip>
                <a:blip r:embed="rId3"/>
              </a:buBlip>
            </a:pPr>
            <a:r>
              <a:rPr lang="ru-RU" sz="2000" b="1" dirty="0">
                <a:solidFill>
                  <a:srgbClr val="002060"/>
                </a:solidFill>
              </a:rPr>
              <a:t> Статья 20. </a:t>
            </a:r>
            <a:r>
              <a:rPr lang="ru-RU" sz="2000" dirty="0">
                <a:solidFill>
                  <a:srgbClr val="002060"/>
                </a:solidFill>
              </a:rPr>
              <a:t>Права профсоюзов в области охраны труда и окружающей среды</a:t>
            </a:r>
          </a:p>
          <a:p>
            <a:pPr>
              <a:buNone/>
            </a:pPr>
            <a:endParaRPr lang="ru-RU" sz="1800" dirty="0">
              <a:solidFill>
                <a:srgbClr val="002060"/>
              </a:solidFill>
            </a:endParaRPr>
          </a:p>
          <a:p>
            <a:pPr>
              <a:buNone/>
            </a:pPr>
            <a:r>
              <a:rPr lang="ru-RU" sz="1800" dirty="0">
                <a:solidFill>
                  <a:srgbClr val="002060"/>
                </a:solidFill>
              </a:rPr>
              <a:t> </a:t>
            </a:r>
          </a:p>
          <a:p>
            <a:pPr>
              <a:buBlip>
                <a:blip r:embed="rId3"/>
              </a:buBlip>
            </a:pPr>
            <a:endParaRPr lang="ru-RU" sz="1800" dirty="0"/>
          </a:p>
        </p:txBody>
      </p:sp>
      <p:sp>
        <p:nvSpPr>
          <p:cNvPr id="5" name="Заголовок 2"/>
          <p:cNvSpPr>
            <a:spLocks noGrp="1"/>
          </p:cNvSpPr>
          <p:nvPr>
            <p:ph type="title"/>
          </p:nvPr>
        </p:nvSpPr>
        <p:spPr>
          <a:xfrm>
            <a:off x="457200" y="500042"/>
            <a:ext cx="8229600" cy="917596"/>
          </a:xfrm>
        </p:spPr>
        <p:txBody>
          <a:bodyPr>
            <a:noAutofit/>
          </a:bodyPr>
          <a:lstStyle/>
          <a:p>
            <a:r>
              <a:rPr lang="ru-RU" sz="3200" dirty="0">
                <a:solidFill>
                  <a:schemeClr val="accent2">
                    <a:lumMod val="75000"/>
                  </a:schemeClr>
                </a:solidFill>
              </a:rPr>
              <a:t>Обеспечение здоровых и</a:t>
            </a:r>
            <a:br>
              <a:rPr lang="ru-RU" sz="3200" dirty="0">
                <a:solidFill>
                  <a:schemeClr val="accent2">
                    <a:lumMod val="75000"/>
                  </a:schemeClr>
                </a:solidFill>
              </a:rPr>
            </a:br>
            <a:r>
              <a:rPr lang="ru-RU" sz="3200" dirty="0">
                <a:solidFill>
                  <a:schemeClr val="accent2">
                    <a:lumMod val="75000"/>
                  </a:schemeClr>
                </a:solidFill>
              </a:rPr>
              <a:t> безопасных условий труда</a:t>
            </a:r>
            <a:br>
              <a:rPr lang="ru-RU" sz="3200" dirty="0">
                <a:solidFill>
                  <a:schemeClr val="accent2">
                    <a:lumMod val="75000"/>
                  </a:schemeClr>
                </a:solidFill>
              </a:rPr>
            </a:br>
            <a:endParaRPr lang="ru-RU" sz="3200" dirty="0">
              <a:solidFill>
                <a:schemeClr val="accent2">
                  <a:lumMod val="75000"/>
                </a:schemeClr>
              </a:solidFill>
            </a:endParaRPr>
          </a:p>
        </p:txBody>
      </p:sp>
      <p:pic>
        <p:nvPicPr>
          <p:cNvPr id="6" name="Рисунок 5"/>
          <p:cNvPicPr/>
          <p:nvPr/>
        </p:nvPicPr>
        <p:blipFill>
          <a:blip r:embed="rId4" cstate="print"/>
          <a:srcRect/>
          <a:stretch>
            <a:fillRect/>
          </a:stretch>
        </p:blipFill>
        <p:spPr bwMode="auto">
          <a:xfrm>
            <a:off x="7429520" y="285728"/>
            <a:ext cx="1214446" cy="1214422"/>
          </a:xfrm>
          <a:prstGeom prst="rect">
            <a:avLst/>
          </a:prstGeom>
          <a:solidFill>
            <a:srgbClr val="FFFFFF"/>
          </a:solidFill>
          <a:ln w="9525">
            <a:noFill/>
            <a:miter lim="800000"/>
            <a:headEnd/>
            <a:tailEnd/>
          </a:ln>
        </p:spPr>
      </p:pic>
      <p:pic>
        <p:nvPicPr>
          <p:cNvPr id="324609" name="Picture 1" descr="C:\Users\asus1\Desktop\1868664.jpg"/>
          <p:cNvPicPr>
            <a:picLocks noChangeAspect="1" noChangeArrowheads="1"/>
          </p:cNvPicPr>
          <p:nvPr/>
        </p:nvPicPr>
        <p:blipFill>
          <a:blip r:embed="rId5"/>
          <a:srcRect/>
          <a:stretch>
            <a:fillRect/>
          </a:stretch>
        </p:blipFill>
        <p:spPr bwMode="auto">
          <a:xfrm>
            <a:off x="7056547" y="0"/>
            <a:ext cx="2087453" cy="29448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одержимое 4"/>
          <p:cNvGraphicFramePr>
            <a:graphicFrameLocks noGrp="1"/>
          </p:cNvGraphicFramePr>
          <p:nvPr>
            <p:ph idx="1"/>
          </p:nvPr>
        </p:nvGraphicFramePr>
        <p:xfrm>
          <a:off x="457200" y="1481138"/>
          <a:ext cx="8229600" cy="4525962"/>
        </p:xfrm>
        <a:graphic>
          <a:graphicData uri="http://schemas.openxmlformats.org/drawingml/2006/chart">
            <c:chart xmlns:c="http://schemas.openxmlformats.org/drawingml/2006/chart" xmlns:r="http://schemas.openxmlformats.org/officeDocument/2006/relationships" r:id="rId2"/>
          </a:graphicData>
        </a:graphic>
      </p:graphicFrame>
      <p:sp>
        <p:nvSpPr>
          <p:cNvPr id="3" name="Заголовок 2"/>
          <p:cNvSpPr>
            <a:spLocks noGrp="1"/>
          </p:cNvSpPr>
          <p:nvPr>
            <p:ph type="title"/>
          </p:nvPr>
        </p:nvSpPr>
        <p:spPr>
          <a:xfrm>
            <a:off x="428596" y="274638"/>
            <a:ext cx="8258204" cy="1143000"/>
          </a:xfrm>
        </p:spPr>
        <p:txBody>
          <a:bodyPr>
            <a:normAutofit/>
          </a:bodyPr>
          <a:lstStyle/>
          <a:p>
            <a:pPr>
              <a:buFont typeface="Wingdings" pitchFamily="2" charset="2"/>
              <a:buChar char="Ø"/>
            </a:pPr>
            <a:r>
              <a:rPr lang="ru-RU" sz="3600" dirty="0">
                <a:solidFill>
                  <a:srgbClr val="00B050"/>
                </a:solidFill>
              </a:rPr>
              <a:t>Выдано 120 представлений</a:t>
            </a:r>
          </a:p>
        </p:txBody>
      </p:sp>
      <p:pic>
        <p:nvPicPr>
          <p:cNvPr id="4" name="Рисунок 3"/>
          <p:cNvPicPr/>
          <p:nvPr/>
        </p:nvPicPr>
        <p:blipFill>
          <a:blip r:embed="rId3" cstate="print"/>
          <a:srcRect/>
          <a:stretch>
            <a:fillRect/>
          </a:stretch>
        </p:blipFill>
        <p:spPr bwMode="auto">
          <a:xfrm>
            <a:off x="7429520" y="285728"/>
            <a:ext cx="1214446" cy="1214422"/>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nvPr>
        </p:nvGraphicFramePr>
        <p:xfrm>
          <a:off x="500034" y="1571612"/>
          <a:ext cx="8229600" cy="4525962"/>
        </p:xfrm>
        <a:graphic>
          <a:graphicData uri="http://schemas.openxmlformats.org/drawingml/2006/chart">
            <c:chart xmlns:c="http://schemas.openxmlformats.org/drawingml/2006/chart" xmlns:r="http://schemas.openxmlformats.org/officeDocument/2006/relationships" r:id="rId2"/>
          </a:graphicData>
        </a:graphic>
      </p:graphicFrame>
      <p:sp>
        <p:nvSpPr>
          <p:cNvPr id="3" name="Заголовок 2"/>
          <p:cNvSpPr>
            <a:spLocks noGrp="1"/>
          </p:cNvSpPr>
          <p:nvPr>
            <p:ph type="title"/>
          </p:nvPr>
        </p:nvSpPr>
        <p:spPr/>
        <p:txBody>
          <a:bodyPr>
            <a:normAutofit/>
          </a:bodyPr>
          <a:lstStyle/>
          <a:p>
            <a:pPr>
              <a:buFont typeface="Wingdings" pitchFamily="2" charset="2"/>
              <a:buChar char="Ø"/>
            </a:pPr>
            <a:r>
              <a:rPr lang="ru-RU" sz="3200" dirty="0">
                <a:solidFill>
                  <a:srgbClr val="00B050"/>
                </a:solidFill>
              </a:rPr>
              <a:t>Рассмотрено 281 личное</a:t>
            </a:r>
            <a:br>
              <a:rPr lang="ru-RU" sz="3200" dirty="0">
                <a:solidFill>
                  <a:srgbClr val="00B050"/>
                </a:solidFill>
              </a:rPr>
            </a:br>
            <a:r>
              <a:rPr lang="ru-RU" sz="3200" dirty="0">
                <a:solidFill>
                  <a:srgbClr val="00B050"/>
                </a:solidFill>
              </a:rPr>
              <a:t>обращение</a:t>
            </a:r>
          </a:p>
        </p:txBody>
      </p:sp>
      <p:pic>
        <p:nvPicPr>
          <p:cNvPr id="5" name="Рисунок 4"/>
          <p:cNvPicPr/>
          <p:nvPr/>
        </p:nvPicPr>
        <p:blipFill>
          <a:blip r:embed="rId3" cstate="print"/>
          <a:srcRect/>
          <a:stretch>
            <a:fillRect/>
          </a:stretch>
        </p:blipFill>
        <p:spPr bwMode="auto">
          <a:xfrm>
            <a:off x="7429520" y="285728"/>
            <a:ext cx="1214446" cy="1214422"/>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normAutofit/>
          </a:bodyPr>
          <a:lstStyle/>
          <a:p>
            <a:endParaRPr lang="ru-RU" sz="2000" dirty="0"/>
          </a:p>
          <a:p>
            <a:pPr>
              <a:buNone/>
            </a:pPr>
            <a:r>
              <a:rPr lang="ru-RU" sz="2000" b="1" dirty="0" err="1">
                <a:solidFill>
                  <a:srgbClr val="7030A0"/>
                </a:solidFill>
              </a:rPr>
              <a:t>Кашмакова</a:t>
            </a:r>
            <a:r>
              <a:rPr lang="ru-RU" sz="2000" b="1" dirty="0">
                <a:solidFill>
                  <a:srgbClr val="7030A0"/>
                </a:solidFill>
              </a:rPr>
              <a:t> Любовь Ильинична</a:t>
            </a:r>
          </a:p>
          <a:p>
            <a:pPr>
              <a:buNone/>
            </a:pPr>
            <a:r>
              <a:rPr lang="ru-RU" sz="2000" dirty="0">
                <a:solidFill>
                  <a:srgbClr val="7030A0"/>
                </a:solidFill>
              </a:rPr>
              <a:t> – внештатный технический </a:t>
            </a:r>
          </a:p>
          <a:p>
            <a:pPr>
              <a:buNone/>
            </a:pPr>
            <a:r>
              <a:rPr lang="ru-RU" sz="2000" dirty="0">
                <a:solidFill>
                  <a:srgbClr val="7030A0"/>
                </a:solidFill>
              </a:rPr>
              <a:t>инспектор труда </a:t>
            </a:r>
          </a:p>
          <a:p>
            <a:pPr>
              <a:buNone/>
            </a:pPr>
            <a:r>
              <a:rPr lang="ru-RU" sz="2000" dirty="0">
                <a:solidFill>
                  <a:srgbClr val="7030A0"/>
                </a:solidFill>
              </a:rPr>
              <a:t>в </a:t>
            </a:r>
            <a:r>
              <a:rPr lang="ru-RU" sz="2000" dirty="0" err="1">
                <a:solidFill>
                  <a:srgbClr val="7030A0"/>
                </a:solidFill>
              </a:rPr>
              <a:t>Урмарском</a:t>
            </a:r>
            <a:r>
              <a:rPr lang="ru-RU" sz="2000" dirty="0">
                <a:solidFill>
                  <a:srgbClr val="7030A0"/>
                </a:solidFill>
              </a:rPr>
              <a:t> районе</a:t>
            </a:r>
          </a:p>
          <a:p>
            <a:pPr>
              <a:buNone/>
            </a:pPr>
            <a:r>
              <a:rPr lang="ru-RU" sz="2000" dirty="0">
                <a:solidFill>
                  <a:srgbClr val="7030A0"/>
                </a:solidFill>
              </a:rPr>
              <a:t>участвовала в данной проверке </a:t>
            </a:r>
          </a:p>
          <a:p>
            <a:pPr>
              <a:buNone/>
            </a:pPr>
            <a:r>
              <a:rPr lang="ru-RU" sz="2000" dirty="0">
                <a:solidFill>
                  <a:srgbClr val="7030A0"/>
                </a:solidFill>
              </a:rPr>
              <a:t>с </a:t>
            </a:r>
            <a:r>
              <a:rPr lang="ru-RU" sz="2000" dirty="0" err="1">
                <a:solidFill>
                  <a:srgbClr val="7030A0"/>
                </a:solidFill>
              </a:rPr>
              <a:t>Лукшиным</a:t>
            </a:r>
            <a:r>
              <a:rPr lang="ru-RU" sz="2000" dirty="0">
                <a:solidFill>
                  <a:srgbClr val="7030A0"/>
                </a:solidFill>
              </a:rPr>
              <a:t> </a:t>
            </a:r>
            <a:r>
              <a:rPr lang="ru-RU" sz="2000" dirty="0" err="1">
                <a:solidFill>
                  <a:srgbClr val="7030A0"/>
                </a:solidFill>
              </a:rPr>
              <a:t>Венегдитом</a:t>
            </a:r>
            <a:r>
              <a:rPr lang="ru-RU" sz="2000" dirty="0">
                <a:solidFill>
                  <a:srgbClr val="7030A0"/>
                </a:solidFill>
              </a:rPr>
              <a:t> </a:t>
            </a:r>
          </a:p>
          <a:p>
            <a:pPr>
              <a:buNone/>
            </a:pPr>
            <a:r>
              <a:rPr lang="ru-RU" sz="2000" dirty="0">
                <a:solidFill>
                  <a:srgbClr val="7030A0"/>
                </a:solidFill>
              </a:rPr>
              <a:t>Николаевичем – </a:t>
            </a:r>
          </a:p>
          <a:p>
            <a:pPr>
              <a:buNone/>
            </a:pPr>
            <a:r>
              <a:rPr lang="ru-RU" sz="2000" dirty="0">
                <a:solidFill>
                  <a:srgbClr val="7030A0"/>
                </a:solidFill>
              </a:rPr>
              <a:t>главным техническим инспектором</a:t>
            </a:r>
          </a:p>
          <a:p>
            <a:pPr>
              <a:buNone/>
            </a:pPr>
            <a:r>
              <a:rPr lang="ru-RU" sz="2000" dirty="0">
                <a:solidFill>
                  <a:srgbClr val="7030A0"/>
                </a:solidFill>
              </a:rPr>
              <a:t> труда Чувашского </a:t>
            </a:r>
            <a:r>
              <a:rPr lang="ru-RU" sz="2000" dirty="0" err="1">
                <a:solidFill>
                  <a:srgbClr val="7030A0"/>
                </a:solidFill>
              </a:rPr>
              <a:t>рескома</a:t>
            </a:r>
            <a:r>
              <a:rPr lang="ru-RU" sz="2000" dirty="0">
                <a:solidFill>
                  <a:srgbClr val="7030A0"/>
                </a:solidFill>
              </a:rPr>
              <a:t>  </a:t>
            </a:r>
          </a:p>
          <a:p>
            <a:pPr>
              <a:buNone/>
            </a:pPr>
            <a:r>
              <a:rPr lang="ru-RU" sz="2000" dirty="0">
                <a:solidFill>
                  <a:srgbClr val="7030A0"/>
                </a:solidFill>
              </a:rPr>
              <a:t>профсоюза работников народного образования</a:t>
            </a:r>
          </a:p>
          <a:p>
            <a:pPr>
              <a:buNone/>
            </a:pPr>
            <a:r>
              <a:rPr lang="ru-RU" sz="2000" dirty="0">
                <a:solidFill>
                  <a:srgbClr val="7030A0"/>
                </a:solidFill>
              </a:rPr>
              <a:t> и науки РФ</a:t>
            </a:r>
          </a:p>
        </p:txBody>
      </p:sp>
      <p:sp>
        <p:nvSpPr>
          <p:cNvPr id="3" name="Заголовок 2"/>
          <p:cNvSpPr>
            <a:spLocks noGrp="1"/>
          </p:cNvSpPr>
          <p:nvPr>
            <p:ph type="title"/>
          </p:nvPr>
        </p:nvSpPr>
        <p:spPr/>
        <p:txBody>
          <a:bodyPr>
            <a:noAutofit/>
          </a:bodyPr>
          <a:lstStyle/>
          <a:p>
            <a:r>
              <a:rPr lang="ru-RU" sz="2000" dirty="0">
                <a:solidFill>
                  <a:srgbClr val="FF0000"/>
                </a:solidFill>
              </a:rPr>
              <a:t>В образовательных учреждениях Комсомольского района с 12 по 15 ноября 2013 года прошла комплексная проверка охраны труда</a:t>
            </a:r>
          </a:p>
        </p:txBody>
      </p:sp>
      <p:pic>
        <p:nvPicPr>
          <p:cNvPr id="3635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052736"/>
            <a:ext cx="4257675"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dirty="0"/>
          </a:p>
        </p:txBody>
      </p:sp>
      <p:sp>
        <p:nvSpPr>
          <p:cNvPr id="3" name="Заголовок 2"/>
          <p:cNvSpPr>
            <a:spLocks noGrp="1"/>
          </p:cNvSpPr>
          <p:nvPr>
            <p:ph type="title"/>
          </p:nvPr>
        </p:nvSpPr>
        <p:spPr>
          <a:xfrm>
            <a:off x="357158" y="285728"/>
            <a:ext cx="8229600" cy="1143000"/>
          </a:xfrm>
        </p:spPr>
        <p:txBody>
          <a:bodyPr>
            <a:noAutofit/>
          </a:bodyPr>
          <a:lstStyle/>
          <a:p>
            <a:r>
              <a:rPr lang="ru-RU" sz="1600" cap="all" dirty="0" err="1">
                <a:solidFill>
                  <a:srgbClr val="C00000"/>
                </a:solidFill>
              </a:rPr>
              <a:t>Кашмакова</a:t>
            </a:r>
            <a:r>
              <a:rPr lang="ru-RU" sz="1600" cap="all" dirty="0">
                <a:solidFill>
                  <a:srgbClr val="C00000"/>
                </a:solidFill>
              </a:rPr>
              <a:t> Л.И. в ходе Комплексной проверки состояния </a:t>
            </a:r>
            <a:br>
              <a:rPr lang="ru-RU" sz="1600" cap="all" dirty="0">
                <a:solidFill>
                  <a:srgbClr val="C00000"/>
                </a:solidFill>
              </a:rPr>
            </a:br>
            <a:r>
              <a:rPr lang="ru-RU" sz="1600" cap="all" dirty="0">
                <a:solidFill>
                  <a:srgbClr val="C00000"/>
                </a:solidFill>
              </a:rPr>
              <a:t>охраны труда в образовательных учреждениях</a:t>
            </a:r>
            <a:br>
              <a:rPr lang="ru-RU" sz="1600" cap="all" dirty="0">
                <a:solidFill>
                  <a:srgbClr val="C00000"/>
                </a:solidFill>
              </a:rPr>
            </a:br>
            <a:r>
              <a:rPr lang="ru-RU" sz="1600" cap="all" dirty="0">
                <a:solidFill>
                  <a:srgbClr val="C00000"/>
                </a:solidFill>
              </a:rPr>
              <a:t> Комсомольского района с главным ТИТ Профсоюза </a:t>
            </a:r>
            <a:br>
              <a:rPr lang="ru-RU" sz="1600" cap="all" dirty="0">
                <a:solidFill>
                  <a:srgbClr val="C00000"/>
                </a:solidFill>
              </a:rPr>
            </a:br>
            <a:r>
              <a:rPr lang="ru-RU" sz="1600" cap="all" dirty="0" err="1">
                <a:solidFill>
                  <a:srgbClr val="C00000"/>
                </a:solidFill>
              </a:rPr>
              <a:t>Лукшиным</a:t>
            </a:r>
            <a:r>
              <a:rPr lang="ru-RU" sz="1600" cap="all" dirty="0">
                <a:solidFill>
                  <a:srgbClr val="C00000"/>
                </a:solidFill>
              </a:rPr>
              <a:t> В.Н. </a:t>
            </a:r>
            <a:endParaRPr lang="ru-RU" sz="1600" dirty="0">
              <a:solidFill>
                <a:srgbClr val="C00000"/>
              </a:solidFill>
            </a:endParaRPr>
          </a:p>
        </p:txBody>
      </p:sp>
      <p:pic>
        <p:nvPicPr>
          <p:cNvPr id="5" name="Рисунок 4"/>
          <p:cNvPicPr/>
          <p:nvPr/>
        </p:nvPicPr>
        <p:blipFill>
          <a:blip r:embed="rId3" cstate="print"/>
          <a:srcRect/>
          <a:stretch>
            <a:fillRect/>
          </a:stretch>
        </p:blipFill>
        <p:spPr bwMode="auto">
          <a:xfrm>
            <a:off x="7500958" y="285728"/>
            <a:ext cx="1214446" cy="1214422"/>
          </a:xfrm>
          <a:prstGeom prst="rect">
            <a:avLst/>
          </a:prstGeom>
          <a:solidFill>
            <a:srgbClr val="FFFFFF"/>
          </a:solidFill>
          <a:ln w="9525">
            <a:noFill/>
            <a:miter lim="800000"/>
            <a:headEnd/>
            <a:tailEnd/>
          </a:ln>
        </p:spPr>
      </p:pic>
      <p:pic>
        <p:nvPicPr>
          <p:cNvPr id="3645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1509258"/>
            <a:ext cx="6264696" cy="4800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428604"/>
            <a:ext cx="8229600" cy="5578687"/>
          </a:xfrm>
        </p:spPr>
        <p:txBody>
          <a:bodyPr>
            <a:normAutofit/>
          </a:bodyPr>
          <a:lstStyle/>
          <a:p>
            <a:pPr>
              <a:buBlip>
                <a:blip r:embed="rId3"/>
              </a:buBlip>
            </a:pPr>
            <a:r>
              <a:rPr lang="ru-RU" sz="3600" dirty="0">
                <a:solidFill>
                  <a:srgbClr val="7030A0"/>
                </a:solidFill>
                <a:latin typeface="Georgia" pitchFamily="18" charset="0"/>
              </a:rPr>
              <a:t>В помощь председателям первичных профсоюзных организаций, уполномоченным лицам и членам комиссии по ОТ </a:t>
            </a:r>
            <a:r>
              <a:rPr lang="ru-RU" sz="3600" dirty="0" err="1">
                <a:solidFill>
                  <a:srgbClr val="7030A0"/>
                </a:solidFill>
                <a:latin typeface="Georgia" pitchFamily="18" charset="0"/>
              </a:rPr>
              <a:t>Кашмакова</a:t>
            </a:r>
            <a:r>
              <a:rPr lang="ru-RU" sz="3600" dirty="0">
                <a:solidFill>
                  <a:srgbClr val="7030A0"/>
                </a:solidFill>
                <a:latin typeface="Georgia" pitchFamily="18" charset="0"/>
              </a:rPr>
              <a:t> Л.И. разрабатывает методические рекомендации, составляет буклеты, </a:t>
            </a:r>
            <a:r>
              <a:rPr lang="ru-RU" sz="3600" dirty="0" smtClean="0">
                <a:solidFill>
                  <a:srgbClr val="7030A0"/>
                </a:solidFill>
                <a:latin typeface="Georgia" pitchFamily="18" charset="0"/>
              </a:rPr>
              <a:t>памятки:</a:t>
            </a:r>
            <a:endParaRPr lang="ru-RU" sz="3600" dirty="0">
              <a:solidFill>
                <a:srgbClr val="7030A0"/>
              </a:solidFill>
              <a:latin typeface="Georgia" pitchFamily="18" charset="0"/>
            </a:endParaRPr>
          </a:p>
        </p:txBody>
      </p:sp>
      <p:sp>
        <p:nvSpPr>
          <p:cNvPr id="3" name="Заголовок 2"/>
          <p:cNvSpPr>
            <a:spLocks noGrp="1"/>
          </p:cNvSpPr>
          <p:nvPr>
            <p:ph type="title"/>
          </p:nvPr>
        </p:nvSpPr>
        <p:spPr>
          <a:xfrm>
            <a:off x="457200" y="274638"/>
            <a:ext cx="8229600" cy="4440246"/>
          </a:xfrm>
        </p:spPr>
        <p:txBody>
          <a:bodyPr>
            <a:normAutofit fontScale="90000"/>
          </a:bodyPr>
          <a:lstStyle/>
          <a:p>
            <a:r>
              <a:rPr lang="ru-RU" dirty="0" smtClean="0"/>
              <a:t/>
            </a:r>
            <a:br>
              <a:rPr lang="ru-RU" dirty="0" smtClean="0"/>
            </a:br>
            <a:r>
              <a:rPr lang="ru-RU" dirty="0"/>
              <a:t/>
            </a:r>
            <a:br>
              <a:rPr lang="ru-RU" dirty="0"/>
            </a:br>
            <a:r>
              <a:rPr lang="ru-RU" dirty="0" smtClean="0"/>
              <a:t/>
            </a:r>
            <a:br>
              <a:rPr lang="ru-RU" dirty="0" smtClean="0"/>
            </a:br>
            <a:r>
              <a:rPr lang="ru-RU" dirty="0"/>
              <a:t/>
            </a:r>
            <a:br>
              <a:rPr lang="ru-RU" dirty="0"/>
            </a:br>
            <a:r>
              <a:rPr lang="ru-RU" dirty="0" smtClean="0"/>
              <a:t/>
            </a:r>
            <a:br>
              <a:rPr lang="ru-RU" dirty="0" smtClean="0"/>
            </a:br>
            <a:r>
              <a:rPr lang="ru-RU" dirty="0"/>
              <a:t/>
            </a:r>
            <a:br>
              <a:rPr lang="ru-RU" dirty="0"/>
            </a:br>
            <a:r>
              <a:rPr lang="ru-RU" dirty="0" smtClean="0"/>
              <a:t/>
            </a:r>
            <a:br>
              <a:rPr lang="ru-RU" dirty="0" smtClean="0"/>
            </a:br>
            <a:r>
              <a:rPr lang="ru-RU" dirty="0"/>
              <a:t/>
            </a:r>
            <a:br>
              <a:rPr lang="ru-RU" dirty="0"/>
            </a:br>
            <a:r>
              <a:rPr lang="ru-RU" dirty="0" smtClean="0"/>
              <a:t/>
            </a:r>
            <a:br>
              <a:rPr lang="ru-RU" dirty="0" smtClean="0"/>
            </a:br>
            <a:endParaRPr lang="ru-RU" dirty="0"/>
          </a:p>
        </p:txBody>
      </p:sp>
      <p:pic>
        <p:nvPicPr>
          <p:cNvPr id="387074" name="Picture 2" descr="C:\Users\asus1\Desktop\Ed5.jpg"/>
          <p:cNvPicPr>
            <a:picLocks noChangeAspect="1" noChangeArrowheads="1"/>
          </p:cNvPicPr>
          <p:nvPr/>
        </p:nvPicPr>
        <p:blipFill>
          <a:blip r:embed="rId4"/>
          <a:srcRect/>
          <a:stretch>
            <a:fillRect/>
          </a:stretch>
        </p:blipFill>
        <p:spPr bwMode="auto">
          <a:xfrm>
            <a:off x="4857752" y="4500570"/>
            <a:ext cx="2452115" cy="2145600"/>
          </a:xfrm>
          <a:prstGeom prst="rect">
            <a:avLst/>
          </a:prstGeom>
          <a:noFill/>
        </p:spPr>
      </p:pic>
      <p:pic>
        <p:nvPicPr>
          <p:cNvPr id="5" name="Рисунок 4"/>
          <p:cNvPicPr/>
          <p:nvPr/>
        </p:nvPicPr>
        <p:blipFill>
          <a:blip r:embed="rId5" cstate="print"/>
          <a:srcRect/>
          <a:stretch>
            <a:fillRect/>
          </a:stretch>
        </p:blipFill>
        <p:spPr bwMode="auto">
          <a:xfrm>
            <a:off x="7429520" y="285728"/>
            <a:ext cx="1214446" cy="1143008"/>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500034" y="428604"/>
            <a:ext cx="8229600" cy="5578687"/>
          </a:xfrm>
        </p:spPr>
        <p:txBody>
          <a:bodyPr>
            <a:normAutofit/>
          </a:bodyPr>
          <a:lstStyle/>
          <a:p>
            <a:pPr marL="0" indent="450850" eaLnBrk="0" fontAlgn="base" hangingPunct="0">
              <a:spcBef>
                <a:spcPct val="0"/>
              </a:spcBef>
              <a:spcAft>
                <a:spcPct val="0"/>
              </a:spcAft>
              <a:buClrTx/>
              <a:buSzTx/>
              <a:buNone/>
            </a:pPr>
            <a:r>
              <a:rPr lang="ru-RU" sz="2200" b="1" dirty="0">
                <a:solidFill>
                  <a:srgbClr val="006600"/>
                </a:solidFill>
                <a:latin typeface="Georgia" pitchFamily="18" charset="0"/>
                <a:cs typeface="Arial" pitchFamily="34" charset="0"/>
              </a:rPr>
              <a:t>2010 г.</a:t>
            </a:r>
            <a:endParaRPr lang="ru-RU" sz="2200" dirty="0">
              <a:solidFill>
                <a:srgbClr val="006600"/>
              </a:solidFill>
              <a:latin typeface="Georgia" pitchFamily="18" charset="0"/>
              <a:cs typeface="Arial" pitchFamily="34" charset="0"/>
            </a:endParaRPr>
          </a:p>
          <a:p>
            <a:pPr marL="0" lvl="0" indent="450850" eaLnBrk="0" fontAlgn="base" hangingPunct="0">
              <a:spcBef>
                <a:spcPct val="0"/>
              </a:spcBef>
              <a:spcAft>
                <a:spcPct val="0"/>
              </a:spcAft>
              <a:buClrTx/>
              <a:buSzTx/>
              <a:buBlip>
                <a:blip r:embed="rId2"/>
              </a:buBlip>
            </a:pPr>
            <a:r>
              <a:rPr lang="ru-RU" sz="2200" b="1" dirty="0">
                <a:solidFill>
                  <a:srgbClr val="7030A0"/>
                </a:solidFill>
                <a:latin typeface="Georgia" pitchFamily="18" charset="0"/>
                <a:ea typeface="Times New Roman" pitchFamily="18" charset="0"/>
                <a:cs typeface="Arial" pitchFamily="34" charset="0"/>
              </a:rPr>
              <a:t>Методические рекомендации </a:t>
            </a:r>
            <a:endParaRPr lang="ru-RU" sz="2200" dirty="0">
              <a:solidFill>
                <a:srgbClr val="7030A0"/>
              </a:solidFill>
              <a:latin typeface="Georgia" pitchFamily="18" charset="0"/>
              <a:cs typeface="Arial" pitchFamily="34" charset="0"/>
            </a:endParaRPr>
          </a:p>
          <a:p>
            <a:pPr marL="0" lvl="0" indent="450850" eaLnBrk="0" fontAlgn="base" hangingPunct="0">
              <a:spcBef>
                <a:spcPct val="0"/>
              </a:spcBef>
              <a:spcAft>
                <a:spcPct val="0"/>
              </a:spcAft>
              <a:buClrTx/>
              <a:buSzTx/>
              <a:buNone/>
            </a:pPr>
            <a:r>
              <a:rPr lang="ru-RU" sz="2200" b="1" dirty="0">
                <a:solidFill>
                  <a:srgbClr val="7030A0"/>
                </a:solidFill>
                <a:latin typeface="Georgia" pitchFamily="18" charset="0"/>
                <a:ea typeface="Times New Roman" pitchFamily="18" charset="0"/>
                <a:cs typeface="Arial" pitchFamily="34" charset="0"/>
              </a:rPr>
              <a:t>по работе ОУ по повышению безопасности </a:t>
            </a:r>
          </a:p>
          <a:p>
            <a:pPr marL="0" lvl="0" indent="450850" eaLnBrk="0" fontAlgn="base" hangingPunct="0">
              <a:spcBef>
                <a:spcPct val="0"/>
              </a:spcBef>
              <a:spcAft>
                <a:spcPct val="0"/>
              </a:spcAft>
              <a:buClrTx/>
              <a:buSzTx/>
              <a:buNone/>
            </a:pPr>
            <a:r>
              <a:rPr lang="ru-RU" sz="2200" b="1" dirty="0">
                <a:solidFill>
                  <a:srgbClr val="7030A0"/>
                </a:solidFill>
                <a:latin typeface="Georgia" pitchFamily="18" charset="0"/>
                <a:ea typeface="Times New Roman" pitchFamily="18" charset="0"/>
                <a:cs typeface="Arial" pitchFamily="34" charset="0"/>
              </a:rPr>
              <a:t>образовательного процесса</a:t>
            </a:r>
          </a:p>
          <a:p>
            <a:pPr marL="0" lvl="0" indent="450850" eaLnBrk="0" fontAlgn="base" hangingPunct="0">
              <a:spcBef>
                <a:spcPct val="0"/>
              </a:spcBef>
              <a:spcAft>
                <a:spcPct val="0"/>
              </a:spcAft>
              <a:buClrTx/>
              <a:buSzTx/>
              <a:buNone/>
            </a:pPr>
            <a:r>
              <a:rPr lang="ru-RU" sz="2200" b="1" dirty="0">
                <a:solidFill>
                  <a:srgbClr val="006600"/>
                </a:solidFill>
                <a:latin typeface="Georgia" pitchFamily="18" charset="0"/>
                <a:cs typeface="Arial" pitchFamily="34" charset="0"/>
              </a:rPr>
              <a:t>2011-2013 г.г.</a:t>
            </a:r>
            <a:endParaRPr lang="ru-RU" sz="2200" b="1" dirty="0">
              <a:solidFill>
                <a:srgbClr val="006600"/>
              </a:solidFill>
              <a:latin typeface="Georgia" pitchFamily="18" charset="0"/>
              <a:ea typeface="Times New Roman" pitchFamily="18" charset="0"/>
              <a:cs typeface="Arial" pitchFamily="34" charset="0"/>
            </a:endParaRPr>
          </a:p>
          <a:p>
            <a:pPr marL="0" indent="450850" eaLnBrk="0" fontAlgn="base" hangingPunct="0">
              <a:spcBef>
                <a:spcPct val="0"/>
              </a:spcBef>
              <a:spcAft>
                <a:spcPct val="0"/>
              </a:spcAft>
              <a:buClrTx/>
              <a:buSzTx/>
              <a:buBlip>
                <a:blip r:embed="rId2"/>
              </a:buBlip>
            </a:pPr>
            <a:r>
              <a:rPr lang="ru-RU" sz="2200" b="1" dirty="0">
                <a:solidFill>
                  <a:srgbClr val="7030A0"/>
                </a:solidFill>
                <a:latin typeface="Georgia" pitchFamily="18" charset="0"/>
                <a:cs typeface="Arial" pitchFamily="34" charset="0"/>
              </a:rPr>
              <a:t>План мероприятий по улучшению условий и охраны труда, учебы и предупреждению травматизма в образовательных учреждениях </a:t>
            </a:r>
          </a:p>
          <a:p>
            <a:pPr marL="0" indent="450850" eaLnBrk="0" fontAlgn="base" hangingPunct="0">
              <a:spcBef>
                <a:spcPct val="0"/>
              </a:spcBef>
              <a:spcAft>
                <a:spcPct val="0"/>
              </a:spcAft>
              <a:buClrTx/>
              <a:buSzTx/>
              <a:buNone/>
            </a:pPr>
            <a:r>
              <a:rPr lang="ru-RU" sz="2200" b="1" dirty="0">
                <a:solidFill>
                  <a:srgbClr val="006600"/>
                </a:solidFill>
                <a:latin typeface="Georgia" pitchFamily="18" charset="0"/>
                <a:cs typeface="Arial" pitchFamily="34" charset="0"/>
              </a:rPr>
              <a:t>2013 г.</a:t>
            </a:r>
          </a:p>
          <a:p>
            <a:pPr marL="0" lvl="0" indent="450850" eaLnBrk="0" fontAlgn="base" hangingPunct="0">
              <a:spcBef>
                <a:spcPct val="0"/>
              </a:spcBef>
              <a:spcAft>
                <a:spcPct val="0"/>
              </a:spcAft>
              <a:buClrTx/>
              <a:buSzTx/>
              <a:buBlip>
                <a:blip r:embed="rId2"/>
              </a:buBlip>
            </a:pPr>
            <a:r>
              <a:rPr lang="ru-RU" sz="2200" b="1" dirty="0">
                <a:solidFill>
                  <a:srgbClr val="7030A0"/>
                </a:solidFill>
                <a:latin typeface="Georgia" pitchFamily="18" charset="0"/>
                <a:ea typeface="Times New Roman" pitchFamily="18" charset="0"/>
                <a:cs typeface="Arial" pitchFamily="34" charset="0"/>
              </a:rPr>
              <a:t>Методические рекомендации для</a:t>
            </a:r>
            <a:endParaRPr lang="ru-RU" sz="2200" dirty="0">
              <a:solidFill>
                <a:srgbClr val="7030A0"/>
              </a:solidFill>
              <a:latin typeface="Georgia" pitchFamily="18" charset="0"/>
              <a:cs typeface="Arial" pitchFamily="34" charset="0"/>
            </a:endParaRPr>
          </a:p>
          <a:p>
            <a:pPr marL="0" lvl="0" indent="450850" eaLnBrk="0" fontAlgn="base" hangingPunct="0">
              <a:spcBef>
                <a:spcPct val="0"/>
              </a:spcBef>
              <a:spcAft>
                <a:spcPct val="0"/>
              </a:spcAft>
              <a:buClrTx/>
              <a:buSzTx/>
              <a:buNone/>
            </a:pPr>
            <a:r>
              <a:rPr lang="ru-RU" sz="2200" b="1" dirty="0">
                <a:solidFill>
                  <a:srgbClr val="7030A0"/>
                </a:solidFill>
                <a:latin typeface="Georgia" pitchFamily="18" charset="0"/>
                <a:ea typeface="Times New Roman" pitchFamily="18" charset="0"/>
                <a:cs typeface="Arial" pitchFamily="34" charset="0"/>
              </a:rPr>
              <a:t>уполномоченных по охране труда</a:t>
            </a:r>
            <a:endParaRPr lang="ru-RU" sz="2200" dirty="0">
              <a:solidFill>
                <a:srgbClr val="7030A0"/>
              </a:solidFill>
              <a:latin typeface="Georgia" pitchFamily="18" charset="0"/>
              <a:cs typeface="Arial" pitchFamily="34" charset="0"/>
            </a:endParaRPr>
          </a:p>
          <a:p>
            <a:pPr marL="0" lvl="0" indent="450850" eaLnBrk="0" fontAlgn="base" hangingPunct="0">
              <a:spcBef>
                <a:spcPct val="0"/>
              </a:spcBef>
              <a:spcAft>
                <a:spcPct val="0"/>
              </a:spcAft>
              <a:buClrTx/>
              <a:buSzTx/>
              <a:buNone/>
            </a:pPr>
            <a:r>
              <a:rPr lang="ru-RU" sz="2200" b="1" dirty="0">
                <a:solidFill>
                  <a:srgbClr val="7030A0"/>
                </a:solidFill>
                <a:latin typeface="Georgia" pitchFamily="18" charset="0"/>
                <a:ea typeface="Times New Roman" pitchFamily="18" charset="0"/>
                <a:cs typeface="Arial" pitchFamily="34" charset="0"/>
              </a:rPr>
              <a:t>при проверке соблюдений требований </a:t>
            </a:r>
          </a:p>
          <a:p>
            <a:pPr marL="0" lvl="0" indent="450850" eaLnBrk="0" fontAlgn="base" hangingPunct="0">
              <a:spcBef>
                <a:spcPct val="0"/>
              </a:spcBef>
              <a:spcAft>
                <a:spcPct val="0"/>
              </a:spcAft>
              <a:buClrTx/>
              <a:buSzTx/>
              <a:buNone/>
            </a:pPr>
            <a:r>
              <a:rPr lang="ru-RU" sz="2200" b="1" dirty="0">
                <a:solidFill>
                  <a:srgbClr val="7030A0"/>
                </a:solidFill>
                <a:latin typeface="Georgia" pitchFamily="18" charset="0"/>
                <a:ea typeface="Times New Roman" pitchFamily="18" charset="0"/>
                <a:cs typeface="Arial" pitchFamily="34" charset="0"/>
              </a:rPr>
              <a:t>охраны труда</a:t>
            </a:r>
            <a:endParaRPr lang="ru-RU" sz="2200" dirty="0">
              <a:solidFill>
                <a:srgbClr val="7030A0"/>
              </a:solidFill>
              <a:latin typeface="Georgia" pitchFamily="18" charset="0"/>
              <a:cs typeface="Arial" pitchFamily="34" charset="0"/>
            </a:endParaRPr>
          </a:p>
          <a:p>
            <a:pPr marL="0" lvl="0" indent="450850" eaLnBrk="0" fontAlgn="base" hangingPunct="0">
              <a:spcBef>
                <a:spcPct val="0"/>
              </a:spcBef>
              <a:spcAft>
                <a:spcPct val="0"/>
              </a:spcAft>
              <a:buClrTx/>
              <a:buSzTx/>
              <a:buNone/>
            </a:pPr>
            <a:endParaRPr lang="ru-RU" sz="2200" b="1" dirty="0">
              <a:latin typeface="Arial" pitchFamily="34" charset="0"/>
              <a:ea typeface="Times New Roman" pitchFamily="18" charset="0"/>
              <a:cs typeface="Arial" pitchFamily="34" charset="0"/>
            </a:endParaRPr>
          </a:p>
          <a:p>
            <a:pPr marL="0" lvl="0" indent="450850" eaLnBrk="0" fontAlgn="base" hangingPunct="0">
              <a:spcBef>
                <a:spcPct val="0"/>
              </a:spcBef>
              <a:spcAft>
                <a:spcPct val="0"/>
              </a:spcAft>
              <a:buClrTx/>
              <a:buSzTx/>
              <a:buNone/>
            </a:pPr>
            <a:endParaRPr lang="ru-RU" sz="2400" b="1" dirty="0">
              <a:latin typeface="Arial" pitchFamily="34" charset="0"/>
              <a:cs typeface="Arial" pitchFamily="34" charset="0"/>
            </a:endParaRPr>
          </a:p>
        </p:txBody>
      </p:sp>
      <p:sp>
        <p:nvSpPr>
          <p:cNvPr id="3" name="Заголовок 2"/>
          <p:cNvSpPr>
            <a:spLocks noGrp="1"/>
          </p:cNvSpPr>
          <p:nvPr>
            <p:ph type="title"/>
          </p:nvPr>
        </p:nvSpPr>
        <p:spPr>
          <a:xfrm>
            <a:off x="457200" y="274638"/>
            <a:ext cx="8229600" cy="296842"/>
          </a:xfrm>
        </p:spPr>
        <p:txBody>
          <a:bodyPr>
            <a:normAutofit fontScale="90000"/>
          </a:bodyPr>
          <a:lstStyle/>
          <a:p>
            <a:r>
              <a:rPr lang="ru-RU" sz="2800" dirty="0">
                <a:solidFill>
                  <a:srgbClr val="FF0000"/>
                </a:solidFill>
              </a:rPr>
              <a:t/>
            </a:r>
            <a:br>
              <a:rPr lang="ru-RU" sz="2800" dirty="0">
                <a:solidFill>
                  <a:srgbClr val="FF0000"/>
                </a:solidFill>
              </a:rPr>
            </a:br>
            <a:r>
              <a:rPr lang="ru-RU" sz="2800" dirty="0">
                <a:solidFill>
                  <a:srgbClr val="FF0000"/>
                </a:solidFill>
              </a:rPr>
              <a:t/>
            </a:r>
            <a:br>
              <a:rPr lang="ru-RU" sz="2800" dirty="0">
                <a:solidFill>
                  <a:srgbClr val="FF0000"/>
                </a:solidFill>
              </a:rPr>
            </a:br>
            <a:endParaRPr lang="ru-RU" sz="2800" dirty="0">
              <a:solidFill>
                <a:srgbClr val="FF0000"/>
              </a:solidFill>
            </a:endParaRPr>
          </a:p>
        </p:txBody>
      </p:sp>
      <p:pic>
        <p:nvPicPr>
          <p:cNvPr id="6" name="Picture 2" descr="C:\Users\asus1\Desktop\main_metod.jpeg"/>
          <p:cNvPicPr>
            <a:picLocks noChangeAspect="1" noChangeArrowheads="1"/>
          </p:cNvPicPr>
          <p:nvPr/>
        </p:nvPicPr>
        <p:blipFill>
          <a:blip r:embed="rId3" cstate="print"/>
          <a:srcRect/>
          <a:stretch>
            <a:fillRect/>
          </a:stretch>
        </p:blipFill>
        <p:spPr bwMode="auto">
          <a:xfrm>
            <a:off x="571472" y="5058000"/>
            <a:ext cx="1506276" cy="1800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Рисунок 6"/>
          <p:cNvPicPr/>
          <p:nvPr/>
        </p:nvPicPr>
        <p:blipFill>
          <a:blip r:embed="rId4" cstate="print"/>
          <a:srcRect/>
          <a:stretch>
            <a:fillRect/>
          </a:stretch>
        </p:blipFill>
        <p:spPr bwMode="auto">
          <a:xfrm>
            <a:off x="7812360" y="188640"/>
            <a:ext cx="998422" cy="1138928"/>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1714488"/>
            <a:ext cx="8229600" cy="4292803"/>
          </a:xfrm>
        </p:spPr>
        <p:txBody>
          <a:bodyPr/>
          <a:lstStyle/>
          <a:p>
            <a:pPr>
              <a:buSzPct val="76000"/>
              <a:buBlip>
                <a:blip r:embed="rId3"/>
              </a:buBlip>
            </a:pPr>
            <a:r>
              <a:rPr lang="ru-RU" dirty="0">
                <a:solidFill>
                  <a:srgbClr val="002060"/>
                </a:solidFill>
              </a:rPr>
              <a:t>Деятельность внештатного ТИТ освещается  в  районной газете «</a:t>
            </a:r>
            <a:r>
              <a:rPr lang="ru-RU" dirty="0" err="1">
                <a:solidFill>
                  <a:srgbClr val="002060"/>
                </a:solidFill>
              </a:rPr>
              <a:t>Херле</a:t>
            </a:r>
            <a:r>
              <a:rPr lang="ru-RU" dirty="0">
                <a:solidFill>
                  <a:srgbClr val="002060"/>
                </a:solidFill>
              </a:rPr>
              <a:t> </a:t>
            </a:r>
            <a:r>
              <a:rPr lang="ru-RU" dirty="0" err="1">
                <a:solidFill>
                  <a:srgbClr val="002060"/>
                </a:solidFill>
              </a:rPr>
              <a:t>ялав</a:t>
            </a:r>
            <a:r>
              <a:rPr lang="ru-RU" dirty="0">
                <a:solidFill>
                  <a:srgbClr val="002060"/>
                </a:solidFill>
              </a:rPr>
              <a:t>» и на интернет сайтах</a:t>
            </a:r>
          </a:p>
        </p:txBody>
      </p:sp>
      <p:sp>
        <p:nvSpPr>
          <p:cNvPr id="3" name="Заголовок 2"/>
          <p:cNvSpPr>
            <a:spLocks noGrp="1"/>
          </p:cNvSpPr>
          <p:nvPr>
            <p:ph type="title"/>
          </p:nvPr>
        </p:nvSpPr>
        <p:spPr/>
        <p:txBody>
          <a:bodyP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ru-RU" sz="72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СМИ</a:t>
            </a:r>
          </a:p>
        </p:txBody>
      </p:sp>
      <p:pic>
        <p:nvPicPr>
          <p:cNvPr id="4" name="Рисунок 3"/>
          <p:cNvPicPr/>
          <p:nvPr/>
        </p:nvPicPr>
        <p:blipFill>
          <a:blip r:embed="rId4" cstate="print"/>
          <a:srcRect/>
          <a:stretch>
            <a:fillRect/>
          </a:stretch>
        </p:blipFill>
        <p:spPr bwMode="auto">
          <a:xfrm>
            <a:off x="7429520" y="285728"/>
            <a:ext cx="1214446" cy="1214422"/>
          </a:xfrm>
          <a:prstGeom prst="rect">
            <a:avLst/>
          </a:prstGeom>
          <a:solidFill>
            <a:srgbClr val="FFFFFF"/>
          </a:solidFill>
          <a:ln w="9525">
            <a:noFill/>
            <a:miter lim="800000"/>
            <a:headEnd/>
            <a:tailEnd/>
          </a:ln>
        </p:spPr>
      </p:pic>
      <p:graphicFrame>
        <p:nvGraphicFramePr>
          <p:cNvPr id="285700" name="Object 4" descr="Букет"/>
          <p:cNvGraphicFramePr>
            <a:graphicFrameLocks noChangeAspect="1"/>
          </p:cNvGraphicFramePr>
          <p:nvPr/>
        </p:nvGraphicFramePr>
        <p:xfrm>
          <a:off x="0" y="3071810"/>
          <a:ext cx="4572001" cy="2500312"/>
        </p:xfrm>
        <a:graphic>
          <a:graphicData uri="http://schemas.openxmlformats.org/presentationml/2006/ole">
            <mc:AlternateContent xmlns:mc="http://schemas.openxmlformats.org/markup-compatibility/2006">
              <mc:Choice xmlns:v="urn:schemas-microsoft-com:vml" Requires="v">
                <p:oleObj spid="_x0000_s285705" name="Acrobat Document" r:id="rId5" imgW="6467374" imgH="8562953" progId="AcroExch.Document.7">
                  <p:embed/>
                </p:oleObj>
              </mc:Choice>
              <mc:Fallback>
                <p:oleObj name="Acrobat Document" r:id="rId5" imgW="6467374" imgH="8562953" progId="AcroExch.Document.7">
                  <p:embed/>
                  <p:pic>
                    <p:nvPicPr>
                      <p:cNvPr id="0" name="Picture 4" descr="Букет"/>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071810"/>
                        <a:ext cx="4572001" cy="2500312"/>
                      </a:xfrm>
                      <a:prstGeom prst="rect">
                        <a:avLst/>
                      </a:prstGeom>
                      <a:blipFill dpi="0" rotWithShape="0">
                        <a:blip r:embed="rId7"/>
                        <a:srcRect/>
                        <a:tile tx="0" ty="0" sx="100000" sy="100000" flip="none" algn="tl"/>
                      </a:blipFill>
                      <a:ln w="38100">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 name="Picture 3" descr="C:\Users\asus1\Desktop\internet-Bağlantım-Sık-Sık-Kopuyor-Kopma-Sorunu-Nedeni-Çözümü.jpg"/>
          <p:cNvPicPr>
            <a:picLocks noChangeAspect="1" noChangeArrowheads="1"/>
          </p:cNvPicPr>
          <p:nvPr/>
        </p:nvPicPr>
        <p:blipFill>
          <a:blip r:embed="rId8"/>
          <a:srcRect/>
          <a:stretch>
            <a:fillRect/>
          </a:stretch>
        </p:blipFill>
        <p:spPr bwMode="auto">
          <a:xfrm>
            <a:off x="4500562" y="4071942"/>
            <a:ext cx="4643438" cy="29623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a:p>
        </p:txBody>
      </p:sp>
      <p:sp>
        <p:nvSpPr>
          <p:cNvPr id="3" name="Заголовок 2"/>
          <p:cNvSpPr>
            <a:spLocks noGrp="1"/>
          </p:cNvSpPr>
          <p:nvPr>
            <p:ph type="title"/>
          </p:nvPr>
        </p:nvSpPr>
        <p:spPr/>
        <p:txBody>
          <a:bodyPr>
            <a:normAutofit fontScale="90000"/>
          </a:bodyPr>
          <a:lstStyle/>
          <a:p>
            <a:r>
              <a:rPr lang="ru-RU" dirty="0" smtClean="0"/>
              <a:t/>
            </a:r>
            <a:br>
              <a:rPr lang="ru-RU" dirty="0" smtClean="0"/>
            </a:br>
            <a:r>
              <a:rPr lang="ru-RU" dirty="0"/>
              <a:t/>
            </a:r>
            <a:br>
              <a:rPr lang="ru-RU" dirty="0"/>
            </a:br>
            <a:r>
              <a:rPr lang="ru-RU" dirty="0" smtClean="0"/>
              <a:t/>
            </a:r>
            <a:br>
              <a:rPr lang="ru-RU" dirty="0" smtClean="0"/>
            </a:br>
            <a:r>
              <a:rPr lang="ru-RU" dirty="0"/>
              <a:t/>
            </a:r>
            <a:br>
              <a:rPr lang="ru-RU" dirty="0"/>
            </a:br>
            <a:endParaRPr lang="ru-RU" dirty="0"/>
          </a:p>
        </p:txBody>
      </p:sp>
      <p:graphicFrame>
        <p:nvGraphicFramePr>
          <p:cNvPr id="4098" name="Object 2"/>
          <p:cNvGraphicFramePr>
            <a:graphicFrameLocks noChangeAspect="1"/>
          </p:cNvGraphicFramePr>
          <p:nvPr/>
        </p:nvGraphicFramePr>
        <p:xfrm>
          <a:off x="1643042" y="22256"/>
          <a:ext cx="6684977" cy="7907338"/>
        </p:xfrm>
        <a:graphic>
          <a:graphicData uri="http://schemas.openxmlformats.org/presentationml/2006/ole">
            <mc:AlternateContent xmlns:mc="http://schemas.openxmlformats.org/markup-compatibility/2006">
              <mc:Choice xmlns:v="urn:schemas-microsoft-com:vml" Requires="v">
                <p:oleObj spid="_x0000_s287752" name="Acrobat Document" r:id="rId4" imgW="5752895" imgH="8077042" progId="AcroExch.Document.7">
                  <p:embed/>
                </p:oleObj>
              </mc:Choice>
              <mc:Fallback>
                <p:oleObj name="Acrobat Document" r:id="rId4" imgW="5752895" imgH="8077042" progId="AcroExch.Document.7">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3042" y="22256"/>
                        <a:ext cx="6684977" cy="790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a:p>
        </p:txBody>
      </p:sp>
      <p:sp>
        <p:nvSpPr>
          <p:cNvPr id="3" name="Заголовок 2"/>
          <p:cNvSpPr>
            <a:spLocks noGrp="1"/>
          </p:cNvSpPr>
          <p:nvPr>
            <p:ph type="title"/>
          </p:nvPr>
        </p:nvSpPr>
        <p:spPr/>
        <p:txBody>
          <a:bodyPr>
            <a:normAutofit fontScale="90000"/>
          </a:bodyPr>
          <a:lstStyle/>
          <a:p>
            <a:r>
              <a:rPr lang="ru-RU" dirty="0" smtClean="0"/>
              <a:t/>
            </a:r>
            <a:br>
              <a:rPr lang="ru-RU" dirty="0" smtClean="0"/>
            </a:br>
            <a:r>
              <a:rPr lang="ru-RU" dirty="0"/>
              <a:t/>
            </a:r>
            <a:br>
              <a:rPr lang="ru-RU" dirty="0"/>
            </a:br>
            <a:r>
              <a:rPr lang="ru-RU" dirty="0" smtClean="0"/>
              <a:t/>
            </a:r>
            <a:br>
              <a:rPr lang="ru-RU" dirty="0" smtClean="0"/>
            </a:br>
            <a:r>
              <a:rPr lang="ru-RU" dirty="0"/>
              <a:t/>
            </a:r>
            <a:br>
              <a:rPr lang="ru-RU" dirty="0"/>
            </a:br>
            <a:endParaRPr lang="ru-RU" dirty="0"/>
          </a:p>
        </p:txBody>
      </p:sp>
      <p:graphicFrame>
        <p:nvGraphicFramePr>
          <p:cNvPr id="3074" name="Object 2"/>
          <p:cNvGraphicFramePr>
            <a:graphicFrameLocks noChangeAspect="1"/>
          </p:cNvGraphicFramePr>
          <p:nvPr/>
        </p:nvGraphicFramePr>
        <p:xfrm>
          <a:off x="1714480" y="-357214"/>
          <a:ext cx="6429420" cy="7875588"/>
        </p:xfrm>
        <a:graphic>
          <a:graphicData uri="http://schemas.openxmlformats.org/presentationml/2006/ole">
            <mc:AlternateContent xmlns:mc="http://schemas.openxmlformats.org/markup-compatibility/2006">
              <mc:Choice xmlns:v="urn:schemas-microsoft-com:vml" Requires="v">
                <p:oleObj spid="_x0000_s286728" name="Acrobat Document" r:id="rId3" imgW="5705238" imgH="8038760" progId="AcroExch.Document.7">
                  <p:embed/>
                </p:oleObj>
              </mc:Choice>
              <mc:Fallback>
                <p:oleObj name="Acrobat Document" r:id="rId3" imgW="5705238" imgH="8038760" progId="AcroExch.Document.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480" y="-357214"/>
                        <a:ext cx="6429420" cy="787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dirty="0"/>
          </a:p>
        </p:txBody>
      </p:sp>
      <p:sp>
        <p:nvSpPr>
          <p:cNvPr id="3" name="Заголовок 2"/>
          <p:cNvSpPr>
            <a:spLocks noGrp="1"/>
          </p:cNvSpPr>
          <p:nvPr>
            <p:ph type="title"/>
          </p:nvPr>
        </p:nvSpPr>
        <p:spPr/>
        <p:txBody>
          <a:bodyPr/>
          <a:lstStyle/>
          <a:p>
            <a:endParaRPr lang="ru-RU"/>
          </a:p>
        </p:txBody>
      </p:sp>
      <p:graphicFrame>
        <p:nvGraphicFramePr>
          <p:cNvPr id="5122" name="Object 2"/>
          <p:cNvGraphicFramePr>
            <a:graphicFrameLocks noChangeAspect="1"/>
          </p:cNvGraphicFramePr>
          <p:nvPr/>
        </p:nvGraphicFramePr>
        <p:xfrm>
          <a:off x="239712" y="0"/>
          <a:ext cx="8904288" cy="6858000"/>
        </p:xfrm>
        <a:graphic>
          <a:graphicData uri="http://schemas.openxmlformats.org/presentationml/2006/ole">
            <mc:AlternateContent xmlns:mc="http://schemas.openxmlformats.org/markup-compatibility/2006">
              <mc:Choice xmlns:v="urn:schemas-microsoft-com:vml" Requires="v">
                <p:oleObj spid="_x0000_s288775" name="Acrobat Document" r:id="rId3" imgW="8248464" imgH="6000738" progId="AcroExch.Document.7">
                  <p:embed/>
                </p:oleObj>
              </mc:Choice>
              <mc:Fallback>
                <p:oleObj name="Acrobat Document" r:id="rId3" imgW="8248464" imgH="6000738" progId="AcroExch.Document.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2" y="0"/>
                        <a:ext cx="89042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normAutofit fontScale="85000" lnSpcReduction="10000"/>
          </a:bodyPr>
          <a:lstStyle/>
          <a:p>
            <a:pPr>
              <a:buBlip>
                <a:blip r:embed="rId2"/>
              </a:buBlip>
            </a:pPr>
            <a:r>
              <a:rPr lang="ru-RU" b="1" dirty="0">
                <a:solidFill>
                  <a:srgbClr val="7030A0"/>
                </a:solidFill>
              </a:rPr>
              <a:t>Основные направления и приоритеты в деятельности ВТИТ</a:t>
            </a:r>
            <a:r>
              <a:rPr lang="ru-RU" dirty="0">
                <a:solidFill>
                  <a:srgbClr val="7030A0"/>
                </a:solidFill>
              </a:rPr>
              <a:t>:</a:t>
            </a:r>
          </a:p>
          <a:p>
            <a:pPr>
              <a:buFont typeface="Wingdings" pitchFamily="2" charset="2"/>
              <a:buChar char="Ø"/>
            </a:pPr>
            <a:r>
              <a:rPr lang="ru-RU" dirty="0">
                <a:solidFill>
                  <a:schemeClr val="accent4">
                    <a:lumMod val="75000"/>
                  </a:schemeClr>
                </a:solidFill>
              </a:rPr>
              <a:t> осуществление контроля за реализацией основных задач законодательства о труде;</a:t>
            </a:r>
          </a:p>
          <a:p>
            <a:pPr>
              <a:buFont typeface="Wingdings" pitchFamily="2" charset="2"/>
              <a:buChar char="Ø"/>
            </a:pPr>
            <a:r>
              <a:rPr lang="ru-RU" dirty="0">
                <a:solidFill>
                  <a:schemeClr val="accent4">
                    <a:lumMod val="75000"/>
                  </a:schemeClr>
                </a:solidFill>
              </a:rPr>
              <a:t> подготовка вопросов по охране труда на заседания  президиума, совещания и семинары профактива и работодателей; </a:t>
            </a:r>
          </a:p>
          <a:p>
            <a:pPr>
              <a:buFont typeface="Wingdings" pitchFamily="2" charset="2"/>
              <a:buChar char="Ø"/>
            </a:pPr>
            <a:r>
              <a:rPr lang="ru-RU" dirty="0">
                <a:solidFill>
                  <a:schemeClr val="accent4">
                    <a:lumMod val="75000"/>
                  </a:schemeClr>
                </a:solidFill>
              </a:rPr>
              <a:t> проведение контроля за состоянием охраны труда в учреждениях образования;</a:t>
            </a:r>
          </a:p>
          <a:p>
            <a:pPr>
              <a:buFont typeface="Wingdings" pitchFamily="2" charset="2"/>
              <a:buChar char="Ø"/>
            </a:pPr>
            <a:r>
              <a:rPr lang="ru-RU" dirty="0">
                <a:solidFill>
                  <a:schemeClr val="accent4">
                    <a:lumMod val="75000"/>
                  </a:schemeClr>
                </a:solidFill>
              </a:rPr>
              <a:t> организация и проведение </a:t>
            </a:r>
            <a:r>
              <a:rPr lang="ru-RU" dirty="0" smtClean="0">
                <a:solidFill>
                  <a:schemeClr val="accent4">
                    <a:lumMod val="75000"/>
                  </a:schemeClr>
                </a:solidFill>
              </a:rPr>
              <a:t>смотра-конкурса </a:t>
            </a:r>
            <a:r>
              <a:rPr lang="ru-RU" dirty="0">
                <a:solidFill>
                  <a:schemeClr val="accent4">
                    <a:lumMod val="75000"/>
                  </a:schemeClr>
                </a:solidFill>
              </a:rPr>
              <a:t>на звание «Лучший уполномоченный по охране </a:t>
            </a:r>
            <a:r>
              <a:rPr lang="ru-RU" dirty="0" smtClean="0">
                <a:solidFill>
                  <a:schemeClr val="accent4">
                    <a:lumMod val="75000"/>
                  </a:schemeClr>
                </a:solidFill>
              </a:rPr>
              <a:t>труда Профсоюза»; </a:t>
            </a:r>
            <a:endParaRPr lang="ru-RU" dirty="0">
              <a:solidFill>
                <a:schemeClr val="accent4">
                  <a:lumMod val="75000"/>
                </a:schemeClr>
              </a:solidFill>
            </a:endParaRPr>
          </a:p>
          <a:p>
            <a:pPr>
              <a:buFont typeface="Wingdings" pitchFamily="2" charset="2"/>
              <a:buChar char="Ø"/>
            </a:pPr>
            <a:r>
              <a:rPr lang="ru-RU" dirty="0">
                <a:solidFill>
                  <a:schemeClr val="accent4">
                    <a:lumMod val="75000"/>
                  </a:schemeClr>
                </a:solidFill>
              </a:rPr>
              <a:t>проведение месячника и Дней охраны труда в ОУ.</a:t>
            </a:r>
          </a:p>
          <a:p>
            <a:endParaRPr lang="ru-RU" dirty="0"/>
          </a:p>
        </p:txBody>
      </p:sp>
      <p:sp>
        <p:nvSpPr>
          <p:cNvPr id="3" name="Заголовок 2"/>
          <p:cNvSpPr>
            <a:spLocks noGrp="1"/>
          </p:cNvSpPr>
          <p:nvPr>
            <p:ph type="title"/>
          </p:nvPr>
        </p:nvSpPr>
        <p:spPr>
          <a:xfrm>
            <a:off x="571472" y="500042"/>
            <a:ext cx="8086724" cy="642942"/>
          </a:xfrm>
        </p:spPr>
        <p:txBody>
          <a:bodyPr>
            <a:noAutofit/>
          </a:bodyPr>
          <a:lstStyle/>
          <a:p>
            <a:r>
              <a:rPr lang="ru-RU" sz="3600" dirty="0">
                <a:solidFill>
                  <a:schemeClr val="accent2">
                    <a:lumMod val="75000"/>
                  </a:schemeClr>
                </a:solidFill>
              </a:rPr>
              <a:t/>
            </a:r>
            <a:br>
              <a:rPr lang="ru-RU" sz="3600" dirty="0">
                <a:solidFill>
                  <a:schemeClr val="accent2">
                    <a:lumMod val="75000"/>
                  </a:schemeClr>
                </a:solidFill>
              </a:rPr>
            </a:br>
            <a:r>
              <a:rPr lang="ru-RU" sz="3600" dirty="0">
                <a:solidFill>
                  <a:schemeClr val="accent2">
                    <a:lumMod val="75000"/>
                  </a:schemeClr>
                </a:solidFill>
              </a:rPr>
              <a:t>Обеспечение здоровых и</a:t>
            </a:r>
            <a:br>
              <a:rPr lang="ru-RU" sz="3600" dirty="0">
                <a:solidFill>
                  <a:schemeClr val="accent2">
                    <a:lumMod val="75000"/>
                  </a:schemeClr>
                </a:solidFill>
              </a:rPr>
            </a:br>
            <a:r>
              <a:rPr lang="ru-RU" sz="3600" dirty="0">
                <a:solidFill>
                  <a:schemeClr val="accent2">
                    <a:lumMod val="75000"/>
                  </a:schemeClr>
                </a:solidFill>
              </a:rPr>
              <a:t> безопасных условий труда</a:t>
            </a:r>
            <a:br>
              <a:rPr lang="ru-RU" sz="3600" dirty="0">
                <a:solidFill>
                  <a:schemeClr val="accent2">
                    <a:lumMod val="75000"/>
                  </a:schemeClr>
                </a:solidFill>
              </a:rPr>
            </a:br>
            <a:endParaRPr lang="ru-RU" sz="3600" dirty="0">
              <a:solidFill>
                <a:schemeClr val="accent2">
                  <a:lumMod val="75000"/>
                </a:schemeClr>
              </a:solidFill>
            </a:endParaRPr>
          </a:p>
        </p:txBody>
      </p:sp>
      <p:pic>
        <p:nvPicPr>
          <p:cNvPr id="4" name="Рисунок 3"/>
          <p:cNvPicPr/>
          <p:nvPr/>
        </p:nvPicPr>
        <p:blipFill>
          <a:blip r:embed="rId3" cstate="print"/>
          <a:srcRect/>
          <a:stretch>
            <a:fillRect/>
          </a:stretch>
        </p:blipFill>
        <p:spPr bwMode="auto">
          <a:xfrm>
            <a:off x="7429520" y="285728"/>
            <a:ext cx="1214446" cy="1214422"/>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a:p>
        </p:txBody>
      </p:sp>
      <p:sp>
        <p:nvSpPr>
          <p:cNvPr id="3" name="Заголовок 2"/>
          <p:cNvSpPr>
            <a:spLocks noGrp="1"/>
          </p:cNvSpPr>
          <p:nvPr>
            <p:ph type="title"/>
          </p:nvPr>
        </p:nvSpPr>
        <p:spPr>
          <a:xfrm>
            <a:off x="579441" y="-1035496"/>
            <a:ext cx="8229600" cy="1417638"/>
          </a:xfrm>
        </p:spPr>
        <p:txBody>
          <a:bodyPr>
            <a:normAutofit fontScale="90000"/>
          </a:bodyPr>
          <a:lstStyle/>
          <a:p>
            <a:r>
              <a:rPr lang="ru-RU" dirty="0" smtClean="0"/>
              <a:t/>
            </a:r>
            <a:br>
              <a:rPr lang="ru-RU" dirty="0" smtClean="0"/>
            </a:br>
            <a:r>
              <a:rPr lang="ru-RU" dirty="0"/>
              <a:t/>
            </a:r>
            <a:br>
              <a:rPr lang="ru-RU" dirty="0"/>
            </a:br>
            <a:r>
              <a:rPr lang="ru-RU" dirty="0" smtClean="0"/>
              <a:t/>
            </a:r>
            <a:br>
              <a:rPr lang="ru-RU" dirty="0" smtClean="0"/>
            </a:br>
            <a:r>
              <a:rPr lang="ru-RU" dirty="0"/>
              <a:t/>
            </a:r>
            <a:br>
              <a:rPr lang="ru-RU" dirty="0"/>
            </a:br>
            <a:endParaRPr lang="ru-RU" dirty="0"/>
          </a:p>
        </p:txBody>
      </p:sp>
      <p:pic>
        <p:nvPicPr>
          <p:cNvPr id="363522" name="Рисунок 4"/>
          <p:cNvPicPr>
            <a:picLocks noChangeAspect="1" noChangeArrowheads="1"/>
          </p:cNvPicPr>
          <p:nvPr/>
        </p:nvPicPr>
        <p:blipFill>
          <a:blip r:embed="rId2"/>
          <a:srcRect/>
          <a:stretch>
            <a:fillRect/>
          </a:stretch>
        </p:blipFill>
        <p:spPr bwMode="auto">
          <a:xfrm>
            <a:off x="13455" y="188640"/>
            <a:ext cx="9204287" cy="65527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Rectangle 5"/>
          <p:cNvSpPr>
            <a:spLocks noGrp="1" noChangeArrowheads="1"/>
          </p:cNvSpPr>
          <p:nvPr>
            <p:ph idx="1"/>
          </p:nvPr>
        </p:nvSpPr>
        <p:spPr>
          <a:xfrm>
            <a:off x="0" y="-256780"/>
            <a:ext cx="9144000" cy="7042954"/>
          </a:xfrm>
          <a:noFill/>
        </p:spPr>
        <p:txBody>
          <a:bodyPr wrap="square" anchor="ctr">
            <a:spAutoFit/>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a:p>
        </p:txBody>
      </p:sp>
      <p:sp>
        <p:nvSpPr>
          <p:cNvPr id="48130" name="Rectangle 2"/>
          <p:cNvSpPr>
            <a:spLocks noGrp="1" noChangeArrowheads="1"/>
          </p:cNvSpPr>
          <p:nvPr>
            <p:ph type="title"/>
          </p:nvPr>
        </p:nvSpPr>
        <p:spPr>
          <a:xfrm>
            <a:off x="467544" y="274638"/>
            <a:ext cx="8219256" cy="1498178"/>
          </a:xfrm>
        </p:spPr>
        <p:txBody>
          <a:bodyPr>
            <a:normAutofit fontScale="90000"/>
          </a:bodyPr>
          <a:lstStyle/>
          <a:p>
            <a:pPr eaLnBrk="1" hangingPunct="1"/>
            <a:r>
              <a:rPr lang="ru-RU" sz="1800" b="1" u="sng" dirty="0"/>
              <a:t>НОВОСТИ  ИЗ  УРМАР</a:t>
            </a:r>
            <a:r>
              <a:rPr lang="ru-RU" sz="1800" b="1" dirty="0"/>
              <a:t/>
            </a:r>
            <a:br>
              <a:rPr lang="ru-RU" sz="1800" b="1" dirty="0"/>
            </a:br>
            <a:r>
              <a:rPr lang="ru-RU" sz="1800" b="1" dirty="0" smtClean="0"/>
              <a:t>(</a:t>
            </a:r>
            <a:r>
              <a:rPr lang="ru-RU" sz="1800" b="1" dirty="0"/>
              <a:t>из сайта </a:t>
            </a:r>
            <a:r>
              <a:rPr lang="ru-RU" sz="1800" b="1" dirty="0" err="1" smtClean="0"/>
              <a:t>администра</a:t>
            </a:r>
            <a:r>
              <a:rPr lang="ru-RU" sz="1800" b="1" dirty="0" smtClean="0"/>
              <a:t/>
            </a:r>
            <a:br>
              <a:rPr lang="ru-RU" sz="1800" b="1" dirty="0" smtClean="0"/>
            </a:br>
            <a:r>
              <a:rPr lang="ru-RU" sz="1800" b="1" dirty="0" err="1" smtClean="0"/>
              <a:t>ции</a:t>
            </a:r>
            <a:r>
              <a:rPr lang="ru-RU" sz="1800" b="1" dirty="0" smtClean="0"/>
              <a:t/>
            </a:r>
            <a:br>
              <a:rPr lang="ru-RU" sz="1800" b="1" dirty="0" smtClean="0"/>
            </a:br>
            <a:r>
              <a:rPr lang="ru-RU" sz="1800" b="1" dirty="0" err="1" smtClean="0"/>
              <a:t>Урмарского</a:t>
            </a:r>
            <a:r>
              <a:rPr lang="ru-RU" sz="1800" b="1" dirty="0" smtClean="0"/>
              <a:t> </a:t>
            </a:r>
            <a:r>
              <a:rPr lang="ru-RU" sz="1800" b="1" dirty="0"/>
              <a:t>района</a:t>
            </a:r>
            <a:br>
              <a:rPr lang="ru-RU" sz="1800" b="1" dirty="0"/>
            </a:br>
            <a:r>
              <a:rPr lang="ru-RU" sz="1800" b="1" dirty="0" smtClean="0"/>
              <a:t>Чувашской </a:t>
            </a:r>
            <a:r>
              <a:rPr lang="ru-RU" sz="1800" b="1" dirty="0"/>
              <a:t>Республики</a:t>
            </a:r>
            <a:r>
              <a:rPr lang="ru-RU" sz="2100" b="1" dirty="0"/>
              <a:t>)</a:t>
            </a:r>
          </a:p>
        </p:txBody>
      </p:sp>
      <p:graphicFrame>
        <p:nvGraphicFramePr>
          <p:cNvPr id="6" name="Таблица 5"/>
          <p:cNvGraphicFramePr>
            <a:graphicFrameLocks noGrp="1"/>
          </p:cNvGraphicFramePr>
          <p:nvPr>
            <p:extLst>
              <p:ext uri="{D42A27DB-BD31-4B8C-83A1-F6EECF244321}">
                <p14:modId xmlns:p14="http://schemas.microsoft.com/office/powerpoint/2010/main" val="3190099610"/>
              </p:ext>
            </p:extLst>
          </p:nvPr>
        </p:nvGraphicFramePr>
        <p:xfrm>
          <a:off x="3368383" y="311019"/>
          <a:ext cx="4876025" cy="7643337"/>
        </p:xfrm>
        <a:graphic>
          <a:graphicData uri="http://schemas.openxmlformats.org/drawingml/2006/table">
            <a:tbl>
              <a:tblPr/>
              <a:tblGrid>
                <a:gridCol w="4876025">
                  <a:extLst>
                    <a:ext uri="{9D8B030D-6E8A-4147-A177-3AD203B41FA5}">
                      <a16:colId xmlns:a16="http://schemas.microsoft.com/office/drawing/2014/main" xmlns="" val="20000"/>
                    </a:ext>
                  </a:extLst>
                </a:gridCol>
              </a:tblGrid>
              <a:tr h="5458358">
                <a:tc>
                  <a:txBody>
                    <a:bodyPr/>
                    <a:lstStyle/>
                    <a:p>
                      <a:pPr marL="0" marR="0" lvl="0" indent="0" algn="l" defTabSz="914400" rtl="0" eaLnBrk="1" fontAlgn="base" latinLnBrk="0" hangingPunct="1">
                        <a:lnSpc>
                          <a:spcPct val="115000"/>
                        </a:lnSpc>
                        <a:spcBef>
                          <a:spcPts val="300"/>
                        </a:spcBef>
                        <a:spcAft>
                          <a:spcPts val="600"/>
                        </a:spcAft>
                        <a:buClrTx/>
                        <a:buSzTx/>
                        <a:buFontTx/>
                        <a:buNone/>
                        <a:tabLst/>
                      </a:pPr>
                      <a:r>
                        <a:rPr kumimoji="0" lang="ru-RU" sz="1200" b="1" i="0" u="none" strike="noStrike" cap="none" normalizeH="0" baseline="0" dirty="0">
                          <a:ln>
                            <a:noFill/>
                          </a:ln>
                          <a:solidFill>
                            <a:schemeClr val="tx1"/>
                          </a:solidFill>
                          <a:effectLst/>
                          <a:latin typeface="Times New Roman" pitchFamily="18" charset="0"/>
                          <a:cs typeface="Times New Roman" pitchFamily="18" charset="0"/>
                        </a:rPr>
                        <a:t>Дата:</a:t>
                      </a:r>
                      <a:r>
                        <a:rPr kumimoji="0" lang="ru-RU" sz="1200" b="0" i="0" u="none" strike="noStrike" cap="none" normalizeH="0" baseline="0" dirty="0">
                          <a:ln>
                            <a:noFill/>
                          </a:ln>
                          <a:solidFill>
                            <a:schemeClr val="tx1"/>
                          </a:solidFill>
                          <a:effectLst/>
                          <a:latin typeface="Times New Roman" pitchFamily="18" charset="0"/>
                          <a:cs typeface="Times New Roman" pitchFamily="18" charset="0"/>
                        </a:rPr>
                        <a:t> 29.11.2013</a:t>
                      </a:r>
                      <a:endParaRPr kumimoji="0" lang="ru-RU" sz="1200" b="0" i="0" u="none" strike="noStrike" cap="none" normalizeH="0" baseline="0" dirty="0">
                        <a:ln>
                          <a:noFill/>
                        </a:ln>
                        <a:solidFill>
                          <a:schemeClr val="tx1"/>
                        </a:solidFill>
                        <a:effectLst/>
                        <a:latin typeface="Calibri" pitchFamily="34" charset="0"/>
                        <a:cs typeface="Times New Roman"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r>
                        <a:rPr kumimoji="0" lang="ru-RU" sz="1200" b="1" i="0" u="none" strike="noStrike" cap="none" normalizeH="0" baseline="0" dirty="0">
                          <a:ln>
                            <a:noFill/>
                          </a:ln>
                          <a:solidFill>
                            <a:srgbClr val="4B0082"/>
                          </a:solidFill>
                          <a:effectLst/>
                          <a:latin typeface="Times New Roman" pitchFamily="18" charset="0"/>
                          <a:cs typeface="Times New Roman" pitchFamily="18" charset="0"/>
                        </a:rPr>
                        <a:t>28.11.2013 г. в зале заседаний отдела образования и молодежной политики администрации Урмарского района состоялось заседание Совета Урмарской районной организации профсоюза работников народного образования и науки. На заседании подробно рассмотрен вопрос о проведении отчетов и выборов в республиканской организации профсоюза в 2014 году. Внештатный правовой инспектор Урмарской районной организации профсоюза М.Яковлева ознакомила с итогами контрольной республиканской тематической проверки по соблюдению трудового законодательства в образовательных учреждениях Урмарского района в 2013 году по теме: </a:t>
                      </a:r>
                      <a:r>
                        <a:rPr kumimoji="0" lang="ru-RU" sz="1200" b="1" i="0" u="none" strike="noStrike" cap="none" normalizeH="0" baseline="0" dirty="0">
                          <a:ln>
                            <a:noFill/>
                          </a:ln>
                          <a:solidFill>
                            <a:srgbClr val="4B0082"/>
                          </a:solidFill>
                          <a:effectLst/>
                          <a:latin typeface="Times New Roman" pitchFamily="18" charset="0"/>
                          <a:ea typeface="Arial Unicode MS" pitchFamily="34" charset="-128"/>
                          <a:cs typeface="Times New Roman" pitchFamily="18" charset="0"/>
                        </a:rPr>
                        <a:t>«Предоставление гарантий и компенсаций при направлении в служебные командировки и курсы повышения квалификации»</a:t>
                      </a:r>
                      <a:r>
                        <a:rPr kumimoji="0" lang="ru-RU" sz="1200" b="1" i="0" u="none" strike="noStrike" cap="none" normalizeH="0" baseline="0" dirty="0">
                          <a:ln>
                            <a:noFill/>
                          </a:ln>
                          <a:solidFill>
                            <a:srgbClr val="4B0082"/>
                          </a:solidFill>
                          <a:effectLst/>
                          <a:latin typeface="Times New Roman" pitchFamily="18" charset="0"/>
                          <a:cs typeface="Times New Roman" pitchFamily="18" charset="0"/>
                        </a:rPr>
                        <a:t> и</a:t>
                      </a:r>
                      <a:r>
                        <a:rPr kumimoji="0" lang="ru-RU" sz="1200" b="1" i="0" u="none" strike="noStrike" cap="none" normalizeH="0" baseline="0" dirty="0">
                          <a:ln>
                            <a:noFill/>
                          </a:ln>
                          <a:solidFill>
                            <a:srgbClr val="4B0082"/>
                          </a:solidFill>
                          <a:effectLst/>
                          <a:latin typeface="Times New Roman" pitchFamily="18" charset="0"/>
                          <a:ea typeface="Arial Unicode MS" pitchFamily="34" charset="-128"/>
                          <a:cs typeface="Arial Unicode MS" pitchFamily="34" charset="-128"/>
                        </a:rPr>
                        <a:t> </a:t>
                      </a:r>
                      <a:r>
                        <a:rPr kumimoji="0" lang="ru-RU" sz="1200" b="1" i="0" u="none" strike="noStrike" cap="none" normalizeH="0" baseline="0" dirty="0" err="1">
                          <a:ln>
                            <a:noFill/>
                          </a:ln>
                          <a:solidFill>
                            <a:srgbClr val="4B0082"/>
                          </a:solidFill>
                          <a:effectLst/>
                          <a:latin typeface="Times New Roman" pitchFamily="18" charset="0"/>
                          <a:ea typeface="Arial Unicode MS" pitchFamily="34" charset="-128"/>
                          <a:cs typeface="Arial Unicode MS" pitchFamily="34" charset="-128"/>
                        </a:rPr>
                        <a:t>общепрофсоюзной</a:t>
                      </a:r>
                      <a:r>
                        <a:rPr kumimoji="0" lang="ru-RU" sz="1200" b="1" i="0" u="none" strike="noStrike" cap="none" normalizeH="0" baseline="0" dirty="0">
                          <a:ln>
                            <a:noFill/>
                          </a:ln>
                          <a:solidFill>
                            <a:srgbClr val="4B0082"/>
                          </a:solidFill>
                          <a:effectLst/>
                          <a:latin typeface="Times New Roman" pitchFamily="18" charset="0"/>
                          <a:ea typeface="Arial Unicode MS" pitchFamily="34" charset="-128"/>
                          <a:cs typeface="Arial Unicode MS" pitchFamily="34" charset="-128"/>
                        </a:rPr>
                        <a:t> тематической проверки по соблюдению трудового законодательства в образовательных учреждениях в 2013 году по теме: «Соблюдение трудового законодательства при заключении и выполнении коллективных договоров в образовательных учреждениях». </a:t>
                      </a:r>
                      <a:r>
                        <a:rPr kumimoji="0" lang="ru-RU" sz="1200" b="1" i="0" u="none" strike="noStrike" cap="none" normalizeH="0" baseline="0" dirty="0" err="1">
                          <a:ln>
                            <a:noFill/>
                          </a:ln>
                          <a:solidFill>
                            <a:srgbClr val="4B0082"/>
                          </a:solidFill>
                          <a:effectLst/>
                          <a:latin typeface="Times New Roman" pitchFamily="18" charset="0"/>
                          <a:ea typeface="Arial Unicode MS" pitchFamily="34" charset="-128"/>
                          <a:cs typeface="Arial Unicode MS" pitchFamily="34" charset="-128"/>
                        </a:rPr>
                        <a:t>Л.Кашмакова</a:t>
                      </a:r>
                      <a:r>
                        <a:rPr kumimoji="0" lang="ru-RU" sz="1200" b="1" i="0" u="none" strike="noStrike" cap="none" normalizeH="0" baseline="0" dirty="0">
                          <a:ln>
                            <a:noFill/>
                          </a:ln>
                          <a:solidFill>
                            <a:srgbClr val="4B0082"/>
                          </a:solidFill>
                          <a:effectLst/>
                          <a:latin typeface="Times New Roman" pitchFamily="18" charset="0"/>
                          <a:ea typeface="Arial Unicode MS" pitchFamily="34" charset="-128"/>
                          <a:cs typeface="Arial Unicode MS" pitchFamily="34" charset="-128"/>
                        </a:rPr>
                        <a:t>, внештатный технический инспектор профсоюза, остановилась на вопросах соблюдения законодательства в области охраны труда, приведения в соответствие документации по охране труда по новому СУОТ, проведения конкурса </a:t>
                      </a:r>
                      <a:r>
                        <a:rPr kumimoji="0" lang="ru-RU" sz="1200" b="1" i="0" u="none" strike="noStrike" cap="none" normalizeH="0" baseline="0" dirty="0">
                          <a:ln>
                            <a:noFill/>
                          </a:ln>
                          <a:solidFill>
                            <a:srgbClr val="4B0082"/>
                          </a:solidFill>
                          <a:effectLst/>
                          <a:latin typeface="Times New Roman" pitchFamily="18" charset="0"/>
                          <a:cs typeface="Times New Roman" pitchFamily="18" charset="0"/>
                        </a:rPr>
                        <a:t>на лучшего уполномоченного по охране труда Профсоюза за 2013 год. Е.Николаева, председатель районной организации профсоюза ознакомила с положениями республиканского отраслевого Соглашения по решению социально-экономических проблем и обеспечению правовых гарантий работников образования Чувашской Республики на 2013-2016 г.г. Подробно остановилась на процедуре проведения особой формы аттестации для ряда педагогических работников, имевших квалификационную категорию и претендующих на ту же самую квалификационную категорию. Также обсуждены вопросы составления</a:t>
                      </a:r>
                      <a:r>
                        <a:rPr kumimoji="0" lang="ru-RU" sz="1200" b="1" i="0" u="none" strike="noStrike" cap="none" normalizeH="0" baseline="0" dirty="0">
                          <a:ln>
                            <a:noFill/>
                          </a:ln>
                          <a:solidFill>
                            <a:srgbClr val="4B0082"/>
                          </a:solidFill>
                          <a:effectLst/>
                          <a:latin typeface="Times New Roman" pitchFamily="18" charset="0"/>
                          <a:ea typeface="Arial Unicode MS" pitchFamily="34" charset="-128"/>
                          <a:cs typeface="Arial Unicode MS" pitchFamily="34" charset="-128"/>
                        </a:rPr>
                        <a:t> статистических отчетов первичных профсоюзных организаций образовательных учреждений формы 5 СП,1-У и </a:t>
                      </a:r>
                      <a:r>
                        <a:rPr kumimoji="0" lang="ru-RU" sz="1200" b="1" i="0" u="none" strike="noStrike" cap="none" normalizeH="0" baseline="0" dirty="0">
                          <a:ln>
                            <a:noFill/>
                          </a:ln>
                          <a:solidFill>
                            <a:srgbClr val="4B0082"/>
                          </a:solidFill>
                          <a:effectLst/>
                          <a:latin typeface="Times New Roman" pitchFamily="18" charset="0"/>
                          <a:cs typeface="Times New Roman" pitchFamily="18" charset="0"/>
                        </a:rPr>
                        <a:t>реформирования пенсионной системы страны. </a:t>
                      </a:r>
                      <a:endParaRPr kumimoji="0" lang="ru-RU" sz="1200" b="0" i="0" u="none" strike="noStrike" cap="none" normalizeH="0" baseline="0" dirty="0">
                        <a:ln>
                          <a:noFill/>
                        </a:ln>
                        <a:solidFill>
                          <a:schemeClr val="tx1"/>
                        </a:solidFill>
                        <a:effectLst/>
                        <a:latin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a:ln>
                            <a:noFill/>
                          </a:ln>
                          <a:solidFill>
                            <a:srgbClr val="333399"/>
                          </a:solidFill>
                          <a:effectLst/>
                          <a:latin typeface="Times New Roman" pitchFamily="18" charset="0"/>
                          <a:cs typeface="Times New Roman" pitchFamily="18" charset="0"/>
                          <a:hlinkClick r:id="rId3" tooltip="Урмарская районная организация профсоюза работников народного образования и науки РФ"/>
                        </a:rPr>
                        <a:t>Урмарская районная организация профсоюза работников народного образования и науки РФ</a:t>
                      </a:r>
                      <a:endParaRPr kumimoji="0" lang="ru-RU" sz="1200" b="0" i="0" u="none" strike="noStrike" cap="none" normalizeH="0" baseline="0" dirty="0">
                        <a:ln>
                          <a:noFill/>
                        </a:ln>
                        <a:solidFill>
                          <a:schemeClr val="tx1"/>
                        </a:solidFill>
                        <a:effectLst/>
                        <a:latin typeface="Calibri" pitchFamily="34" charset="0"/>
                        <a:cs typeface="Times New Roman" pitchFamily="18" charset="0"/>
                      </a:endParaRPr>
                    </a:p>
                    <a:p>
                      <a:pPr marL="0" marR="0" lvl="0" indent="0" algn="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a:ln>
                            <a:noFill/>
                          </a:ln>
                          <a:solidFill>
                            <a:srgbClr val="333399"/>
                          </a:solidFill>
                          <a:effectLst/>
                          <a:latin typeface="Times New Roman" pitchFamily="18" charset="0"/>
                          <a:cs typeface="Times New Roman" pitchFamily="18" charset="0"/>
                          <a:hlinkClick r:id="rId4" tooltip="Перейти к списку новостей"/>
                        </a:rPr>
                        <a:t>Список новостей</a:t>
                      </a:r>
                      <a:endParaRPr kumimoji="0" lang="ru-RU" sz="1200" b="0" i="0" u="none" strike="noStrike" cap="none" normalizeH="0" baseline="0" dirty="0">
                        <a:ln>
                          <a:noFill/>
                        </a:ln>
                        <a:solidFill>
                          <a:schemeClr val="tx1"/>
                        </a:solidFill>
                        <a:effectLst/>
                        <a:latin typeface="Calibri" pitchFamily="34" charset="0"/>
                        <a:cs typeface="Times New Roman" pitchFamily="18" charset="0"/>
                      </a:endParaRPr>
                    </a:p>
                  </a:txBody>
                  <a:tcPr marL="4588" marR="4588" marT="4588" marB="4588"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0"/>
                  </a:ext>
                </a:extLst>
              </a:tr>
            </a:tbl>
          </a:graphicData>
        </a:graphic>
      </p:graphicFrame>
      <p:pic>
        <p:nvPicPr>
          <p:cNvPr id="7" name="Рисунок 6"/>
          <p:cNvPicPr/>
          <p:nvPr/>
        </p:nvPicPr>
        <p:blipFill>
          <a:blip r:embed="rId5" cstate="print"/>
          <a:srcRect/>
          <a:stretch>
            <a:fillRect/>
          </a:stretch>
        </p:blipFill>
        <p:spPr bwMode="auto">
          <a:xfrm>
            <a:off x="8244408" y="332656"/>
            <a:ext cx="759028" cy="983032"/>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Содержимое 2"/>
          <p:cNvSpPr>
            <a:spLocks noGrp="1"/>
          </p:cNvSpPr>
          <p:nvPr>
            <p:ph idx="1"/>
          </p:nvPr>
        </p:nvSpPr>
        <p:spPr>
          <a:xfrm>
            <a:off x="914400" y="1571612"/>
            <a:ext cx="7772400" cy="4786326"/>
          </a:xfrm>
        </p:spPr>
        <p:txBody>
          <a:bodyPr>
            <a:normAutofit fontScale="77500" lnSpcReduction="20000"/>
          </a:bodyPr>
          <a:lstStyle/>
          <a:p>
            <a:pPr algn="just">
              <a:buFont typeface="Wingdings" pitchFamily="2" charset="2"/>
              <a:buNone/>
            </a:pPr>
            <a:endParaRPr lang="ru-RU" sz="2600" dirty="0">
              <a:solidFill>
                <a:srgbClr val="7030A0"/>
              </a:solidFill>
            </a:endParaRPr>
          </a:p>
          <a:p>
            <a:pPr algn="just">
              <a:buBlip>
                <a:blip r:embed="rId2"/>
              </a:buBlip>
            </a:pPr>
            <a:r>
              <a:rPr lang="ru-RU" sz="2600" dirty="0">
                <a:solidFill>
                  <a:srgbClr val="7030A0"/>
                </a:solidFill>
              </a:rPr>
              <a:t>С целью своевременной и качественной подготовки спортивных залов и площадок (стадионов) образовательных учреждений Урмарского района к 2012-2013 учебному году с 1 августа по 9 августа 2012 года организована проверка по подготовке спортивных залов и площадок (стадионов) образовательных учреждений района к новому учебному году. Члены комиссии обращают внимание на надежность закрепления футбольных ворот и других спортивных сооружений на школьных стадионах, в спортзалах, не опасны ли они для жизни детей. Директорам школ было указано на необходимость проведения дополнительного инструктажа всех ответственных лиц по охране труда и соблюдению правил техники безопасности во время уроков физкультуры и спортивных мероприятий.</a:t>
            </a:r>
          </a:p>
          <a:p>
            <a:pPr algn="just">
              <a:buFont typeface="Wingdings" pitchFamily="2" charset="2"/>
              <a:buNone/>
            </a:pPr>
            <a:r>
              <a:rPr lang="ru-RU" sz="2600" dirty="0">
                <a:solidFill>
                  <a:srgbClr val="7030A0"/>
                </a:solidFill>
              </a:rPr>
              <a:t> </a:t>
            </a:r>
          </a:p>
          <a:p>
            <a:endParaRPr lang="ru-RU" sz="2000" dirty="0"/>
          </a:p>
        </p:txBody>
      </p:sp>
      <p:sp>
        <p:nvSpPr>
          <p:cNvPr id="49154" name="Заголовок 1"/>
          <p:cNvSpPr>
            <a:spLocks noGrp="1"/>
          </p:cNvSpPr>
          <p:nvPr>
            <p:ph type="title"/>
          </p:nvPr>
        </p:nvSpPr>
        <p:spPr>
          <a:xfrm>
            <a:off x="457200" y="214290"/>
            <a:ext cx="8229600" cy="1285884"/>
          </a:xfrm>
          <a:ln>
            <a:solidFill>
              <a:schemeClr val="accent1"/>
            </a:solidFill>
          </a:ln>
        </p:spPr>
        <p:txBody>
          <a:bodyPr>
            <a:normAutofit fontScale="90000"/>
          </a:bodyPr>
          <a:lstStyle/>
          <a:p>
            <a:r>
              <a:rPr lang="ru-RU" sz="2000" dirty="0">
                <a:solidFill>
                  <a:srgbClr val="C00000"/>
                </a:solidFill>
              </a:rPr>
              <a:t/>
            </a:r>
            <a:br>
              <a:rPr lang="ru-RU" sz="2000" dirty="0">
                <a:solidFill>
                  <a:srgbClr val="C00000"/>
                </a:solidFill>
              </a:rPr>
            </a:br>
            <a:r>
              <a:rPr lang="ru-RU" sz="2000" dirty="0">
                <a:solidFill>
                  <a:srgbClr val="C00000"/>
                </a:solidFill>
              </a:rPr>
              <a:t>Новости: Урмарский район.</a:t>
            </a:r>
            <a:r>
              <a:rPr lang="ru-RU" sz="2000" dirty="0"/>
              <a:t> </a:t>
            </a:r>
            <a:r>
              <a:rPr lang="ru-RU" sz="2000" dirty="0">
                <a:solidFill>
                  <a:srgbClr val="006600"/>
                </a:solidFill>
              </a:rPr>
              <a:t>Идёт проверка по подготовке спортивных залов и площадок (стадионов) образовательных учреждений Урмарского района к 2012-2013 учебному году </a:t>
            </a:r>
            <a:r>
              <a:rPr lang="ru-RU" sz="2000" dirty="0"/>
              <a:t/>
            </a:r>
            <a:br>
              <a:rPr lang="ru-RU" sz="2000" dirty="0"/>
            </a:br>
            <a:r>
              <a:rPr lang="ru-RU" sz="2000" dirty="0"/>
              <a:t>Дата: 06.08.2012</a:t>
            </a:r>
            <a:br>
              <a:rPr lang="ru-RU" sz="2000" dirty="0"/>
            </a:br>
            <a:endParaRPr lang="ru-RU" sz="2000" dirty="0">
              <a:solidFill>
                <a:srgbClr val="C00000"/>
              </a:solidFill>
            </a:endParaRPr>
          </a:p>
        </p:txBody>
      </p:sp>
      <p:pic>
        <p:nvPicPr>
          <p:cNvPr id="4" name="Рисунок 3"/>
          <p:cNvPicPr/>
          <p:nvPr/>
        </p:nvPicPr>
        <p:blipFill>
          <a:blip r:embed="rId3" cstate="print"/>
          <a:srcRect/>
          <a:stretch>
            <a:fillRect/>
          </a:stretch>
        </p:blipFill>
        <p:spPr bwMode="auto">
          <a:xfrm>
            <a:off x="7929554" y="188640"/>
            <a:ext cx="962926" cy="1025782"/>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normAutofit fontScale="92500" lnSpcReduction="20000"/>
          </a:bodyPr>
          <a:lstStyle/>
          <a:p>
            <a:pPr marL="0" lvl="0" indent="203200" fontAlgn="base">
              <a:spcBef>
                <a:spcPct val="0"/>
              </a:spcBef>
              <a:spcAft>
                <a:spcPct val="0"/>
              </a:spcAft>
              <a:buClrTx/>
              <a:buSzTx/>
              <a:buNone/>
            </a:pPr>
            <a:r>
              <a:rPr lang="ru-RU" sz="1200" dirty="0">
                <a:solidFill>
                  <a:srgbClr val="861A00"/>
                </a:solidFill>
                <a:latin typeface="Verdana" pitchFamily="34" charset="0"/>
                <a:ea typeface="Times New Roman" pitchFamily="18" charset="0"/>
                <a:cs typeface="Times New Roman" pitchFamily="18" charset="0"/>
                <a:hlinkClick r:id="rId2"/>
              </a:rPr>
              <a:t>Оригинал</a:t>
            </a:r>
            <a:endParaRPr lang="ru-RU" sz="1200" dirty="0">
              <a:latin typeface="Arial" pitchFamily="34" charset="0"/>
              <a:cs typeface="Arial" pitchFamily="34" charset="0"/>
            </a:endParaRPr>
          </a:p>
          <a:p>
            <a:pPr marL="0" lvl="0" indent="203200" algn="just" eaLnBrk="0" fontAlgn="base" hangingPunct="0">
              <a:spcBef>
                <a:spcPct val="0"/>
              </a:spcBef>
              <a:spcAft>
                <a:spcPct val="0"/>
              </a:spcAft>
              <a:buClrTx/>
              <a:buSzTx/>
              <a:buNone/>
            </a:pPr>
            <a:r>
              <a:rPr lang="ru-RU" sz="1400" dirty="0">
                <a:solidFill>
                  <a:srgbClr val="7030A0"/>
                </a:solidFill>
                <a:latin typeface="Verdana" pitchFamily="34" charset="0"/>
                <a:ea typeface="Times New Roman" pitchFamily="18" charset="0"/>
                <a:cs typeface="Times New Roman" pitchFamily="18" charset="0"/>
              </a:rPr>
              <a:t>28 ноября в зале заседаний отдела образования и молодежной политики администрации Урмарского района состоялось заседание Совета Урмарской районной организации профсоюза работников народного образования и науки. На заседании подробно рассмотрен вопрос о проведении отчетов и выборов в республиканской организации профсоюза в 2014 году. Внештатный правовой инспектор Урмарской районной организации профсоюза М.Яковлева ознакомила с итогами контрольной республиканской тематической проверки по соблюдению трудового законодательства в образовательных учреждениях Урмарского района в 2013 году по теме: </a:t>
            </a:r>
            <a:r>
              <a:rPr lang="ru-RU" sz="1400" dirty="0">
                <a:solidFill>
                  <a:srgbClr val="7030A0"/>
                </a:solidFill>
                <a:latin typeface="Calibri"/>
                <a:ea typeface="Times New Roman" pitchFamily="18" charset="0"/>
                <a:cs typeface="Times New Roman" pitchFamily="18" charset="0"/>
              </a:rPr>
              <a:t>«</a:t>
            </a:r>
            <a:r>
              <a:rPr lang="ru-RU" sz="1400" dirty="0">
                <a:solidFill>
                  <a:srgbClr val="7030A0"/>
                </a:solidFill>
                <a:latin typeface="Verdana" pitchFamily="34" charset="0"/>
                <a:ea typeface="Times New Roman" pitchFamily="18" charset="0"/>
                <a:cs typeface="Times New Roman" pitchFamily="18" charset="0"/>
              </a:rPr>
              <a:t>Предоставление гарантий и компенсаций при направлении в служебные командировки и курсы повышения квалификации</a:t>
            </a:r>
            <a:r>
              <a:rPr lang="ru-RU" sz="1400" dirty="0">
                <a:solidFill>
                  <a:srgbClr val="7030A0"/>
                </a:solidFill>
                <a:latin typeface="Calibri"/>
                <a:ea typeface="Times New Roman" pitchFamily="18" charset="0"/>
                <a:cs typeface="Times New Roman" pitchFamily="18" charset="0"/>
              </a:rPr>
              <a:t>»</a:t>
            </a:r>
            <a:r>
              <a:rPr lang="ru-RU" sz="1400" dirty="0">
                <a:solidFill>
                  <a:srgbClr val="7030A0"/>
                </a:solidFill>
                <a:latin typeface="Verdana" pitchFamily="34" charset="0"/>
                <a:ea typeface="Times New Roman" pitchFamily="18" charset="0"/>
                <a:cs typeface="Times New Roman" pitchFamily="18" charset="0"/>
              </a:rPr>
              <a:t> и </a:t>
            </a:r>
            <a:r>
              <a:rPr lang="ru-RU" sz="1400" dirty="0" err="1">
                <a:solidFill>
                  <a:srgbClr val="7030A0"/>
                </a:solidFill>
                <a:latin typeface="Verdana" pitchFamily="34" charset="0"/>
                <a:ea typeface="Times New Roman" pitchFamily="18" charset="0"/>
                <a:cs typeface="Times New Roman" pitchFamily="18" charset="0"/>
              </a:rPr>
              <a:t>общепрофсоюзной</a:t>
            </a:r>
            <a:r>
              <a:rPr lang="ru-RU" sz="1400" dirty="0">
                <a:solidFill>
                  <a:srgbClr val="7030A0"/>
                </a:solidFill>
                <a:latin typeface="Verdana" pitchFamily="34" charset="0"/>
                <a:ea typeface="Times New Roman" pitchFamily="18" charset="0"/>
                <a:cs typeface="Times New Roman" pitchFamily="18" charset="0"/>
              </a:rPr>
              <a:t> тематической проверки по соблюдению трудового законодательства в образовательных учреждениях в 2013 году по теме: </a:t>
            </a:r>
            <a:r>
              <a:rPr lang="ru-RU" sz="1400" dirty="0">
                <a:solidFill>
                  <a:srgbClr val="7030A0"/>
                </a:solidFill>
                <a:latin typeface="Calibri"/>
                <a:ea typeface="Times New Roman" pitchFamily="18" charset="0"/>
                <a:cs typeface="Times New Roman" pitchFamily="18" charset="0"/>
              </a:rPr>
              <a:t>«</a:t>
            </a:r>
            <a:r>
              <a:rPr lang="ru-RU" sz="1400" dirty="0">
                <a:solidFill>
                  <a:srgbClr val="7030A0"/>
                </a:solidFill>
                <a:latin typeface="Verdana" pitchFamily="34" charset="0"/>
                <a:ea typeface="Times New Roman" pitchFamily="18" charset="0"/>
                <a:cs typeface="Times New Roman" pitchFamily="18" charset="0"/>
              </a:rPr>
              <a:t>Соблюдение трудового законодательства при заключении и выполнении коллективных договоров в образовательных учреждениях</a:t>
            </a:r>
            <a:r>
              <a:rPr lang="ru-RU" sz="1400" dirty="0">
                <a:solidFill>
                  <a:srgbClr val="7030A0"/>
                </a:solidFill>
                <a:latin typeface="Calibri"/>
                <a:ea typeface="Times New Roman" pitchFamily="18" charset="0"/>
                <a:cs typeface="Times New Roman" pitchFamily="18" charset="0"/>
              </a:rPr>
              <a:t>»</a:t>
            </a:r>
            <a:r>
              <a:rPr lang="ru-RU" sz="1400" dirty="0">
                <a:solidFill>
                  <a:srgbClr val="7030A0"/>
                </a:solidFill>
                <a:latin typeface="Verdana" pitchFamily="34" charset="0"/>
                <a:ea typeface="Times New Roman" pitchFamily="18" charset="0"/>
                <a:cs typeface="Times New Roman" pitchFamily="18" charset="0"/>
              </a:rPr>
              <a:t>. </a:t>
            </a:r>
            <a:r>
              <a:rPr lang="ru-RU" sz="1400" b="1" i="1" dirty="0" err="1">
                <a:solidFill>
                  <a:srgbClr val="C00000"/>
                </a:solidFill>
                <a:latin typeface="Georgia" pitchFamily="18" charset="0"/>
                <a:ea typeface="Times New Roman" pitchFamily="18" charset="0"/>
                <a:cs typeface="Times New Roman" pitchFamily="18" charset="0"/>
              </a:rPr>
              <a:t>Л.Кашмакова</a:t>
            </a:r>
            <a:r>
              <a:rPr lang="ru-RU" sz="1400" b="1" i="1" dirty="0">
                <a:solidFill>
                  <a:srgbClr val="C00000"/>
                </a:solidFill>
                <a:latin typeface="Georgia" pitchFamily="18" charset="0"/>
                <a:ea typeface="Times New Roman" pitchFamily="18" charset="0"/>
                <a:cs typeface="Times New Roman" pitchFamily="18" charset="0"/>
              </a:rPr>
              <a:t>, внештатный технический инспектор профсоюза, остановилась на вопросах соблюдения законодательства в области охраны труда, приведения в соответствие документации по охране труда по новому СУОТ, проведения конкурса на лучшего уполномоченного по охране труда Профсоюза за 2013 год. </a:t>
            </a:r>
            <a:r>
              <a:rPr lang="ru-RU" sz="1400" dirty="0">
                <a:solidFill>
                  <a:srgbClr val="7030A0"/>
                </a:solidFill>
                <a:latin typeface="Verdana" pitchFamily="34" charset="0"/>
                <a:ea typeface="Times New Roman" pitchFamily="18" charset="0"/>
                <a:cs typeface="Times New Roman" pitchFamily="18" charset="0"/>
              </a:rPr>
              <a:t>Е.Николаева, председатель районной организации профсоюза ознакомила с положениями республиканского отраслевого Соглашения по решению социально-экономических проблем и обеспечению правовых гарантий работников образования Чувашской Республики на 2013-2016 г.г. Подробно остановилась на процедуре проведения особой формы аттестации для ряда педагогических работников, имевших квалификационную категорию и претендующих на ту же самую квалификационную категорию. Также обсуждены вопросы составления статистических отчетов первичных профсоюзных организаций образовательных учреждений формы 5 СП,1-У и реформирования пенсионной системы страны.</a:t>
            </a:r>
            <a:r>
              <a:rPr lang="ru-RU" sz="1400" dirty="0">
                <a:solidFill>
                  <a:srgbClr val="7030A0"/>
                </a:solidFill>
                <a:latin typeface="Calibri"/>
                <a:ea typeface="Times New Roman" pitchFamily="18" charset="0"/>
                <a:cs typeface="Times New Roman" pitchFamily="18" charset="0"/>
              </a:rPr>
              <a:t> </a:t>
            </a:r>
            <a:endParaRPr lang="ru-RU" sz="1400" dirty="0">
              <a:solidFill>
                <a:srgbClr val="7030A0"/>
              </a:solidFill>
              <a:latin typeface="Arial" pitchFamily="34" charset="0"/>
              <a:cs typeface="Arial" pitchFamily="34" charset="0"/>
            </a:endParaRPr>
          </a:p>
          <a:p>
            <a:endParaRPr lang="ru-RU" sz="1200" dirty="0"/>
          </a:p>
        </p:txBody>
      </p:sp>
      <p:sp>
        <p:nvSpPr>
          <p:cNvPr id="3" name="Заголовок 2"/>
          <p:cNvSpPr>
            <a:spLocks noGrp="1"/>
          </p:cNvSpPr>
          <p:nvPr>
            <p:ph type="title"/>
          </p:nvPr>
        </p:nvSpPr>
        <p:spPr/>
        <p:txBody>
          <a:bodyPr>
            <a:normAutofit fontScale="90000"/>
          </a:bodyPr>
          <a:lstStyle/>
          <a:p>
            <a:pPr lvl="0" indent="203200" fontAlgn="base">
              <a:spcAft>
                <a:spcPct val="0"/>
              </a:spcAft>
            </a:pPr>
            <a:r>
              <a:rPr lang="ru-RU" sz="1800" dirty="0">
                <a:solidFill>
                  <a:schemeClr val="tx1"/>
                </a:solidFill>
                <a:effectLst/>
                <a:latin typeface="Verdana" pitchFamily="34" charset="0"/>
                <a:ea typeface="Times New Roman" pitchFamily="18" charset="0"/>
                <a:cs typeface="Times New Roman" pitchFamily="18" charset="0"/>
              </a:rPr>
              <a:t/>
            </a:r>
            <a:br>
              <a:rPr lang="ru-RU" sz="1800" dirty="0">
                <a:solidFill>
                  <a:schemeClr val="tx1"/>
                </a:solidFill>
                <a:effectLst/>
                <a:latin typeface="Verdana" pitchFamily="34" charset="0"/>
                <a:ea typeface="Times New Roman" pitchFamily="18" charset="0"/>
                <a:cs typeface="Times New Roman" pitchFamily="18" charset="0"/>
              </a:rPr>
            </a:br>
            <a:r>
              <a:rPr lang="ru-RU" sz="1800" dirty="0">
                <a:solidFill>
                  <a:schemeClr val="tx1"/>
                </a:solidFill>
                <a:effectLst/>
                <a:latin typeface="Verdana" pitchFamily="34" charset="0"/>
                <a:ea typeface="Times New Roman" pitchFamily="18" charset="0"/>
                <a:cs typeface="Times New Roman" pitchFamily="18" charset="0"/>
              </a:rPr>
              <a:t/>
            </a:r>
            <a:br>
              <a:rPr lang="ru-RU" sz="1800" dirty="0">
                <a:solidFill>
                  <a:schemeClr val="tx1"/>
                </a:solidFill>
                <a:effectLst/>
                <a:latin typeface="Verdana" pitchFamily="34" charset="0"/>
                <a:ea typeface="Times New Roman" pitchFamily="18" charset="0"/>
                <a:cs typeface="Times New Roman" pitchFamily="18" charset="0"/>
              </a:rPr>
            </a:br>
            <a:r>
              <a:rPr lang="ru-RU" sz="2000" dirty="0">
                <a:solidFill>
                  <a:srgbClr val="C00000"/>
                </a:solidFill>
                <a:effectLst/>
                <a:latin typeface="Verdana" pitchFamily="34" charset="0"/>
                <a:ea typeface="Times New Roman" pitchFamily="18" charset="0"/>
                <a:cs typeface="Times New Roman" pitchFamily="18" charset="0"/>
              </a:rPr>
              <a:t>Новости </a:t>
            </a:r>
            <a:r>
              <a:rPr lang="ru-RU" sz="2000" dirty="0">
                <a:solidFill>
                  <a:srgbClr val="C00000"/>
                </a:solidFill>
                <a:effectLst/>
                <a:latin typeface="Calibri"/>
                <a:ea typeface="Times New Roman" pitchFamily="18" charset="0"/>
                <a:cs typeface="Times New Roman" pitchFamily="18" charset="0"/>
              </a:rPr>
              <a:t>»</a:t>
            </a:r>
            <a:r>
              <a:rPr lang="ru-RU" sz="2000" dirty="0">
                <a:solidFill>
                  <a:srgbClr val="C00000"/>
                </a:solidFill>
                <a:effectLst/>
                <a:latin typeface="Verdana" pitchFamily="34" charset="0"/>
                <a:ea typeface="Times New Roman" pitchFamily="18" charset="0"/>
                <a:cs typeface="Times New Roman" pitchFamily="18" charset="0"/>
              </a:rPr>
              <a:t> Урмарский район: состоялось очередное заседание Совета профсоюза работников образования</a:t>
            </a:r>
            <a:r>
              <a:rPr lang="ru-RU" sz="2000" b="0" dirty="0">
                <a:solidFill>
                  <a:srgbClr val="C00000"/>
                </a:solidFill>
                <a:effectLst/>
                <a:latin typeface="Arial" pitchFamily="34" charset="0"/>
                <a:cs typeface="Arial" pitchFamily="34" charset="0"/>
              </a:rPr>
              <a:t/>
            </a:r>
            <a:br>
              <a:rPr lang="ru-RU" sz="2000" b="0" dirty="0">
                <a:solidFill>
                  <a:srgbClr val="C00000"/>
                </a:solidFill>
                <a:effectLst/>
                <a:latin typeface="Arial" pitchFamily="34" charset="0"/>
                <a:cs typeface="Arial" pitchFamily="34" charset="0"/>
              </a:rPr>
            </a:br>
            <a:r>
              <a:rPr lang="ru-RU" sz="1800" b="0" dirty="0">
                <a:solidFill>
                  <a:schemeClr val="tx1"/>
                </a:solidFill>
                <a:effectLst/>
                <a:latin typeface="Arial" pitchFamily="34" charset="0"/>
                <a:cs typeface="Arial" pitchFamily="34" charset="0"/>
              </a:rPr>
              <a:t/>
            </a:r>
            <a:br>
              <a:rPr lang="ru-RU" sz="1800" b="0" dirty="0">
                <a:solidFill>
                  <a:schemeClr val="tx1"/>
                </a:solidFill>
                <a:effectLst/>
                <a:latin typeface="Arial" pitchFamily="34" charset="0"/>
                <a:cs typeface="Arial" pitchFamily="34" charset="0"/>
              </a:rPr>
            </a:br>
            <a:r>
              <a:rPr lang="ru-RU" sz="1800" dirty="0">
                <a:solidFill>
                  <a:srgbClr val="7030A0"/>
                </a:solidFill>
                <a:effectLst/>
                <a:latin typeface="Verdana" pitchFamily="34" charset="0"/>
                <a:ea typeface="Times New Roman" pitchFamily="18" charset="0"/>
                <a:cs typeface="Times New Roman" pitchFamily="18" charset="0"/>
              </a:rPr>
              <a:t>14:53 29 ноября 2013 г.</a:t>
            </a:r>
            <a:r>
              <a:rPr lang="ru-RU" sz="2000" b="0" dirty="0">
                <a:solidFill>
                  <a:schemeClr val="tx1"/>
                </a:solidFill>
                <a:effectLst/>
                <a:latin typeface="Arial" pitchFamily="34" charset="0"/>
                <a:cs typeface="Arial" pitchFamily="34" charset="0"/>
              </a:rPr>
              <a:t/>
            </a:r>
            <a:br>
              <a:rPr lang="ru-RU" sz="2000" b="0" dirty="0">
                <a:solidFill>
                  <a:schemeClr val="tx1"/>
                </a:solidFill>
                <a:effectLst/>
                <a:latin typeface="Arial" pitchFamily="34" charset="0"/>
                <a:cs typeface="Arial" pitchFamily="34" charset="0"/>
              </a:rPr>
            </a:br>
            <a:endParaRPr lang="ru-RU" dirty="0"/>
          </a:p>
        </p:txBody>
      </p:sp>
      <p:pic>
        <p:nvPicPr>
          <p:cNvPr id="7" name="Рисунок 6"/>
          <p:cNvPicPr/>
          <p:nvPr/>
        </p:nvPicPr>
        <p:blipFill>
          <a:blip r:embed="rId3" cstate="print"/>
          <a:srcRect/>
          <a:stretch>
            <a:fillRect/>
          </a:stretch>
        </p:blipFill>
        <p:spPr bwMode="auto">
          <a:xfrm>
            <a:off x="8143900" y="260648"/>
            <a:ext cx="748580" cy="810898"/>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500034" y="1571612"/>
            <a:ext cx="8229600" cy="4525963"/>
          </a:xfrm>
        </p:spPr>
        <p:txBody>
          <a:bodyPr>
            <a:normAutofit fontScale="25000" lnSpcReduction="20000"/>
          </a:bodyPr>
          <a:lstStyle/>
          <a:p>
            <a:endParaRPr lang="ru-RU" sz="3400" dirty="0"/>
          </a:p>
          <a:p>
            <a:pPr lvl="0" algn="just">
              <a:buClr>
                <a:srgbClr val="2DA2BF"/>
              </a:buClr>
              <a:buNone/>
            </a:pPr>
            <a:r>
              <a:rPr lang="ru-RU" sz="6400" dirty="0">
                <a:solidFill>
                  <a:srgbClr val="7030A0"/>
                </a:solidFill>
                <a:latin typeface="Arial" panose="020B0604020202020204" pitchFamily="34" charset="0"/>
                <a:cs typeface="Arial" panose="020B0604020202020204" pitchFamily="34" charset="0"/>
              </a:rPr>
              <a:t>В Чувашии определили </a:t>
            </a:r>
            <a:r>
              <a:rPr lang="ru-RU" sz="6400" dirty="0" smtClean="0">
                <a:solidFill>
                  <a:srgbClr val="7030A0"/>
                </a:solidFill>
                <a:latin typeface="Arial" panose="020B0604020202020204" pitchFamily="34" charset="0"/>
                <a:cs typeface="Arial" panose="020B0604020202020204" pitchFamily="34" charset="0"/>
              </a:rPr>
              <a:t>лучшего </a:t>
            </a:r>
            <a:r>
              <a:rPr lang="ru-RU" sz="6400" dirty="0">
                <a:solidFill>
                  <a:srgbClr val="7030A0"/>
                </a:solidFill>
                <a:latin typeface="Arial" panose="020B0604020202020204" pitchFamily="34" charset="0"/>
                <a:cs typeface="Arial" panose="020B0604020202020204" pitchFamily="34" charset="0"/>
              </a:rPr>
              <a:t>внештатного технического </a:t>
            </a:r>
            <a:r>
              <a:rPr lang="ru-RU" sz="6400" dirty="0" smtClean="0">
                <a:solidFill>
                  <a:srgbClr val="7030A0"/>
                </a:solidFill>
                <a:latin typeface="Arial" panose="020B0604020202020204" pitchFamily="34" charset="0"/>
                <a:cs typeface="Arial" panose="020B0604020202020204" pitchFamily="34" charset="0"/>
              </a:rPr>
              <a:t>инспектора и лучшего </a:t>
            </a:r>
            <a:r>
              <a:rPr lang="ru-RU" sz="6400" dirty="0" smtClean="0">
                <a:solidFill>
                  <a:srgbClr val="7030A0"/>
                </a:solidFill>
                <a:latin typeface="Arial" panose="020B0604020202020204" pitchFamily="34" charset="0"/>
                <a:cs typeface="Arial" panose="020B0604020202020204" pitchFamily="34" charset="0"/>
              </a:rPr>
              <a:t>уполномоченного </a:t>
            </a:r>
            <a:r>
              <a:rPr lang="ru-RU" sz="6400" dirty="0">
                <a:solidFill>
                  <a:srgbClr val="7030A0"/>
                </a:solidFill>
                <a:latin typeface="Arial" panose="020B0604020202020204" pitchFamily="34" charset="0"/>
                <a:cs typeface="Arial" panose="020B0604020202020204" pitchFamily="34" charset="0"/>
              </a:rPr>
              <a:t>по охране труда </a:t>
            </a:r>
            <a:r>
              <a:rPr lang="ru-RU" sz="6400" dirty="0" smtClean="0">
                <a:solidFill>
                  <a:srgbClr val="7030A0"/>
                </a:solidFill>
                <a:latin typeface="Arial" panose="020B0604020202020204" pitchFamily="34" charset="0"/>
                <a:cs typeface="Arial" panose="020B0604020202020204" pitchFamily="34" charset="0"/>
              </a:rPr>
              <a:t>Президиум Чувашского </a:t>
            </a:r>
            <a:r>
              <a:rPr lang="ru-RU" sz="6400" dirty="0">
                <a:solidFill>
                  <a:srgbClr val="7030A0"/>
                </a:solidFill>
                <a:latin typeface="Arial" panose="020B0604020202020204" pitchFamily="34" charset="0"/>
                <a:cs typeface="Arial" panose="020B0604020202020204" pitchFamily="34" charset="0"/>
              </a:rPr>
              <a:t>рескома профсоюза утвердил результаты двух конкурсов: </a:t>
            </a:r>
            <a:r>
              <a:rPr lang="ru-RU" sz="6400" b="1" dirty="0">
                <a:solidFill>
                  <a:srgbClr val="7030A0"/>
                </a:solidFill>
                <a:latin typeface="Arial" panose="020B0604020202020204" pitchFamily="34" charset="0"/>
                <a:cs typeface="Arial" panose="020B0604020202020204" pitchFamily="34" charset="0"/>
              </a:rPr>
              <a:t>на звание «Лучший внештатный технический инспектор труда Профсоюза - 2010-2011» и на звание «Лучший уполномоченный по охране труда </a:t>
            </a:r>
            <a:r>
              <a:rPr lang="ru-RU" sz="6400" b="1" dirty="0" smtClean="0">
                <a:solidFill>
                  <a:srgbClr val="7030A0"/>
                </a:solidFill>
                <a:latin typeface="Arial" panose="020B0604020202020204" pitchFamily="34" charset="0"/>
                <a:cs typeface="Arial" panose="020B0604020202020204" pitchFamily="34" charset="0"/>
              </a:rPr>
              <a:t>Профсоюза—2011».</a:t>
            </a:r>
          </a:p>
          <a:p>
            <a:pPr lvl="0" algn="just">
              <a:buClr>
                <a:srgbClr val="2DA2BF"/>
              </a:buClr>
              <a:buNone/>
            </a:pPr>
            <a:r>
              <a:rPr lang="ru-RU" sz="6400" b="1" dirty="0">
                <a:solidFill>
                  <a:srgbClr val="C00000"/>
                </a:solidFill>
                <a:latin typeface="Arial" panose="020B0604020202020204" pitchFamily="34" charset="0"/>
                <a:cs typeface="Arial" panose="020B0604020202020204" pitchFamily="34" charset="0"/>
              </a:rPr>
              <a:t>В конкурсе «Лучший внештатный технический инспектор труда Профсоюза за 2010-2011 годы» 1-е место заняла Любовь </a:t>
            </a:r>
            <a:r>
              <a:rPr lang="ru-RU" sz="6400" b="1" dirty="0" err="1">
                <a:solidFill>
                  <a:srgbClr val="C00000"/>
                </a:solidFill>
                <a:latin typeface="Arial" panose="020B0604020202020204" pitchFamily="34" charset="0"/>
                <a:cs typeface="Arial" panose="020B0604020202020204" pitchFamily="34" charset="0"/>
              </a:rPr>
              <a:t>Кашмакова</a:t>
            </a:r>
            <a:r>
              <a:rPr lang="ru-RU" sz="6400" b="1" dirty="0">
                <a:solidFill>
                  <a:srgbClr val="C00000"/>
                </a:solidFill>
                <a:latin typeface="Arial" panose="020B0604020202020204" pitchFamily="34" charset="0"/>
                <a:cs typeface="Arial" panose="020B0604020202020204" pitchFamily="34" charset="0"/>
              </a:rPr>
              <a:t>, внештатный технический инспектор труда Чувашской республиканской организации Профсоюза по </a:t>
            </a:r>
            <a:r>
              <a:rPr lang="ru-RU" sz="6400" b="1" dirty="0" err="1">
                <a:solidFill>
                  <a:srgbClr val="C00000"/>
                </a:solidFill>
                <a:latin typeface="Arial" panose="020B0604020202020204" pitchFamily="34" charset="0"/>
                <a:cs typeface="Arial" panose="020B0604020202020204" pitchFamily="34" charset="0"/>
              </a:rPr>
              <a:t>Урмарскому</a:t>
            </a:r>
            <a:r>
              <a:rPr lang="ru-RU" sz="6400" b="1" dirty="0">
                <a:solidFill>
                  <a:srgbClr val="C00000"/>
                </a:solidFill>
                <a:latin typeface="Arial" panose="020B0604020202020204" pitchFamily="34" charset="0"/>
                <a:cs typeface="Arial" panose="020B0604020202020204" pitchFamily="34" charset="0"/>
              </a:rPr>
              <a:t> району.</a:t>
            </a:r>
            <a:r>
              <a:rPr lang="ru-RU" sz="6400" dirty="0">
                <a:solidFill>
                  <a:srgbClr val="C00000"/>
                </a:solidFill>
                <a:latin typeface="Arial" panose="020B0604020202020204" pitchFamily="34" charset="0"/>
                <a:cs typeface="Arial" panose="020B0604020202020204" pitchFamily="34" charset="0"/>
              </a:rPr>
              <a:t> </a:t>
            </a:r>
          </a:p>
          <a:p>
            <a:pPr algn="just">
              <a:buNone/>
            </a:pPr>
            <a:endParaRPr lang="ru-RU" sz="6400" dirty="0" smtClean="0">
              <a:solidFill>
                <a:srgbClr val="7030A0"/>
              </a:solidFill>
              <a:latin typeface="Arial" panose="020B0604020202020204" pitchFamily="34" charset="0"/>
              <a:cs typeface="Arial" panose="020B0604020202020204" pitchFamily="34" charset="0"/>
            </a:endParaRPr>
          </a:p>
          <a:p>
            <a:pPr algn="just">
              <a:buNone/>
            </a:pPr>
            <a:r>
              <a:rPr lang="ru-RU" sz="6400" dirty="0" smtClean="0">
                <a:solidFill>
                  <a:srgbClr val="7030A0"/>
                </a:solidFill>
                <a:latin typeface="Arial" panose="020B0604020202020204" pitchFamily="34" charset="0"/>
                <a:cs typeface="Arial" panose="020B0604020202020204" pitchFamily="34" charset="0"/>
              </a:rPr>
              <a:t>Рассмотрев </a:t>
            </a:r>
            <a:r>
              <a:rPr lang="ru-RU" sz="6400" dirty="0">
                <a:solidFill>
                  <a:srgbClr val="7030A0"/>
                </a:solidFill>
                <a:latin typeface="Arial" panose="020B0604020202020204" pitchFamily="34" charset="0"/>
                <a:cs typeface="Arial" panose="020B0604020202020204" pitchFamily="34" charset="0"/>
              </a:rPr>
              <a:t>представленные материалы, президиум постановил в конкурсе на </a:t>
            </a:r>
            <a:r>
              <a:rPr lang="ru-RU" sz="6400" dirty="0" smtClean="0">
                <a:solidFill>
                  <a:srgbClr val="7030A0"/>
                </a:solidFill>
                <a:latin typeface="Arial" panose="020B0604020202020204" pitchFamily="34" charset="0"/>
                <a:cs typeface="Arial" panose="020B0604020202020204" pitchFamily="34" charset="0"/>
              </a:rPr>
              <a:t>Лучшего </a:t>
            </a:r>
            <a:r>
              <a:rPr lang="ru-RU" sz="6400" dirty="0">
                <a:solidFill>
                  <a:srgbClr val="7030A0"/>
                </a:solidFill>
                <a:latin typeface="Arial" panose="020B0604020202020204" pitchFamily="34" charset="0"/>
                <a:cs typeface="Arial" panose="020B0604020202020204" pitchFamily="34" charset="0"/>
              </a:rPr>
              <a:t>уполномоченного по охране труда </a:t>
            </a:r>
            <a:r>
              <a:rPr lang="ru-RU" sz="6400" b="1" dirty="0">
                <a:solidFill>
                  <a:srgbClr val="C00000"/>
                </a:solidFill>
                <a:latin typeface="Arial" panose="020B0604020202020204" pitchFamily="34" charset="0"/>
                <a:cs typeface="Arial" panose="020B0604020202020204" pitchFamily="34" charset="0"/>
              </a:rPr>
              <a:t>присудить </a:t>
            </a:r>
            <a:endParaRPr lang="ru-RU" sz="6400" b="1" dirty="0" smtClean="0">
              <a:solidFill>
                <a:srgbClr val="C00000"/>
              </a:solidFill>
              <a:latin typeface="Arial" panose="020B0604020202020204" pitchFamily="34" charset="0"/>
              <a:cs typeface="Arial" panose="020B0604020202020204" pitchFamily="34" charset="0"/>
            </a:endParaRPr>
          </a:p>
          <a:p>
            <a:pPr algn="just">
              <a:buNone/>
            </a:pPr>
            <a:r>
              <a:rPr lang="ru-RU" sz="6400" b="1" dirty="0" smtClean="0">
                <a:solidFill>
                  <a:srgbClr val="C00000"/>
                </a:solidFill>
                <a:latin typeface="Arial" panose="020B0604020202020204" pitchFamily="34" charset="0"/>
                <a:cs typeface="Arial" panose="020B0604020202020204" pitchFamily="34" charset="0"/>
              </a:rPr>
              <a:t>1 </a:t>
            </a:r>
            <a:r>
              <a:rPr lang="ru-RU" sz="6400" b="1" dirty="0">
                <a:solidFill>
                  <a:srgbClr val="C00000"/>
                </a:solidFill>
                <a:latin typeface="Arial" panose="020B0604020202020204" pitchFamily="34" charset="0"/>
                <a:cs typeface="Arial" panose="020B0604020202020204" pitchFamily="34" charset="0"/>
              </a:rPr>
              <a:t>место — Вере Орловой, воспитателю «Детского сада №2, «Колосок» Урмарского района</a:t>
            </a:r>
            <a:r>
              <a:rPr lang="ru-RU" sz="6400" dirty="0">
                <a:solidFill>
                  <a:srgbClr val="C00000"/>
                </a:solidFill>
                <a:latin typeface="Arial" panose="020B0604020202020204" pitchFamily="34" charset="0"/>
                <a:cs typeface="Arial" panose="020B0604020202020204" pitchFamily="34" charset="0"/>
              </a:rPr>
              <a:t>. </a:t>
            </a:r>
            <a:endParaRPr lang="ru-RU" sz="6400" dirty="0" smtClean="0">
              <a:solidFill>
                <a:srgbClr val="C00000"/>
              </a:solidFill>
              <a:latin typeface="Arial" panose="020B0604020202020204" pitchFamily="34" charset="0"/>
              <a:cs typeface="Arial" panose="020B0604020202020204" pitchFamily="34" charset="0"/>
            </a:endParaRPr>
          </a:p>
          <a:p>
            <a:pPr algn="just">
              <a:buNone/>
            </a:pPr>
            <a:r>
              <a:rPr lang="ru-RU" sz="6400" dirty="0" smtClean="0">
                <a:solidFill>
                  <a:srgbClr val="7030A0"/>
                </a:solidFill>
                <a:latin typeface="Arial" panose="020B0604020202020204" pitchFamily="34" charset="0"/>
                <a:cs typeface="Arial" panose="020B0604020202020204" pitchFamily="34" charset="0"/>
              </a:rPr>
              <a:t>2-е </a:t>
            </a:r>
            <a:r>
              <a:rPr lang="ru-RU" sz="6400" dirty="0">
                <a:solidFill>
                  <a:srgbClr val="7030A0"/>
                </a:solidFill>
                <a:latin typeface="Arial" panose="020B0604020202020204" pitchFamily="34" charset="0"/>
                <a:cs typeface="Arial" panose="020B0604020202020204" pitchFamily="34" charset="0"/>
              </a:rPr>
              <a:t>место заняла Алина Игнатьева — учитель начальных классов СОШ №37, г. Чебоксары. </a:t>
            </a:r>
            <a:endParaRPr lang="ru-RU" sz="6400" dirty="0" smtClean="0">
              <a:solidFill>
                <a:srgbClr val="7030A0"/>
              </a:solidFill>
              <a:latin typeface="Arial" panose="020B0604020202020204" pitchFamily="34" charset="0"/>
              <a:cs typeface="Arial" panose="020B0604020202020204" pitchFamily="34" charset="0"/>
            </a:endParaRPr>
          </a:p>
          <a:p>
            <a:pPr algn="just">
              <a:buNone/>
            </a:pPr>
            <a:r>
              <a:rPr lang="ru-RU" sz="6400" dirty="0" smtClean="0">
                <a:solidFill>
                  <a:srgbClr val="7030A0"/>
                </a:solidFill>
                <a:latin typeface="Arial" panose="020B0604020202020204" pitchFamily="34" charset="0"/>
                <a:cs typeface="Arial" panose="020B0604020202020204" pitchFamily="34" charset="0"/>
              </a:rPr>
              <a:t>3-е </a:t>
            </a:r>
            <a:r>
              <a:rPr lang="ru-RU" sz="6400" dirty="0">
                <a:solidFill>
                  <a:srgbClr val="7030A0"/>
                </a:solidFill>
                <a:latin typeface="Arial" panose="020B0604020202020204" pitchFamily="34" charset="0"/>
                <a:cs typeface="Arial" panose="020B0604020202020204" pitchFamily="34" charset="0"/>
              </a:rPr>
              <a:t>место досталось Галине </a:t>
            </a:r>
            <a:r>
              <a:rPr lang="ru-RU" sz="6400" dirty="0" err="1">
                <a:solidFill>
                  <a:srgbClr val="7030A0"/>
                </a:solidFill>
                <a:latin typeface="Arial" panose="020B0604020202020204" pitchFamily="34" charset="0"/>
                <a:cs typeface="Arial" panose="020B0604020202020204" pitchFamily="34" charset="0"/>
              </a:rPr>
              <a:t>Ямангеевой</a:t>
            </a:r>
            <a:r>
              <a:rPr lang="ru-RU" sz="6400" dirty="0">
                <a:solidFill>
                  <a:srgbClr val="7030A0"/>
                </a:solidFill>
                <a:latin typeface="Arial" panose="020B0604020202020204" pitchFamily="34" charset="0"/>
                <a:cs typeface="Arial" panose="020B0604020202020204" pitchFamily="34" charset="0"/>
              </a:rPr>
              <a:t>, учителю чувашского языка и литературы МБОУ «</a:t>
            </a:r>
            <a:r>
              <a:rPr lang="ru-RU" sz="6400" dirty="0" err="1">
                <a:solidFill>
                  <a:srgbClr val="7030A0"/>
                </a:solidFill>
                <a:latin typeface="Arial" panose="020B0604020202020204" pitchFamily="34" charset="0"/>
                <a:cs typeface="Arial" panose="020B0604020202020204" pitchFamily="34" charset="0"/>
              </a:rPr>
              <a:t>Шомиковская</a:t>
            </a:r>
            <a:r>
              <a:rPr lang="ru-RU" sz="6400" dirty="0">
                <a:solidFill>
                  <a:srgbClr val="7030A0"/>
                </a:solidFill>
                <a:latin typeface="Arial" panose="020B0604020202020204" pitchFamily="34" charset="0"/>
                <a:cs typeface="Arial" panose="020B0604020202020204" pitchFamily="34" charset="0"/>
              </a:rPr>
              <a:t> ООШ», </a:t>
            </a:r>
            <a:r>
              <a:rPr lang="ru-RU" sz="6400" dirty="0" err="1">
                <a:solidFill>
                  <a:srgbClr val="7030A0"/>
                </a:solidFill>
                <a:latin typeface="Arial" panose="020B0604020202020204" pitchFamily="34" charset="0"/>
                <a:cs typeface="Arial" panose="020B0604020202020204" pitchFamily="34" charset="0"/>
              </a:rPr>
              <a:t>Моргаушского</a:t>
            </a:r>
            <a:r>
              <a:rPr lang="ru-RU" sz="6400" dirty="0">
                <a:solidFill>
                  <a:srgbClr val="7030A0"/>
                </a:solidFill>
                <a:latin typeface="Arial" panose="020B0604020202020204" pitchFamily="34" charset="0"/>
                <a:cs typeface="Arial" panose="020B0604020202020204" pitchFamily="34" charset="0"/>
              </a:rPr>
              <a:t> района</a:t>
            </a:r>
            <a:r>
              <a:rPr lang="ru-RU" sz="6400" dirty="0" smtClean="0">
                <a:solidFill>
                  <a:srgbClr val="7030A0"/>
                </a:solidFill>
                <a:latin typeface="Arial" panose="020B0604020202020204" pitchFamily="34" charset="0"/>
                <a:cs typeface="Arial" panose="020B0604020202020204" pitchFamily="34" charset="0"/>
              </a:rPr>
              <a:t>.</a:t>
            </a:r>
          </a:p>
          <a:p>
            <a:pPr algn="just">
              <a:buNone/>
            </a:pPr>
            <a:r>
              <a:rPr lang="ru-RU" sz="6400" dirty="0">
                <a:solidFill>
                  <a:srgbClr val="7030A0"/>
                </a:solidFill>
              </a:rPr>
              <a:t/>
            </a:r>
            <a:br>
              <a:rPr lang="ru-RU" sz="6400" dirty="0">
                <a:solidFill>
                  <a:srgbClr val="7030A0"/>
                </a:solidFill>
              </a:rPr>
            </a:br>
            <a:r>
              <a:rPr lang="ru-RU" sz="6400" dirty="0">
                <a:solidFill>
                  <a:srgbClr val="7030A0"/>
                </a:solidFill>
              </a:rPr>
              <a:t> </a:t>
            </a:r>
            <a:br>
              <a:rPr lang="ru-RU" sz="6400" dirty="0">
                <a:solidFill>
                  <a:srgbClr val="7030A0"/>
                </a:solidFill>
              </a:rPr>
            </a:br>
            <a:r>
              <a:rPr lang="ru-RU" sz="6400" b="1" dirty="0">
                <a:solidFill>
                  <a:srgbClr val="7030A0"/>
                </a:solidFill>
              </a:rPr>
              <a:t/>
            </a:r>
            <a:br>
              <a:rPr lang="ru-RU" sz="6400" b="1" dirty="0">
                <a:solidFill>
                  <a:srgbClr val="7030A0"/>
                </a:solidFill>
              </a:rPr>
            </a:br>
            <a:endParaRPr lang="ru-RU" sz="6400" dirty="0">
              <a:solidFill>
                <a:srgbClr val="7030A0"/>
              </a:solidFill>
            </a:endParaRPr>
          </a:p>
        </p:txBody>
      </p:sp>
      <p:sp>
        <p:nvSpPr>
          <p:cNvPr id="3" name="Заголовок 2"/>
          <p:cNvSpPr>
            <a:spLocks noGrp="1"/>
          </p:cNvSpPr>
          <p:nvPr>
            <p:ph type="title"/>
          </p:nvPr>
        </p:nvSpPr>
        <p:spPr/>
        <p:txBody>
          <a:bodyPr>
            <a:normAutofit fontScale="90000"/>
          </a:bodyPr>
          <a:lstStyle/>
          <a:p>
            <a:r>
              <a:rPr lang="ru-RU" sz="2400" dirty="0">
                <a:solidFill>
                  <a:srgbClr val="C00000"/>
                </a:solidFill>
              </a:rPr>
              <a:t>Новости: ОБЩЕРОССИЙСКИЙ ПРОФСОЮЗ </a:t>
            </a:r>
            <a:br>
              <a:rPr lang="ru-RU" sz="2400" dirty="0">
                <a:solidFill>
                  <a:srgbClr val="C00000"/>
                </a:solidFill>
              </a:rPr>
            </a:br>
            <a:r>
              <a:rPr lang="ru-RU" sz="2400" dirty="0">
                <a:solidFill>
                  <a:srgbClr val="C00000"/>
                </a:solidFill>
              </a:rPr>
              <a:t>ОБРАЗОВАНИЯ</a:t>
            </a:r>
            <a:br>
              <a:rPr lang="ru-RU" sz="2400" dirty="0">
                <a:solidFill>
                  <a:srgbClr val="C00000"/>
                </a:solidFill>
              </a:rPr>
            </a:br>
            <a:r>
              <a:rPr lang="ru-RU" sz="2400" dirty="0">
                <a:solidFill>
                  <a:srgbClr val="006600"/>
                </a:solidFill>
              </a:rPr>
              <a:t>Чувашская республиканская организация</a:t>
            </a:r>
          </a:p>
        </p:txBody>
      </p:sp>
      <p:pic>
        <p:nvPicPr>
          <p:cNvPr id="4" name="Рисунок 3"/>
          <p:cNvPicPr/>
          <p:nvPr/>
        </p:nvPicPr>
        <p:blipFill>
          <a:blip r:embed="rId2" cstate="print"/>
          <a:srcRect/>
          <a:stretch>
            <a:fillRect/>
          </a:stretch>
        </p:blipFill>
        <p:spPr bwMode="auto">
          <a:xfrm>
            <a:off x="8143900" y="0"/>
            <a:ext cx="1000100" cy="1071546"/>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idx="1"/>
          </p:nvPr>
        </p:nvSpPr>
        <p:spPr>
          <a:xfrm>
            <a:off x="0" y="0"/>
            <a:ext cx="9144000" cy="6858000"/>
          </a:xfrm>
        </p:spPr>
        <p:txBody>
          <a:bodyPr/>
          <a:lstStyle/>
          <a:p>
            <a:pPr eaLnBrk="1" hangingPunct="1"/>
            <a:endParaRPr lang="ru-RU"/>
          </a:p>
        </p:txBody>
      </p:sp>
      <p:pic>
        <p:nvPicPr>
          <p:cNvPr id="52227" name="Picture 4" descr="S3020008"/>
          <p:cNvPicPr>
            <a:picLocks noChangeAspect="1" noChangeArrowheads="1"/>
          </p:cNvPicPr>
          <p:nvPr/>
        </p:nvPicPr>
        <p:blipFill>
          <a:blip r:embed="rId3" cstate="print"/>
          <a:srcRect/>
          <a:stretch>
            <a:fillRect/>
          </a:stretch>
        </p:blipFill>
        <p:spPr bwMode="auto">
          <a:xfrm>
            <a:off x="-1016" y="30601"/>
            <a:ext cx="9145016" cy="6859110"/>
          </a:xfrm>
          <a:prstGeom prst="rect">
            <a:avLst/>
          </a:prstGeom>
          <a:noFill/>
          <a:ln w="9525">
            <a:noFill/>
            <a:miter lim="800000"/>
            <a:headEnd/>
            <a:tailEnd/>
          </a:ln>
        </p:spPr>
      </p:pic>
      <p:sp>
        <p:nvSpPr>
          <p:cNvPr id="52228" name="Rectangle 5"/>
          <p:cNvSpPr>
            <a:spLocks noChangeArrowheads="1"/>
          </p:cNvSpPr>
          <p:nvPr/>
        </p:nvSpPr>
        <p:spPr bwMode="auto">
          <a:xfrm>
            <a:off x="0" y="6491288"/>
            <a:ext cx="241300" cy="366712"/>
          </a:xfrm>
          <a:prstGeom prst="rect">
            <a:avLst/>
          </a:prstGeom>
          <a:noFill/>
          <a:ln w="9525">
            <a:noFill/>
            <a:miter lim="800000"/>
            <a:headEnd/>
            <a:tailEnd/>
          </a:ln>
        </p:spPr>
        <p:txBody>
          <a:bodyPr wrap="none">
            <a:spAutoFit/>
          </a:bodyPr>
          <a:lstStyle/>
          <a:p>
            <a:pPr>
              <a:spcBef>
                <a:spcPct val="30000"/>
              </a:spcBef>
            </a:pPr>
            <a:r>
              <a:rPr lang="ru-RU">
                <a:solidFill>
                  <a:schemeClr val="bg1"/>
                </a:solidFill>
              </a:rPr>
              <a:t>.</a:t>
            </a:r>
          </a:p>
        </p:txBody>
      </p:sp>
      <p:sp>
        <p:nvSpPr>
          <p:cNvPr id="52229" name="WordArt 6"/>
          <p:cNvSpPr>
            <a:spLocks noChangeArrowheads="1" noChangeShapeType="1" noTextEdit="1"/>
          </p:cNvSpPr>
          <p:nvPr/>
        </p:nvSpPr>
        <p:spPr bwMode="auto">
          <a:xfrm>
            <a:off x="4787900" y="260350"/>
            <a:ext cx="4032250" cy="1512888"/>
          </a:xfrm>
          <a:prstGeom prst="rect">
            <a:avLst/>
          </a:prstGeom>
        </p:spPr>
        <p:txBody>
          <a:bodyPr wrap="none" fromWordArt="1">
            <a:prstTxWarp prst="textPlain">
              <a:avLst>
                <a:gd name="adj" fmla="val 50000"/>
              </a:avLst>
            </a:prstTxWarp>
          </a:bodyPr>
          <a:lstStyle/>
          <a:p>
            <a:pPr algn="ctr"/>
            <a:r>
              <a:rPr lang="ru-RU" sz="3600" kern="10" dirty="0">
                <a:ln w="9525">
                  <a:solidFill>
                    <a:srgbClr val="000000"/>
                  </a:solidFill>
                  <a:round/>
                  <a:headEnd/>
                  <a:tailEnd/>
                </a:ln>
                <a:solidFill>
                  <a:srgbClr val="FF0000"/>
                </a:solidFill>
                <a:latin typeface="Arial"/>
                <a:cs typeface="Arial"/>
              </a:rPr>
              <a:t>Внештатный технический </a:t>
            </a:r>
          </a:p>
          <a:p>
            <a:pPr algn="ctr"/>
            <a:r>
              <a:rPr lang="ru-RU" sz="3600" kern="10" dirty="0">
                <a:ln w="9525">
                  <a:solidFill>
                    <a:srgbClr val="000000"/>
                  </a:solidFill>
                  <a:round/>
                  <a:headEnd/>
                  <a:tailEnd/>
                </a:ln>
                <a:solidFill>
                  <a:srgbClr val="FF0000"/>
                </a:solidFill>
                <a:latin typeface="Arial"/>
                <a:cs typeface="Arial"/>
              </a:rPr>
              <a:t>инспектор труда </a:t>
            </a:r>
          </a:p>
          <a:p>
            <a:pPr algn="ctr"/>
            <a:r>
              <a:rPr lang="ru-RU" sz="3600" kern="10" dirty="0" err="1">
                <a:ln w="9525">
                  <a:solidFill>
                    <a:srgbClr val="000000"/>
                  </a:solidFill>
                  <a:round/>
                  <a:headEnd/>
                  <a:tailEnd/>
                </a:ln>
                <a:solidFill>
                  <a:srgbClr val="FF0000"/>
                </a:solidFill>
                <a:latin typeface="Arial"/>
                <a:cs typeface="Arial"/>
              </a:rPr>
              <a:t>Кашмакова</a:t>
            </a:r>
            <a:r>
              <a:rPr lang="ru-RU" sz="3600" kern="10" dirty="0">
                <a:ln w="9525">
                  <a:solidFill>
                    <a:srgbClr val="000000"/>
                  </a:solidFill>
                  <a:round/>
                  <a:headEnd/>
                  <a:tailEnd/>
                </a:ln>
                <a:solidFill>
                  <a:srgbClr val="FF0000"/>
                </a:solidFill>
                <a:latin typeface="Arial"/>
                <a:cs typeface="Arial"/>
              </a:rPr>
              <a:t> Л.И. во время проверки в ОУ</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fontScale="90000"/>
          </a:bodyPr>
          <a:lstStyle/>
          <a:p>
            <a:pPr eaLnBrk="1" hangingPunct="1"/>
            <a:r>
              <a:rPr lang="ru-RU" dirty="0" smtClean="0"/>
              <a:t/>
            </a:r>
            <a:br>
              <a:rPr lang="ru-RU" dirty="0" smtClean="0"/>
            </a:br>
            <a:r>
              <a:rPr lang="ru-RU" dirty="0"/>
              <a:t/>
            </a:r>
            <a:br>
              <a:rPr lang="ru-RU" dirty="0"/>
            </a:br>
            <a:r>
              <a:rPr lang="ru-RU" dirty="0" smtClean="0"/>
              <a:t/>
            </a:r>
            <a:br>
              <a:rPr lang="ru-RU" dirty="0" smtClean="0"/>
            </a:br>
            <a:r>
              <a:rPr lang="ru-RU" dirty="0"/>
              <a:t/>
            </a:r>
            <a:br>
              <a:rPr lang="ru-RU" dirty="0"/>
            </a:br>
            <a:endParaRPr lang="ru-RU" dirty="0"/>
          </a:p>
        </p:txBody>
      </p:sp>
      <p:pic>
        <p:nvPicPr>
          <p:cNvPr id="53252" name="Picture 4" descr="SAM_1187"/>
          <p:cNvPicPr>
            <a:picLocks noChangeAspect="1" noChangeArrowheads="1"/>
          </p:cNvPicPr>
          <p:nvPr/>
        </p:nvPicPr>
        <p:blipFill>
          <a:blip r:embed="rId2" cstate="print"/>
          <a:srcRect/>
          <a:stretch>
            <a:fillRect/>
          </a:stretch>
        </p:blipFill>
        <p:spPr bwMode="auto">
          <a:xfrm>
            <a:off x="-396552" y="-387424"/>
            <a:ext cx="5553002" cy="4176000"/>
          </a:xfrm>
          <a:prstGeom prst="ellipse">
            <a:avLst/>
          </a:prstGeom>
          <a:ln>
            <a:noFill/>
          </a:ln>
          <a:effectLst>
            <a:softEdge rad="112500"/>
          </a:effectLst>
        </p:spPr>
      </p:pic>
      <p:pic>
        <p:nvPicPr>
          <p:cNvPr id="5" name="Picture 4" descr="SAM_1261"/>
          <p:cNvPicPr>
            <a:picLocks noChangeAspect="1" noChangeArrowheads="1"/>
          </p:cNvPicPr>
          <p:nvPr/>
        </p:nvPicPr>
        <p:blipFill>
          <a:blip r:embed="rId3" cstate="print"/>
          <a:srcRect/>
          <a:stretch>
            <a:fillRect/>
          </a:stretch>
        </p:blipFill>
        <p:spPr bwMode="auto">
          <a:xfrm>
            <a:off x="4653590" y="-250624"/>
            <a:ext cx="5385600" cy="4039200"/>
          </a:xfrm>
          <a:prstGeom prst="ellipse">
            <a:avLst/>
          </a:prstGeom>
          <a:ln>
            <a:noFill/>
          </a:ln>
          <a:effectLst>
            <a:softEdge rad="112500"/>
          </a:effectLst>
        </p:spPr>
      </p:pic>
      <p:pic>
        <p:nvPicPr>
          <p:cNvPr id="6" name="Picture 2" descr="D:\ФОТО приемка 01.08.2014\DSCN0733.jpg"/>
          <p:cNvPicPr>
            <a:picLocks noGrp="1" noChangeAspect="1" noChangeArrowheads="1"/>
          </p:cNvPicPr>
          <p:nvPr>
            <p:ph idx="1"/>
          </p:nvPr>
        </p:nvPicPr>
        <p:blipFill>
          <a:blip r:embed="rId4" cstate="print"/>
          <a:srcRect/>
          <a:stretch>
            <a:fillRect/>
          </a:stretch>
        </p:blipFill>
        <p:spPr bwMode="auto">
          <a:xfrm>
            <a:off x="1785918" y="2786058"/>
            <a:ext cx="6034616" cy="4525962"/>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idx="1"/>
          </p:nvPr>
        </p:nvSpPr>
        <p:spPr>
          <a:xfrm>
            <a:off x="0" y="0"/>
            <a:ext cx="9144000" cy="6858000"/>
          </a:xfrm>
        </p:spPr>
        <p:txBody>
          <a:bodyPr/>
          <a:lstStyle/>
          <a:p>
            <a:pPr eaLnBrk="1" hangingPunct="1"/>
            <a:endParaRPr lang="ru-RU"/>
          </a:p>
        </p:txBody>
      </p:sp>
      <p:sp>
        <p:nvSpPr>
          <p:cNvPr id="27650" name="Rectangle 2"/>
          <p:cNvSpPr>
            <a:spLocks noGrp="1" noChangeArrowheads="1"/>
          </p:cNvSpPr>
          <p:nvPr>
            <p:ph type="title"/>
          </p:nvPr>
        </p:nvSpPr>
        <p:spPr/>
        <p:txBody>
          <a:bodyPr/>
          <a:lstStyle/>
          <a:p>
            <a:pPr eaLnBrk="1" hangingPunct="1"/>
            <a:endParaRPr lang="ru-RU"/>
          </a:p>
        </p:txBody>
      </p:sp>
      <p:pic>
        <p:nvPicPr>
          <p:cNvPr id="27652" name="Picture 4" descr="S6000177"/>
          <p:cNvPicPr>
            <a:picLocks noChangeAspect="1" noChangeArrowheads="1"/>
          </p:cNvPicPr>
          <p:nvPr/>
        </p:nvPicPr>
        <p:blipFill>
          <a:blip r:embed="rId2" cstate="print"/>
          <a:srcRect/>
          <a:stretch>
            <a:fillRect/>
          </a:stretch>
        </p:blipFill>
        <p:spPr bwMode="auto">
          <a:xfrm>
            <a:off x="0" y="-1"/>
            <a:ext cx="9144000" cy="6858001"/>
          </a:xfrm>
          <a:prstGeom prst="rect">
            <a:avLst/>
          </a:prstGeom>
          <a:noFill/>
          <a:ln w="9525">
            <a:noFill/>
            <a:miter lim="800000"/>
            <a:headEnd/>
            <a:tailEnd/>
          </a:ln>
        </p:spPr>
      </p:pic>
      <p:sp>
        <p:nvSpPr>
          <p:cNvPr id="27653" name="WordArt 5"/>
          <p:cNvSpPr>
            <a:spLocks noChangeArrowheads="1" noChangeShapeType="1" noTextEdit="1"/>
          </p:cNvSpPr>
          <p:nvPr/>
        </p:nvSpPr>
        <p:spPr bwMode="auto">
          <a:xfrm>
            <a:off x="3143240" y="5286388"/>
            <a:ext cx="5210175" cy="1322387"/>
          </a:xfrm>
          <a:prstGeom prst="rect">
            <a:avLst/>
          </a:prstGeom>
        </p:spPr>
        <p:txBody>
          <a:bodyPr wrap="none" fromWordArt="1">
            <a:prstTxWarp prst="textSlantUp">
              <a:avLst>
                <a:gd name="adj" fmla="val 55556"/>
              </a:avLst>
            </a:prstTxWarp>
          </a:bodyPr>
          <a:lstStyle/>
          <a:p>
            <a:pPr algn="ctr"/>
            <a:r>
              <a:rPr lang="ru-RU" sz="3600" kern="10" dirty="0">
                <a:ln w="9525">
                  <a:solidFill>
                    <a:srgbClr val="000000"/>
                  </a:solidFill>
                  <a:round/>
                  <a:headEnd/>
                  <a:tailEnd/>
                </a:ln>
                <a:solidFill>
                  <a:srgbClr val="FF0000"/>
                </a:solidFill>
                <a:latin typeface="Arial"/>
                <a:cs typeface="Arial"/>
              </a:rPr>
              <a:t>Документация по охране труда в ОУ</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idx="1"/>
          </p:nvPr>
        </p:nvSpPr>
        <p:spPr>
          <a:xfrm>
            <a:off x="2584450" y="3582988"/>
            <a:ext cx="3200400" cy="2547937"/>
          </a:xfrm>
        </p:spPr>
        <p:txBody>
          <a:bodyPr/>
          <a:lstStyle/>
          <a:p>
            <a:pPr eaLnBrk="1" hangingPunct="1"/>
            <a:endParaRPr lang="ru-RU"/>
          </a:p>
        </p:txBody>
      </p:sp>
      <p:sp>
        <p:nvSpPr>
          <p:cNvPr id="28674" name="Rectangle 2"/>
          <p:cNvSpPr>
            <a:spLocks noGrp="1" noChangeArrowheads="1"/>
          </p:cNvSpPr>
          <p:nvPr>
            <p:ph type="title"/>
          </p:nvPr>
        </p:nvSpPr>
        <p:spPr/>
        <p:txBody>
          <a:bodyPr>
            <a:normAutofit fontScale="90000"/>
          </a:bodyPr>
          <a:lstStyle/>
          <a:p>
            <a:pPr eaLnBrk="1" hangingPunct="1"/>
            <a:r>
              <a:rPr lang="ru-RU" dirty="0" smtClean="0"/>
              <a:t/>
            </a:r>
            <a:br>
              <a:rPr lang="ru-RU" dirty="0" smtClean="0"/>
            </a:br>
            <a:r>
              <a:rPr lang="ru-RU" dirty="0"/>
              <a:t/>
            </a:r>
            <a:br>
              <a:rPr lang="ru-RU" dirty="0"/>
            </a:br>
            <a:r>
              <a:rPr lang="ru-RU" dirty="0" smtClean="0"/>
              <a:t/>
            </a:r>
            <a:br>
              <a:rPr lang="ru-RU" dirty="0" smtClean="0"/>
            </a:br>
            <a:r>
              <a:rPr lang="ru-RU" dirty="0"/>
              <a:t/>
            </a:r>
            <a:br>
              <a:rPr lang="ru-RU" dirty="0"/>
            </a:br>
            <a:endParaRPr lang="ru-RU" dirty="0"/>
          </a:p>
        </p:txBody>
      </p:sp>
      <p:pic>
        <p:nvPicPr>
          <p:cNvPr id="28676" name="Picture 4" descr="S8305543"/>
          <p:cNvPicPr>
            <a:picLocks noChangeAspect="1" noChangeArrowheads="1"/>
          </p:cNvPicPr>
          <p:nvPr/>
        </p:nvPicPr>
        <p:blipFill>
          <a:blip r:embed="rId2" cstate="print"/>
          <a:srcRect/>
          <a:stretch>
            <a:fillRect/>
          </a:stretch>
        </p:blipFill>
        <p:spPr bwMode="auto">
          <a:xfrm>
            <a:off x="899592" y="453278"/>
            <a:ext cx="7129462" cy="5888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endParaRPr lang="ru-RU"/>
          </a:p>
        </p:txBody>
      </p:sp>
      <p:pic>
        <p:nvPicPr>
          <p:cNvPr id="58371" name="Picture 4" descr="фото БЧаки 002"/>
          <p:cNvPicPr>
            <a:picLocks noChangeAspect="1" noChangeArrowheads="1"/>
          </p:cNvPicPr>
          <p:nvPr/>
        </p:nvPicPr>
        <p:blipFill>
          <a:blip r:embed="rId2" cstate="print"/>
          <a:srcRect/>
          <a:stretch>
            <a:fillRect/>
          </a:stretch>
        </p:blipFill>
        <p:spPr bwMode="auto">
          <a:xfrm>
            <a:off x="107504" y="112594"/>
            <a:ext cx="8964488" cy="6721809"/>
          </a:xfrm>
          <a:prstGeom prst="rect">
            <a:avLst/>
          </a:prstGeom>
          <a:noFill/>
          <a:ln w="9525">
            <a:noFill/>
            <a:miter lim="800000"/>
            <a:headEnd/>
            <a:tailEnd/>
          </a:ln>
        </p:spPr>
      </p:pic>
      <p:sp>
        <p:nvSpPr>
          <p:cNvPr id="58372" name="WordArt 5"/>
          <p:cNvSpPr>
            <a:spLocks noChangeArrowheads="1" noChangeShapeType="1" noTextEdit="1"/>
          </p:cNvSpPr>
          <p:nvPr/>
        </p:nvSpPr>
        <p:spPr bwMode="auto">
          <a:xfrm>
            <a:off x="323850" y="549275"/>
            <a:ext cx="3095625" cy="2403475"/>
          </a:xfrm>
          <a:prstGeom prst="rect">
            <a:avLst/>
          </a:prstGeom>
        </p:spPr>
        <p:txBody>
          <a:bodyPr wrap="none" fromWordArt="1">
            <a:prstTxWarp prst="textSlantUp">
              <a:avLst>
                <a:gd name="adj" fmla="val 45287"/>
              </a:avLst>
            </a:prstTxWarp>
          </a:bodyPr>
          <a:lstStyle/>
          <a:p>
            <a:pPr algn="ctr"/>
            <a:r>
              <a:rPr lang="ru-RU" sz="3600" kern="10" dirty="0">
                <a:ln w="9525">
                  <a:solidFill>
                    <a:srgbClr val="000000"/>
                  </a:solidFill>
                  <a:round/>
                  <a:headEnd/>
                  <a:tailEnd/>
                </a:ln>
                <a:solidFill>
                  <a:srgbClr val="FF0000"/>
                </a:solidFill>
                <a:latin typeface="Arial"/>
                <a:cs typeface="Arial"/>
              </a:rPr>
              <a:t>Во всех ОУ </a:t>
            </a:r>
          </a:p>
          <a:p>
            <a:pPr algn="ctr"/>
            <a:r>
              <a:rPr lang="ru-RU" sz="3600" kern="10" dirty="0">
                <a:ln w="9525">
                  <a:solidFill>
                    <a:srgbClr val="000000"/>
                  </a:solidFill>
                  <a:round/>
                  <a:headEnd/>
                  <a:tailEnd/>
                </a:ln>
                <a:solidFill>
                  <a:srgbClr val="FF0000"/>
                </a:solidFill>
                <a:latin typeface="Arial"/>
                <a:cs typeface="Arial"/>
              </a:rPr>
              <a:t>оформлены уголки</a:t>
            </a:r>
          </a:p>
          <a:p>
            <a:pPr algn="ctr"/>
            <a:r>
              <a:rPr lang="ru-RU" sz="3600" kern="10" dirty="0">
                <a:ln w="9525">
                  <a:solidFill>
                    <a:srgbClr val="000000"/>
                  </a:solidFill>
                  <a:round/>
                  <a:headEnd/>
                  <a:tailEnd/>
                </a:ln>
                <a:solidFill>
                  <a:srgbClr val="FF0000"/>
                </a:solidFill>
                <a:latin typeface="Arial"/>
                <a:cs typeface="Arial"/>
              </a:rPr>
              <a:t>по охране труда</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571472" y="1428736"/>
            <a:ext cx="8229600" cy="4525963"/>
          </a:xfrm>
        </p:spPr>
        <p:txBody>
          <a:bodyPr>
            <a:normAutofit/>
          </a:bodyPr>
          <a:lstStyle/>
          <a:p>
            <a:pPr>
              <a:buNone/>
            </a:pPr>
            <a:endParaRPr lang="ru-RU" sz="4000" b="1" dirty="0">
              <a:solidFill>
                <a:srgbClr val="C00000"/>
              </a:solidFill>
              <a:latin typeface="Trebuchet MS" pitchFamily="34" charset="0"/>
            </a:endParaRPr>
          </a:p>
          <a:p>
            <a:pPr>
              <a:buNone/>
            </a:pPr>
            <a:r>
              <a:rPr lang="ru-RU" sz="4400" b="1" i="1" dirty="0">
                <a:solidFill>
                  <a:srgbClr val="FF0000"/>
                </a:solidFill>
                <a:latin typeface="Georgia" pitchFamily="18" charset="0"/>
              </a:rPr>
              <a:t>Правильное планирование – залог успешной и эффективной работы</a:t>
            </a:r>
            <a:r>
              <a:rPr lang="ru-RU" sz="4000" dirty="0"/>
              <a:t/>
            </a:r>
            <a:br>
              <a:rPr lang="ru-RU" sz="4000" dirty="0"/>
            </a:br>
            <a:endParaRPr lang="ru-RU" sz="4000" b="1" dirty="0">
              <a:solidFill>
                <a:srgbClr val="C00000"/>
              </a:solidFill>
              <a:latin typeface="Trebuchet MS" pitchFamily="34" charset="0"/>
            </a:endParaRPr>
          </a:p>
        </p:txBody>
      </p:sp>
      <p:sp>
        <p:nvSpPr>
          <p:cNvPr id="3" name="Заголовок 2"/>
          <p:cNvSpPr>
            <a:spLocks noGrp="1"/>
          </p:cNvSpPr>
          <p:nvPr>
            <p:ph type="title"/>
          </p:nvPr>
        </p:nvSpPr>
        <p:spPr>
          <a:xfrm>
            <a:off x="457200" y="274638"/>
            <a:ext cx="8472518" cy="1797040"/>
          </a:xfrm>
        </p:spPr>
        <p:txBody>
          <a:bodyPr>
            <a:normAutofit fontScale="90000"/>
          </a:bodyPr>
          <a:lstStyle/>
          <a:p>
            <a:r>
              <a:rPr lang="ru-RU" dirty="0" smtClean="0"/>
              <a:t/>
            </a:r>
            <a:br>
              <a:rPr lang="ru-RU" dirty="0" smtClean="0"/>
            </a:br>
            <a:r>
              <a:rPr lang="ru-RU" dirty="0"/>
              <a:t/>
            </a:r>
            <a:br>
              <a:rPr lang="ru-RU" dirty="0"/>
            </a:br>
            <a:r>
              <a:rPr lang="ru-RU" dirty="0" smtClean="0"/>
              <a:t/>
            </a:r>
            <a:br>
              <a:rPr lang="ru-RU" dirty="0" smtClean="0"/>
            </a:br>
            <a:r>
              <a:rPr lang="ru-RU" dirty="0"/>
              <a:t/>
            </a:r>
            <a:br>
              <a:rPr lang="ru-RU" dirty="0"/>
            </a:br>
            <a:r>
              <a:rPr lang="ru-RU" dirty="0" smtClean="0"/>
              <a:t/>
            </a:r>
            <a:br>
              <a:rPr lang="ru-RU" dirty="0" smtClean="0"/>
            </a:br>
            <a:endParaRPr lang="ru-RU" dirty="0"/>
          </a:p>
        </p:txBody>
      </p:sp>
      <p:pic>
        <p:nvPicPr>
          <p:cNvPr id="7" name="Рисунок 6"/>
          <p:cNvPicPr/>
          <p:nvPr/>
        </p:nvPicPr>
        <p:blipFill>
          <a:blip r:embed="rId3" cstate="print"/>
          <a:srcRect/>
          <a:stretch>
            <a:fillRect/>
          </a:stretch>
        </p:blipFill>
        <p:spPr bwMode="auto">
          <a:xfrm>
            <a:off x="6948264" y="4869160"/>
            <a:ext cx="1552826" cy="1643074"/>
          </a:xfrm>
          <a:prstGeom prst="rect">
            <a:avLst/>
          </a:prstGeom>
          <a:solidFill>
            <a:srgbClr val="FFFFFF"/>
          </a:solidFill>
          <a:ln w="9525">
            <a:noFill/>
            <a:miter lim="800000"/>
            <a:headEnd/>
            <a:tailEnd/>
          </a:ln>
        </p:spPr>
      </p:pic>
      <p:pic>
        <p:nvPicPr>
          <p:cNvPr id="8" name="Picture 2" descr="C:\Users\asus1\Desktop\Рисунки\b8dfb2f7197a1701307269cfd8b64c66bc6f3f102.jpg"/>
          <p:cNvPicPr>
            <a:picLocks noChangeAspect="1" noChangeArrowheads="1"/>
          </p:cNvPicPr>
          <p:nvPr/>
        </p:nvPicPr>
        <p:blipFill>
          <a:blip r:embed="rId4"/>
          <a:srcRect/>
          <a:stretch>
            <a:fillRect/>
          </a:stretch>
        </p:blipFill>
        <p:spPr bwMode="auto">
          <a:xfrm>
            <a:off x="899592" y="117646"/>
            <a:ext cx="2445284" cy="2160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357166"/>
            <a:ext cx="8229600" cy="5650125"/>
          </a:xfrm>
        </p:spPr>
        <p:txBody>
          <a:bodyPr/>
          <a:lstStyle/>
          <a:p>
            <a:pPr>
              <a:buBlip>
                <a:blip r:embed="rId3"/>
              </a:buBlip>
            </a:pPr>
            <a:r>
              <a:rPr lang="ru-RU" sz="2400" dirty="0">
                <a:solidFill>
                  <a:srgbClr val="002060"/>
                </a:solidFill>
              </a:rPr>
              <a:t>   Осуществление четкой координации, эффективное взаимодействие и </a:t>
            </a:r>
            <a:endParaRPr lang="ru-RU" sz="2400" dirty="0" smtClean="0">
              <a:solidFill>
                <a:srgbClr val="002060"/>
              </a:solidFill>
            </a:endParaRPr>
          </a:p>
          <a:p>
            <a:pPr marL="109728" indent="0">
              <a:buNone/>
            </a:pPr>
            <a:r>
              <a:rPr lang="ru-RU" sz="2400" dirty="0" smtClean="0">
                <a:solidFill>
                  <a:srgbClr val="002060"/>
                </a:solidFill>
              </a:rPr>
              <a:t>сотрудничество </a:t>
            </a:r>
            <a:r>
              <a:rPr lang="ru-RU" sz="2400" dirty="0">
                <a:solidFill>
                  <a:srgbClr val="002060"/>
                </a:solidFill>
              </a:rPr>
              <a:t>всех субъектов социально-трудовых отношений, участвующих в управлении охраной труда, дают положительные результаты.</a:t>
            </a:r>
          </a:p>
          <a:p>
            <a:pPr algn="ctr">
              <a:buNone/>
            </a:pPr>
            <a:endParaRPr lang="ru-RU" dirty="0"/>
          </a:p>
        </p:txBody>
      </p:sp>
      <p:sp>
        <p:nvSpPr>
          <p:cNvPr id="3" name="Заголовок 2"/>
          <p:cNvSpPr>
            <a:spLocks noGrp="1"/>
          </p:cNvSpPr>
          <p:nvPr>
            <p:ph type="title"/>
          </p:nvPr>
        </p:nvSpPr>
        <p:spPr>
          <a:xfrm>
            <a:off x="457200" y="274638"/>
            <a:ext cx="8229600" cy="2439982"/>
          </a:xfrm>
        </p:spPr>
        <p:txBody>
          <a:bodyPr>
            <a:normAutofit/>
          </a:bodyPr>
          <a:lstStyle/>
          <a:p>
            <a:r>
              <a:rPr lang="ru-RU" dirty="0" smtClean="0"/>
              <a:t/>
            </a:r>
            <a:br>
              <a:rPr lang="ru-RU" dirty="0" smtClean="0"/>
            </a:br>
            <a:r>
              <a:rPr lang="ru-RU" dirty="0"/>
              <a:t/>
            </a:r>
            <a:br>
              <a:rPr lang="ru-RU" dirty="0"/>
            </a:br>
            <a:endParaRPr lang="ru-RU" dirty="0"/>
          </a:p>
        </p:txBody>
      </p:sp>
      <p:pic>
        <p:nvPicPr>
          <p:cNvPr id="5" name="Picture 2" descr="C:\Users\asus1\Desktop\LOGO2.jpg"/>
          <p:cNvPicPr>
            <a:picLocks noGrp="1" noChangeAspect="1" noChangeArrowheads="1"/>
          </p:cNvPicPr>
          <p:nvPr>
            <p:ph idx="1"/>
          </p:nvPr>
        </p:nvPicPr>
        <p:blipFill>
          <a:blip r:embed="rId4"/>
          <a:srcRect/>
          <a:stretch>
            <a:fillRect/>
          </a:stretch>
        </p:blipFill>
        <p:spPr bwMode="auto">
          <a:xfrm>
            <a:off x="3275856" y="2636912"/>
            <a:ext cx="3434400" cy="3434400"/>
          </a:xfrm>
          <a:prstGeom prst="ellipse">
            <a:avLst/>
          </a:prstGeom>
          <a:ln>
            <a:noFill/>
          </a:ln>
          <a:effectLst>
            <a:softEdge rad="112500"/>
          </a:effectLst>
        </p:spPr>
      </p:pic>
      <p:pic>
        <p:nvPicPr>
          <p:cNvPr id="6" name="Рисунок 5"/>
          <p:cNvPicPr/>
          <p:nvPr/>
        </p:nvPicPr>
        <p:blipFill>
          <a:blip r:embed="rId5" cstate="print"/>
          <a:srcRect/>
          <a:stretch>
            <a:fillRect/>
          </a:stretch>
        </p:blipFill>
        <p:spPr bwMode="auto">
          <a:xfrm>
            <a:off x="7698971" y="285728"/>
            <a:ext cx="1000100" cy="1071546"/>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357158" y="1714488"/>
            <a:ext cx="8229600" cy="4221365"/>
          </a:xfrm>
        </p:spPr>
        <p:txBody>
          <a:bodyPr/>
          <a:lstStyle/>
          <a:p>
            <a:endParaRPr lang="ru-RU" dirty="0">
              <a:solidFill>
                <a:schemeClr val="bg2">
                  <a:lumMod val="25000"/>
                </a:schemeClr>
              </a:solidFill>
            </a:endParaRPr>
          </a:p>
          <a:p>
            <a:endParaRPr lang="ru-RU" sz="1200" dirty="0">
              <a:solidFill>
                <a:schemeClr val="bg2">
                  <a:lumMod val="25000"/>
                </a:schemeClr>
              </a:solidFill>
            </a:endParaRPr>
          </a:p>
          <a:p>
            <a:endParaRPr lang="ru-RU" dirty="0"/>
          </a:p>
        </p:txBody>
      </p:sp>
      <p:sp>
        <p:nvSpPr>
          <p:cNvPr id="3" name="Заголовок 2"/>
          <p:cNvSpPr>
            <a:spLocks noGrp="1"/>
          </p:cNvSpPr>
          <p:nvPr>
            <p:ph type="title"/>
          </p:nvPr>
        </p:nvSpPr>
        <p:spPr/>
        <p:txBody>
          <a:bodyPr>
            <a:noAutofit/>
          </a:bodyPr>
          <a:lstStyle/>
          <a:p>
            <a:r>
              <a:rPr lang="ru-RU" sz="1200" dirty="0"/>
              <a:t/>
            </a:r>
            <a:br>
              <a:rPr lang="ru-RU" sz="1200" dirty="0"/>
            </a:br>
            <a:r>
              <a:rPr lang="ru-RU" sz="1200" dirty="0"/>
              <a:t/>
            </a:r>
            <a:br>
              <a:rPr lang="ru-RU" sz="1200" dirty="0"/>
            </a:br>
            <a:r>
              <a:rPr lang="ru-RU" sz="1200" dirty="0"/>
              <a:t/>
            </a:r>
            <a:br>
              <a:rPr lang="ru-RU" sz="1200" dirty="0"/>
            </a:br>
            <a:r>
              <a:rPr lang="ru-RU" sz="1200" dirty="0"/>
              <a:t/>
            </a:r>
            <a:br>
              <a:rPr lang="ru-RU" sz="1200" dirty="0"/>
            </a:br>
            <a:r>
              <a:rPr lang="ru-RU" sz="1200" dirty="0"/>
              <a:t/>
            </a:r>
            <a:br>
              <a:rPr lang="ru-RU" sz="1200" dirty="0"/>
            </a:br>
            <a:r>
              <a:rPr lang="ru-RU" sz="1200" dirty="0"/>
              <a:t/>
            </a:r>
            <a:br>
              <a:rPr lang="ru-RU" sz="1200" dirty="0"/>
            </a:br>
            <a:r>
              <a:rPr lang="ru-RU" sz="1200" dirty="0"/>
              <a:t/>
            </a:r>
            <a:br>
              <a:rPr lang="ru-RU" sz="1200" dirty="0"/>
            </a:br>
            <a:r>
              <a:rPr lang="ru-RU" sz="2000" dirty="0">
                <a:solidFill>
                  <a:schemeClr val="accent2"/>
                </a:solidFill>
                <a:latin typeface="Times New Roman" pitchFamily="18" charset="0"/>
                <a:cs typeface="Times New Roman" pitchFamily="18" charset="0"/>
              </a:rPr>
              <a:t>План работы внештатного технического инспектора труда профсоюза  Урмарского района на 2014 г. </a:t>
            </a:r>
            <a:br>
              <a:rPr lang="ru-RU" sz="2000" dirty="0">
                <a:solidFill>
                  <a:schemeClr val="accent2"/>
                </a:solidFill>
                <a:latin typeface="Times New Roman" pitchFamily="18" charset="0"/>
                <a:cs typeface="Times New Roman" pitchFamily="18" charset="0"/>
              </a:rPr>
            </a:br>
            <a:r>
              <a:rPr lang="ru-RU" sz="2000" b="0" dirty="0">
                <a:solidFill>
                  <a:srgbClr val="C00000"/>
                </a:solidFill>
              </a:rPr>
              <a:t/>
            </a:r>
            <a:br>
              <a:rPr lang="ru-RU" sz="2000" b="0" dirty="0">
                <a:solidFill>
                  <a:srgbClr val="C00000"/>
                </a:solidFill>
              </a:rPr>
            </a:br>
            <a:r>
              <a:rPr lang="ru-RU" sz="2000" b="0" dirty="0">
                <a:solidFill>
                  <a:srgbClr val="C00000"/>
                </a:solidFill>
              </a:rPr>
              <a:t/>
            </a:r>
            <a:br>
              <a:rPr lang="ru-RU" sz="2000" b="0" dirty="0">
                <a:solidFill>
                  <a:srgbClr val="C00000"/>
                </a:solidFill>
              </a:rPr>
            </a:br>
            <a:r>
              <a:rPr lang="ru-RU" sz="1200" dirty="0"/>
              <a:t/>
            </a:r>
            <a:br>
              <a:rPr lang="ru-RU" sz="1200" dirty="0"/>
            </a:br>
            <a:r>
              <a:rPr lang="ru-RU" sz="1200" dirty="0"/>
              <a:t/>
            </a:r>
            <a:br>
              <a:rPr lang="ru-RU" sz="1200" dirty="0"/>
            </a:br>
            <a:r>
              <a:rPr lang="ru-RU" sz="2000" dirty="0">
                <a:solidFill>
                  <a:schemeClr val="accent2"/>
                </a:solidFill>
                <a:latin typeface="Times New Roman" pitchFamily="18" charset="0"/>
                <a:cs typeface="Times New Roman" pitchFamily="18" charset="0"/>
              </a:rPr>
              <a:t> </a:t>
            </a:r>
            <a:br>
              <a:rPr lang="ru-RU" sz="2000" dirty="0">
                <a:solidFill>
                  <a:schemeClr val="accent2"/>
                </a:solidFill>
                <a:latin typeface="Times New Roman" pitchFamily="18" charset="0"/>
                <a:cs typeface="Times New Roman" pitchFamily="18" charset="0"/>
              </a:rPr>
            </a:br>
            <a:r>
              <a:rPr lang="ru-RU" sz="1400" dirty="0"/>
              <a:t/>
            </a:r>
            <a:br>
              <a:rPr lang="ru-RU" sz="1400" dirty="0"/>
            </a:br>
            <a:endParaRPr lang="ru-RU" sz="1400" dirty="0">
              <a:solidFill>
                <a:srgbClr val="C00000"/>
              </a:solidFill>
            </a:endParaRPr>
          </a:p>
        </p:txBody>
      </p:sp>
      <p:pic>
        <p:nvPicPr>
          <p:cNvPr id="4" name="Рисунок 3"/>
          <p:cNvPicPr/>
          <p:nvPr/>
        </p:nvPicPr>
        <p:blipFill>
          <a:blip r:embed="rId3" cstate="print"/>
          <a:srcRect/>
          <a:stretch>
            <a:fillRect/>
          </a:stretch>
        </p:blipFill>
        <p:spPr bwMode="auto">
          <a:xfrm>
            <a:off x="7500958" y="285728"/>
            <a:ext cx="1214446" cy="1214422"/>
          </a:xfrm>
          <a:prstGeom prst="rect">
            <a:avLst/>
          </a:prstGeom>
          <a:solidFill>
            <a:srgbClr val="FFFFFF"/>
          </a:solidFill>
          <a:ln w="9525">
            <a:noFill/>
            <a:miter lim="800000"/>
            <a:headEnd/>
            <a:tailEnd/>
          </a:ln>
        </p:spPr>
      </p:pic>
      <p:graphicFrame>
        <p:nvGraphicFramePr>
          <p:cNvPr id="320514" name="Object 2"/>
          <p:cNvGraphicFramePr>
            <a:graphicFrameLocks noChangeAspect="1"/>
          </p:cNvGraphicFramePr>
          <p:nvPr>
            <p:extLst>
              <p:ext uri="{D42A27DB-BD31-4B8C-83A1-F6EECF244321}">
                <p14:modId xmlns:p14="http://schemas.microsoft.com/office/powerpoint/2010/main" val="2155111738"/>
              </p:ext>
            </p:extLst>
          </p:nvPr>
        </p:nvGraphicFramePr>
        <p:xfrm>
          <a:off x="5076056" y="2001361"/>
          <a:ext cx="3240360" cy="4548594"/>
        </p:xfrm>
        <a:graphic>
          <a:graphicData uri="http://schemas.openxmlformats.org/presentationml/2006/ole">
            <mc:AlternateContent xmlns:mc="http://schemas.openxmlformats.org/markup-compatibility/2006">
              <mc:Choice xmlns:v="urn:schemas-microsoft-com:vml" Requires="v">
                <p:oleObj spid="_x0000_s320525" name="Acrobat Document" r:id="rId4" imgW="5743439" imgH="8067566" progId="AcroExch.Document.7">
                  <p:embed/>
                </p:oleObj>
              </mc:Choice>
              <mc:Fallback>
                <p:oleObj name="Acrobat Document" r:id="rId4" imgW="5743439" imgH="8067566" progId="AcroExch.Document.7">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2001361"/>
                        <a:ext cx="3240360" cy="4548594"/>
                      </a:xfrm>
                      <a:prstGeom prst="rect">
                        <a:avLst/>
                      </a:prstGeom>
                      <a:noFill/>
                      <a:ln>
                        <a:noFill/>
                      </a:ln>
                      <a:effectLst/>
                      <a:extLst/>
                    </p:spPr>
                  </p:pic>
                </p:oleObj>
              </mc:Fallback>
            </mc:AlternateContent>
          </a:graphicData>
        </a:graphic>
      </p:graphicFrame>
      <p:graphicFrame>
        <p:nvGraphicFramePr>
          <p:cNvPr id="320513" name="Object 1"/>
          <p:cNvGraphicFramePr>
            <a:graphicFrameLocks noChangeAspect="1"/>
          </p:cNvGraphicFramePr>
          <p:nvPr>
            <p:extLst>
              <p:ext uri="{D42A27DB-BD31-4B8C-83A1-F6EECF244321}">
                <p14:modId xmlns:p14="http://schemas.microsoft.com/office/powerpoint/2010/main" val="633443189"/>
              </p:ext>
            </p:extLst>
          </p:nvPr>
        </p:nvGraphicFramePr>
        <p:xfrm>
          <a:off x="683568" y="1210248"/>
          <a:ext cx="3312368" cy="4667023"/>
        </p:xfrm>
        <a:graphic>
          <a:graphicData uri="http://schemas.openxmlformats.org/presentationml/2006/ole">
            <mc:AlternateContent xmlns:mc="http://schemas.openxmlformats.org/markup-compatibility/2006">
              <mc:Choice xmlns:v="urn:schemas-microsoft-com:vml" Requires="v">
                <p:oleObj spid="_x0000_s320526" name="Acrobat Document" r:id="rId6" imgW="5705238" imgH="8038760" progId="AcroExch.Document.7">
                  <p:embed/>
                </p:oleObj>
              </mc:Choice>
              <mc:Fallback>
                <p:oleObj name="Acrobat Document" r:id="rId6" imgW="5705238" imgH="8038760" progId="AcroExch.Document.7">
                  <p:embed/>
                  <p:pic>
                    <p:nvPicPr>
                      <p:cNvPr id="0"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568" y="1210248"/>
                        <a:ext cx="3312368" cy="4667023"/>
                      </a:xfrm>
                      <a:prstGeom prst="rect">
                        <a:avLst/>
                      </a:prstGeom>
                      <a:noFill/>
                      <a:ln>
                        <a:noFill/>
                      </a:ln>
                      <a:effectLst/>
                      <a:extLst/>
                    </p:spPr>
                  </p:pic>
                </p:oleObj>
              </mc:Fallback>
            </mc:AlternateContent>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285720" y="1714488"/>
            <a:ext cx="8229600" cy="4221365"/>
          </a:xfrm>
        </p:spPr>
        <p:txBody>
          <a:bodyPr/>
          <a:lstStyle/>
          <a:p>
            <a:endParaRPr lang="ru-RU" dirty="0">
              <a:solidFill>
                <a:schemeClr val="bg2">
                  <a:lumMod val="25000"/>
                </a:schemeClr>
              </a:solidFill>
            </a:endParaRPr>
          </a:p>
          <a:p>
            <a:endParaRPr lang="ru-RU" sz="1200" dirty="0">
              <a:solidFill>
                <a:schemeClr val="bg2">
                  <a:lumMod val="25000"/>
                </a:schemeClr>
              </a:solidFill>
            </a:endParaRPr>
          </a:p>
          <a:p>
            <a:endParaRPr lang="ru-RU" dirty="0"/>
          </a:p>
          <a:p>
            <a:endParaRPr lang="ru-RU" dirty="0"/>
          </a:p>
        </p:txBody>
      </p:sp>
      <p:sp>
        <p:nvSpPr>
          <p:cNvPr id="3" name="Заголовок 2"/>
          <p:cNvSpPr>
            <a:spLocks noGrp="1"/>
          </p:cNvSpPr>
          <p:nvPr>
            <p:ph type="title"/>
          </p:nvPr>
        </p:nvSpPr>
        <p:spPr/>
        <p:txBody>
          <a:bodyPr>
            <a:noAutofit/>
          </a:bodyPr>
          <a:lstStyle/>
          <a:p>
            <a:r>
              <a:rPr lang="ru-RU" sz="1200" dirty="0"/>
              <a:t/>
            </a:r>
            <a:br>
              <a:rPr lang="ru-RU" sz="1200" dirty="0"/>
            </a:br>
            <a:r>
              <a:rPr lang="ru-RU" sz="1200" dirty="0"/>
              <a:t/>
            </a:r>
            <a:br>
              <a:rPr lang="ru-RU" sz="1200" dirty="0"/>
            </a:br>
            <a:r>
              <a:rPr lang="ru-RU" sz="1200" dirty="0"/>
              <a:t/>
            </a:r>
            <a:br>
              <a:rPr lang="ru-RU" sz="1200" dirty="0"/>
            </a:br>
            <a:r>
              <a:rPr lang="ru-RU" sz="1200" dirty="0"/>
              <a:t/>
            </a:r>
            <a:br>
              <a:rPr lang="ru-RU" sz="1200" dirty="0"/>
            </a:br>
            <a:r>
              <a:rPr lang="ru-RU" sz="1200" dirty="0"/>
              <a:t/>
            </a:r>
            <a:br>
              <a:rPr lang="ru-RU" sz="1200" dirty="0"/>
            </a:br>
            <a:r>
              <a:rPr lang="ru-RU" sz="1200" dirty="0"/>
              <a:t/>
            </a:r>
            <a:br>
              <a:rPr lang="ru-RU" sz="1200" dirty="0"/>
            </a:br>
            <a:r>
              <a:rPr lang="ru-RU" sz="2000" dirty="0" smtClean="0">
                <a:solidFill>
                  <a:schemeClr val="accent2"/>
                </a:solidFill>
                <a:latin typeface="Times New Roman" pitchFamily="18" charset="0"/>
                <a:cs typeface="Times New Roman" pitchFamily="18" charset="0"/>
              </a:rPr>
              <a:t>План </a:t>
            </a:r>
            <a:r>
              <a:rPr lang="ru-RU" sz="2000" dirty="0">
                <a:solidFill>
                  <a:schemeClr val="accent2"/>
                </a:solidFill>
                <a:latin typeface="Times New Roman" pitchFamily="18" charset="0"/>
                <a:cs typeface="Times New Roman" pitchFamily="18" charset="0"/>
              </a:rPr>
              <a:t>работы внештатного технического инспектора труда профсоюза  Урмарского района на 2015 г. </a:t>
            </a:r>
            <a:br>
              <a:rPr lang="ru-RU" sz="2000" dirty="0">
                <a:solidFill>
                  <a:schemeClr val="accent2"/>
                </a:solidFill>
                <a:latin typeface="Times New Roman" pitchFamily="18" charset="0"/>
                <a:cs typeface="Times New Roman" pitchFamily="18" charset="0"/>
              </a:rPr>
            </a:br>
            <a:r>
              <a:rPr lang="ru-RU" sz="1200" dirty="0"/>
              <a:t/>
            </a:r>
            <a:br>
              <a:rPr lang="ru-RU" sz="1200" dirty="0"/>
            </a:br>
            <a:r>
              <a:rPr lang="ru-RU" sz="1200" dirty="0"/>
              <a:t/>
            </a:r>
            <a:br>
              <a:rPr lang="ru-RU" sz="1200" dirty="0"/>
            </a:br>
            <a:r>
              <a:rPr lang="ru-RU" sz="1200" dirty="0"/>
              <a:t/>
            </a:r>
            <a:br>
              <a:rPr lang="ru-RU" sz="1200" dirty="0"/>
            </a:br>
            <a:r>
              <a:rPr lang="ru-RU" sz="1600" dirty="0">
                <a:latin typeface="Times New Roman" pitchFamily="18" charset="0"/>
                <a:cs typeface="Times New Roman" pitchFamily="18" charset="0"/>
              </a:rPr>
              <a:t/>
            </a:r>
            <a:br>
              <a:rPr lang="ru-RU" sz="1600" dirty="0">
                <a:latin typeface="Times New Roman" pitchFamily="18" charset="0"/>
                <a:cs typeface="Times New Roman" pitchFamily="18" charset="0"/>
              </a:rPr>
            </a:br>
            <a:endParaRPr lang="ru-RU" sz="1400" dirty="0">
              <a:solidFill>
                <a:srgbClr val="C00000"/>
              </a:solidFill>
            </a:endParaRPr>
          </a:p>
        </p:txBody>
      </p:sp>
      <p:pic>
        <p:nvPicPr>
          <p:cNvPr id="4" name="Рисунок 3"/>
          <p:cNvPicPr/>
          <p:nvPr/>
        </p:nvPicPr>
        <p:blipFill>
          <a:blip r:embed="rId3" cstate="print"/>
          <a:srcRect/>
          <a:stretch>
            <a:fillRect/>
          </a:stretch>
        </p:blipFill>
        <p:spPr bwMode="auto">
          <a:xfrm>
            <a:off x="7500958" y="285728"/>
            <a:ext cx="1214446" cy="1214422"/>
          </a:xfrm>
          <a:prstGeom prst="rect">
            <a:avLst/>
          </a:prstGeom>
          <a:solidFill>
            <a:srgbClr val="FFFFFF"/>
          </a:solidFill>
          <a:ln w="9525">
            <a:noFill/>
            <a:miter lim="800000"/>
            <a:headEnd/>
            <a:tailEnd/>
          </a:ln>
        </p:spPr>
      </p:pic>
      <p:graphicFrame>
        <p:nvGraphicFramePr>
          <p:cNvPr id="319489" name="Object 1"/>
          <p:cNvGraphicFramePr>
            <a:graphicFrameLocks noChangeAspect="1"/>
          </p:cNvGraphicFramePr>
          <p:nvPr>
            <p:extLst>
              <p:ext uri="{D42A27DB-BD31-4B8C-83A1-F6EECF244321}">
                <p14:modId xmlns:p14="http://schemas.microsoft.com/office/powerpoint/2010/main" val="3813726286"/>
              </p:ext>
            </p:extLst>
          </p:nvPr>
        </p:nvGraphicFramePr>
        <p:xfrm>
          <a:off x="1331640" y="1700808"/>
          <a:ext cx="3151994" cy="4436010"/>
        </p:xfrm>
        <a:graphic>
          <a:graphicData uri="http://schemas.openxmlformats.org/presentationml/2006/ole">
            <mc:AlternateContent xmlns:mc="http://schemas.openxmlformats.org/markup-compatibility/2006">
              <mc:Choice xmlns:v="urn:schemas-microsoft-com:vml" Requires="v">
                <p:oleObj spid="_x0000_s319503" name="Acrobat Document" r:id="rId4" imgW="5724150" imgH="8058091" progId="AcroExch.Document.7">
                  <p:embed/>
                </p:oleObj>
              </mc:Choice>
              <mc:Fallback>
                <p:oleObj name="Acrobat Document" r:id="rId4" imgW="5724150" imgH="8058091" progId="AcroExch.Document.7">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640" y="1700808"/>
                        <a:ext cx="3151994" cy="4436010"/>
                      </a:xfrm>
                      <a:prstGeom prst="rect">
                        <a:avLst/>
                      </a:prstGeom>
                      <a:noFill/>
                      <a:ln>
                        <a:noFill/>
                      </a:ln>
                      <a:effectLst/>
                      <a:extLst/>
                    </p:spPr>
                  </p:pic>
                </p:oleObj>
              </mc:Fallback>
            </mc:AlternateContent>
          </a:graphicData>
        </a:graphic>
      </p:graphicFrame>
      <p:graphicFrame>
        <p:nvGraphicFramePr>
          <p:cNvPr id="319490" name="Object 2"/>
          <p:cNvGraphicFramePr>
            <a:graphicFrameLocks noChangeAspect="1"/>
          </p:cNvGraphicFramePr>
          <p:nvPr>
            <p:extLst>
              <p:ext uri="{D42A27DB-BD31-4B8C-83A1-F6EECF244321}">
                <p14:modId xmlns:p14="http://schemas.microsoft.com/office/powerpoint/2010/main" val="3459514315"/>
              </p:ext>
            </p:extLst>
          </p:nvPr>
        </p:nvGraphicFramePr>
        <p:xfrm>
          <a:off x="5364088" y="1988840"/>
          <a:ext cx="3178991" cy="4466639"/>
        </p:xfrm>
        <a:graphic>
          <a:graphicData uri="http://schemas.openxmlformats.org/presentationml/2006/ole">
            <mc:AlternateContent xmlns:mc="http://schemas.openxmlformats.org/markup-compatibility/2006">
              <mc:Choice xmlns:v="urn:schemas-microsoft-com:vml" Requires="v">
                <p:oleObj spid="_x0000_s319504" name="Acrobat Document" r:id="rId6" imgW="5733984" imgH="8058091" progId="AcroExch.Document.7">
                  <p:embed/>
                </p:oleObj>
              </mc:Choice>
              <mc:Fallback>
                <p:oleObj name="Acrobat Document" r:id="rId6" imgW="5733984" imgH="8058091" progId="AcroExch.Document.7">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4088" y="1988840"/>
                        <a:ext cx="3178991" cy="4466639"/>
                      </a:xfrm>
                      <a:prstGeom prst="rect">
                        <a:avLst/>
                      </a:prstGeom>
                      <a:noFill/>
                      <a:ln>
                        <a:noFill/>
                      </a:ln>
                      <a:effectLst/>
                      <a:extLst/>
                    </p:spPr>
                  </p:pic>
                </p:oleObj>
              </mc:Fallback>
            </mc:AlternateContent>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normAutofit/>
          </a:bodyPr>
          <a:lstStyle/>
          <a:p>
            <a:pPr>
              <a:buNone/>
            </a:pPr>
            <a:endParaRPr lang="ru-RU" b="1" i="1" dirty="0">
              <a:solidFill>
                <a:schemeClr val="accent5">
                  <a:lumMod val="50000"/>
                </a:schemeClr>
              </a:solidFill>
            </a:endParaRPr>
          </a:p>
          <a:p>
            <a:pPr>
              <a:buNone/>
            </a:pPr>
            <a:endParaRPr lang="ru-RU" b="1" i="1" dirty="0">
              <a:solidFill>
                <a:schemeClr val="accent5">
                  <a:lumMod val="50000"/>
                </a:schemeClr>
              </a:solidFill>
            </a:endParaRPr>
          </a:p>
          <a:p>
            <a:pPr>
              <a:buFont typeface="Wingdings" pitchFamily="2" charset="2"/>
              <a:buChar char="ü"/>
            </a:pPr>
            <a:r>
              <a:rPr lang="ru-RU" sz="3200" dirty="0">
                <a:solidFill>
                  <a:schemeClr val="accent5">
                    <a:lumMod val="50000"/>
                  </a:schemeClr>
                </a:solidFill>
              </a:rPr>
              <a:t>18 школ</a:t>
            </a:r>
          </a:p>
          <a:p>
            <a:pPr>
              <a:buFont typeface="Wingdings" pitchFamily="2" charset="2"/>
              <a:buChar char="ü"/>
            </a:pPr>
            <a:r>
              <a:rPr lang="ru-RU" sz="3200" dirty="0">
                <a:solidFill>
                  <a:schemeClr val="accent5">
                    <a:lumMod val="50000"/>
                  </a:schemeClr>
                </a:solidFill>
              </a:rPr>
              <a:t>7 дошкольных учреждений</a:t>
            </a:r>
          </a:p>
          <a:p>
            <a:pPr>
              <a:buFont typeface="Wingdings" pitchFamily="2" charset="2"/>
              <a:buChar char="ü"/>
            </a:pPr>
            <a:r>
              <a:rPr lang="ru-RU" sz="3200" dirty="0">
                <a:solidFill>
                  <a:schemeClr val="accent5">
                    <a:lumMod val="50000"/>
                  </a:schemeClr>
                </a:solidFill>
              </a:rPr>
              <a:t>2 учреждения </a:t>
            </a:r>
            <a:r>
              <a:rPr lang="ru-RU" sz="3200" dirty="0" err="1">
                <a:solidFill>
                  <a:schemeClr val="accent5">
                    <a:lumMod val="50000"/>
                  </a:schemeClr>
                </a:solidFill>
              </a:rPr>
              <a:t>допобразования</a:t>
            </a:r>
            <a:endParaRPr lang="ru-RU" sz="3200" dirty="0">
              <a:solidFill>
                <a:schemeClr val="accent5">
                  <a:lumMod val="50000"/>
                </a:schemeClr>
              </a:solidFill>
            </a:endParaRPr>
          </a:p>
          <a:p>
            <a:pPr>
              <a:buFont typeface="Wingdings" pitchFamily="2" charset="2"/>
              <a:buChar char="ü"/>
            </a:pPr>
            <a:r>
              <a:rPr lang="ru-RU" sz="3200" dirty="0">
                <a:solidFill>
                  <a:schemeClr val="accent5">
                    <a:lumMod val="50000"/>
                  </a:schemeClr>
                </a:solidFill>
              </a:rPr>
              <a:t>1-другие (отдел образования и МП)</a:t>
            </a:r>
          </a:p>
          <a:p>
            <a:pPr>
              <a:buNone/>
            </a:pPr>
            <a:endParaRPr lang="ru-RU" sz="3200" dirty="0">
              <a:solidFill>
                <a:schemeClr val="accent5">
                  <a:lumMod val="50000"/>
                </a:schemeClr>
              </a:solidFill>
            </a:endParaRPr>
          </a:p>
        </p:txBody>
      </p:sp>
      <p:sp>
        <p:nvSpPr>
          <p:cNvPr id="3" name="Заголовок 2"/>
          <p:cNvSpPr>
            <a:spLocks noGrp="1"/>
          </p:cNvSpPr>
          <p:nvPr>
            <p:ph type="title"/>
          </p:nvPr>
        </p:nvSpPr>
        <p:spPr/>
        <p:txBody>
          <a:bodyPr>
            <a:noAutofit/>
          </a:bodyPr>
          <a:lstStyle/>
          <a:p>
            <a:r>
              <a:rPr lang="ru-RU" sz="3600" i="1" dirty="0">
                <a:solidFill>
                  <a:srgbClr val="C00000"/>
                </a:solidFill>
              </a:rPr>
              <a:t/>
            </a:r>
            <a:br>
              <a:rPr lang="ru-RU" sz="3600" i="1" dirty="0">
                <a:solidFill>
                  <a:srgbClr val="C00000"/>
                </a:solidFill>
              </a:rPr>
            </a:br>
            <a:r>
              <a:rPr lang="ru-RU" sz="3200" i="1" dirty="0">
                <a:solidFill>
                  <a:srgbClr val="C00000"/>
                </a:solidFill>
              </a:rPr>
              <a:t>Количество обслуживаемых </a:t>
            </a:r>
            <a:br>
              <a:rPr lang="ru-RU" sz="3200" i="1" dirty="0">
                <a:solidFill>
                  <a:srgbClr val="C00000"/>
                </a:solidFill>
              </a:rPr>
            </a:br>
            <a:r>
              <a:rPr lang="ru-RU" sz="3200" i="1" dirty="0">
                <a:solidFill>
                  <a:srgbClr val="C00000"/>
                </a:solidFill>
              </a:rPr>
              <a:t>ВТИТ учреждений-28</a:t>
            </a:r>
            <a:br>
              <a:rPr lang="ru-RU" sz="3200" i="1" dirty="0">
                <a:solidFill>
                  <a:srgbClr val="C00000"/>
                </a:solidFill>
              </a:rPr>
            </a:br>
            <a:endParaRPr lang="ru-RU" sz="3200" i="1" u="sng" dirty="0">
              <a:solidFill>
                <a:schemeClr val="accent4">
                  <a:lumMod val="50000"/>
                </a:schemeClr>
              </a:solidFill>
            </a:endParaRPr>
          </a:p>
        </p:txBody>
      </p:sp>
      <p:pic>
        <p:nvPicPr>
          <p:cNvPr id="4" name="Рисунок 3"/>
          <p:cNvPicPr/>
          <p:nvPr/>
        </p:nvPicPr>
        <p:blipFill>
          <a:blip r:embed="rId2" cstate="print"/>
          <a:srcRect/>
          <a:stretch>
            <a:fillRect/>
          </a:stretch>
        </p:blipFill>
        <p:spPr bwMode="auto">
          <a:xfrm>
            <a:off x="7358082" y="214290"/>
            <a:ext cx="1214446" cy="1285860"/>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ткрытая">
  <a:themeElements>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2742</TotalTime>
  <Words>2130</Words>
  <Application>Microsoft Office PowerPoint</Application>
  <PresentationFormat>Экран (4:3)</PresentationFormat>
  <Paragraphs>340</Paragraphs>
  <Slides>60</Slides>
  <Notes>18</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60</vt:i4>
      </vt:variant>
    </vt:vector>
  </HeadingPairs>
  <TitlesOfParts>
    <vt:vector size="62" baseType="lpstr">
      <vt:lpstr>Открытая</vt:lpstr>
      <vt:lpstr>Acrobat Document</vt:lpstr>
      <vt:lpstr>ПРОФСОЮЗ РАБОТНИКОВ НАРОДНОГО ОБРАЗОВАНИЯ И НАУКИ РФ Чувашская республиканская организация </vt:lpstr>
      <vt:lpstr>             Кашмакова Любовь     Ильинична       </vt:lpstr>
      <vt:lpstr>ВЫПИСКА из постановления президиума Урмарского районного Совета Профсоюза работников народного  образования  и науки РФ от 10 октября  2005 года  № 11                                                                                     </vt:lpstr>
      <vt:lpstr>Обеспечение здоровых и  безопасных условий труда </vt:lpstr>
      <vt:lpstr> Обеспечение здоровых и  безопасных условий труда </vt:lpstr>
      <vt:lpstr>     </vt:lpstr>
      <vt:lpstr>       План работы внештатного технического инспектора труда профсоюза  Урмарского района на 2014 г.         </vt:lpstr>
      <vt:lpstr>      План работы внештатного технического инспектора труда профсоюза  Урмарского района на 2015 г.      </vt:lpstr>
      <vt:lpstr> Количество обслуживаемых  ВТИТ учреждений-28 </vt:lpstr>
      <vt:lpstr>Обучение профсоюзного актива и организация проведения  смотров -конкурсов – важные составляющие в работе  по охране труда </vt:lpstr>
      <vt:lpstr> Кашмакова Л.И.регулярно проводит семинары с уполномоченными лицами и членами комиссии по  охране труда </vt:lpstr>
      <vt:lpstr>Внештатный техинспектор постоянно участвует  на заседаниях Совета и Президиума райорганизации.  На повестку дня регулярно выносятся вопросы по ОТ  </vt:lpstr>
      <vt:lpstr>Тематика выступлений ВТИТ</vt:lpstr>
      <vt:lpstr>Кашмакова Л.И. на семинар-совещаниях профсоюзного актива</vt:lpstr>
      <vt:lpstr>Уполномоченные по ОТ в ОУ – главные помощники внештатного  технического инспектора </vt:lpstr>
      <vt:lpstr>Кашмакова Л.И. является многократным победителем республиканского и общероссийского смотра-конкурса на звание «Лучший внештатный технический инспектор труда Профсоюза» с 2006 года</vt:lpstr>
      <vt:lpstr>Победитель Общероссийского смотра-конкурса «Лучший внештатный технический инспектор труда Профсоюза» за2006-2007 г.г.</vt:lpstr>
      <vt:lpstr>1место в республиканском смотре-конкурсе на звание «Лучший внештатный технический инспектор труда Профсоюза» за 2010-2011 годы</vt:lpstr>
      <vt:lpstr>Участие в республиканских   и общероссийских конкурсах</vt:lpstr>
      <vt:lpstr> Антонова Э.Л.,уполномоченного по ОТ Арабосинской ООШ, призера республиканского смотра-конкурса награждает главный техинспектор профсоюза Лукшин В.Н.</vt:lpstr>
      <vt:lpstr>Участие в республиканских   и общероссийских конкурсах</vt:lpstr>
      <vt:lpstr>      Орлова Венера Михайловна   Уполномоченный по охране труда, воспитатель МБДОУ  «Детский сад №2 «Колосок».  Победитель республиканского смотра-конкурса на звание  «Лучший уполномоченный по охране труда Профсоюза» за 2011 год.  Награждена Дипломом 1 степени Комитета Чувашской  республиканской организации Профсоюза работников  народного образования и науки РФ.</vt:lpstr>
      <vt:lpstr>     Орлова Венера Михайловна.   Уполномоченный по охране труда, воспитатель МБДОУ «Детский сад №2 «Колосок».  Победитель республиканского конкурса Чувашрессовпрофа на звание «Лучший уполномоченный по охране труда Чувашрессовпрофа» за 2011год.  Награждена Почетной грамотой Чувашского республиканского объединения организаций профсоюзов «Чувашрессовпрофа».</vt:lpstr>
      <vt:lpstr>Участие в республиканских   и общероссийских конкурсах</vt:lpstr>
      <vt:lpstr>Участие Кашмаковой Л.И. в республиканских   и общероссийских конкурсах</vt:lpstr>
      <vt:lpstr>Презентация PowerPoint</vt:lpstr>
      <vt:lpstr>Участие в республиканских   и общероссийских конкурсах</vt:lpstr>
      <vt:lpstr>Презентация PowerPoint</vt:lpstr>
      <vt:lpstr>Презентация PowerPoint</vt:lpstr>
      <vt:lpstr>Четырехступенчатый контроль</vt:lpstr>
      <vt:lpstr>Презентация PowerPoint</vt:lpstr>
      <vt:lpstr>Одним из приоритетных направлений работы  профсоюзной организации является обеспечение  здоровых и безопасных условий труда работников и  обучающихся</vt:lpstr>
      <vt:lpstr>Ежегодно под руководством ВТИТ в ОУ  проводятся месячники по охране труда  по объявленной тематике</vt:lpstr>
      <vt:lpstr>Обеспечение здоровых и  безопасных условий труда </vt:lpstr>
      <vt:lpstr>Совместные проверки</vt:lpstr>
      <vt:lpstr>Презентация PowerPoint</vt:lpstr>
      <vt:lpstr>Презентация PowerPoint</vt:lpstr>
      <vt:lpstr>За  период с 2010 по 2014 г.г. Проведено 173 обследования</vt:lpstr>
      <vt:lpstr>Выявлено 692 нарушения</vt:lpstr>
      <vt:lpstr>Выдано 120 представлений</vt:lpstr>
      <vt:lpstr>Рассмотрено 281 личное обращение</vt:lpstr>
      <vt:lpstr>В образовательных учреждениях Комсомольского района с 12 по 15 ноября 2013 года прошла комплексная проверка охраны труда</vt:lpstr>
      <vt:lpstr>Кашмакова Л.И. в ходе Комплексной проверки состояния  охраны труда в образовательных учреждениях  Комсомольского района с главным ТИТ Профсоюза  Лукшиным В.Н. </vt:lpstr>
      <vt:lpstr>         </vt:lpstr>
      <vt:lpstr>  </vt:lpstr>
      <vt:lpstr>СМИ</vt:lpstr>
      <vt:lpstr>    </vt:lpstr>
      <vt:lpstr>    </vt:lpstr>
      <vt:lpstr>Презентация PowerPoint</vt:lpstr>
      <vt:lpstr>    </vt:lpstr>
      <vt:lpstr>НОВОСТИ  ИЗ  УРМАР (из сайта администра ции Урмарского района Чувашской Республики)</vt:lpstr>
      <vt:lpstr> Новости: Урмарский район. Идёт проверка по подготовке спортивных залов и площадок (стадионов) образовательных учреждений Урмарского района к 2012-2013 учебному году  Дата: 06.08.2012 </vt:lpstr>
      <vt:lpstr>  Новости » Урмарский район: состоялось очередное заседание Совета профсоюза работников образования  14:53 29 ноября 2013 г. </vt:lpstr>
      <vt:lpstr>Новости: ОБЩЕРОССИЙСКИЙ ПРОФСОЮЗ  ОБРАЗОВАНИЯ Чувашская республиканская организация</vt:lpstr>
      <vt:lpstr>Презентация PowerPoint</vt:lpstr>
      <vt:lpstr>    </vt:lpstr>
      <vt:lpstr>Презентация PowerPoint</vt:lpstr>
      <vt:lpstr>    </vt:lpstr>
      <vt:lpstr>Презентация PowerPoint</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ЛЕНА</dc:title>
  <dc:creator>asus1</dc:creator>
  <cp:lastModifiedBy>Пользователь Windows</cp:lastModifiedBy>
  <cp:revision>770</cp:revision>
  <dcterms:created xsi:type="dcterms:W3CDTF">2014-02-01T13:26:57Z</dcterms:created>
  <dcterms:modified xsi:type="dcterms:W3CDTF">2023-04-24T23:12:13Z</dcterms:modified>
</cp:coreProperties>
</file>