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Open Sans 2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1 Bold" panose="020B0604020202020204" charset="0"/>
      <p:regular r:id="rId19"/>
    </p:embeddedFont>
    <p:embeddedFont>
      <p:font typeface="Open Sans 1" panose="020B0604020202020204" charset="0"/>
      <p:regular r:id="rId20"/>
    </p:embeddedFont>
    <p:embeddedFont>
      <p:font typeface="LeoHand" panose="020B0604020202020204" charset="-5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64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28AC-5FCE-43A6-B8B8-9F2CDDB368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63B8-1CE8-42F7-B978-4F5B5B9AA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10257642" y="1580517"/>
            <a:ext cx="8054985" cy="870648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7476376" y="9650880"/>
            <a:ext cx="535677" cy="526812"/>
          </a:xfrm>
          <a:prstGeom prst="rect">
            <a:avLst/>
          </a:prstGeom>
        </p:spPr>
        <p:txBody>
          <a:bodyPr lIns="78203" tIns="78203" rIns="78203" bIns="78203" anchor="t"/>
          <a:lstStyle>
            <a:lvl1pPr defTabSz="1480368">
              <a:spcBef>
                <a:spcPts val="600"/>
              </a:spcBef>
              <a:defRPr sz="2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7130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78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3.svg"/><Relationship Id="rId9" Type="http://schemas.openxmlformats.org/officeDocument/2006/relationships/image" Target="../media/image8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0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3.png"/><Relationship Id="rId18" Type="http://schemas.openxmlformats.org/officeDocument/2006/relationships/image" Target="../media/image42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6.svg"/><Relationship Id="rId17" Type="http://schemas.openxmlformats.org/officeDocument/2006/relationships/image" Target="../media/image25.png"/><Relationship Id="rId2" Type="http://schemas.openxmlformats.org/officeDocument/2006/relationships/image" Target="../media/image4.jpe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4.svg"/><Relationship Id="rId19" Type="http://schemas.openxmlformats.org/officeDocument/2006/relationships/image" Target="../media/image26.png"/><Relationship Id="rId4" Type="http://schemas.openxmlformats.org/officeDocument/2006/relationships/image" Target="../media/image28.svg"/><Relationship Id="rId9" Type="http://schemas.openxmlformats.org/officeDocument/2006/relationships/image" Target="../media/image21.pn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36.gif"/><Relationship Id="rId3" Type="http://schemas.openxmlformats.org/officeDocument/2006/relationships/image" Target="../media/image3.svg"/><Relationship Id="rId7" Type="http://schemas.openxmlformats.org/officeDocument/2006/relationships/image" Target="../media/image33.png"/><Relationship Id="rId12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60.svg"/><Relationship Id="rId10" Type="http://schemas.openxmlformats.org/officeDocument/2006/relationships/image" Target="../media/image55.svg"/><Relationship Id="rId4" Type="http://schemas.openxmlformats.org/officeDocument/2006/relationships/image" Target="../media/image4.jpe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44.png"/><Relationship Id="rId18" Type="http://schemas.openxmlformats.org/officeDocument/2006/relationships/hyperlink" Target="https://www.youtube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68.svg"/><Relationship Id="rId17" Type="http://schemas.openxmlformats.org/officeDocument/2006/relationships/image" Target="../media/image73.svg"/><Relationship Id="rId2" Type="http://schemas.openxmlformats.org/officeDocument/2006/relationships/image" Target="../media/image4.jpeg"/><Relationship Id="rId16" Type="http://schemas.openxmlformats.org/officeDocument/2006/relationships/image" Target="../media/image46.png"/><Relationship Id="rId20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5.jpeg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image" Target="../media/image3.svg"/><Relationship Id="rId9" Type="http://schemas.openxmlformats.org/officeDocument/2006/relationships/image" Target="../media/image41.jpeg"/><Relationship Id="rId1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25037">
            <a:off x="-2085329" y="8073574"/>
            <a:ext cx="11453766" cy="5469649"/>
            <a:chOff x="0" y="0"/>
            <a:chExt cx="170205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2051" cy="812800"/>
            </a:xfrm>
            <a:custGeom>
              <a:avLst/>
              <a:gdLst/>
              <a:ahLst/>
              <a:cxnLst/>
              <a:rect l="l" t="t" r="r" b="b"/>
              <a:pathLst>
                <a:path w="1702051" h="812800">
                  <a:moveTo>
                    <a:pt x="851025" y="0"/>
                  </a:moveTo>
                  <a:cubicBezTo>
                    <a:pt x="381017" y="0"/>
                    <a:pt x="0" y="181951"/>
                    <a:pt x="0" y="406400"/>
                  </a:cubicBezTo>
                  <a:cubicBezTo>
                    <a:pt x="0" y="630849"/>
                    <a:pt x="381017" y="812800"/>
                    <a:pt x="851025" y="812800"/>
                  </a:cubicBezTo>
                  <a:cubicBezTo>
                    <a:pt x="1321034" y="812800"/>
                    <a:pt x="1702051" y="630849"/>
                    <a:pt x="1702051" y="406400"/>
                  </a:cubicBezTo>
                  <a:cubicBezTo>
                    <a:pt x="1702051" y="181951"/>
                    <a:pt x="1321034" y="0"/>
                    <a:pt x="851025" y="0"/>
                  </a:cubicBezTo>
                  <a:close/>
                </a:path>
              </a:pathLst>
            </a:custGeom>
            <a:solidFill>
              <a:srgbClr val="9ED6EB">
                <a:alpha val="8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9567" y="38100"/>
              <a:ext cx="138291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379268" y="-351429"/>
            <a:ext cx="10908732" cy="11159828"/>
          </a:xfrm>
          <a:custGeom>
            <a:avLst/>
            <a:gdLst/>
            <a:ahLst/>
            <a:cxnLst/>
            <a:rect l="l" t="t" r="r" b="b"/>
            <a:pathLst>
              <a:path w="10908732" h="11159828">
                <a:moveTo>
                  <a:pt x="0" y="0"/>
                </a:moveTo>
                <a:lnTo>
                  <a:pt x="10908732" y="0"/>
                </a:lnTo>
                <a:lnTo>
                  <a:pt x="10908732" y="11159828"/>
                </a:lnTo>
                <a:lnTo>
                  <a:pt x="0" y="11159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025037">
            <a:off x="8512824" y="-4046303"/>
            <a:ext cx="11204853" cy="5469649"/>
            <a:chOff x="0" y="0"/>
            <a:chExt cx="166506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7700"/>
            <a:ext cx="11582400" cy="51425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49911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rgbClr val="064D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Волгоградская областная организация Общероссийского Профсоюза образования</a:t>
            </a:r>
            <a:endParaRPr lang="ru-RU" sz="2000" dirty="0">
              <a:ln w="0"/>
              <a:solidFill>
                <a:srgbClr val="064D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745240" cy="2259707"/>
          </a:xfrm>
          <a:custGeom>
            <a:avLst/>
            <a:gdLst/>
            <a:ahLst/>
            <a:cxnLst/>
            <a:rect l="l" t="t" r="r" b="b"/>
            <a:pathLst>
              <a:path w="3745240" h="2259707">
                <a:moveTo>
                  <a:pt x="0" y="0"/>
                </a:moveTo>
                <a:lnTo>
                  <a:pt x="3745240" y="0"/>
                </a:lnTo>
                <a:lnTo>
                  <a:pt x="3745240" y="2259707"/>
                </a:lnTo>
                <a:lnTo>
                  <a:pt x="0" y="2259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9" b="-133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1091263">
            <a:off x="1644284" y="9168312"/>
            <a:ext cx="5578947" cy="4837380"/>
            <a:chOff x="0" y="0"/>
            <a:chExt cx="1866385" cy="1618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6385" cy="1618301"/>
            </a:xfrm>
            <a:custGeom>
              <a:avLst/>
              <a:gdLst/>
              <a:ahLst/>
              <a:cxnLst/>
              <a:rect l="l" t="t" r="r" b="b"/>
              <a:pathLst>
                <a:path w="1866385" h="1618301">
                  <a:moveTo>
                    <a:pt x="933193" y="0"/>
                  </a:moveTo>
                  <a:cubicBezTo>
                    <a:pt x="417805" y="0"/>
                    <a:pt x="0" y="362269"/>
                    <a:pt x="0" y="809150"/>
                  </a:cubicBezTo>
                  <a:cubicBezTo>
                    <a:pt x="0" y="1256032"/>
                    <a:pt x="417805" y="1618301"/>
                    <a:pt x="933193" y="1618301"/>
                  </a:cubicBezTo>
                  <a:cubicBezTo>
                    <a:pt x="1448580" y="1618301"/>
                    <a:pt x="1866385" y="1256032"/>
                    <a:pt x="1866385" y="809150"/>
                  </a:cubicBezTo>
                  <a:cubicBezTo>
                    <a:pt x="1866385" y="362269"/>
                    <a:pt x="1448580" y="0"/>
                    <a:pt x="933193" y="0"/>
                  </a:cubicBezTo>
                  <a:close/>
                </a:path>
              </a:pathLst>
            </a:custGeom>
            <a:solidFill>
              <a:srgbClr val="5EBED3">
                <a:alpha val="8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74974" y="113616"/>
              <a:ext cx="1516438" cy="1352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96912" flipH="1">
            <a:off x="-58758" y="6991162"/>
            <a:ext cx="4432254" cy="4534275"/>
          </a:xfrm>
          <a:custGeom>
            <a:avLst/>
            <a:gdLst/>
            <a:ahLst/>
            <a:cxnLst/>
            <a:rect l="l" t="t" r="r" b="b"/>
            <a:pathLst>
              <a:path w="4432254" h="4534275">
                <a:moveTo>
                  <a:pt x="4432254" y="0"/>
                </a:moveTo>
                <a:lnTo>
                  <a:pt x="0" y="0"/>
                </a:lnTo>
                <a:lnTo>
                  <a:pt x="0" y="4534276"/>
                </a:lnTo>
                <a:lnTo>
                  <a:pt x="4432254" y="4534276"/>
                </a:lnTo>
                <a:lnTo>
                  <a:pt x="44322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40863" y="0"/>
            <a:ext cx="3347137" cy="2450921"/>
          </a:xfrm>
          <a:custGeom>
            <a:avLst/>
            <a:gdLst/>
            <a:ahLst/>
            <a:cxnLst/>
            <a:rect l="l" t="t" r="r" b="b"/>
            <a:pathLst>
              <a:path w="3347137" h="2450921">
                <a:moveTo>
                  <a:pt x="0" y="0"/>
                </a:moveTo>
                <a:lnTo>
                  <a:pt x="3347137" y="0"/>
                </a:lnTo>
                <a:lnTo>
                  <a:pt x="3347137" y="2450921"/>
                </a:lnTo>
                <a:lnTo>
                  <a:pt x="0" y="2450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7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459367" y="1130211"/>
            <a:ext cx="276135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D95AE"/>
                </a:solidFill>
                <a:latin typeface="Open Sans 2 Bold"/>
              </a:rPr>
              <a:t>Задачи: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5749" y="2092474"/>
            <a:ext cx="14639651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 smtClean="0">
                <a:solidFill>
                  <a:srgbClr val="17647F"/>
                </a:solidFill>
                <a:latin typeface="Open Sans 1"/>
              </a:rPr>
              <a:t>1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Отстаивать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права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осуществлять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представительство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интересов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работников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отрасли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 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2.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Осуществлять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контроль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за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соблюдением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работодателями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их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представителями</a:t>
            </a:r>
            <a:endParaRPr lang="en-US" sz="2199" dirty="0">
              <a:solidFill>
                <a:srgbClr val="17647F"/>
              </a:solidFill>
              <a:latin typeface="Open Sans 1"/>
            </a:endParaRPr>
          </a:p>
          <a:p>
            <a:pPr>
              <a:lnSpc>
                <a:spcPts val="3079"/>
              </a:lnSpc>
            </a:pP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трудового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законодательства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иных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нормативных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правовых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актов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,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содержащих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нормы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трудового</a:t>
            </a:r>
            <a:r>
              <a:rPr lang="ru-RU" sz="2199" dirty="0" smtClean="0">
                <a:solidFill>
                  <a:srgbClr val="17647F"/>
                </a:solidFill>
                <a:latin typeface="Open Sans 1"/>
              </a:rPr>
              <a:t> п</a:t>
            </a: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рава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 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3.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Организовать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работу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контролю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за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обеспечением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здоровых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безопасных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условий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труда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в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организациях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сферы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образования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4.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Содействовать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своевременному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качественному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повышению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квалификации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работников</a:t>
            </a:r>
            <a:r>
              <a:rPr lang="en-US" sz="2199" dirty="0" smtClean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образования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5.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Продолжить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работу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развитию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профессиональной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солидарности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,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взаимопомощи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сотрудничества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в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организациях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сферы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образования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5.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Осуществлять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методическое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сопровождение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контроль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за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проведением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отчетно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-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выборной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endParaRPr lang="ru-RU" sz="2199" dirty="0" smtClean="0">
              <a:solidFill>
                <a:srgbClr val="17647F"/>
              </a:solidFill>
              <a:latin typeface="Open Sans 1"/>
            </a:endParaRPr>
          </a:p>
          <a:p>
            <a:pPr>
              <a:lnSpc>
                <a:spcPts val="3079"/>
              </a:lnSpc>
            </a:pP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кампании</a:t>
            </a:r>
            <a:r>
              <a:rPr lang="en-US" sz="2199" dirty="0" smtClean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в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регионе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</a:t>
            </a:r>
          </a:p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7647F"/>
                </a:solidFill>
                <a:latin typeface="Open Sans 1"/>
              </a:rPr>
              <a:t>6.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Организовать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работу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проведению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мероприятий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с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акцентом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на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основы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госполитики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endParaRPr lang="ru-RU" sz="2199" dirty="0" smtClean="0">
              <a:solidFill>
                <a:srgbClr val="17647F"/>
              </a:solidFill>
              <a:latin typeface="Open Sans 1"/>
            </a:endParaRPr>
          </a:p>
          <a:p>
            <a:pPr>
              <a:lnSpc>
                <a:spcPts val="3079"/>
              </a:lnSpc>
            </a:pP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по</a:t>
            </a:r>
            <a:r>
              <a:rPr lang="en-US" sz="2199" dirty="0" smtClean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сохранению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традиционных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ценностей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, к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которым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в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том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числе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отнесены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жизнь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,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достоинство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, </a:t>
            </a:r>
            <a:endParaRPr lang="ru-RU" sz="2199" dirty="0" smtClean="0">
              <a:solidFill>
                <a:srgbClr val="17647F"/>
              </a:solidFill>
              <a:latin typeface="Open Sans 1"/>
            </a:endParaRPr>
          </a:p>
          <a:p>
            <a:pPr>
              <a:lnSpc>
                <a:spcPts val="3079"/>
              </a:lnSpc>
            </a:pPr>
            <a:r>
              <a:rPr lang="en-US" sz="2199" dirty="0" err="1" smtClean="0">
                <a:solidFill>
                  <a:srgbClr val="17647F"/>
                </a:solidFill>
                <a:latin typeface="Open Sans 1"/>
              </a:rPr>
              <a:t>права</a:t>
            </a:r>
            <a:r>
              <a:rPr lang="en-US" sz="2199" dirty="0" smtClean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свободы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человека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и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крепкая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 </a:t>
            </a:r>
            <a:r>
              <a:rPr lang="en-US" sz="2199" dirty="0" err="1">
                <a:solidFill>
                  <a:srgbClr val="17647F"/>
                </a:solidFill>
                <a:latin typeface="Open Sans 1"/>
              </a:rPr>
              <a:t>семья</a:t>
            </a:r>
            <a:r>
              <a:rPr lang="en-US" sz="2199" dirty="0">
                <a:solidFill>
                  <a:srgbClr val="17647F"/>
                </a:solidFill>
                <a:latin typeface="Open Sans 1"/>
              </a:rPr>
              <a:t>.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17647F"/>
              </a:solidFill>
              <a:latin typeface="Open Sans 1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312071" y="6034588"/>
            <a:ext cx="5660448" cy="4252412"/>
          </a:xfrm>
          <a:custGeom>
            <a:avLst/>
            <a:gdLst/>
            <a:ahLst/>
            <a:cxnLst/>
            <a:rect l="l" t="t" r="r" b="b"/>
            <a:pathLst>
              <a:path w="5660448" h="4252412">
                <a:moveTo>
                  <a:pt x="0" y="0"/>
                </a:moveTo>
                <a:lnTo>
                  <a:pt x="5660448" y="0"/>
                </a:lnTo>
                <a:lnTo>
                  <a:pt x="5660448" y="4252412"/>
                </a:lnTo>
                <a:lnTo>
                  <a:pt x="0" y="4252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7587" y="-613006"/>
            <a:ext cx="14454853" cy="9871306"/>
          </a:xfrm>
          <a:custGeom>
            <a:avLst/>
            <a:gdLst/>
            <a:ahLst/>
            <a:cxnLst/>
            <a:rect l="l" t="t" r="r" b="b"/>
            <a:pathLst>
              <a:path w="14454853" h="9871306">
                <a:moveTo>
                  <a:pt x="0" y="0"/>
                </a:moveTo>
                <a:lnTo>
                  <a:pt x="14454853" y="0"/>
                </a:lnTo>
                <a:lnTo>
                  <a:pt x="14454853" y="9871306"/>
                </a:lnTo>
                <a:lnTo>
                  <a:pt x="0" y="9871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025037">
            <a:off x="-2860486" y="8073574"/>
            <a:ext cx="11453766" cy="5469649"/>
            <a:chOff x="0" y="0"/>
            <a:chExt cx="170205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2051" cy="812800"/>
            </a:xfrm>
            <a:custGeom>
              <a:avLst/>
              <a:gdLst/>
              <a:ahLst/>
              <a:cxnLst/>
              <a:rect l="l" t="t" r="r" b="b"/>
              <a:pathLst>
                <a:path w="1702051" h="812800">
                  <a:moveTo>
                    <a:pt x="851025" y="0"/>
                  </a:moveTo>
                  <a:cubicBezTo>
                    <a:pt x="381017" y="0"/>
                    <a:pt x="0" y="181951"/>
                    <a:pt x="0" y="406400"/>
                  </a:cubicBezTo>
                  <a:cubicBezTo>
                    <a:pt x="0" y="630849"/>
                    <a:pt x="381017" y="812800"/>
                    <a:pt x="851025" y="812800"/>
                  </a:cubicBezTo>
                  <a:cubicBezTo>
                    <a:pt x="1321034" y="812800"/>
                    <a:pt x="1702051" y="630849"/>
                    <a:pt x="1702051" y="406400"/>
                  </a:cubicBezTo>
                  <a:cubicBezTo>
                    <a:pt x="1702051" y="181951"/>
                    <a:pt x="1321034" y="0"/>
                    <a:pt x="851025" y="0"/>
                  </a:cubicBezTo>
                  <a:close/>
                </a:path>
              </a:pathLst>
            </a:custGeom>
            <a:solidFill>
              <a:srgbClr val="9ED6EB">
                <a:alpha val="8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9567" y="38100"/>
              <a:ext cx="1382916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379268" y="-351429"/>
            <a:ext cx="10908732" cy="11159828"/>
          </a:xfrm>
          <a:custGeom>
            <a:avLst/>
            <a:gdLst/>
            <a:ahLst/>
            <a:cxnLst/>
            <a:rect l="l" t="t" r="r" b="b"/>
            <a:pathLst>
              <a:path w="10908732" h="11159828">
                <a:moveTo>
                  <a:pt x="0" y="0"/>
                </a:moveTo>
                <a:lnTo>
                  <a:pt x="10908732" y="0"/>
                </a:lnTo>
                <a:lnTo>
                  <a:pt x="10908732" y="11159828"/>
                </a:lnTo>
                <a:lnTo>
                  <a:pt x="0" y="1115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025037">
            <a:off x="8512824" y="-4046303"/>
            <a:ext cx="11204853" cy="5469649"/>
            <a:chOff x="0" y="0"/>
            <a:chExt cx="166506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91821" cy="1921566"/>
          </a:xfrm>
          <a:custGeom>
            <a:avLst/>
            <a:gdLst/>
            <a:ahLst/>
            <a:cxnLst/>
            <a:rect l="l" t="t" r="r" b="b"/>
            <a:pathLst>
              <a:path w="1891821" h="1921566">
                <a:moveTo>
                  <a:pt x="0" y="0"/>
                </a:moveTo>
                <a:lnTo>
                  <a:pt x="1891821" y="0"/>
                </a:lnTo>
                <a:lnTo>
                  <a:pt x="1891821" y="1921566"/>
                </a:lnTo>
                <a:lnTo>
                  <a:pt x="0" y="192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474455">
            <a:off x="-1274684" y="8952178"/>
            <a:ext cx="7729915" cy="5074532"/>
            <a:chOff x="0" y="0"/>
            <a:chExt cx="12381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8119" cy="812800"/>
            </a:xfrm>
            <a:custGeom>
              <a:avLst/>
              <a:gdLst/>
              <a:ahLst/>
              <a:cxnLst/>
              <a:rect l="l" t="t" r="r" b="b"/>
              <a:pathLst>
                <a:path w="1238119" h="812800">
                  <a:moveTo>
                    <a:pt x="619060" y="0"/>
                  </a:moveTo>
                  <a:cubicBezTo>
                    <a:pt x="277162" y="0"/>
                    <a:pt x="0" y="181951"/>
                    <a:pt x="0" y="406400"/>
                  </a:cubicBezTo>
                  <a:cubicBezTo>
                    <a:pt x="0" y="630849"/>
                    <a:pt x="277162" y="812800"/>
                    <a:pt x="619060" y="812800"/>
                  </a:cubicBezTo>
                  <a:cubicBezTo>
                    <a:pt x="960957" y="812800"/>
                    <a:pt x="1238119" y="630849"/>
                    <a:pt x="1238119" y="406400"/>
                  </a:cubicBezTo>
                  <a:cubicBezTo>
                    <a:pt x="1238119" y="181951"/>
                    <a:pt x="960957" y="0"/>
                    <a:pt x="619060" y="0"/>
                  </a:cubicBezTo>
                  <a:close/>
                </a:path>
              </a:pathLst>
            </a:custGeom>
            <a:solidFill>
              <a:srgbClr val="D0E5E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6074" y="38100"/>
              <a:ext cx="10059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-496115" y="6686102"/>
            <a:ext cx="5028648" cy="5144397"/>
          </a:xfrm>
          <a:custGeom>
            <a:avLst/>
            <a:gdLst/>
            <a:ahLst/>
            <a:cxnLst/>
            <a:rect l="l" t="t" r="r" b="b"/>
            <a:pathLst>
              <a:path w="5028648" h="5144397">
                <a:moveTo>
                  <a:pt x="0" y="0"/>
                </a:moveTo>
                <a:lnTo>
                  <a:pt x="5028648" y="0"/>
                </a:lnTo>
                <a:lnTo>
                  <a:pt x="5028648" y="5144396"/>
                </a:lnTo>
                <a:lnTo>
                  <a:pt x="0" y="514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336" y="1167885"/>
            <a:ext cx="6076769" cy="5931196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1321201">
            <a:off x="13183749" y="6485147"/>
            <a:ext cx="3740797" cy="4502053"/>
          </a:xfrm>
          <a:custGeom>
            <a:avLst/>
            <a:gdLst/>
            <a:ahLst/>
            <a:cxnLst/>
            <a:rect l="l" t="t" r="r" b="b"/>
            <a:pathLst>
              <a:path w="3740797" h="4502053">
                <a:moveTo>
                  <a:pt x="0" y="0"/>
                </a:moveTo>
                <a:lnTo>
                  <a:pt x="3740797" y="0"/>
                </a:lnTo>
                <a:lnTo>
                  <a:pt x="3740797" y="4502053"/>
                </a:lnTo>
                <a:lnTo>
                  <a:pt x="0" y="4502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3692491" y="-707200"/>
            <a:ext cx="5179758" cy="5298985"/>
          </a:xfrm>
          <a:custGeom>
            <a:avLst/>
            <a:gdLst/>
            <a:ahLst/>
            <a:cxnLst/>
            <a:rect l="l" t="t" r="r" b="b"/>
            <a:pathLst>
              <a:path w="5179758" h="5298985">
                <a:moveTo>
                  <a:pt x="0" y="0"/>
                </a:moveTo>
                <a:lnTo>
                  <a:pt x="5179757" y="0"/>
                </a:lnTo>
                <a:lnTo>
                  <a:pt x="5179757" y="5298985"/>
                </a:lnTo>
                <a:lnTo>
                  <a:pt x="0" y="529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410494">
            <a:off x="9856294" y="-4787040"/>
            <a:ext cx="11204853" cy="5469649"/>
            <a:chOff x="0" y="0"/>
            <a:chExt cx="166506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944030">
            <a:off x="9195659" y="9058122"/>
            <a:ext cx="4999410" cy="1254397"/>
          </a:xfrm>
          <a:custGeom>
            <a:avLst/>
            <a:gdLst/>
            <a:ahLst/>
            <a:cxnLst/>
            <a:rect l="l" t="t" r="r" b="b"/>
            <a:pathLst>
              <a:path w="4999410" h="1254397">
                <a:moveTo>
                  <a:pt x="0" y="0"/>
                </a:moveTo>
                <a:lnTo>
                  <a:pt x="4999410" y="0"/>
                </a:lnTo>
                <a:lnTo>
                  <a:pt x="4999410" y="1254397"/>
                </a:lnTo>
                <a:lnTo>
                  <a:pt x="0" y="1254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2489" y="-84837"/>
            <a:ext cx="8766851" cy="7971303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7967463" y="2861394"/>
            <a:ext cx="4187243" cy="2893004"/>
          </a:xfrm>
          <a:custGeom>
            <a:avLst/>
            <a:gdLst/>
            <a:ahLst/>
            <a:cxnLst/>
            <a:rect l="l" t="t" r="r" b="b"/>
            <a:pathLst>
              <a:path w="4187243" h="2893004">
                <a:moveTo>
                  <a:pt x="0" y="0"/>
                </a:moveTo>
                <a:lnTo>
                  <a:pt x="4187243" y="0"/>
                </a:lnTo>
                <a:lnTo>
                  <a:pt x="4187243" y="2893004"/>
                </a:lnTo>
                <a:lnTo>
                  <a:pt x="0" y="2893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095382" y="6172107"/>
            <a:ext cx="5537495" cy="98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9"/>
              </a:lnSpc>
            </a:pPr>
            <a:r>
              <a:rPr lang="en-US" sz="6507" spc="97">
                <a:solidFill>
                  <a:srgbClr val="246983"/>
                </a:solidFill>
                <a:latin typeface="Sensei Bold"/>
              </a:rPr>
              <a:t>НОВЫЕ ППО</a:t>
            </a:r>
          </a:p>
        </p:txBody>
      </p:sp>
      <p:sp>
        <p:nvSpPr>
          <p:cNvPr id="17" name="TextBox 17"/>
          <p:cNvSpPr txBox="1"/>
          <p:nvPr/>
        </p:nvSpPr>
        <p:spPr>
          <a:xfrm rot="-567077">
            <a:off x="1666418" y="3419861"/>
            <a:ext cx="584648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 spc="93">
                <a:solidFill>
                  <a:srgbClr val="6D3A2C"/>
                </a:solidFill>
                <a:latin typeface="Sensei Bold"/>
              </a:rPr>
              <a:t>СТРУКТУРА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5708" y="3293894"/>
            <a:ext cx="3736376" cy="198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0"/>
              </a:lnSpc>
            </a:pPr>
            <a:r>
              <a:rPr lang="en-US" sz="1907">
                <a:solidFill>
                  <a:srgbClr val="030E12"/>
                </a:solidFill>
                <a:latin typeface="Open Sans 1"/>
              </a:rPr>
              <a:t> Всего членов Профсоюза 52051 человек:</a:t>
            </a:r>
          </a:p>
          <a:p>
            <a:pPr algn="ctr">
              <a:lnSpc>
                <a:spcPts val="2670"/>
              </a:lnSpc>
            </a:pPr>
            <a:r>
              <a:rPr lang="en-US" sz="1907">
                <a:solidFill>
                  <a:srgbClr val="030E12"/>
                </a:solidFill>
                <a:latin typeface="Open Sans 1"/>
              </a:rPr>
              <a:t> - 32 393 работающих, </a:t>
            </a:r>
          </a:p>
          <a:p>
            <a:pPr algn="ctr">
              <a:lnSpc>
                <a:spcPts val="2670"/>
              </a:lnSpc>
            </a:pPr>
            <a:r>
              <a:rPr lang="en-US" sz="1907">
                <a:solidFill>
                  <a:srgbClr val="030E12"/>
                </a:solidFill>
                <a:latin typeface="Open Sans 1"/>
              </a:rPr>
              <a:t> - 17 615 обучающихся </a:t>
            </a:r>
          </a:p>
          <a:p>
            <a:pPr algn="ctr">
              <a:lnSpc>
                <a:spcPts val="2670"/>
              </a:lnSpc>
            </a:pPr>
            <a:r>
              <a:rPr lang="en-US" sz="1907">
                <a:solidFill>
                  <a:srgbClr val="030E12"/>
                </a:solidFill>
                <a:latin typeface="Open Sans 1"/>
              </a:rPr>
              <a:t> - 2 043 пенсионеров.</a:t>
            </a:r>
          </a:p>
          <a:p>
            <a:pPr algn="ctr">
              <a:lnSpc>
                <a:spcPts val="2670"/>
              </a:lnSpc>
            </a:pPr>
            <a:endParaRPr lang="en-US" sz="1907">
              <a:solidFill>
                <a:srgbClr val="030E12"/>
              </a:solidFill>
              <a:latin typeface="Open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44397" y="469349"/>
            <a:ext cx="9833376" cy="176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3263">
                <a:solidFill>
                  <a:srgbClr val="37768D"/>
                </a:solidFill>
                <a:latin typeface="Open Sans 1 Bold"/>
              </a:rPr>
              <a:t>СТАТИСТИЧЕСКИЕ ДАННЫЕ ВОЛГОГРАДСКОЙ ОБЛАСТНОЙ ОРГАНИЗАЦИИ ОБЩЕРОССИЙСКОГО ПРОФСОЮЗА ОБРАЗОВАНИЯ НА 1 ЯНВАРЯ 2024 ГОДА</a:t>
            </a:r>
          </a:p>
        </p:txBody>
      </p:sp>
      <p:sp>
        <p:nvSpPr>
          <p:cNvPr id="20" name="TextBox 20"/>
          <p:cNvSpPr txBox="1"/>
          <p:nvPr/>
        </p:nvSpPr>
        <p:spPr>
          <a:xfrm rot="1142893">
            <a:off x="13660010" y="8048707"/>
            <a:ext cx="2921883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 Bold"/>
              </a:rPr>
              <a:t> Охват профсоюзным членством -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86573" y="7250347"/>
            <a:ext cx="7761780" cy="38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6D3A2C"/>
                </a:solidFill>
                <a:latin typeface="Open Sans 1"/>
              </a:rPr>
              <a:t>ЛЕНИНСКИЙ АГРОПРОМЫШЛЕННЫЙ ТЕХНИКУМ - 80 %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11041" y="7676702"/>
            <a:ext cx="5759435" cy="38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6D5A2C"/>
                </a:solidFill>
                <a:latin typeface="Open Sans 1"/>
              </a:rPr>
              <a:t>БЫКОВСКАЯ СРЕДНЯЯ ШКОЛА N 1 - 100%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15581" y="8076410"/>
            <a:ext cx="5931515" cy="38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BC8B5D"/>
                </a:solidFill>
                <a:latin typeface="Open Sans 1"/>
              </a:rPr>
              <a:t>КРАСНОЯРСКАЯ ШКОЛА-ИНТЕРНАТ - 100%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65945" y="8501524"/>
            <a:ext cx="5230789" cy="38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37768D"/>
                </a:solidFill>
                <a:latin typeface="Open Sans 1"/>
              </a:rPr>
              <a:t>КОТОВСКАЯ ШКОЛА-ИНТЕРНАТ - 80%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63678" y="8901220"/>
            <a:ext cx="9375429" cy="38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7">
                <a:solidFill>
                  <a:srgbClr val="BC8B5D"/>
                </a:solidFill>
                <a:latin typeface="Open Sans 1"/>
              </a:rPr>
              <a:t>ВОЛГОГРАДСКИЙ КОЛЛЕДЖ МАШИНОСТРОЕНИЯ И СВЯЗИ - 81 %</a:t>
            </a:r>
          </a:p>
        </p:txBody>
      </p:sp>
      <p:sp>
        <p:nvSpPr>
          <p:cNvPr id="26" name="TextBox 26"/>
          <p:cNvSpPr txBox="1"/>
          <p:nvPr/>
        </p:nvSpPr>
        <p:spPr>
          <a:xfrm rot="1174271">
            <a:off x="13220178" y="8895791"/>
            <a:ext cx="3695849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EF1B1B"/>
                </a:solidFill>
                <a:latin typeface="Open Sans 1 Bold"/>
              </a:rPr>
              <a:t>78,5 %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474455">
            <a:off x="-1274684" y="8952178"/>
            <a:ext cx="7729915" cy="5074532"/>
            <a:chOff x="0" y="0"/>
            <a:chExt cx="12381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8119" cy="812800"/>
            </a:xfrm>
            <a:custGeom>
              <a:avLst/>
              <a:gdLst/>
              <a:ahLst/>
              <a:cxnLst/>
              <a:rect l="l" t="t" r="r" b="b"/>
              <a:pathLst>
                <a:path w="1238119" h="812800">
                  <a:moveTo>
                    <a:pt x="619060" y="0"/>
                  </a:moveTo>
                  <a:cubicBezTo>
                    <a:pt x="277162" y="0"/>
                    <a:pt x="0" y="181951"/>
                    <a:pt x="0" y="406400"/>
                  </a:cubicBezTo>
                  <a:cubicBezTo>
                    <a:pt x="0" y="630849"/>
                    <a:pt x="277162" y="812800"/>
                    <a:pt x="619060" y="812800"/>
                  </a:cubicBezTo>
                  <a:cubicBezTo>
                    <a:pt x="960957" y="812800"/>
                    <a:pt x="1238119" y="630849"/>
                    <a:pt x="1238119" y="406400"/>
                  </a:cubicBezTo>
                  <a:cubicBezTo>
                    <a:pt x="1238119" y="181951"/>
                    <a:pt x="960957" y="0"/>
                    <a:pt x="619060" y="0"/>
                  </a:cubicBezTo>
                  <a:close/>
                </a:path>
              </a:pathLst>
            </a:custGeom>
            <a:solidFill>
              <a:srgbClr val="D0E5E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6074" y="38100"/>
              <a:ext cx="10059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452" y="7255696"/>
            <a:ext cx="3341033" cy="3417936"/>
          </a:xfrm>
          <a:custGeom>
            <a:avLst/>
            <a:gdLst/>
            <a:ahLst/>
            <a:cxnLst/>
            <a:rect l="l" t="t" r="r" b="b"/>
            <a:pathLst>
              <a:path w="3341033" h="3417936">
                <a:moveTo>
                  <a:pt x="0" y="0"/>
                </a:moveTo>
                <a:lnTo>
                  <a:pt x="3341033" y="0"/>
                </a:lnTo>
                <a:lnTo>
                  <a:pt x="3341033" y="3417937"/>
                </a:lnTo>
                <a:lnTo>
                  <a:pt x="0" y="3417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32" y="2587575"/>
            <a:ext cx="4733522" cy="4733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79" y="6506929"/>
            <a:ext cx="3167750" cy="316775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1025037">
            <a:off x="3541574" y="9771815"/>
            <a:ext cx="11204853" cy="5469649"/>
            <a:chOff x="0" y="0"/>
            <a:chExt cx="166506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ABC286">
                <a:alpha val="32941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374660">
            <a:off x="11904087" y="358857"/>
            <a:ext cx="5747490" cy="5162291"/>
          </a:xfrm>
          <a:custGeom>
            <a:avLst/>
            <a:gdLst/>
            <a:ahLst/>
            <a:cxnLst/>
            <a:rect l="l" t="t" r="r" b="b"/>
            <a:pathLst>
              <a:path w="5747490" h="5162291">
                <a:moveTo>
                  <a:pt x="0" y="0"/>
                </a:moveTo>
                <a:lnTo>
                  <a:pt x="5747490" y="0"/>
                </a:lnTo>
                <a:lnTo>
                  <a:pt x="5747490" y="5162291"/>
                </a:lnTo>
                <a:lnTo>
                  <a:pt x="0" y="51622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62037" y="3575100"/>
            <a:ext cx="3880203" cy="2758472"/>
          </a:xfrm>
          <a:custGeom>
            <a:avLst/>
            <a:gdLst/>
            <a:ahLst/>
            <a:cxnLst/>
            <a:rect l="l" t="t" r="r" b="b"/>
            <a:pathLst>
              <a:path w="3880203" h="2758472">
                <a:moveTo>
                  <a:pt x="0" y="0"/>
                </a:moveTo>
                <a:lnTo>
                  <a:pt x="3880204" y="0"/>
                </a:lnTo>
                <a:lnTo>
                  <a:pt x="3880204" y="2758472"/>
                </a:lnTo>
                <a:lnTo>
                  <a:pt x="0" y="27584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20877" y="6256558"/>
            <a:ext cx="4094226" cy="4114800"/>
          </a:xfrm>
          <a:custGeom>
            <a:avLst/>
            <a:gdLst/>
            <a:ahLst/>
            <a:cxnLst/>
            <a:rect l="l" t="t" r="r" b="b"/>
            <a:pathLst>
              <a:path w="4094226" h="411480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900199" y="6770908"/>
            <a:ext cx="453208" cy="367511"/>
          </a:xfrm>
          <a:custGeom>
            <a:avLst/>
            <a:gdLst/>
            <a:ahLst/>
            <a:cxnLst/>
            <a:rect l="l" t="t" r="r" b="b"/>
            <a:pathLst>
              <a:path w="453208" h="367511">
                <a:moveTo>
                  <a:pt x="0" y="0"/>
                </a:moveTo>
                <a:lnTo>
                  <a:pt x="453208" y="0"/>
                </a:lnTo>
                <a:lnTo>
                  <a:pt x="453208" y="367511"/>
                </a:lnTo>
                <a:lnTo>
                  <a:pt x="0" y="3675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04870" y="460035"/>
            <a:ext cx="7820526" cy="218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80"/>
              </a:lnSpc>
            </a:pPr>
            <a:r>
              <a:rPr lang="en-US" sz="8000">
                <a:solidFill>
                  <a:srgbClr val="37768D"/>
                </a:solidFill>
                <a:latin typeface="Open Sans 1 Bold"/>
              </a:rPr>
              <a:t>СОЦИАЛЬНОЕ ПАРТНЕРСТВО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67107" y="6637558"/>
            <a:ext cx="5451438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</a:pPr>
            <a:r>
              <a:rPr lang="en-US" sz="1899">
                <a:solidFill>
                  <a:srgbClr val="13538A"/>
                </a:solidFill>
                <a:latin typeface="Open Sans 1"/>
              </a:rPr>
              <a:t>25 образовательных организаций </a:t>
            </a:r>
          </a:p>
          <a:p>
            <a:pPr algn="r">
              <a:lnSpc>
                <a:spcPts val="2659"/>
              </a:lnSpc>
            </a:pPr>
            <a:r>
              <a:rPr lang="en-US" sz="1899">
                <a:solidFill>
                  <a:srgbClr val="13538A"/>
                </a:solidFill>
                <a:latin typeface="Open Sans 1"/>
              </a:rPr>
              <a:t>без заключенных договоров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95277" y="2795276"/>
            <a:ext cx="10709095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72">
                <a:solidFill>
                  <a:srgbClr val="192E37"/>
                </a:solidFill>
                <a:latin typeface="Sensei Bold"/>
              </a:rPr>
              <a:t>ОХВАТ СОГЛАШЕНИЯМИ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995337" y="3991337"/>
            <a:ext cx="5108976" cy="1152163"/>
            <a:chOff x="0" y="0"/>
            <a:chExt cx="6811968" cy="153621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5785040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Open Sans 1"/>
                  <a:ea typeface="Open Sans 1"/>
                </a:rPr>
                <a:t>🔹 Региональное соглашение - 1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290" y="494561"/>
              <a:ext cx="6801679" cy="47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5"/>
                </a:lnSpc>
              </a:pPr>
              <a:r>
                <a:rPr lang="en-US" sz="2189">
                  <a:solidFill>
                    <a:srgbClr val="000000"/>
                  </a:solidFill>
                  <a:latin typeface="Open Sans 1"/>
                  <a:ea typeface="Open Sans 1"/>
                </a:rPr>
                <a:t>🔹Территориальные соглашения - 45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73938"/>
              <a:ext cx="6710116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Open Sans 1"/>
                  <a:ea typeface="Open Sans 1"/>
                </a:rPr>
                <a:t>🔹В 2023 заключены 11 соглашений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749765" y="5951758"/>
            <a:ext cx="10709095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72">
                <a:solidFill>
                  <a:srgbClr val="141B2B"/>
                </a:solidFill>
                <a:latin typeface="Sensei Bold"/>
              </a:rPr>
              <a:t>КОЛЛЕКТИВНЫЕ ДОГОВОРЫ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88950" y="8133300"/>
            <a:ext cx="545143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13538A"/>
                </a:solidFill>
                <a:latin typeface="Open Sans 1"/>
              </a:rPr>
              <a:t>1149 с заключенными договорами</a:t>
            </a:r>
          </a:p>
        </p:txBody>
      </p:sp>
      <p:sp>
        <p:nvSpPr>
          <p:cNvPr id="25" name="TextBox 25"/>
          <p:cNvSpPr txBox="1"/>
          <p:nvPr/>
        </p:nvSpPr>
        <p:spPr>
          <a:xfrm rot="346669">
            <a:off x="12783070" y="1592455"/>
            <a:ext cx="3997827" cy="280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3"/>
              </a:lnSpc>
            </a:pPr>
            <a:r>
              <a:rPr lang="en-US" sz="3181">
                <a:solidFill>
                  <a:srgbClr val="2F5F98"/>
                </a:solidFill>
                <a:latin typeface="LeoHand"/>
              </a:rPr>
              <a:t>Работа в составе постоянно действующих органов комитета образования  и молодежной политики - 11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53407" y="6637558"/>
            <a:ext cx="459826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"/>
                <a:ea typeface="Open Sans 1"/>
              </a:rPr>
              <a:t>🔹12 малочисленных организаций ; 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"/>
                <a:ea typeface="Open Sans 1"/>
              </a:rPr>
              <a:t>🔹3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2546" y="1197080"/>
            <a:ext cx="10017237" cy="438231"/>
            <a:chOff x="0" y="0"/>
            <a:chExt cx="2638285" cy="1154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8285" cy="115419"/>
            </a:xfrm>
            <a:custGeom>
              <a:avLst/>
              <a:gdLst/>
              <a:ahLst/>
              <a:cxnLst/>
              <a:rect l="l" t="t" r="r" b="b"/>
              <a:pathLst>
                <a:path w="2638285" h="115419">
                  <a:moveTo>
                    <a:pt x="0" y="0"/>
                  </a:moveTo>
                  <a:lnTo>
                    <a:pt x="2638285" y="0"/>
                  </a:lnTo>
                  <a:lnTo>
                    <a:pt x="2638285" y="115419"/>
                  </a:lnTo>
                  <a:lnTo>
                    <a:pt x="0" y="115419"/>
                  </a:lnTo>
                  <a:close/>
                </a:path>
              </a:pathLst>
            </a:custGeom>
            <a:solidFill>
              <a:srgbClr val="F4D1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38285" cy="153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9120" y="10009177"/>
            <a:ext cx="18039053" cy="1210987"/>
            <a:chOff x="0" y="0"/>
            <a:chExt cx="4751026" cy="3189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51026" cy="318943"/>
            </a:xfrm>
            <a:custGeom>
              <a:avLst/>
              <a:gdLst/>
              <a:ahLst/>
              <a:cxnLst/>
              <a:rect l="l" t="t" r="r" b="b"/>
              <a:pathLst>
                <a:path w="4751026" h="318943">
                  <a:moveTo>
                    <a:pt x="0" y="0"/>
                  </a:moveTo>
                  <a:lnTo>
                    <a:pt x="4751026" y="0"/>
                  </a:lnTo>
                  <a:lnTo>
                    <a:pt x="4751026" y="318943"/>
                  </a:lnTo>
                  <a:lnTo>
                    <a:pt x="0" y="318943"/>
                  </a:lnTo>
                  <a:close/>
                </a:path>
              </a:pathLst>
            </a:custGeom>
            <a:solidFill>
              <a:srgbClr val="24698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51026" cy="357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4893" y="0"/>
            <a:ext cx="2220171" cy="11871608"/>
            <a:chOff x="0" y="0"/>
            <a:chExt cx="584736" cy="31266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4736" cy="3126679"/>
            </a:xfrm>
            <a:custGeom>
              <a:avLst/>
              <a:gdLst/>
              <a:ahLst/>
              <a:cxnLst/>
              <a:rect l="l" t="t" r="r" b="b"/>
              <a:pathLst>
                <a:path w="584736" h="3126679">
                  <a:moveTo>
                    <a:pt x="0" y="0"/>
                  </a:moveTo>
                  <a:lnTo>
                    <a:pt x="584736" y="0"/>
                  </a:lnTo>
                  <a:lnTo>
                    <a:pt x="584736" y="3126679"/>
                  </a:lnTo>
                  <a:lnTo>
                    <a:pt x="0" y="3126679"/>
                  </a:lnTo>
                  <a:close/>
                </a:path>
              </a:pathLst>
            </a:custGeom>
            <a:solidFill>
              <a:srgbClr val="E7DDD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84736" cy="3164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58257" y="364040"/>
            <a:ext cx="11530860" cy="74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1"/>
              </a:lnSpc>
            </a:pPr>
            <a:r>
              <a:rPr lang="en-US" sz="5018" spc="235">
                <a:solidFill>
                  <a:srgbClr val="37768D"/>
                </a:solidFill>
                <a:latin typeface="Open Sans 1 Bold"/>
              </a:rPr>
              <a:t>ПРАВОЗАЩИТНАЯ РАБОТА</a:t>
            </a:r>
          </a:p>
        </p:txBody>
      </p:sp>
      <p:grpSp>
        <p:nvGrpSpPr>
          <p:cNvPr id="12" name="Group 12"/>
          <p:cNvGrpSpPr/>
          <p:nvPr/>
        </p:nvGrpSpPr>
        <p:grpSpPr>
          <a:xfrm rot="1025037">
            <a:off x="8942644" y="-4211990"/>
            <a:ext cx="11204853" cy="5469649"/>
            <a:chOff x="0" y="0"/>
            <a:chExt cx="1665062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D0E5ED">
                <a:alpha val="32941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662546" y="3535302"/>
            <a:ext cx="10017237" cy="499093"/>
            <a:chOff x="0" y="0"/>
            <a:chExt cx="2638285" cy="1314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38285" cy="131448"/>
            </a:xfrm>
            <a:custGeom>
              <a:avLst/>
              <a:gdLst/>
              <a:ahLst/>
              <a:cxnLst/>
              <a:rect l="l" t="t" r="r" b="b"/>
              <a:pathLst>
                <a:path w="2638285" h="131448">
                  <a:moveTo>
                    <a:pt x="0" y="0"/>
                  </a:moveTo>
                  <a:lnTo>
                    <a:pt x="2638285" y="0"/>
                  </a:lnTo>
                  <a:lnTo>
                    <a:pt x="2638285" y="131448"/>
                  </a:lnTo>
                  <a:lnTo>
                    <a:pt x="0" y="131448"/>
                  </a:lnTo>
                  <a:close/>
                </a:path>
              </a:pathLst>
            </a:custGeom>
            <a:solidFill>
              <a:srgbClr val="F4D1B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638285" cy="16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62546" y="3611502"/>
            <a:ext cx="10327606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 1 Bold"/>
              </a:rPr>
              <a:t>Инициированы изменения и поправки:</a:t>
            </a:r>
          </a:p>
          <a:p>
            <a:pPr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Open Sans 1 Bold"/>
            </a:endParaRPr>
          </a:p>
          <a:p>
            <a:pPr marL="0" lvl="1" indent="0" algn="l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62546" y="4005819"/>
            <a:ext cx="14965076" cy="151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9"/>
              </a:lnSpc>
            </a:pPr>
            <a:r>
              <a:rPr lang="en-US" sz="1735">
                <a:solidFill>
                  <a:srgbClr val="000000"/>
                </a:solidFill>
                <a:latin typeface="Open Sans 1"/>
              </a:rPr>
              <a:t>- В Закон Волгоградской области от 19.12.2013 г. №172-ОД «О стипендиях и мерах социальной поддержки, обучающихся в Волгоградской области» </a:t>
            </a:r>
          </a:p>
          <a:p>
            <a:pPr algn="just">
              <a:lnSpc>
                <a:spcPts val="2429"/>
              </a:lnSpc>
            </a:pPr>
            <a:r>
              <a:rPr lang="en-US" sz="1735">
                <a:solidFill>
                  <a:srgbClr val="000000"/>
                </a:solidFill>
                <a:latin typeface="Open Sans 1"/>
              </a:rPr>
              <a:t>- В Закон от 26 ноября 2004 г. N 964-ОД "О государственных социальных гарантиях молодым специалистам, работающим в областных государственных и муниципальных учреждениях, расположенных в сельских поселениях и рабочих поселках Волгоградской области»</a:t>
            </a:r>
          </a:p>
          <a:p>
            <a:pPr algn="just">
              <a:lnSpc>
                <a:spcPts val="2429"/>
              </a:lnSpc>
            </a:pPr>
            <a:endParaRPr lang="en-US" sz="1735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662546" y="5288159"/>
            <a:ext cx="10017237" cy="457200"/>
            <a:chOff x="0" y="0"/>
            <a:chExt cx="2638285" cy="1204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38285" cy="120415"/>
            </a:xfrm>
            <a:custGeom>
              <a:avLst/>
              <a:gdLst/>
              <a:ahLst/>
              <a:cxnLst/>
              <a:rect l="l" t="t" r="r" b="b"/>
              <a:pathLst>
                <a:path w="2638285" h="120415">
                  <a:moveTo>
                    <a:pt x="0" y="0"/>
                  </a:moveTo>
                  <a:lnTo>
                    <a:pt x="2638285" y="0"/>
                  </a:lnTo>
                  <a:lnTo>
                    <a:pt x="2638285" y="120415"/>
                  </a:lnTo>
                  <a:lnTo>
                    <a:pt x="0" y="120415"/>
                  </a:lnTo>
                  <a:close/>
                </a:path>
              </a:pathLst>
            </a:custGeom>
            <a:solidFill>
              <a:srgbClr val="F4D1B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638285" cy="158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62546" y="6636383"/>
            <a:ext cx="10017237" cy="584254"/>
            <a:chOff x="0" y="0"/>
            <a:chExt cx="2638285" cy="15387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38285" cy="153878"/>
            </a:xfrm>
            <a:custGeom>
              <a:avLst/>
              <a:gdLst/>
              <a:ahLst/>
              <a:cxnLst/>
              <a:rect l="l" t="t" r="r" b="b"/>
              <a:pathLst>
                <a:path w="2638285" h="153878">
                  <a:moveTo>
                    <a:pt x="0" y="0"/>
                  </a:moveTo>
                  <a:lnTo>
                    <a:pt x="2638285" y="0"/>
                  </a:lnTo>
                  <a:lnTo>
                    <a:pt x="2638285" y="153878"/>
                  </a:lnTo>
                  <a:lnTo>
                    <a:pt x="0" y="153878"/>
                  </a:lnTo>
                  <a:close/>
                </a:path>
              </a:pathLst>
            </a:custGeom>
            <a:solidFill>
              <a:srgbClr val="F4D1B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638285" cy="191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662546" y="7131553"/>
            <a:ext cx="15063524" cy="53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6"/>
              </a:lnSpc>
            </a:pPr>
            <a:r>
              <a:rPr lang="en-US" sz="1562">
                <a:solidFill>
                  <a:srgbClr val="000000"/>
                </a:solidFill>
                <a:latin typeface="Open Sans 1"/>
              </a:rPr>
              <a:t>«Зона Закона» - это «Школа правовой грамотности для руководителей образовательных организаций», веб-портал «Зона Закона», онлайн курсы по трудовому и связанному с ним законодательству, онлайн приемная по юридическим вопросам для членов организации.</a:t>
            </a:r>
          </a:p>
        </p:txBody>
      </p:sp>
      <p:sp>
        <p:nvSpPr>
          <p:cNvPr id="28" name="Freeform 28"/>
          <p:cNvSpPr/>
          <p:nvPr/>
        </p:nvSpPr>
        <p:spPr>
          <a:xfrm flipH="1">
            <a:off x="15118015" y="7463187"/>
            <a:ext cx="2856651" cy="2545990"/>
          </a:xfrm>
          <a:custGeom>
            <a:avLst/>
            <a:gdLst/>
            <a:ahLst/>
            <a:cxnLst/>
            <a:rect l="l" t="t" r="r" b="b"/>
            <a:pathLst>
              <a:path w="2856651" h="2545990">
                <a:moveTo>
                  <a:pt x="2856650" y="0"/>
                </a:moveTo>
                <a:lnTo>
                  <a:pt x="0" y="0"/>
                </a:lnTo>
                <a:lnTo>
                  <a:pt x="0" y="2545990"/>
                </a:lnTo>
                <a:lnTo>
                  <a:pt x="2856650" y="2545990"/>
                </a:lnTo>
                <a:lnTo>
                  <a:pt x="28566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2985343" y="7799377"/>
            <a:ext cx="932594" cy="628356"/>
            <a:chOff x="0" y="0"/>
            <a:chExt cx="814853" cy="5490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4853" cy="549025"/>
            </a:xfrm>
            <a:custGeom>
              <a:avLst/>
              <a:gdLst/>
              <a:ahLst/>
              <a:cxnLst/>
              <a:rect l="l" t="t" r="r" b="b"/>
              <a:pathLst>
                <a:path w="814853" h="549025">
                  <a:moveTo>
                    <a:pt x="124522" y="0"/>
                  </a:moveTo>
                  <a:lnTo>
                    <a:pt x="690331" y="0"/>
                  </a:lnTo>
                  <a:cubicBezTo>
                    <a:pt x="723356" y="0"/>
                    <a:pt x="755029" y="13119"/>
                    <a:pt x="778382" y="36472"/>
                  </a:cubicBezTo>
                  <a:cubicBezTo>
                    <a:pt x="801734" y="59824"/>
                    <a:pt x="814853" y="91497"/>
                    <a:pt x="814853" y="124522"/>
                  </a:cubicBezTo>
                  <a:lnTo>
                    <a:pt x="814853" y="424503"/>
                  </a:lnTo>
                  <a:cubicBezTo>
                    <a:pt x="814853" y="457528"/>
                    <a:pt x="801734" y="489201"/>
                    <a:pt x="778382" y="512553"/>
                  </a:cubicBezTo>
                  <a:cubicBezTo>
                    <a:pt x="755029" y="535906"/>
                    <a:pt x="723356" y="549025"/>
                    <a:pt x="690331" y="549025"/>
                  </a:cubicBezTo>
                  <a:lnTo>
                    <a:pt x="124522" y="549025"/>
                  </a:lnTo>
                  <a:cubicBezTo>
                    <a:pt x="55751" y="549025"/>
                    <a:pt x="0" y="493274"/>
                    <a:pt x="0" y="424503"/>
                  </a:cubicBezTo>
                  <a:lnTo>
                    <a:pt x="0" y="124522"/>
                  </a:lnTo>
                  <a:cubicBezTo>
                    <a:pt x="0" y="55751"/>
                    <a:pt x="55751" y="0"/>
                    <a:pt x="12452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4853" cy="587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151305" y="7923690"/>
            <a:ext cx="600670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Balmy"/>
              </a:rPr>
              <a:t>9600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17573" y="7969520"/>
            <a:ext cx="330115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"/>
              </a:rPr>
              <a:t>юридических консультаций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115454" y="9053045"/>
            <a:ext cx="1192816" cy="639270"/>
            <a:chOff x="0" y="0"/>
            <a:chExt cx="1042221" cy="55856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42221" cy="558561"/>
            </a:xfrm>
            <a:custGeom>
              <a:avLst/>
              <a:gdLst/>
              <a:ahLst/>
              <a:cxnLst/>
              <a:rect l="l" t="t" r="r" b="b"/>
              <a:pathLst>
                <a:path w="1042221" h="558561">
                  <a:moveTo>
                    <a:pt x="97357" y="0"/>
                  </a:moveTo>
                  <a:lnTo>
                    <a:pt x="944865" y="0"/>
                  </a:lnTo>
                  <a:cubicBezTo>
                    <a:pt x="970685" y="0"/>
                    <a:pt x="995448" y="10257"/>
                    <a:pt x="1013706" y="28515"/>
                  </a:cubicBezTo>
                  <a:cubicBezTo>
                    <a:pt x="1031964" y="46773"/>
                    <a:pt x="1042221" y="71536"/>
                    <a:pt x="1042221" y="97357"/>
                  </a:cubicBezTo>
                  <a:lnTo>
                    <a:pt x="1042221" y="461205"/>
                  </a:lnTo>
                  <a:cubicBezTo>
                    <a:pt x="1042221" y="514973"/>
                    <a:pt x="998633" y="558561"/>
                    <a:pt x="944865" y="558561"/>
                  </a:cubicBezTo>
                  <a:lnTo>
                    <a:pt x="97357" y="558561"/>
                  </a:lnTo>
                  <a:cubicBezTo>
                    <a:pt x="71536" y="558561"/>
                    <a:pt x="46773" y="548304"/>
                    <a:pt x="28515" y="530046"/>
                  </a:cubicBezTo>
                  <a:cubicBezTo>
                    <a:pt x="10257" y="511788"/>
                    <a:pt x="0" y="487025"/>
                    <a:pt x="0" y="461205"/>
                  </a:cubicBezTo>
                  <a:lnTo>
                    <a:pt x="0" y="97357"/>
                  </a:lnTo>
                  <a:cubicBezTo>
                    <a:pt x="0" y="43588"/>
                    <a:pt x="43588" y="0"/>
                    <a:pt x="97357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042221" cy="59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972084" y="8378460"/>
            <a:ext cx="1192816" cy="639270"/>
            <a:chOff x="0" y="0"/>
            <a:chExt cx="1042221" cy="55856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42221" cy="558561"/>
            </a:xfrm>
            <a:custGeom>
              <a:avLst/>
              <a:gdLst/>
              <a:ahLst/>
              <a:cxnLst/>
              <a:rect l="l" t="t" r="r" b="b"/>
              <a:pathLst>
                <a:path w="1042221" h="558561">
                  <a:moveTo>
                    <a:pt x="97357" y="0"/>
                  </a:moveTo>
                  <a:lnTo>
                    <a:pt x="944865" y="0"/>
                  </a:lnTo>
                  <a:cubicBezTo>
                    <a:pt x="970685" y="0"/>
                    <a:pt x="995448" y="10257"/>
                    <a:pt x="1013706" y="28515"/>
                  </a:cubicBezTo>
                  <a:cubicBezTo>
                    <a:pt x="1031964" y="46773"/>
                    <a:pt x="1042221" y="71536"/>
                    <a:pt x="1042221" y="97357"/>
                  </a:cubicBezTo>
                  <a:lnTo>
                    <a:pt x="1042221" y="461205"/>
                  </a:lnTo>
                  <a:cubicBezTo>
                    <a:pt x="1042221" y="514973"/>
                    <a:pt x="998633" y="558561"/>
                    <a:pt x="944865" y="558561"/>
                  </a:cubicBezTo>
                  <a:lnTo>
                    <a:pt x="97357" y="558561"/>
                  </a:lnTo>
                  <a:cubicBezTo>
                    <a:pt x="71536" y="558561"/>
                    <a:pt x="46773" y="548304"/>
                    <a:pt x="28515" y="530046"/>
                  </a:cubicBezTo>
                  <a:cubicBezTo>
                    <a:pt x="10257" y="511788"/>
                    <a:pt x="0" y="487025"/>
                    <a:pt x="0" y="461205"/>
                  </a:cubicBezTo>
                  <a:lnTo>
                    <a:pt x="0" y="97357"/>
                  </a:lnTo>
                  <a:cubicBezTo>
                    <a:pt x="0" y="43588"/>
                    <a:pt x="43588" y="0"/>
                    <a:pt x="97357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042221" cy="59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341096" y="8569896"/>
            <a:ext cx="520443" cy="35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Balmy"/>
              </a:rPr>
              <a:t>618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66105" y="8617521"/>
            <a:ext cx="2860244" cy="37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126">
                <a:solidFill>
                  <a:srgbClr val="000000"/>
                </a:solidFill>
                <a:latin typeface="Open Sans 1"/>
              </a:rPr>
              <a:t>вопросов рассмотрено на заседаниях профорганов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451641" y="9176210"/>
            <a:ext cx="520443" cy="35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Balmy"/>
              </a:rPr>
              <a:t>318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076650" y="9204785"/>
            <a:ext cx="2860244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выступлений в СМИ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692129" y="7723177"/>
            <a:ext cx="4298024" cy="122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7"/>
              </a:lnSpc>
            </a:pPr>
            <a:r>
              <a:rPr lang="en-US" sz="3569">
                <a:solidFill>
                  <a:srgbClr val="000000"/>
                </a:solidFill>
                <a:latin typeface="Open Sans 1"/>
              </a:rPr>
              <a:t>ЭКОНОМИЧЕСКИЙ </a:t>
            </a:r>
          </a:p>
          <a:p>
            <a:pPr algn="r">
              <a:lnSpc>
                <a:spcPts val="4997"/>
              </a:lnSpc>
            </a:pPr>
            <a:r>
              <a:rPr lang="en-US" sz="3569">
                <a:solidFill>
                  <a:srgbClr val="000000"/>
                </a:solidFill>
                <a:latin typeface="Open Sans 1"/>
              </a:rPr>
              <a:t>ЭФФЕКТ </a:t>
            </a:r>
          </a:p>
        </p:txBody>
      </p:sp>
      <p:sp>
        <p:nvSpPr>
          <p:cNvPr id="45" name="Freeform 45"/>
          <p:cNvSpPr/>
          <p:nvPr/>
        </p:nvSpPr>
        <p:spPr>
          <a:xfrm>
            <a:off x="12990152" y="7780327"/>
            <a:ext cx="1998831" cy="2220923"/>
          </a:xfrm>
          <a:custGeom>
            <a:avLst/>
            <a:gdLst/>
            <a:ahLst/>
            <a:cxnLst/>
            <a:rect l="l" t="t" r="r" b="b"/>
            <a:pathLst>
              <a:path w="1998831" h="2220923">
                <a:moveTo>
                  <a:pt x="0" y="0"/>
                </a:moveTo>
                <a:lnTo>
                  <a:pt x="1998831" y="0"/>
                </a:lnTo>
                <a:lnTo>
                  <a:pt x="1998831" y="2220923"/>
                </a:lnTo>
                <a:lnTo>
                  <a:pt x="0" y="2220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662546" y="1224526"/>
            <a:ext cx="3879308" cy="33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94"/>
              </a:lnSpc>
            </a:pPr>
            <a:r>
              <a:rPr lang="en-US" sz="1996">
                <a:solidFill>
                  <a:srgbClr val="000000"/>
                </a:solidFill>
                <a:latin typeface="Open Sans 1 Bold"/>
              </a:rPr>
              <a:t>Проведено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62546" y="1606737"/>
            <a:ext cx="14901225" cy="59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9"/>
              </a:lnSpc>
            </a:pPr>
            <a:r>
              <a:rPr lang="en-US" sz="1735">
                <a:solidFill>
                  <a:srgbClr val="000000"/>
                </a:solidFill>
                <a:latin typeface="Open Sans 1"/>
              </a:rPr>
              <a:t>301 комплексная проверка выполнения трудового законодательства о (211 с привлечением учредителей образовательных организаций).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58257" y="2311941"/>
            <a:ext cx="662817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 Bold"/>
              </a:rPr>
              <a:t>Общепрофсоюзная тематическая проверка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62546" y="2576101"/>
            <a:ext cx="14965076" cy="9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9"/>
              </a:lnSpc>
            </a:pPr>
            <a:r>
              <a:rPr lang="en-US" sz="1735">
                <a:solidFill>
                  <a:srgbClr val="000000"/>
                </a:solidFill>
                <a:latin typeface="Open Sans 1"/>
              </a:rPr>
              <a:t>«Соблюдение законодательства Российской Федерации при определении и изменении учебной нагрузки педагогических работников образовательных организаций, оговариваемой в трудовом договоре, а также при подготовке педагогическими работниками отчётной документации»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62546" y="5288159"/>
            <a:ext cx="601121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 Bold"/>
              </a:rPr>
              <a:t>Скорректировано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662546" y="5658364"/>
            <a:ext cx="14901225" cy="94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1"/>
              </a:lnSpc>
            </a:pPr>
            <a:r>
              <a:rPr lang="en-US" sz="1822">
                <a:solidFill>
                  <a:srgbClr val="000000"/>
                </a:solidFill>
                <a:latin typeface="Open Sans 1"/>
              </a:rPr>
              <a:t>в соответствие с законодательством для организаций общего, дошкольного, профессионального образования. коллективные договоры (452) и иные ЛНА (1803)Мы подготовили предложения в проекты муниципальных соглашений, заключенных для организаций отрасли образования на территории региона (45).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62546" y="6693533"/>
            <a:ext cx="13883794" cy="30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551"/>
              </a:lnSpc>
            </a:pPr>
            <a:r>
              <a:rPr lang="en-US" sz="1822">
                <a:solidFill>
                  <a:srgbClr val="000000"/>
                </a:solidFill>
                <a:latin typeface="Open Sans 1 Bold"/>
              </a:rPr>
              <a:t>Реализован проект «Зона Закона»,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820238" y="9107657"/>
            <a:ext cx="216991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2022 -  34 млн 634 тыс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2023- 34 млн 916 тыс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474455">
            <a:off x="-1274684" y="8952178"/>
            <a:ext cx="7729915" cy="5074532"/>
            <a:chOff x="0" y="0"/>
            <a:chExt cx="12381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8119" cy="812800"/>
            </a:xfrm>
            <a:custGeom>
              <a:avLst/>
              <a:gdLst/>
              <a:ahLst/>
              <a:cxnLst/>
              <a:rect l="l" t="t" r="r" b="b"/>
              <a:pathLst>
                <a:path w="1238119" h="812800">
                  <a:moveTo>
                    <a:pt x="619060" y="0"/>
                  </a:moveTo>
                  <a:cubicBezTo>
                    <a:pt x="277162" y="0"/>
                    <a:pt x="0" y="181951"/>
                    <a:pt x="0" y="406400"/>
                  </a:cubicBezTo>
                  <a:cubicBezTo>
                    <a:pt x="0" y="630849"/>
                    <a:pt x="277162" y="812800"/>
                    <a:pt x="619060" y="812800"/>
                  </a:cubicBezTo>
                  <a:cubicBezTo>
                    <a:pt x="960957" y="812800"/>
                    <a:pt x="1238119" y="630849"/>
                    <a:pt x="1238119" y="406400"/>
                  </a:cubicBezTo>
                  <a:cubicBezTo>
                    <a:pt x="1238119" y="181951"/>
                    <a:pt x="960957" y="0"/>
                    <a:pt x="619060" y="0"/>
                  </a:cubicBezTo>
                  <a:close/>
                </a:path>
              </a:pathLst>
            </a:custGeom>
            <a:solidFill>
              <a:srgbClr val="F2D6C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6074" y="38100"/>
              <a:ext cx="10059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-167975" y="5674260"/>
            <a:ext cx="4691689" cy="4799682"/>
          </a:xfrm>
          <a:custGeom>
            <a:avLst/>
            <a:gdLst/>
            <a:ahLst/>
            <a:cxnLst/>
            <a:rect l="l" t="t" r="r" b="b"/>
            <a:pathLst>
              <a:path w="4691689" h="4799682">
                <a:moveTo>
                  <a:pt x="0" y="0"/>
                </a:moveTo>
                <a:lnTo>
                  <a:pt x="4691688" y="0"/>
                </a:lnTo>
                <a:lnTo>
                  <a:pt x="4691688" y="4799682"/>
                </a:lnTo>
                <a:lnTo>
                  <a:pt x="0" y="4799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95277" y="504207"/>
            <a:ext cx="14532952" cy="89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3263">
                <a:solidFill>
                  <a:srgbClr val="37768D"/>
                </a:solidFill>
                <a:latin typeface="Open Sans 1 Bold"/>
              </a:rPr>
              <a:t>ОХРАНА ТРУДА - 2023</a:t>
            </a:r>
          </a:p>
          <a:p>
            <a:pPr algn="ctr">
              <a:lnSpc>
                <a:spcPts val="3458"/>
              </a:lnSpc>
            </a:pPr>
            <a:endParaRPr lang="en-US" sz="3263">
              <a:solidFill>
                <a:srgbClr val="37768D"/>
              </a:solidFill>
              <a:latin typeface="Open Sans 1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410494">
            <a:off x="8767636" y="-5002665"/>
            <a:ext cx="11204853" cy="5469649"/>
            <a:chOff x="0" y="0"/>
            <a:chExt cx="166506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17647F">
                <a:alpha val="32941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-552793"/>
            <a:ext cx="1408801" cy="10839793"/>
            <a:chOff x="0" y="0"/>
            <a:chExt cx="371042" cy="28549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1042" cy="2854925"/>
            </a:xfrm>
            <a:custGeom>
              <a:avLst/>
              <a:gdLst/>
              <a:ahLst/>
              <a:cxnLst/>
              <a:rect l="l" t="t" r="r" b="b"/>
              <a:pathLst>
                <a:path w="371042" h="2854925">
                  <a:moveTo>
                    <a:pt x="0" y="0"/>
                  </a:moveTo>
                  <a:lnTo>
                    <a:pt x="371042" y="0"/>
                  </a:lnTo>
                  <a:lnTo>
                    <a:pt x="371042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24698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71042" cy="289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177869" y="1023362"/>
            <a:ext cx="4323895" cy="4323895"/>
          </a:xfrm>
          <a:custGeom>
            <a:avLst/>
            <a:gdLst/>
            <a:ahLst/>
            <a:cxnLst/>
            <a:rect l="l" t="t" r="r" b="b"/>
            <a:pathLst>
              <a:path w="4323895" h="4323895">
                <a:moveTo>
                  <a:pt x="0" y="0"/>
                </a:moveTo>
                <a:lnTo>
                  <a:pt x="4323895" y="0"/>
                </a:lnTo>
                <a:lnTo>
                  <a:pt x="4323895" y="4323895"/>
                </a:lnTo>
                <a:lnTo>
                  <a:pt x="0" y="4323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38999" y="1787001"/>
            <a:ext cx="2941480" cy="2941480"/>
          </a:xfrm>
          <a:custGeom>
            <a:avLst/>
            <a:gdLst/>
            <a:ahLst/>
            <a:cxnLst/>
            <a:rect l="l" t="t" r="r" b="b"/>
            <a:pathLst>
              <a:path w="2941480" h="2941480">
                <a:moveTo>
                  <a:pt x="0" y="0"/>
                </a:moveTo>
                <a:lnTo>
                  <a:pt x="2941481" y="0"/>
                </a:lnTo>
                <a:lnTo>
                  <a:pt x="2941481" y="2941480"/>
                </a:lnTo>
                <a:lnTo>
                  <a:pt x="0" y="2941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3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453304">
            <a:off x="5562001" y="4398626"/>
            <a:ext cx="1064429" cy="212886"/>
          </a:xfrm>
          <a:custGeom>
            <a:avLst/>
            <a:gdLst/>
            <a:ahLst/>
            <a:cxnLst/>
            <a:rect l="l" t="t" r="r" b="b"/>
            <a:pathLst>
              <a:path w="1064429" h="212886">
                <a:moveTo>
                  <a:pt x="0" y="0"/>
                </a:moveTo>
                <a:lnTo>
                  <a:pt x="1064429" y="0"/>
                </a:lnTo>
                <a:lnTo>
                  <a:pt x="1064429" y="212885"/>
                </a:lnTo>
                <a:lnTo>
                  <a:pt x="0" y="21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39320" y="3387896"/>
            <a:ext cx="2603126" cy="4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>
                <a:solidFill>
                  <a:srgbClr val="000000"/>
                </a:solidFill>
                <a:latin typeface="Open Sans 1"/>
              </a:rPr>
              <a:t>1234 нарушения</a:t>
            </a:r>
          </a:p>
        </p:txBody>
      </p:sp>
      <p:sp>
        <p:nvSpPr>
          <p:cNvPr id="18" name="Freeform 18"/>
          <p:cNvSpPr/>
          <p:nvPr/>
        </p:nvSpPr>
        <p:spPr>
          <a:xfrm rot="-10453304">
            <a:off x="3717752" y="3244951"/>
            <a:ext cx="1064429" cy="212886"/>
          </a:xfrm>
          <a:custGeom>
            <a:avLst/>
            <a:gdLst/>
            <a:ahLst/>
            <a:cxnLst/>
            <a:rect l="l" t="t" r="r" b="b"/>
            <a:pathLst>
              <a:path w="1064429" h="212886">
                <a:moveTo>
                  <a:pt x="0" y="0"/>
                </a:moveTo>
                <a:lnTo>
                  <a:pt x="1064429" y="0"/>
                </a:lnTo>
                <a:lnTo>
                  <a:pt x="1064429" y="212886"/>
                </a:lnTo>
                <a:lnTo>
                  <a:pt x="0" y="212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621204" y="1832852"/>
            <a:ext cx="2462666" cy="2462666"/>
          </a:xfrm>
          <a:custGeom>
            <a:avLst/>
            <a:gdLst/>
            <a:ahLst/>
            <a:cxnLst/>
            <a:rect l="l" t="t" r="r" b="b"/>
            <a:pathLst>
              <a:path w="2462666" h="2462666">
                <a:moveTo>
                  <a:pt x="0" y="0"/>
                </a:moveTo>
                <a:lnTo>
                  <a:pt x="2462667" y="0"/>
                </a:lnTo>
                <a:lnTo>
                  <a:pt x="2462667" y="2462667"/>
                </a:lnTo>
                <a:lnTo>
                  <a:pt x="0" y="2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3000"/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192065" y="2457625"/>
            <a:ext cx="1469512" cy="1469512"/>
          </a:xfrm>
          <a:custGeom>
            <a:avLst/>
            <a:gdLst/>
            <a:ahLst/>
            <a:cxnLst/>
            <a:rect l="l" t="t" r="r" b="b"/>
            <a:pathLst>
              <a:path w="1469512" h="1469512">
                <a:moveTo>
                  <a:pt x="0" y="0"/>
                </a:moveTo>
                <a:lnTo>
                  <a:pt x="1469512" y="0"/>
                </a:lnTo>
                <a:lnTo>
                  <a:pt x="1469512" y="1469513"/>
                </a:lnTo>
                <a:lnTo>
                  <a:pt x="0" y="14695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3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453304">
            <a:off x="9006716" y="3572729"/>
            <a:ext cx="451637" cy="90327"/>
          </a:xfrm>
          <a:custGeom>
            <a:avLst/>
            <a:gdLst/>
            <a:ahLst/>
            <a:cxnLst/>
            <a:rect l="l" t="t" r="r" b="b"/>
            <a:pathLst>
              <a:path w="451637" h="90327">
                <a:moveTo>
                  <a:pt x="0" y="0"/>
                </a:moveTo>
                <a:lnTo>
                  <a:pt x="451637" y="0"/>
                </a:lnTo>
                <a:lnTo>
                  <a:pt x="451637" y="90328"/>
                </a:lnTo>
                <a:lnTo>
                  <a:pt x="0" y="903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246501" y="2968426"/>
            <a:ext cx="1261083" cy="41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0"/>
              </a:lnSpc>
            </a:pPr>
            <a:r>
              <a:rPr lang="en-US" sz="1221">
                <a:solidFill>
                  <a:srgbClr val="000000"/>
                </a:solidFill>
                <a:latin typeface="Open Sans 1"/>
              </a:rPr>
              <a:t>256 представлений</a:t>
            </a:r>
          </a:p>
        </p:txBody>
      </p:sp>
      <p:sp>
        <p:nvSpPr>
          <p:cNvPr id="23" name="Freeform 23"/>
          <p:cNvSpPr/>
          <p:nvPr/>
        </p:nvSpPr>
        <p:spPr>
          <a:xfrm rot="-10800000">
            <a:off x="8223914" y="3012619"/>
            <a:ext cx="515662" cy="103132"/>
          </a:xfrm>
          <a:custGeom>
            <a:avLst/>
            <a:gdLst/>
            <a:ahLst/>
            <a:cxnLst/>
            <a:rect l="l" t="t" r="r" b="b"/>
            <a:pathLst>
              <a:path w="515662" h="103132">
                <a:moveTo>
                  <a:pt x="0" y="0"/>
                </a:moveTo>
                <a:lnTo>
                  <a:pt x="515662" y="0"/>
                </a:lnTo>
                <a:lnTo>
                  <a:pt x="515662" y="103133"/>
                </a:lnTo>
                <a:lnTo>
                  <a:pt x="0" y="10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5400000">
            <a:off x="12020518" y="552171"/>
            <a:ext cx="4210134" cy="5174338"/>
            <a:chOff x="0" y="0"/>
            <a:chExt cx="2779314" cy="34158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79314" cy="3415832"/>
            </a:xfrm>
            <a:custGeom>
              <a:avLst/>
              <a:gdLst/>
              <a:ahLst/>
              <a:cxnLst/>
              <a:rect l="l" t="t" r="r" b="b"/>
              <a:pathLst>
                <a:path w="2779314" h="3415832">
                  <a:moveTo>
                    <a:pt x="57005" y="0"/>
                  </a:moveTo>
                  <a:lnTo>
                    <a:pt x="2722309" y="0"/>
                  </a:lnTo>
                  <a:cubicBezTo>
                    <a:pt x="2737427" y="0"/>
                    <a:pt x="2751927" y="6006"/>
                    <a:pt x="2762617" y="16696"/>
                  </a:cubicBezTo>
                  <a:cubicBezTo>
                    <a:pt x="2773308" y="27387"/>
                    <a:pt x="2779314" y="41886"/>
                    <a:pt x="2779314" y="57005"/>
                  </a:cubicBezTo>
                  <a:lnTo>
                    <a:pt x="2779314" y="3358827"/>
                  </a:lnTo>
                  <a:cubicBezTo>
                    <a:pt x="2779314" y="3373945"/>
                    <a:pt x="2773308" y="3388445"/>
                    <a:pt x="2762617" y="3399136"/>
                  </a:cubicBezTo>
                  <a:cubicBezTo>
                    <a:pt x="2751927" y="3409826"/>
                    <a:pt x="2737427" y="3415832"/>
                    <a:pt x="2722309" y="3415832"/>
                  </a:cubicBezTo>
                  <a:lnTo>
                    <a:pt x="57005" y="3415832"/>
                  </a:lnTo>
                  <a:cubicBezTo>
                    <a:pt x="41886" y="3415832"/>
                    <a:pt x="27387" y="3409826"/>
                    <a:pt x="16696" y="3399136"/>
                  </a:cubicBezTo>
                  <a:cubicBezTo>
                    <a:pt x="6006" y="3388445"/>
                    <a:pt x="0" y="3373945"/>
                    <a:pt x="0" y="3358827"/>
                  </a:cubicBezTo>
                  <a:lnTo>
                    <a:pt x="0" y="57005"/>
                  </a:lnTo>
                  <a:cubicBezTo>
                    <a:pt x="0" y="41886"/>
                    <a:pt x="6006" y="27387"/>
                    <a:pt x="16696" y="16696"/>
                  </a:cubicBezTo>
                  <a:cubicBezTo>
                    <a:pt x="27387" y="6006"/>
                    <a:pt x="41886" y="0"/>
                    <a:pt x="5700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ED7E8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779314" cy="3453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1927020" y="819876"/>
            <a:ext cx="4397129" cy="1031327"/>
          </a:xfrm>
          <a:custGeom>
            <a:avLst/>
            <a:gdLst/>
            <a:ahLst/>
            <a:cxnLst/>
            <a:rect l="l" t="t" r="r" b="b"/>
            <a:pathLst>
              <a:path w="4397129" h="1031327">
                <a:moveTo>
                  <a:pt x="0" y="0"/>
                </a:moveTo>
                <a:lnTo>
                  <a:pt x="4397129" y="0"/>
                </a:lnTo>
                <a:lnTo>
                  <a:pt x="4397129" y="1031327"/>
                </a:lnTo>
                <a:lnTo>
                  <a:pt x="0" y="1031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659626" y="5595171"/>
            <a:ext cx="6559389" cy="1637485"/>
            <a:chOff x="0" y="0"/>
            <a:chExt cx="8745852" cy="218331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639641" cy="1183721"/>
              <a:chOff x="0" y="0"/>
              <a:chExt cx="2385099" cy="7757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385099" cy="775706"/>
              </a:xfrm>
              <a:custGeom>
                <a:avLst/>
                <a:gdLst/>
                <a:ahLst/>
                <a:cxnLst/>
                <a:rect l="l" t="t" r="r" b="b"/>
                <a:pathLst>
                  <a:path w="2385099" h="775706">
                    <a:moveTo>
                      <a:pt x="42542" y="0"/>
                    </a:moveTo>
                    <a:lnTo>
                      <a:pt x="2342557" y="0"/>
                    </a:lnTo>
                    <a:cubicBezTo>
                      <a:pt x="2353840" y="0"/>
                      <a:pt x="2364661" y="4482"/>
                      <a:pt x="2372639" y="12460"/>
                    </a:cubicBezTo>
                    <a:cubicBezTo>
                      <a:pt x="2380617" y="20439"/>
                      <a:pt x="2385099" y="31259"/>
                      <a:pt x="2385099" y="42542"/>
                    </a:cubicBezTo>
                    <a:lnTo>
                      <a:pt x="2385099" y="733164"/>
                    </a:lnTo>
                    <a:cubicBezTo>
                      <a:pt x="2385099" y="756659"/>
                      <a:pt x="2366052" y="775706"/>
                      <a:pt x="2342557" y="775706"/>
                    </a:cubicBezTo>
                    <a:lnTo>
                      <a:pt x="42542" y="775706"/>
                    </a:lnTo>
                    <a:cubicBezTo>
                      <a:pt x="19047" y="775706"/>
                      <a:pt x="0" y="756659"/>
                      <a:pt x="0" y="733164"/>
                    </a:cubicBezTo>
                    <a:lnTo>
                      <a:pt x="0" y="42542"/>
                    </a:lnTo>
                    <a:cubicBezTo>
                      <a:pt x="0" y="19047"/>
                      <a:pt x="19047" y="0"/>
                      <a:pt x="42542" y="0"/>
                    </a:cubicBezTo>
                    <a:close/>
                  </a:path>
                </a:pathLst>
              </a:custGeom>
              <a:solidFill>
                <a:srgbClr val="F8D389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2385099" cy="8138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68333" y="1451059"/>
              <a:ext cx="1902975" cy="732255"/>
              <a:chOff x="0" y="0"/>
              <a:chExt cx="1785550" cy="68707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785550" cy="687071"/>
              </a:xfrm>
              <a:custGeom>
                <a:avLst/>
                <a:gdLst/>
                <a:ahLst/>
                <a:cxnLst/>
                <a:rect l="l" t="t" r="r" b="b"/>
                <a:pathLst>
                  <a:path w="1785550" h="687071">
                    <a:moveTo>
                      <a:pt x="173582" y="0"/>
                    </a:moveTo>
                    <a:lnTo>
                      <a:pt x="1611968" y="0"/>
                    </a:lnTo>
                    <a:cubicBezTo>
                      <a:pt x="1658005" y="0"/>
                      <a:pt x="1702156" y="18288"/>
                      <a:pt x="1734709" y="50841"/>
                    </a:cubicBezTo>
                    <a:cubicBezTo>
                      <a:pt x="1767262" y="83394"/>
                      <a:pt x="1785550" y="127545"/>
                      <a:pt x="1785550" y="173582"/>
                    </a:cubicBezTo>
                    <a:lnTo>
                      <a:pt x="1785550" y="513489"/>
                    </a:lnTo>
                    <a:cubicBezTo>
                      <a:pt x="1785550" y="559526"/>
                      <a:pt x="1767262" y="603677"/>
                      <a:pt x="1734709" y="636230"/>
                    </a:cubicBezTo>
                    <a:cubicBezTo>
                      <a:pt x="1702156" y="668783"/>
                      <a:pt x="1658005" y="687071"/>
                      <a:pt x="1611968" y="687071"/>
                    </a:cubicBezTo>
                    <a:lnTo>
                      <a:pt x="173582" y="687071"/>
                    </a:lnTo>
                    <a:cubicBezTo>
                      <a:pt x="127545" y="687071"/>
                      <a:pt x="83394" y="668783"/>
                      <a:pt x="50841" y="636230"/>
                    </a:cubicBezTo>
                    <a:cubicBezTo>
                      <a:pt x="18288" y="603677"/>
                      <a:pt x="0" y="559526"/>
                      <a:pt x="0" y="513489"/>
                    </a:cubicBezTo>
                    <a:lnTo>
                      <a:pt x="0" y="173582"/>
                    </a:lnTo>
                    <a:cubicBezTo>
                      <a:pt x="0" y="127545"/>
                      <a:pt x="18288" y="83394"/>
                      <a:pt x="50841" y="50841"/>
                    </a:cubicBezTo>
                    <a:cubicBezTo>
                      <a:pt x="83394" y="18288"/>
                      <a:pt x="127545" y="0"/>
                      <a:pt x="1735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rnd">
                <a:solidFill>
                  <a:srgbClr val="63B1DB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785550" cy="725171"/>
              </a:xfrm>
              <a:prstGeom prst="rect">
                <a:avLst/>
              </a:prstGeom>
            </p:spPr>
            <p:txBody>
              <a:bodyPr lIns="39992" tIns="39992" rIns="39992" bIns="39992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 rot="5400000">
              <a:off x="1547374" y="1129231"/>
              <a:ext cx="544894" cy="108979"/>
            </a:xfrm>
            <a:custGeom>
              <a:avLst/>
              <a:gdLst/>
              <a:ahLst/>
              <a:cxnLst/>
              <a:rect l="l" t="t" r="r" b="b"/>
              <a:pathLst>
                <a:path w="544894" h="108979">
                  <a:moveTo>
                    <a:pt x="0" y="0"/>
                  </a:moveTo>
                  <a:lnTo>
                    <a:pt x="544893" y="0"/>
                  </a:lnTo>
                  <a:lnTo>
                    <a:pt x="544893" y="108979"/>
                  </a:lnTo>
                  <a:lnTo>
                    <a:pt x="0" y="108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333821" y="268721"/>
              <a:ext cx="297199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Open Sans 1"/>
                </a:rPr>
                <a:t>865,2 тыс.руб.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07697" y="1620548"/>
              <a:ext cx="733227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 Sans 1"/>
                </a:rPr>
                <a:t>14 00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694182" y="-3571"/>
              <a:ext cx="5051669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Open Sans 1"/>
                </a:rPr>
                <a:t>Возврат средств из СФР 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Open Sans 1"/>
                </a:rPr>
                <a:t>на предупредительные меры по ОТ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268550" y="7255782"/>
            <a:ext cx="1833262" cy="605157"/>
            <a:chOff x="0" y="0"/>
            <a:chExt cx="1601811" cy="52875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601811" cy="528755"/>
            </a:xfrm>
            <a:custGeom>
              <a:avLst/>
              <a:gdLst/>
              <a:ahLst/>
              <a:cxnLst/>
              <a:rect l="l" t="t" r="r" b="b"/>
              <a:pathLst>
                <a:path w="1601811" h="528755">
                  <a:moveTo>
                    <a:pt x="63345" y="0"/>
                  </a:moveTo>
                  <a:lnTo>
                    <a:pt x="1538465" y="0"/>
                  </a:lnTo>
                  <a:cubicBezTo>
                    <a:pt x="1555266" y="0"/>
                    <a:pt x="1571378" y="6674"/>
                    <a:pt x="1583257" y="18553"/>
                  </a:cubicBezTo>
                  <a:cubicBezTo>
                    <a:pt x="1595137" y="30433"/>
                    <a:pt x="1601811" y="46545"/>
                    <a:pt x="1601811" y="63345"/>
                  </a:cubicBezTo>
                  <a:lnTo>
                    <a:pt x="1601811" y="465410"/>
                  </a:lnTo>
                  <a:cubicBezTo>
                    <a:pt x="1601811" y="482210"/>
                    <a:pt x="1595137" y="498322"/>
                    <a:pt x="1583257" y="510202"/>
                  </a:cubicBezTo>
                  <a:cubicBezTo>
                    <a:pt x="1571378" y="522081"/>
                    <a:pt x="1555266" y="528755"/>
                    <a:pt x="1538465" y="528755"/>
                  </a:cubicBezTo>
                  <a:lnTo>
                    <a:pt x="63345" y="528755"/>
                  </a:lnTo>
                  <a:cubicBezTo>
                    <a:pt x="46545" y="528755"/>
                    <a:pt x="30433" y="522081"/>
                    <a:pt x="18553" y="510202"/>
                  </a:cubicBezTo>
                  <a:cubicBezTo>
                    <a:pt x="6674" y="498322"/>
                    <a:pt x="0" y="482210"/>
                    <a:pt x="0" y="465410"/>
                  </a:cubicBezTo>
                  <a:lnTo>
                    <a:pt x="0" y="63345"/>
                  </a:lnTo>
                  <a:cubicBezTo>
                    <a:pt x="0" y="46545"/>
                    <a:pt x="6674" y="30433"/>
                    <a:pt x="18553" y="18553"/>
                  </a:cubicBezTo>
                  <a:cubicBezTo>
                    <a:pt x="30433" y="6674"/>
                    <a:pt x="46545" y="0"/>
                    <a:pt x="63345" y="0"/>
                  </a:cubicBezTo>
                  <a:close/>
                </a:path>
              </a:pathLst>
            </a:custGeom>
            <a:solidFill>
              <a:srgbClr val="F4D1B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1601811" cy="547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8181" y="7977200"/>
            <a:ext cx="1127343" cy="554006"/>
            <a:chOff x="0" y="0"/>
            <a:chExt cx="1410372" cy="69309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10372" cy="693094"/>
            </a:xfrm>
            <a:custGeom>
              <a:avLst/>
              <a:gdLst/>
              <a:ahLst/>
              <a:cxnLst/>
              <a:rect l="l" t="t" r="r" b="b"/>
              <a:pathLst>
                <a:path w="1410372" h="693094">
                  <a:moveTo>
                    <a:pt x="219757" y="0"/>
                  </a:moveTo>
                  <a:lnTo>
                    <a:pt x="1190615" y="0"/>
                  </a:lnTo>
                  <a:cubicBezTo>
                    <a:pt x="1248898" y="0"/>
                    <a:pt x="1304794" y="23153"/>
                    <a:pt x="1346007" y="64365"/>
                  </a:cubicBezTo>
                  <a:cubicBezTo>
                    <a:pt x="1387219" y="105578"/>
                    <a:pt x="1410372" y="161474"/>
                    <a:pt x="1410372" y="219757"/>
                  </a:cubicBezTo>
                  <a:lnTo>
                    <a:pt x="1410372" y="473337"/>
                  </a:lnTo>
                  <a:cubicBezTo>
                    <a:pt x="1410372" y="531620"/>
                    <a:pt x="1387219" y="587516"/>
                    <a:pt x="1346007" y="628729"/>
                  </a:cubicBezTo>
                  <a:cubicBezTo>
                    <a:pt x="1304794" y="669941"/>
                    <a:pt x="1248898" y="693094"/>
                    <a:pt x="1190615" y="693094"/>
                  </a:cubicBezTo>
                  <a:lnTo>
                    <a:pt x="219757" y="693094"/>
                  </a:lnTo>
                  <a:cubicBezTo>
                    <a:pt x="161474" y="693094"/>
                    <a:pt x="105578" y="669941"/>
                    <a:pt x="64365" y="628729"/>
                  </a:cubicBezTo>
                  <a:cubicBezTo>
                    <a:pt x="23153" y="587516"/>
                    <a:pt x="0" y="531620"/>
                    <a:pt x="0" y="473337"/>
                  </a:cubicBezTo>
                  <a:lnTo>
                    <a:pt x="0" y="219757"/>
                  </a:lnTo>
                  <a:cubicBezTo>
                    <a:pt x="0" y="161474"/>
                    <a:pt x="23153" y="105578"/>
                    <a:pt x="64365" y="64365"/>
                  </a:cubicBezTo>
                  <a:cubicBezTo>
                    <a:pt x="105578" y="23153"/>
                    <a:pt x="161474" y="0"/>
                    <a:pt x="219757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63B1DB"/>
              </a:solidFill>
              <a:prstDash val="solid"/>
              <a:round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1410372" cy="712144"/>
            </a:xfrm>
            <a:prstGeom prst="rect">
              <a:avLst/>
            </a:prstGeom>
          </p:spPr>
          <p:txBody>
            <a:bodyPr lIns="39992" tIns="39992" rIns="39992" bIns="39992" rtlCol="0" anchor="ctr"/>
            <a:lstStyle/>
            <a:p>
              <a:pPr marL="0" lvl="0" indent="0" algn="ctr">
                <a:lnSpc>
                  <a:spcPts val="11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87837" y="7623181"/>
            <a:ext cx="3180713" cy="2637100"/>
          </a:xfrm>
          <a:custGeom>
            <a:avLst/>
            <a:gdLst/>
            <a:ahLst/>
            <a:cxnLst/>
            <a:rect l="l" t="t" r="r" b="b"/>
            <a:pathLst>
              <a:path w="3180713" h="2637100">
                <a:moveTo>
                  <a:pt x="0" y="0"/>
                </a:moveTo>
                <a:lnTo>
                  <a:pt x="3180713" y="0"/>
                </a:lnTo>
                <a:lnTo>
                  <a:pt x="3180713" y="2637100"/>
                </a:lnTo>
                <a:lnTo>
                  <a:pt x="0" y="26371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4262953" y="8712181"/>
            <a:ext cx="1835053" cy="938112"/>
            <a:chOff x="0" y="0"/>
            <a:chExt cx="2446738" cy="1250816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2354806" cy="1250816"/>
              <a:chOff x="0" y="0"/>
              <a:chExt cx="1543132" cy="819674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543132" cy="819674"/>
              </a:xfrm>
              <a:custGeom>
                <a:avLst/>
                <a:gdLst/>
                <a:ahLst/>
                <a:cxnLst/>
                <a:rect l="l" t="t" r="r" b="b"/>
                <a:pathLst>
                  <a:path w="1543132" h="819674">
                    <a:moveTo>
                      <a:pt x="65754" y="0"/>
                    </a:moveTo>
                    <a:lnTo>
                      <a:pt x="1477378" y="0"/>
                    </a:lnTo>
                    <a:cubicBezTo>
                      <a:pt x="1494817" y="0"/>
                      <a:pt x="1511542" y="6928"/>
                      <a:pt x="1523873" y="19259"/>
                    </a:cubicBezTo>
                    <a:cubicBezTo>
                      <a:pt x="1536204" y="31590"/>
                      <a:pt x="1543132" y="48315"/>
                      <a:pt x="1543132" y="65754"/>
                    </a:cubicBezTo>
                    <a:lnTo>
                      <a:pt x="1543132" y="753920"/>
                    </a:lnTo>
                    <a:cubicBezTo>
                      <a:pt x="1543132" y="790235"/>
                      <a:pt x="1513693" y="819674"/>
                      <a:pt x="1477378" y="819674"/>
                    </a:cubicBezTo>
                    <a:lnTo>
                      <a:pt x="65754" y="819674"/>
                    </a:lnTo>
                    <a:cubicBezTo>
                      <a:pt x="48315" y="819674"/>
                      <a:pt x="31590" y="812747"/>
                      <a:pt x="19259" y="800415"/>
                    </a:cubicBezTo>
                    <a:cubicBezTo>
                      <a:pt x="6928" y="788084"/>
                      <a:pt x="0" y="771359"/>
                      <a:pt x="0" y="753920"/>
                    </a:cubicBezTo>
                    <a:lnTo>
                      <a:pt x="0" y="65754"/>
                    </a:lnTo>
                    <a:cubicBezTo>
                      <a:pt x="0" y="48315"/>
                      <a:pt x="6928" y="31590"/>
                      <a:pt x="19259" y="19259"/>
                    </a:cubicBezTo>
                    <a:cubicBezTo>
                      <a:pt x="31590" y="6928"/>
                      <a:pt x="48315" y="0"/>
                      <a:pt x="65754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1543132" cy="857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0" y="61684"/>
              <a:ext cx="2446738" cy="852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>
                  <a:solidFill>
                    <a:srgbClr val="000000"/>
                  </a:solidFill>
                  <a:latin typeface="Open Sans 1"/>
                </a:rPr>
                <a:t>182 522,3 тыс.руб.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10263968" y="4417358"/>
            <a:ext cx="12249505" cy="11055178"/>
          </a:xfrm>
          <a:custGeom>
            <a:avLst/>
            <a:gdLst/>
            <a:ahLst/>
            <a:cxnLst/>
            <a:rect l="l" t="t" r="r" b="b"/>
            <a:pathLst>
              <a:path w="12249505" h="11055178">
                <a:moveTo>
                  <a:pt x="0" y="0"/>
                </a:moveTo>
                <a:lnTo>
                  <a:pt x="12249504" y="0"/>
                </a:lnTo>
                <a:lnTo>
                  <a:pt x="12249504" y="11055178"/>
                </a:lnTo>
                <a:lnTo>
                  <a:pt x="0" y="11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43000"/>
            </a:blip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3479261" y="7270587"/>
            <a:ext cx="1411839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6883, 4 тыс.руб.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355248" y="7181419"/>
            <a:ext cx="3788752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1"/>
              </a:rPr>
              <a:t>Средства на проведение СОУТ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495226" y="8097089"/>
            <a:ext cx="3197979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  рабочее место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088019" y="160388"/>
            <a:ext cx="4323895" cy="87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2521">
                <a:solidFill>
                  <a:srgbClr val="000000"/>
                </a:solidFill>
                <a:latin typeface="Open Sans 1"/>
              </a:rPr>
              <a:t>Уполномоченные по охране труда - 1204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810556" y="4447919"/>
            <a:ext cx="3303444" cy="44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4"/>
              </a:lnSpc>
            </a:pPr>
            <a:r>
              <a:rPr lang="en-US" sz="2602">
                <a:solidFill>
                  <a:srgbClr val="000000"/>
                </a:solidFill>
                <a:latin typeface="Open Sans 1"/>
              </a:rPr>
              <a:t>2902 проверки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76042" y="1548943"/>
            <a:ext cx="3771422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 1"/>
              </a:rPr>
              <a:t>Внештатные технические инспектора труда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894724" y="3579793"/>
            <a:ext cx="1600352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"/>
              </a:rPr>
              <a:t>649 проверок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762754" y="7528828"/>
            <a:ext cx="3793479" cy="19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1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9461753" y="5434268"/>
            <a:ext cx="7251001" cy="461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2"/>
              </a:lnSpc>
            </a:pPr>
            <a:r>
              <a:rPr lang="en-US" sz="2208">
                <a:solidFill>
                  <a:srgbClr val="000000"/>
                </a:solidFill>
                <a:latin typeface="Open Sans 1"/>
              </a:rPr>
              <a:t>Задачи на 2024 год:</a:t>
            </a:r>
          </a:p>
          <a:p>
            <a:pPr algn="just">
              <a:lnSpc>
                <a:spcPts val="3092"/>
              </a:lnSpc>
            </a:pPr>
            <a:r>
              <a:rPr lang="en-US" sz="2208">
                <a:solidFill>
                  <a:srgbClr val="000000"/>
                </a:solidFill>
                <a:ea typeface="Open Sans 1"/>
              </a:rPr>
              <a:t>🔹</a:t>
            </a:r>
            <a:r>
              <a:rPr lang="en-US" sz="2208">
                <a:solidFill>
                  <a:srgbClr val="000000"/>
                </a:solidFill>
                <a:latin typeface="Open Sans 1"/>
              </a:rPr>
              <a:t> Работа по профилактике несчастных случаев на производстве.</a:t>
            </a:r>
          </a:p>
          <a:p>
            <a:pPr algn="just">
              <a:lnSpc>
                <a:spcPts val="3092"/>
              </a:lnSpc>
            </a:pPr>
            <a:r>
              <a:rPr lang="en-US" sz="2208">
                <a:solidFill>
                  <a:srgbClr val="000000"/>
                </a:solidFill>
                <a:ea typeface="Open Sans 1"/>
              </a:rPr>
              <a:t>🔹</a:t>
            </a:r>
            <a:r>
              <a:rPr lang="en-US" sz="2208">
                <a:solidFill>
                  <a:srgbClr val="000000"/>
                </a:solidFill>
                <a:latin typeface="Open Sans 1"/>
              </a:rPr>
              <a:t>Обучение внештатных технических инспекторов труда, контроль за обучением уполномоченных лиц по охране труда в профсоюзных организациях. </a:t>
            </a:r>
          </a:p>
          <a:p>
            <a:pPr algn="just">
              <a:lnSpc>
                <a:spcPts val="3092"/>
              </a:lnSpc>
            </a:pPr>
            <a:r>
              <a:rPr lang="en-US" sz="2208">
                <a:solidFill>
                  <a:srgbClr val="000000"/>
                </a:solidFill>
                <a:ea typeface="Open Sans 1"/>
              </a:rPr>
              <a:t>🔹</a:t>
            </a:r>
            <a:r>
              <a:rPr lang="en-US" sz="2208">
                <a:solidFill>
                  <a:srgbClr val="000000"/>
                </a:solidFill>
                <a:latin typeface="Open Sans 1"/>
              </a:rPr>
              <a:t>Обследования соблюдения законодательства об охране труда РФ в организациях образования.</a:t>
            </a:r>
          </a:p>
          <a:p>
            <a:pPr algn="just">
              <a:lnSpc>
                <a:spcPts val="3092"/>
              </a:lnSpc>
            </a:pPr>
            <a:r>
              <a:rPr lang="en-US" sz="2208">
                <a:solidFill>
                  <a:srgbClr val="000000"/>
                </a:solidFill>
                <a:ea typeface="Open Sans 1"/>
              </a:rPr>
              <a:t>🔹</a:t>
            </a:r>
            <a:r>
              <a:rPr lang="en-US" sz="2208">
                <a:solidFill>
                  <a:srgbClr val="000000"/>
                </a:solidFill>
                <a:latin typeface="Open Sans 1"/>
              </a:rPr>
              <a:t>Активизация работы по возврату денежных средств на профилактические мероприятия по охране труда из СФР.</a:t>
            </a:r>
          </a:p>
          <a:p>
            <a:pPr algn="just">
              <a:lnSpc>
                <a:spcPts val="3092"/>
              </a:lnSpc>
            </a:pPr>
            <a:endParaRPr lang="en-US" sz="2208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1538416" y="1189928"/>
            <a:ext cx="5174338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Общественный контроль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за условиями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 и охраной труда – залог сохранения жизни и здоровья работников и обучающихся (воспитанников) в процессе учебно - воспитательного процесса в организациях образования.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Open Sans 1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6094216" y="8711410"/>
            <a:ext cx="3788752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1"/>
              </a:rPr>
              <a:t>Финансирование мероприятий по ОТ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039856" y="8035763"/>
            <a:ext cx="743992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</a:rPr>
              <a:t>9 171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740" y="530669"/>
            <a:ext cx="4358672" cy="43586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228" y="4600999"/>
            <a:ext cx="6146804" cy="614680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1025037">
            <a:off x="9229988" y="-4712627"/>
            <a:ext cx="11204853" cy="5469649"/>
            <a:chOff x="0" y="0"/>
            <a:chExt cx="166506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56651" y="8689975"/>
            <a:ext cx="3108579" cy="4114800"/>
          </a:xfrm>
          <a:custGeom>
            <a:avLst/>
            <a:gdLst/>
            <a:ahLst/>
            <a:cxnLst/>
            <a:rect l="l" t="t" r="r" b="b"/>
            <a:pathLst>
              <a:path w="3108579" h="4114800">
                <a:moveTo>
                  <a:pt x="0" y="0"/>
                </a:moveTo>
                <a:lnTo>
                  <a:pt x="3108579" y="0"/>
                </a:lnTo>
                <a:lnTo>
                  <a:pt x="3108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5414" y="2710005"/>
            <a:ext cx="1835053" cy="938112"/>
            <a:chOff x="0" y="0"/>
            <a:chExt cx="2446738" cy="125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91932" y="0"/>
              <a:ext cx="2354806" cy="1250816"/>
              <a:chOff x="0" y="0"/>
              <a:chExt cx="1543132" cy="81967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3132" cy="819674"/>
              </a:xfrm>
              <a:custGeom>
                <a:avLst/>
                <a:gdLst/>
                <a:ahLst/>
                <a:cxnLst/>
                <a:rect l="l" t="t" r="r" b="b"/>
                <a:pathLst>
                  <a:path w="1543132" h="819674">
                    <a:moveTo>
                      <a:pt x="65754" y="0"/>
                    </a:moveTo>
                    <a:lnTo>
                      <a:pt x="1477378" y="0"/>
                    </a:lnTo>
                    <a:cubicBezTo>
                      <a:pt x="1494817" y="0"/>
                      <a:pt x="1511542" y="6928"/>
                      <a:pt x="1523873" y="19259"/>
                    </a:cubicBezTo>
                    <a:cubicBezTo>
                      <a:pt x="1536204" y="31590"/>
                      <a:pt x="1543132" y="48315"/>
                      <a:pt x="1543132" y="65754"/>
                    </a:cubicBezTo>
                    <a:lnTo>
                      <a:pt x="1543132" y="753920"/>
                    </a:lnTo>
                    <a:cubicBezTo>
                      <a:pt x="1543132" y="790235"/>
                      <a:pt x="1513693" y="819674"/>
                      <a:pt x="1477378" y="819674"/>
                    </a:cubicBezTo>
                    <a:lnTo>
                      <a:pt x="65754" y="819674"/>
                    </a:lnTo>
                    <a:cubicBezTo>
                      <a:pt x="48315" y="819674"/>
                      <a:pt x="31590" y="812747"/>
                      <a:pt x="19259" y="800415"/>
                    </a:cubicBezTo>
                    <a:cubicBezTo>
                      <a:pt x="6928" y="788084"/>
                      <a:pt x="0" y="771359"/>
                      <a:pt x="0" y="753920"/>
                    </a:cubicBezTo>
                    <a:lnTo>
                      <a:pt x="0" y="65754"/>
                    </a:lnTo>
                    <a:cubicBezTo>
                      <a:pt x="0" y="48315"/>
                      <a:pt x="6928" y="31590"/>
                      <a:pt x="19259" y="19259"/>
                    </a:cubicBezTo>
                    <a:cubicBezTo>
                      <a:pt x="31590" y="6928"/>
                      <a:pt x="48315" y="0"/>
                      <a:pt x="65754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543132" cy="857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80243"/>
              <a:ext cx="2446738" cy="852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>
                  <a:solidFill>
                    <a:srgbClr val="000000"/>
                  </a:solidFill>
                  <a:latin typeface="Open Sans 1"/>
                </a:rPr>
                <a:t>1 млн. 350 тыс.руб.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5414" y="3908877"/>
            <a:ext cx="1835053" cy="938112"/>
            <a:chOff x="0" y="0"/>
            <a:chExt cx="2446738" cy="1250816"/>
          </a:xfrm>
        </p:grpSpPr>
        <p:grpSp>
          <p:nvGrpSpPr>
            <p:cNvPr id="15" name="Group 15"/>
            <p:cNvGrpSpPr/>
            <p:nvPr/>
          </p:nvGrpSpPr>
          <p:grpSpPr>
            <a:xfrm>
              <a:off x="91932" y="0"/>
              <a:ext cx="2354806" cy="1250816"/>
              <a:chOff x="0" y="0"/>
              <a:chExt cx="1543132" cy="8196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43132" cy="819674"/>
              </a:xfrm>
              <a:custGeom>
                <a:avLst/>
                <a:gdLst/>
                <a:ahLst/>
                <a:cxnLst/>
                <a:rect l="l" t="t" r="r" b="b"/>
                <a:pathLst>
                  <a:path w="1543132" h="819674">
                    <a:moveTo>
                      <a:pt x="65754" y="0"/>
                    </a:moveTo>
                    <a:lnTo>
                      <a:pt x="1477378" y="0"/>
                    </a:lnTo>
                    <a:cubicBezTo>
                      <a:pt x="1494817" y="0"/>
                      <a:pt x="1511542" y="6928"/>
                      <a:pt x="1523873" y="19259"/>
                    </a:cubicBezTo>
                    <a:cubicBezTo>
                      <a:pt x="1536204" y="31590"/>
                      <a:pt x="1543132" y="48315"/>
                      <a:pt x="1543132" y="65754"/>
                    </a:cubicBezTo>
                    <a:lnTo>
                      <a:pt x="1543132" y="753920"/>
                    </a:lnTo>
                    <a:cubicBezTo>
                      <a:pt x="1543132" y="790235"/>
                      <a:pt x="1513693" y="819674"/>
                      <a:pt x="1477378" y="819674"/>
                    </a:cubicBezTo>
                    <a:lnTo>
                      <a:pt x="65754" y="819674"/>
                    </a:lnTo>
                    <a:cubicBezTo>
                      <a:pt x="48315" y="819674"/>
                      <a:pt x="31590" y="812747"/>
                      <a:pt x="19259" y="800415"/>
                    </a:cubicBezTo>
                    <a:cubicBezTo>
                      <a:pt x="6928" y="788084"/>
                      <a:pt x="0" y="771359"/>
                      <a:pt x="0" y="753920"/>
                    </a:cubicBezTo>
                    <a:lnTo>
                      <a:pt x="0" y="65754"/>
                    </a:lnTo>
                    <a:cubicBezTo>
                      <a:pt x="0" y="48315"/>
                      <a:pt x="6928" y="31590"/>
                      <a:pt x="19259" y="19259"/>
                    </a:cubicBezTo>
                    <a:cubicBezTo>
                      <a:pt x="31590" y="6928"/>
                      <a:pt x="48315" y="0"/>
                      <a:pt x="65754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543132" cy="857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80243"/>
              <a:ext cx="2446738" cy="41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>
                  <a:solidFill>
                    <a:srgbClr val="000000"/>
                  </a:solidFill>
                  <a:latin typeface="Open Sans 1"/>
                </a:rPr>
                <a:t>429 000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083865" y="2710005"/>
            <a:ext cx="1835053" cy="938112"/>
            <a:chOff x="0" y="0"/>
            <a:chExt cx="2446738" cy="1250816"/>
          </a:xfrm>
        </p:grpSpPr>
        <p:grpSp>
          <p:nvGrpSpPr>
            <p:cNvPr id="20" name="Group 20"/>
            <p:cNvGrpSpPr/>
            <p:nvPr/>
          </p:nvGrpSpPr>
          <p:grpSpPr>
            <a:xfrm>
              <a:off x="91932" y="0"/>
              <a:ext cx="2354806" cy="1250816"/>
              <a:chOff x="0" y="0"/>
              <a:chExt cx="1543132" cy="81967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43132" cy="819674"/>
              </a:xfrm>
              <a:custGeom>
                <a:avLst/>
                <a:gdLst/>
                <a:ahLst/>
                <a:cxnLst/>
                <a:rect l="l" t="t" r="r" b="b"/>
                <a:pathLst>
                  <a:path w="1543132" h="819674">
                    <a:moveTo>
                      <a:pt x="65754" y="0"/>
                    </a:moveTo>
                    <a:lnTo>
                      <a:pt x="1477378" y="0"/>
                    </a:lnTo>
                    <a:cubicBezTo>
                      <a:pt x="1494817" y="0"/>
                      <a:pt x="1511542" y="6928"/>
                      <a:pt x="1523873" y="19259"/>
                    </a:cubicBezTo>
                    <a:cubicBezTo>
                      <a:pt x="1536204" y="31590"/>
                      <a:pt x="1543132" y="48315"/>
                      <a:pt x="1543132" y="65754"/>
                    </a:cubicBezTo>
                    <a:lnTo>
                      <a:pt x="1543132" y="753920"/>
                    </a:lnTo>
                    <a:cubicBezTo>
                      <a:pt x="1543132" y="790235"/>
                      <a:pt x="1513693" y="819674"/>
                      <a:pt x="1477378" y="819674"/>
                    </a:cubicBezTo>
                    <a:lnTo>
                      <a:pt x="65754" y="819674"/>
                    </a:lnTo>
                    <a:cubicBezTo>
                      <a:pt x="48315" y="819674"/>
                      <a:pt x="31590" y="812747"/>
                      <a:pt x="19259" y="800415"/>
                    </a:cubicBezTo>
                    <a:cubicBezTo>
                      <a:pt x="6928" y="788084"/>
                      <a:pt x="0" y="771359"/>
                      <a:pt x="0" y="753920"/>
                    </a:cubicBezTo>
                    <a:lnTo>
                      <a:pt x="0" y="65754"/>
                    </a:lnTo>
                    <a:cubicBezTo>
                      <a:pt x="0" y="48315"/>
                      <a:pt x="6928" y="31590"/>
                      <a:pt x="19259" y="19259"/>
                    </a:cubicBezTo>
                    <a:cubicBezTo>
                      <a:pt x="31590" y="6928"/>
                      <a:pt x="48315" y="0"/>
                      <a:pt x="65754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543132" cy="857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80243"/>
              <a:ext cx="2446738" cy="41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>
                  <a:solidFill>
                    <a:srgbClr val="000000"/>
                  </a:solidFill>
                  <a:latin typeface="Open Sans 1"/>
                </a:rPr>
                <a:t>105 000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083865" y="4149315"/>
            <a:ext cx="1835053" cy="938112"/>
            <a:chOff x="0" y="0"/>
            <a:chExt cx="2446738" cy="1250816"/>
          </a:xfrm>
        </p:grpSpPr>
        <p:grpSp>
          <p:nvGrpSpPr>
            <p:cNvPr id="25" name="Group 25"/>
            <p:cNvGrpSpPr/>
            <p:nvPr/>
          </p:nvGrpSpPr>
          <p:grpSpPr>
            <a:xfrm>
              <a:off x="91932" y="0"/>
              <a:ext cx="2354806" cy="1250816"/>
              <a:chOff x="0" y="0"/>
              <a:chExt cx="1543132" cy="81967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43132" cy="819674"/>
              </a:xfrm>
              <a:custGeom>
                <a:avLst/>
                <a:gdLst/>
                <a:ahLst/>
                <a:cxnLst/>
                <a:rect l="l" t="t" r="r" b="b"/>
                <a:pathLst>
                  <a:path w="1543132" h="819674">
                    <a:moveTo>
                      <a:pt x="65754" y="0"/>
                    </a:moveTo>
                    <a:lnTo>
                      <a:pt x="1477378" y="0"/>
                    </a:lnTo>
                    <a:cubicBezTo>
                      <a:pt x="1494817" y="0"/>
                      <a:pt x="1511542" y="6928"/>
                      <a:pt x="1523873" y="19259"/>
                    </a:cubicBezTo>
                    <a:cubicBezTo>
                      <a:pt x="1536204" y="31590"/>
                      <a:pt x="1543132" y="48315"/>
                      <a:pt x="1543132" y="65754"/>
                    </a:cubicBezTo>
                    <a:lnTo>
                      <a:pt x="1543132" y="753920"/>
                    </a:lnTo>
                    <a:cubicBezTo>
                      <a:pt x="1543132" y="790235"/>
                      <a:pt x="1513693" y="819674"/>
                      <a:pt x="1477378" y="819674"/>
                    </a:cubicBezTo>
                    <a:lnTo>
                      <a:pt x="65754" y="819674"/>
                    </a:lnTo>
                    <a:cubicBezTo>
                      <a:pt x="48315" y="819674"/>
                      <a:pt x="31590" y="812747"/>
                      <a:pt x="19259" y="800415"/>
                    </a:cubicBezTo>
                    <a:cubicBezTo>
                      <a:pt x="6928" y="788084"/>
                      <a:pt x="0" y="771359"/>
                      <a:pt x="0" y="753920"/>
                    </a:cubicBezTo>
                    <a:lnTo>
                      <a:pt x="0" y="65754"/>
                    </a:lnTo>
                    <a:cubicBezTo>
                      <a:pt x="0" y="48315"/>
                      <a:pt x="6928" y="31590"/>
                      <a:pt x="19259" y="19259"/>
                    </a:cubicBezTo>
                    <a:cubicBezTo>
                      <a:pt x="31590" y="6928"/>
                      <a:pt x="48315" y="0"/>
                      <a:pt x="65754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543132" cy="857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180243"/>
              <a:ext cx="2446738" cy="41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>
                  <a:solidFill>
                    <a:srgbClr val="000000"/>
                  </a:solidFill>
                  <a:latin typeface="Open Sans 1"/>
                </a:rPr>
                <a:t>310 000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0" y="6632575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49077" y="658766"/>
            <a:ext cx="11530860" cy="74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1"/>
              </a:lnSpc>
            </a:pPr>
            <a:r>
              <a:rPr lang="en-US" sz="5018" spc="235">
                <a:solidFill>
                  <a:srgbClr val="37768D"/>
                </a:solidFill>
                <a:latin typeface="Open Sans 1 Bold"/>
              </a:rPr>
              <a:t>ФИНАНСОВАЯ ДЕЯТЕЛЬНОСТЬ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49077" y="1789255"/>
            <a:ext cx="5700712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53C6E"/>
                </a:solidFill>
                <a:latin typeface="Open Sans 1 Bold"/>
              </a:rPr>
              <a:t>Социальная поддержка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84593" y="2725036"/>
            <a:ext cx="223182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1"/>
              </a:rPr>
              <a:t>материальная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1"/>
              </a:rPr>
              <a:t> помощь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84593" y="3937886"/>
            <a:ext cx="3699272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компенсация стоимости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санаторно- курортных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 путевок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14508" y="2754702"/>
            <a:ext cx="3153668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возмещение оплаты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услуг ЖКХ молодым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педагогам на селе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14508" y="4111215"/>
            <a:ext cx="2998291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благотворительная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помощь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 1"/>
              </a:rPr>
              <a:t>участникам СВО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43186" y="5859394"/>
            <a:ext cx="7700814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1 Bold"/>
              </a:rPr>
              <a:t>Финансовое обслуживание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58406" y="6663998"/>
            <a:ext cx="84102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1 Bold"/>
              </a:rPr>
              <a:t>2022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645157" y="6663998"/>
            <a:ext cx="841028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1 Bold"/>
              </a:rPr>
              <a:t>2023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702" y="7094366"/>
            <a:ext cx="2706326" cy="270632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2861" y="6839846"/>
            <a:ext cx="3672689" cy="3672689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5318277" y="7571039"/>
            <a:ext cx="63475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ТОП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10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19012" y="8514080"/>
            <a:ext cx="634752" cy="56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3"/>
              </a:lnSpc>
            </a:pPr>
            <a:r>
              <a:rPr lang="en-US" sz="1899">
                <a:solidFill>
                  <a:srgbClr val="000000"/>
                </a:solidFill>
                <a:latin typeface="Open Sans 1 Bold"/>
              </a:rPr>
              <a:t>ППО </a:t>
            </a:r>
          </a:p>
          <a:p>
            <a:pPr algn="ctr">
              <a:lnSpc>
                <a:spcPts val="2203"/>
              </a:lnSpc>
            </a:pPr>
            <a:r>
              <a:rPr lang="en-US" sz="1899">
                <a:solidFill>
                  <a:srgbClr val="000000"/>
                </a:solidFill>
                <a:latin typeface="Open Sans 1 Bold"/>
              </a:rPr>
              <a:t>30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509248" y="7719819"/>
            <a:ext cx="63475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ТОП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691342" y="8958897"/>
            <a:ext cx="634752" cy="54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ППО </a:t>
            </a:r>
          </a:p>
          <a:p>
            <a:pPr algn="ctr">
              <a:lnSpc>
                <a:spcPts val="1365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32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989332" y="5103567"/>
            <a:ext cx="2095946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1 Bold"/>
              </a:rPr>
              <a:t>Профсоюзные организации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1 Bold"/>
              </a:rPr>
              <a:t>работников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772517" y="5497232"/>
            <a:ext cx="625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 1 Bold"/>
              </a:rPr>
              <a:t>6,5 %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167074" y="9097962"/>
            <a:ext cx="267503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 1 Bold"/>
              </a:rPr>
              <a:t>Территориальные</a:t>
            </a:r>
            <a:r>
              <a:rPr lang="en-US" sz="1200" dirty="0">
                <a:solidFill>
                  <a:srgbClr val="000000"/>
                </a:solidFill>
                <a:latin typeface="Open Sans 1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1 Bold"/>
              </a:rPr>
              <a:t>профсоюзные</a:t>
            </a:r>
            <a:r>
              <a:rPr lang="en-US" sz="1200" dirty="0">
                <a:solidFill>
                  <a:srgbClr val="000000"/>
                </a:solidFill>
                <a:latin typeface="Open Sans 1 Bold"/>
              </a:rPr>
              <a:t> </a:t>
            </a:r>
          </a:p>
          <a:p>
            <a:pPr algn="ctr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 1 Bold"/>
              </a:rPr>
              <a:t>организации</a:t>
            </a:r>
            <a:endParaRPr lang="en-US" sz="1200" dirty="0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5167074" y="8161779"/>
            <a:ext cx="1106239" cy="47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000" dirty="0">
                <a:solidFill>
                  <a:srgbClr val="000000"/>
                </a:solidFill>
                <a:latin typeface="Open Sans 1 Bold"/>
              </a:rPr>
              <a:t>74,3%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691342" y="6226424"/>
            <a:ext cx="2095946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1 Bold"/>
              </a:rPr>
              <a:t>Профсоюзные организации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1 Bold"/>
              </a:rPr>
              <a:t>на финансово-кассовом 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1 Bold"/>
              </a:rPr>
              <a:t>обеспечении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831328" y="6575425"/>
            <a:ext cx="1044476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000" dirty="0">
                <a:solidFill>
                  <a:srgbClr val="000000"/>
                </a:solidFill>
                <a:latin typeface="Open Sans 1 Bold"/>
              </a:rPr>
              <a:t>16,2 %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283952" y="4633629"/>
            <a:ext cx="2286446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1 Bold"/>
              </a:rPr>
              <a:t>Профсоюзные организации 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1 Bold"/>
              </a:rPr>
              <a:t>обучающихся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564147" y="5782347"/>
            <a:ext cx="39260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1 Bold"/>
              </a:rPr>
              <a:t>3%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6504593" y="1489943"/>
            <a:ext cx="1919815" cy="73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7"/>
              </a:lnSpc>
            </a:pPr>
            <a:r>
              <a:rPr lang="en-US" sz="1419">
                <a:solidFill>
                  <a:srgbClr val="000000"/>
                </a:solidFill>
                <a:latin typeface="Open Sans 1 Bold"/>
              </a:rPr>
              <a:t>Членские </a:t>
            </a:r>
          </a:p>
          <a:p>
            <a:pPr algn="ctr">
              <a:lnSpc>
                <a:spcPts val="1987"/>
              </a:lnSpc>
            </a:pPr>
            <a:r>
              <a:rPr lang="en-US" sz="1419">
                <a:solidFill>
                  <a:srgbClr val="000000"/>
                </a:solidFill>
                <a:latin typeface="Open Sans 1 Bold"/>
              </a:rPr>
              <a:t>профсоюзные </a:t>
            </a:r>
          </a:p>
          <a:p>
            <a:pPr algn="ctr">
              <a:lnSpc>
                <a:spcPts val="1987"/>
              </a:lnSpc>
            </a:pPr>
            <a:r>
              <a:rPr lang="en-US" sz="1419">
                <a:solidFill>
                  <a:srgbClr val="000000"/>
                </a:solidFill>
                <a:latin typeface="Open Sans 1 Bold"/>
              </a:rPr>
              <a:t>взносы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6394825" y="2330204"/>
            <a:ext cx="9941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 Bold"/>
              </a:rPr>
              <a:t>70 %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453024" y="541480"/>
            <a:ext cx="1253877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Средства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из других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источников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982602" y="1771793"/>
            <a:ext cx="73759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 Bold"/>
              </a:rPr>
              <a:t>20,4%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459382" y="3298262"/>
            <a:ext cx="1877318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pen Sans 1 Bold"/>
              </a:rPr>
              <a:t>Членские 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pen Sans 1 Bold"/>
              </a:rPr>
              <a:t>проф.взносы от ППО, 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Open Sans 1 Bold"/>
              </a:rPr>
              <a:t>перешедших на ЦБУ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043943" y="2789806"/>
            <a:ext cx="18773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 Bold"/>
              </a:rPr>
              <a:t>20,6%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883851" y="1941655"/>
            <a:ext cx="21600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Грант Президента РФ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523961" y="2331247"/>
            <a:ext cx="1519982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1 Bold"/>
              </a:rPr>
              <a:t>Поступления от ЦС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072423" y="2420782"/>
            <a:ext cx="1519982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1 Bold"/>
              </a:rPr>
              <a:t>0,7%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831416" y="2092468"/>
            <a:ext cx="151998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1 Bold"/>
              </a:rPr>
              <a:t>1,6%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829450">
            <a:off x="10555506" y="-1800500"/>
            <a:ext cx="8345500" cy="8537595"/>
          </a:xfrm>
          <a:custGeom>
            <a:avLst/>
            <a:gdLst/>
            <a:ahLst/>
            <a:cxnLst/>
            <a:rect l="l" t="t" r="r" b="b"/>
            <a:pathLst>
              <a:path w="8345500" h="8537595">
                <a:moveTo>
                  <a:pt x="0" y="0"/>
                </a:moveTo>
                <a:lnTo>
                  <a:pt x="8345500" y="0"/>
                </a:lnTo>
                <a:lnTo>
                  <a:pt x="8345500" y="8537595"/>
                </a:lnTo>
                <a:lnTo>
                  <a:pt x="0" y="853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025037">
            <a:off x="4370383" y="-4526519"/>
            <a:ext cx="11204853" cy="5469649"/>
            <a:chOff x="0" y="0"/>
            <a:chExt cx="166506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97639" y="279308"/>
            <a:ext cx="16332737" cy="74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1"/>
              </a:lnSpc>
            </a:pPr>
            <a:r>
              <a:rPr lang="en-US" sz="5018" spc="235">
                <a:solidFill>
                  <a:srgbClr val="37768D"/>
                </a:solidFill>
                <a:latin typeface="Open Sans 1 Bold"/>
              </a:rPr>
              <a:t>ПРОЕКТЫ, КОНКУРСЫ, МЕРОПРИЯТИЯ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22124" y="8181919"/>
            <a:ext cx="8018646" cy="8018646"/>
          </a:xfrm>
          <a:custGeom>
            <a:avLst/>
            <a:gdLst/>
            <a:ahLst/>
            <a:cxnLst/>
            <a:rect l="l" t="t" r="r" b="b"/>
            <a:pathLst>
              <a:path w="8018646" h="8018646">
                <a:moveTo>
                  <a:pt x="0" y="0"/>
                </a:moveTo>
                <a:lnTo>
                  <a:pt x="8018646" y="0"/>
                </a:lnTo>
                <a:lnTo>
                  <a:pt x="8018646" y="8018646"/>
                </a:lnTo>
                <a:lnTo>
                  <a:pt x="0" y="8018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3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00621" y="5511664"/>
            <a:ext cx="3415979" cy="5042036"/>
          </a:xfrm>
          <a:custGeom>
            <a:avLst/>
            <a:gdLst/>
            <a:ahLst/>
            <a:cxnLst/>
            <a:rect l="l" t="t" r="r" b="b"/>
            <a:pathLst>
              <a:path w="3415979" h="5042036">
                <a:moveTo>
                  <a:pt x="0" y="0"/>
                </a:moveTo>
                <a:lnTo>
                  <a:pt x="3415979" y="0"/>
                </a:lnTo>
                <a:lnTo>
                  <a:pt x="3415979" y="5042036"/>
                </a:lnTo>
                <a:lnTo>
                  <a:pt x="0" y="50420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1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9733" y="1485900"/>
            <a:ext cx="4936520" cy="230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  <a:ea typeface="Open Sans 1"/>
              </a:rPr>
              <a:t>🔹 Форум “Думая о будущем!” </a:t>
            </a:r>
          </a:p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  <a:ea typeface="Open Sans 1"/>
              </a:rPr>
              <a:t>🔹20 лет СМП</a:t>
            </a:r>
          </a:p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  <a:ea typeface="Open Sans 1"/>
              </a:rPr>
              <a:t>🔹Площадка СМП на форуме </a:t>
            </a:r>
          </a:p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</a:rPr>
              <a:t>“ Образование-2023”</a:t>
            </a:r>
          </a:p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  <a:ea typeface="Open Sans 1"/>
              </a:rPr>
              <a:t>🔹Площадка СМП на Всероссийском</a:t>
            </a:r>
          </a:p>
          <a:p>
            <a:pPr>
              <a:lnSpc>
                <a:spcPts val="3077"/>
              </a:lnSpc>
            </a:pPr>
            <a:r>
              <a:rPr lang="en-US" sz="2198">
                <a:solidFill>
                  <a:srgbClr val="37768D"/>
                </a:solidFill>
                <a:latin typeface="Open Sans 1"/>
              </a:rPr>
              <a:t>форуме педагогических ВУЗов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6000" y="7166590"/>
            <a:ext cx="6058851" cy="148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🔹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Цикл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передач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о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педагогических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династиях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🔹IV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слет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педагогических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династий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Грант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обкома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  <a:ea typeface="Open Sans 1"/>
              </a:rPr>
              <a:t>Профсоюза</a:t>
            </a:r>
            <a:r>
              <a:rPr lang="en-US" sz="2121" dirty="0">
                <a:solidFill>
                  <a:srgbClr val="37768D"/>
                </a:solidFill>
                <a:latin typeface="Open Sans 1"/>
                <a:ea typeface="Open Sans 1"/>
              </a:rPr>
              <a:t> - </a:t>
            </a: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latin typeface="Open Sans 1"/>
              </a:rPr>
              <a:t>ТОП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Жирновского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района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 rot="5248133">
            <a:off x="-347319" y="5759246"/>
            <a:ext cx="7145104" cy="7309569"/>
          </a:xfrm>
          <a:custGeom>
            <a:avLst/>
            <a:gdLst/>
            <a:ahLst/>
            <a:cxnLst/>
            <a:rect l="l" t="t" r="r" b="b"/>
            <a:pathLst>
              <a:path w="7145104" h="7309569">
                <a:moveTo>
                  <a:pt x="0" y="0"/>
                </a:moveTo>
                <a:lnTo>
                  <a:pt x="7145104" y="0"/>
                </a:lnTo>
                <a:lnTo>
                  <a:pt x="7145104" y="7309570"/>
                </a:lnTo>
                <a:lnTo>
                  <a:pt x="0" y="7309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73716" y="8179278"/>
            <a:ext cx="2184868" cy="1917222"/>
          </a:xfrm>
          <a:custGeom>
            <a:avLst/>
            <a:gdLst/>
            <a:ahLst/>
            <a:cxnLst/>
            <a:rect l="l" t="t" r="r" b="b"/>
            <a:pathLst>
              <a:path w="2184868" h="1917222">
                <a:moveTo>
                  <a:pt x="0" y="0"/>
                </a:moveTo>
                <a:lnTo>
                  <a:pt x="2184868" y="0"/>
                </a:lnTo>
                <a:lnTo>
                  <a:pt x="2184868" y="1917222"/>
                </a:lnTo>
                <a:lnTo>
                  <a:pt x="0" y="1917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2129232"/>
            <a:ext cx="1094701" cy="1615795"/>
          </a:xfrm>
          <a:custGeom>
            <a:avLst/>
            <a:gdLst/>
            <a:ahLst/>
            <a:cxnLst/>
            <a:rect l="l" t="t" r="r" b="b"/>
            <a:pathLst>
              <a:path w="1094701" h="1615795">
                <a:moveTo>
                  <a:pt x="0" y="0"/>
                </a:moveTo>
                <a:lnTo>
                  <a:pt x="1094701" y="0"/>
                </a:lnTo>
                <a:lnTo>
                  <a:pt x="1094701" y="1615795"/>
                </a:lnTo>
                <a:lnTo>
                  <a:pt x="0" y="1615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7530" y="4212165"/>
            <a:ext cx="1125580" cy="130881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4567468" y="2340842"/>
            <a:ext cx="1563979" cy="1126065"/>
          </a:xfrm>
          <a:custGeom>
            <a:avLst/>
            <a:gdLst/>
            <a:ahLst/>
            <a:cxnLst/>
            <a:rect l="l" t="t" r="r" b="b"/>
            <a:pathLst>
              <a:path w="1563979" h="1126065">
                <a:moveTo>
                  <a:pt x="0" y="0"/>
                </a:moveTo>
                <a:lnTo>
                  <a:pt x="1563979" y="0"/>
                </a:lnTo>
                <a:lnTo>
                  <a:pt x="1563979" y="1126065"/>
                </a:lnTo>
                <a:lnTo>
                  <a:pt x="0" y="11260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392416" y="4686300"/>
            <a:ext cx="5075184" cy="1961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Спартакиада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“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Команды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в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спорте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- </a:t>
            </a:r>
          </a:p>
          <a:p>
            <a:pPr>
              <a:lnSpc>
                <a:spcPts val="3126"/>
              </a:lnSpc>
            </a:pPr>
            <a:r>
              <a:rPr lang="en-US" sz="2232" dirty="0" err="1">
                <a:solidFill>
                  <a:srgbClr val="37768D"/>
                </a:solidFill>
                <a:latin typeface="Open Sans 1"/>
              </a:rPr>
              <a:t>команды</a:t>
            </a:r>
            <a:r>
              <a:rPr lang="en-US" sz="2232" dirty="0">
                <a:solidFill>
                  <a:srgbClr val="37768D"/>
                </a:solidFill>
                <a:latin typeface="Open Sans 1"/>
              </a:rPr>
              <a:t> в </a:t>
            </a:r>
            <a:r>
              <a:rPr lang="en-US" sz="2232" dirty="0" err="1">
                <a:solidFill>
                  <a:srgbClr val="37768D"/>
                </a:solidFill>
                <a:latin typeface="Open Sans 1"/>
              </a:rPr>
              <a:t>жизни</a:t>
            </a:r>
            <a:r>
              <a:rPr lang="en-US" sz="2232" dirty="0">
                <a:solidFill>
                  <a:srgbClr val="37768D"/>
                </a:solidFill>
                <a:latin typeface="Open Sans 1"/>
              </a:rPr>
              <a:t>” </a:t>
            </a: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Тур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слеты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педагогов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🔹”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Человек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идущий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”</a:t>
            </a: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🔹”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Здоровые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решения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4400" y="1201142"/>
            <a:ext cx="6193856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6"/>
              </a:lnSpc>
            </a:pPr>
            <a:r>
              <a:rPr lang="en-US" sz="2232" dirty="0" err="1">
                <a:solidFill>
                  <a:srgbClr val="37768D"/>
                </a:solidFill>
                <a:latin typeface="Open Sans 1"/>
              </a:rPr>
              <a:t>Проекты</a:t>
            </a:r>
            <a:r>
              <a:rPr lang="en-US" sz="2232" dirty="0">
                <a:solidFill>
                  <a:srgbClr val="37768D"/>
                </a:solidFill>
                <a:latin typeface="Open Sans 1"/>
              </a:rPr>
              <a:t> </a:t>
            </a: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Зона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Закона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Быть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Добру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!</a:t>
            </a: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ПРОФКульт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🔹У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каждого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своя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высота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Автоматизация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пед.диагностики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в ДОУ</a:t>
            </a: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Соцмерное</a:t>
            </a: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пространство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126"/>
              </a:lnSpc>
            </a:pPr>
            <a:r>
              <a:rPr lang="en-US" sz="2232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232" dirty="0" err="1">
                <a:solidFill>
                  <a:srgbClr val="37768D"/>
                </a:solidFill>
                <a:latin typeface="Open Sans 1"/>
                <a:ea typeface="Open Sans 1"/>
              </a:rPr>
              <a:t>Инфополе</a:t>
            </a:r>
            <a:endParaRPr lang="en-US" sz="2232" dirty="0">
              <a:solidFill>
                <a:srgbClr val="37768D"/>
              </a:solidFill>
              <a:latin typeface="Open Sans 1"/>
              <a:ea typeface="Open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10600" y="4665039"/>
            <a:ext cx="4420799" cy="223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Обучение</a:t>
            </a:r>
            <a:endParaRPr lang="en-US" sz="2121" dirty="0">
              <a:solidFill>
                <a:srgbClr val="37768D"/>
              </a:solidFill>
              <a:latin typeface="Open Sans 1"/>
            </a:endParaRP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ea typeface="Open Sans 1"/>
              </a:rPr>
              <a:t>🔹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Пожарная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безопасность</a:t>
            </a:r>
            <a:endParaRPr lang="en-US" sz="2121" dirty="0">
              <a:solidFill>
                <a:srgbClr val="37768D"/>
              </a:solidFill>
              <a:latin typeface="Open Sans 1"/>
            </a:endParaRP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ea typeface="Open Sans 1"/>
              </a:rPr>
              <a:t>🔹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Инструктивные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сборы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вожатых</a:t>
            </a:r>
            <a:endParaRPr lang="en-US" sz="2121" dirty="0">
              <a:solidFill>
                <a:srgbClr val="37768D"/>
              </a:solidFill>
              <a:latin typeface="Open Sans 1"/>
            </a:endParaRP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ea typeface="Open Sans 1"/>
              </a:rPr>
              <a:t>🔹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Обучение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кадровиков</a:t>
            </a:r>
            <a:endParaRPr lang="en-US" sz="2121" dirty="0">
              <a:solidFill>
                <a:srgbClr val="37768D"/>
              </a:solidFill>
              <a:latin typeface="Open Sans 1"/>
            </a:endParaRPr>
          </a:p>
          <a:p>
            <a:pPr>
              <a:lnSpc>
                <a:spcPts val="2970"/>
              </a:lnSpc>
            </a:pPr>
            <a:r>
              <a:rPr lang="en-US" sz="2121" dirty="0">
                <a:solidFill>
                  <a:srgbClr val="37768D"/>
                </a:solidFill>
                <a:ea typeface="Open Sans 1"/>
              </a:rPr>
              <a:t>🔹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Новый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порядок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  <a:r>
              <a:rPr lang="en-US" sz="2121" dirty="0" err="1">
                <a:solidFill>
                  <a:srgbClr val="37768D"/>
                </a:solidFill>
                <a:latin typeface="Open Sans 1"/>
              </a:rPr>
              <a:t>аттестации</a:t>
            </a:r>
            <a:r>
              <a:rPr lang="en-US" sz="2121" dirty="0">
                <a:solidFill>
                  <a:srgbClr val="37768D"/>
                </a:solidFill>
                <a:latin typeface="Open Sans 1"/>
              </a:rPr>
              <a:t> </a:t>
            </a:r>
          </a:p>
          <a:p>
            <a:pPr>
              <a:lnSpc>
                <a:spcPts val="2970"/>
              </a:lnSpc>
            </a:pPr>
            <a:endParaRPr lang="en-US" sz="2121" dirty="0">
              <a:solidFill>
                <a:srgbClr val="37768D"/>
              </a:solidFill>
              <a:latin typeface="Open Sans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65177" y="7237487"/>
            <a:ext cx="8878193" cy="278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</a:pPr>
            <a:r>
              <a:rPr lang="en-US" sz="2198" dirty="0" err="1">
                <a:solidFill>
                  <a:srgbClr val="37768D"/>
                </a:solidFill>
                <a:latin typeface="Open Sans 1"/>
              </a:rPr>
              <a:t>Конкурсы</a:t>
            </a:r>
            <a:endParaRPr lang="en-US" sz="2198" dirty="0">
              <a:solidFill>
                <a:srgbClr val="37768D"/>
              </a:solidFill>
              <a:latin typeface="Open Sans 1"/>
            </a:endParaRPr>
          </a:p>
          <a:p>
            <a:pPr>
              <a:lnSpc>
                <a:spcPts val="3077"/>
              </a:lnSpc>
            </a:pP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Профмастерства</a:t>
            </a:r>
            <a:endParaRPr lang="en-US" sz="2198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077"/>
              </a:lnSpc>
            </a:pP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Профсоюзный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Авангард</a:t>
            </a:r>
            <a:endParaRPr lang="en-US" sz="2198" dirty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077"/>
              </a:lnSpc>
            </a:pP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Видеороликов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"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История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организации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endParaRPr lang="ru-RU" sz="2198" dirty="0" smtClean="0">
              <a:solidFill>
                <a:srgbClr val="37768D"/>
              </a:solidFill>
              <a:latin typeface="Open Sans 1"/>
              <a:ea typeface="Open Sans 1"/>
            </a:endParaRPr>
          </a:p>
          <a:p>
            <a:pPr>
              <a:lnSpc>
                <a:spcPts val="3077"/>
              </a:lnSpc>
            </a:pPr>
            <a:r>
              <a:rPr lang="en-US" sz="2198" dirty="0" smtClean="0">
                <a:solidFill>
                  <a:srgbClr val="37768D"/>
                </a:solidFill>
                <a:latin typeface="Open Sans 1"/>
                <a:ea typeface="Open Sans 1"/>
              </a:rPr>
              <a:t>в 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архивных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документах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"</a:t>
            </a:r>
          </a:p>
          <a:p>
            <a:pPr>
              <a:lnSpc>
                <a:spcPts val="3077"/>
              </a:lnSpc>
            </a:pP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🔹</a:t>
            </a:r>
            <a:r>
              <a:rPr lang="en-US" sz="2198" dirty="0" err="1">
                <a:solidFill>
                  <a:srgbClr val="37768D"/>
                </a:solidFill>
                <a:latin typeface="Open Sans 1"/>
                <a:ea typeface="Open Sans 1"/>
              </a:rPr>
              <a:t>Конкурсы</a:t>
            </a:r>
            <a:r>
              <a:rPr lang="en-US" sz="2198" dirty="0">
                <a:solidFill>
                  <a:srgbClr val="37768D"/>
                </a:solidFill>
                <a:latin typeface="Open Sans 1"/>
                <a:ea typeface="Open Sans 1"/>
              </a:rPr>
              <a:t> СКС</a:t>
            </a:r>
          </a:p>
          <a:p>
            <a:pPr>
              <a:lnSpc>
                <a:spcPts val="3077"/>
              </a:lnSpc>
            </a:pPr>
            <a:endParaRPr lang="en-US" sz="2198" dirty="0">
              <a:solidFill>
                <a:srgbClr val="37768D"/>
              </a:solidFill>
              <a:latin typeface="Open Sans 1"/>
              <a:ea typeface="Open Sa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FE0E-A24E-E382-BA0D-A3DBF743D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1200" y="456134"/>
            <a:ext cx="15773400" cy="914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Профсоюз – территория здоровья</a:t>
            </a:r>
            <a:endParaRPr lang="en-US" b="1" dirty="0">
              <a:solidFill>
                <a:schemeClr val="accent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60C7DE-D424-731D-D0ED-C6AA9BFF373F}"/>
              </a:ext>
            </a:extLst>
          </p:cNvPr>
          <p:cNvGrpSpPr>
            <a:grpSpLocks noChangeAspect="1"/>
          </p:cNvGrpSpPr>
          <p:nvPr/>
        </p:nvGrpSpPr>
        <p:grpSpPr>
          <a:xfrm>
            <a:off x="4854017" y="1370534"/>
            <a:ext cx="8144009" cy="7262230"/>
            <a:chOff x="3340044" y="954708"/>
            <a:chExt cx="5558357" cy="4956535"/>
          </a:xfrm>
        </p:grpSpPr>
        <p:grpSp>
          <p:nvGrpSpPr>
            <p:cNvPr id="4" name="Groupe 19">
              <a:extLst>
                <a:ext uri="{FF2B5EF4-FFF2-40B4-BE49-F238E27FC236}">
                  <a16:creationId xmlns:a16="http://schemas.microsoft.com/office/drawing/2014/main" id="{558B4C6F-806F-5867-9980-A8A550F6D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7315" y="1254960"/>
              <a:ext cx="4795857" cy="4556824"/>
              <a:chOff x="3528677" y="1003000"/>
              <a:chExt cx="5149609" cy="4892943"/>
            </a:xfrm>
          </p:grpSpPr>
          <p:grpSp>
            <p:nvGrpSpPr>
              <p:cNvPr id="15" name="Group 10">
                <a:extLst>
                  <a:ext uri="{FF2B5EF4-FFF2-40B4-BE49-F238E27FC236}">
                    <a16:creationId xmlns:a16="http://schemas.microsoft.com/office/drawing/2014/main" id="{EB4470B5-468F-FB60-5F05-424EB0983B21}"/>
                  </a:ext>
                </a:extLst>
              </p:cNvPr>
              <p:cNvGrpSpPr/>
              <p:nvPr/>
            </p:nvGrpSpPr>
            <p:grpSpPr>
              <a:xfrm>
                <a:off x="4644965" y="1003000"/>
                <a:ext cx="2799206" cy="2885266"/>
                <a:chOff x="3670593" y="2989941"/>
                <a:chExt cx="2799206" cy="2885266"/>
              </a:xfrm>
            </p:grpSpPr>
            <p:sp>
              <p:nvSpPr>
                <p:cNvPr id="28" name="Freeform: Shape 7">
                  <a:extLst>
                    <a:ext uri="{FF2B5EF4-FFF2-40B4-BE49-F238E27FC236}">
                      <a16:creationId xmlns:a16="http://schemas.microsoft.com/office/drawing/2014/main" id="{CB424FFD-9B2A-51B9-C572-63680989D6E2}"/>
                    </a:ext>
                  </a:extLst>
                </p:cNvPr>
                <p:cNvSpPr/>
                <p:nvPr/>
              </p:nvSpPr>
              <p:spPr>
                <a:xfrm>
                  <a:off x="3670593" y="2989941"/>
                  <a:ext cx="2799206" cy="2885266"/>
                </a:xfrm>
                <a:custGeom>
                  <a:avLst/>
                  <a:gdLst>
                    <a:gd name="connsiteX0" fmla="*/ 965493 w 2799206"/>
                    <a:gd name="connsiteY0" fmla="*/ 0 h 2885266"/>
                    <a:gd name="connsiteX1" fmla="*/ 2799206 w 2799206"/>
                    <a:gd name="connsiteY1" fmla="*/ 1833713 h 2885266"/>
                    <a:gd name="connsiteX2" fmla="*/ 2486037 w 2799206"/>
                    <a:gd name="connsiteY2" fmla="*/ 2858960 h 2885266"/>
                    <a:gd name="connsiteX3" fmla="*/ 2466366 w 2799206"/>
                    <a:gd name="connsiteY3" fmla="*/ 2885266 h 2885266"/>
                    <a:gd name="connsiteX4" fmla="*/ 2472634 w 2799206"/>
                    <a:gd name="connsiteY4" fmla="*/ 2761123 h 2885266"/>
                    <a:gd name="connsiteX5" fmla="*/ 638921 w 2799206"/>
                    <a:gd name="connsiteY5" fmla="*/ 927410 h 2885266"/>
                    <a:gd name="connsiteX6" fmla="*/ 472329 w 2799206"/>
                    <a:gd name="connsiteY6" fmla="*/ 936871 h 2885266"/>
                    <a:gd name="connsiteX7" fmla="*/ 0 w 2799206"/>
                    <a:gd name="connsiteY7" fmla="*/ 274715 h 2885266"/>
                    <a:gd name="connsiteX8" fmla="*/ 140594 w 2799206"/>
                    <a:gd name="connsiteY8" fmla="*/ 195574 h 2885266"/>
                    <a:gd name="connsiteX9" fmla="*/ 965493 w 2799206"/>
                    <a:gd name="connsiteY9" fmla="*/ 0 h 288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9206" h="2885266">
                      <a:moveTo>
                        <a:pt x="965493" y="0"/>
                      </a:moveTo>
                      <a:cubicBezTo>
                        <a:pt x="1978225" y="0"/>
                        <a:pt x="2799206" y="820981"/>
                        <a:pt x="2799206" y="1833713"/>
                      </a:cubicBezTo>
                      <a:cubicBezTo>
                        <a:pt x="2799206" y="2213488"/>
                        <a:pt x="2683756" y="2566297"/>
                        <a:pt x="2486037" y="2858960"/>
                      </a:cubicBezTo>
                      <a:lnTo>
                        <a:pt x="2466366" y="2885266"/>
                      </a:lnTo>
                      <a:lnTo>
                        <a:pt x="2472634" y="2761123"/>
                      </a:lnTo>
                      <a:cubicBezTo>
                        <a:pt x="2472634" y="1748391"/>
                        <a:pt x="1651653" y="927410"/>
                        <a:pt x="638921" y="927410"/>
                      </a:cubicBezTo>
                      <a:lnTo>
                        <a:pt x="472329" y="936871"/>
                      </a:lnTo>
                      <a:lnTo>
                        <a:pt x="0" y="274715"/>
                      </a:lnTo>
                      <a:lnTo>
                        <a:pt x="140594" y="195574"/>
                      </a:lnTo>
                      <a:cubicBezTo>
                        <a:pt x="388554" y="70465"/>
                        <a:pt x="668795" y="0"/>
                        <a:pt x="9654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Freeform: Shape 9">
                  <a:extLst>
                    <a:ext uri="{FF2B5EF4-FFF2-40B4-BE49-F238E27FC236}">
                      <a16:creationId xmlns:a16="http://schemas.microsoft.com/office/drawing/2014/main" id="{643D4252-DD32-B830-B489-FE27BE751F2D}"/>
                    </a:ext>
                  </a:extLst>
                </p:cNvPr>
                <p:cNvSpPr/>
                <p:nvPr/>
              </p:nvSpPr>
              <p:spPr>
                <a:xfrm>
                  <a:off x="3894072" y="3494312"/>
                  <a:ext cx="2352247" cy="2380895"/>
                </a:xfrm>
                <a:custGeom>
                  <a:avLst/>
                  <a:gdLst>
                    <a:gd name="connsiteX0" fmla="*/ 486135 w 2352247"/>
                    <a:gd name="connsiteY0" fmla="*/ 0 h 2380895"/>
                    <a:gd name="connsiteX1" fmla="*/ 2352247 w 2352247"/>
                    <a:gd name="connsiteY1" fmla="*/ 1866112 h 2380895"/>
                    <a:gd name="connsiteX2" fmla="*/ 2314334 w 2352247"/>
                    <a:gd name="connsiteY2" fmla="*/ 2242199 h 2380895"/>
                    <a:gd name="connsiteX3" fmla="*/ 2292753 w 2352247"/>
                    <a:gd name="connsiteY3" fmla="*/ 2326132 h 2380895"/>
                    <a:gd name="connsiteX4" fmla="*/ 2274990 w 2352247"/>
                    <a:gd name="connsiteY4" fmla="*/ 2354589 h 2380895"/>
                    <a:gd name="connsiteX5" fmla="*/ 2255319 w 2352247"/>
                    <a:gd name="connsiteY5" fmla="*/ 2380895 h 2380895"/>
                    <a:gd name="connsiteX6" fmla="*/ 2261587 w 2352247"/>
                    <a:gd name="connsiteY6" fmla="*/ 2256752 h 2380895"/>
                    <a:gd name="connsiteX7" fmla="*/ 427874 w 2352247"/>
                    <a:gd name="connsiteY7" fmla="*/ 423039 h 2380895"/>
                    <a:gd name="connsiteX8" fmla="*/ 261282 w 2352247"/>
                    <a:gd name="connsiteY8" fmla="*/ 432500 h 2380895"/>
                    <a:gd name="connsiteX9" fmla="*/ 0 w 2352247"/>
                    <a:gd name="connsiteY9" fmla="*/ 66209 h 2380895"/>
                    <a:gd name="connsiteX10" fmla="*/ 110049 w 2352247"/>
                    <a:gd name="connsiteY10" fmla="*/ 37913 h 2380895"/>
                    <a:gd name="connsiteX11" fmla="*/ 486135 w 2352247"/>
                    <a:gd name="connsiteY11" fmla="*/ 0 h 238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2247" h="2380895">
                      <a:moveTo>
                        <a:pt x="486135" y="0"/>
                      </a:moveTo>
                      <a:cubicBezTo>
                        <a:pt x="1516760" y="0"/>
                        <a:pt x="2352247" y="835487"/>
                        <a:pt x="2352247" y="1866112"/>
                      </a:cubicBezTo>
                      <a:cubicBezTo>
                        <a:pt x="2352247" y="1994940"/>
                        <a:pt x="2339193" y="2120719"/>
                        <a:pt x="2314334" y="2242199"/>
                      </a:cubicBezTo>
                      <a:lnTo>
                        <a:pt x="2292753" y="2326132"/>
                      </a:lnTo>
                      <a:lnTo>
                        <a:pt x="2274990" y="2354589"/>
                      </a:lnTo>
                      <a:lnTo>
                        <a:pt x="2255319" y="2380895"/>
                      </a:lnTo>
                      <a:lnTo>
                        <a:pt x="2261587" y="2256752"/>
                      </a:lnTo>
                      <a:cubicBezTo>
                        <a:pt x="2261587" y="1244020"/>
                        <a:pt x="1440606" y="423039"/>
                        <a:pt x="427874" y="423039"/>
                      </a:cubicBezTo>
                      <a:lnTo>
                        <a:pt x="261282" y="432500"/>
                      </a:lnTo>
                      <a:lnTo>
                        <a:pt x="0" y="66209"/>
                      </a:lnTo>
                      <a:lnTo>
                        <a:pt x="110049" y="37913"/>
                      </a:lnTo>
                      <a:cubicBezTo>
                        <a:pt x="231528" y="13055"/>
                        <a:pt x="357307" y="0"/>
                        <a:pt x="48613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E70E15B3-C26A-A467-3E1B-F474DEF52119}"/>
                  </a:ext>
                </a:extLst>
              </p:cNvPr>
              <p:cNvGrpSpPr/>
              <p:nvPr/>
            </p:nvGrpSpPr>
            <p:grpSpPr>
              <a:xfrm rot="3873554">
                <a:off x="5836050" y="1443973"/>
                <a:ext cx="2799206" cy="2885266"/>
                <a:chOff x="3670593" y="2989941"/>
                <a:chExt cx="2799206" cy="2885266"/>
              </a:xfrm>
            </p:grpSpPr>
            <p:sp>
              <p:nvSpPr>
                <p:cNvPr id="26" name="Freeform: Shape 12">
                  <a:extLst>
                    <a:ext uri="{FF2B5EF4-FFF2-40B4-BE49-F238E27FC236}">
                      <a16:creationId xmlns:a16="http://schemas.microsoft.com/office/drawing/2014/main" id="{A4D8BA8E-BA96-EBC4-5C74-BF5966711718}"/>
                    </a:ext>
                  </a:extLst>
                </p:cNvPr>
                <p:cNvSpPr/>
                <p:nvPr/>
              </p:nvSpPr>
              <p:spPr>
                <a:xfrm>
                  <a:off x="3670593" y="2989941"/>
                  <a:ext cx="2799206" cy="2885266"/>
                </a:xfrm>
                <a:custGeom>
                  <a:avLst/>
                  <a:gdLst>
                    <a:gd name="connsiteX0" fmla="*/ 965493 w 2799206"/>
                    <a:gd name="connsiteY0" fmla="*/ 0 h 2885266"/>
                    <a:gd name="connsiteX1" fmla="*/ 2799206 w 2799206"/>
                    <a:gd name="connsiteY1" fmla="*/ 1833713 h 2885266"/>
                    <a:gd name="connsiteX2" fmla="*/ 2486037 w 2799206"/>
                    <a:gd name="connsiteY2" fmla="*/ 2858960 h 2885266"/>
                    <a:gd name="connsiteX3" fmla="*/ 2466366 w 2799206"/>
                    <a:gd name="connsiteY3" fmla="*/ 2885266 h 2885266"/>
                    <a:gd name="connsiteX4" fmla="*/ 2472634 w 2799206"/>
                    <a:gd name="connsiteY4" fmla="*/ 2761123 h 2885266"/>
                    <a:gd name="connsiteX5" fmla="*/ 638921 w 2799206"/>
                    <a:gd name="connsiteY5" fmla="*/ 927410 h 2885266"/>
                    <a:gd name="connsiteX6" fmla="*/ 472329 w 2799206"/>
                    <a:gd name="connsiteY6" fmla="*/ 936871 h 2885266"/>
                    <a:gd name="connsiteX7" fmla="*/ 0 w 2799206"/>
                    <a:gd name="connsiteY7" fmla="*/ 274715 h 2885266"/>
                    <a:gd name="connsiteX8" fmla="*/ 140594 w 2799206"/>
                    <a:gd name="connsiteY8" fmla="*/ 195574 h 2885266"/>
                    <a:gd name="connsiteX9" fmla="*/ 965493 w 2799206"/>
                    <a:gd name="connsiteY9" fmla="*/ 0 h 288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9206" h="2885266">
                      <a:moveTo>
                        <a:pt x="965493" y="0"/>
                      </a:moveTo>
                      <a:cubicBezTo>
                        <a:pt x="1978225" y="0"/>
                        <a:pt x="2799206" y="820981"/>
                        <a:pt x="2799206" y="1833713"/>
                      </a:cubicBezTo>
                      <a:cubicBezTo>
                        <a:pt x="2799206" y="2213488"/>
                        <a:pt x="2683756" y="2566297"/>
                        <a:pt x="2486037" y="2858960"/>
                      </a:cubicBezTo>
                      <a:lnTo>
                        <a:pt x="2466366" y="2885266"/>
                      </a:lnTo>
                      <a:lnTo>
                        <a:pt x="2472634" y="2761123"/>
                      </a:lnTo>
                      <a:cubicBezTo>
                        <a:pt x="2472634" y="1748391"/>
                        <a:pt x="1651653" y="927410"/>
                        <a:pt x="638921" y="927410"/>
                      </a:cubicBezTo>
                      <a:lnTo>
                        <a:pt x="472329" y="936871"/>
                      </a:lnTo>
                      <a:lnTo>
                        <a:pt x="0" y="274715"/>
                      </a:lnTo>
                      <a:lnTo>
                        <a:pt x="140594" y="195574"/>
                      </a:lnTo>
                      <a:cubicBezTo>
                        <a:pt x="388554" y="70465"/>
                        <a:pt x="668795" y="0"/>
                        <a:pt x="9654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7" name="Freeform: Shape 13">
                  <a:extLst>
                    <a:ext uri="{FF2B5EF4-FFF2-40B4-BE49-F238E27FC236}">
                      <a16:creationId xmlns:a16="http://schemas.microsoft.com/office/drawing/2014/main" id="{B948B4DF-EA6E-4D84-4B9F-9A28BE6D5931}"/>
                    </a:ext>
                  </a:extLst>
                </p:cNvPr>
                <p:cNvSpPr/>
                <p:nvPr/>
              </p:nvSpPr>
              <p:spPr>
                <a:xfrm>
                  <a:off x="3894072" y="3494312"/>
                  <a:ext cx="2352247" cy="2380895"/>
                </a:xfrm>
                <a:custGeom>
                  <a:avLst/>
                  <a:gdLst>
                    <a:gd name="connsiteX0" fmla="*/ 486135 w 2352247"/>
                    <a:gd name="connsiteY0" fmla="*/ 0 h 2380895"/>
                    <a:gd name="connsiteX1" fmla="*/ 2352247 w 2352247"/>
                    <a:gd name="connsiteY1" fmla="*/ 1866112 h 2380895"/>
                    <a:gd name="connsiteX2" fmla="*/ 2314334 w 2352247"/>
                    <a:gd name="connsiteY2" fmla="*/ 2242199 h 2380895"/>
                    <a:gd name="connsiteX3" fmla="*/ 2292753 w 2352247"/>
                    <a:gd name="connsiteY3" fmla="*/ 2326132 h 2380895"/>
                    <a:gd name="connsiteX4" fmla="*/ 2274990 w 2352247"/>
                    <a:gd name="connsiteY4" fmla="*/ 2354589 h 2380895"/>
                    <a:gd name="connsiteX5" fmla="*/ 2255319 w 2352247"/>
                    <a:gd name="connsiteY5" fmla="*/ 2380895 h 2380895"/>
                    <a:gd name="connsiteX6" fmla="*/ 2261587 w 2352247"/>
                    <a:gd name="connsiteY6" fmla="*/ 2256752 h 2380895"/>
                    <a:gd name="connsiteX7" fmla="*/ 427874 w 2352247"/>
                    <a:gd name="connsiteY7" fmla="*/ 423039 h 2380895"/>
                    <a:gd name="connsiteX8" fmla="*/ 261282 w 2352247"/>
                    <a:gd name="connsiteY8" fmla="*/ 432500 h 2380895"/>
                    <a:gd name="connsiteX9" fmla="*/ 0 w 2352247"/>
                    <a:gd name="connsiteY9" fmla="*/ 66209 h 2380895"/>
                    <a:gd name="connsiteX10" fmla="*/ 110049 w 2352247"/>
                    <a:gd name="connsiteY10" fmla="*/ 37913 h 2380895"/>
                    <a:gd name="connsiteX11" fmla="*/ 486135 w 2352247"/>
                    <a:gd name="connsiteY11" fmla="*/ 0 h 238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2247" h="2380895">
                      <a:moveTo>
                        <a:pt x="486135" y="0"/>
                      </a:moveTo>
                      <a:cubicBezTo>
                        <a:pt x="1516760" y="0"/>
                        <a:pt x="2352247" y="835487"/>
                        <a:pt x="2352247" y="1866112"/>
                      </a:cubicBezTo>
                      <a:cubicBezTo>
                        <a:pt x="2352247" y="1994940"/>
                        <a:pt x="2339193" y="2120719"/>
                        <a:pt x="2314334" y="2242199"/>
                      </a:cubicBezTo>
                      <a:lnTo>
                        <a:pt x="2292753" y="2326132"/>
                      </a:lnTo>
                      <a:lnTo>
                        <a:pt x="2274990" y="2354589"/>
                      </a:lnTo>
                      <a:lnTo>
                        <a:pt x="2255319" y="2380895"/>
                      </a:lnTo>
                      <a:lnTo>
                        <a:pt x="2261587" y="2256752"/>
                      </a:lnTo>
                      <a:cubicBezTo>
                        <a:pt x="2261587" y="1244020"/>
                        <a:pt x="1440606" y="423039"/>
                        <a:pt x="427874" y="423039"/>
                      </a:cubicBezTo>
                      <a:lnTo>
                        <a:pt x="261282" y="432500"/>
                      </a:lnTo>
                      <a:lnTo>
                        <a:pt x="0" y="66209"/>
                      </a:lnTo>
                      <a:lnTo>
                        <a:pt x="110049" y="37913"/>
                      </a:lnTo>
                      <a:cubicBezTo>
                        <a:pt x="231528" y="13055"/>
                        <a:pt x="357307" y="0"/>
                        <a:pt x="48613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4">
                <a:extLst>
                  <a:ext uri="{FF2B5EF4-FFF2-40B4-BE49-F238E27FC236}">
                    <a16:creationId xmlns:a16="http://schemas.microsoft.com/office/drawing/2014/main" id="{C1091EE2-6380-E37C-4C59-272E1B97B868}"/>
                  </a:ext>
                </a:extLst>
              </p:cNvPr>
              <p:cNvGrpSpPr/>
              <p:nvPr/>
            </p:nvGrpSpPr>
            <p:grpSpPr>
              <a:xfrm rot="8322025">
                <a:off x="5672674" y="2829945"/>
                <a:ext cx="2799206" cy="2885266"/>
                <a:chOff x="3670593" y="2989941"/>
                <a:chExt cx="2799206" cy="2885266"/>
              </a:xfrm>
            </p:grpSpPr>
            <p:sp>
              <p:nvSpPr>
                <p:cNvPr id="24" name="Freeform: Shape 15">
                  <a:extLst>
                    <a:ext uri="{FF2B5EF4-FFF2-40B4-BE49-F238E27FC236}">
                      <a16:creationId xmlns:a16="http://schemas.microsoft.com/office/drawing/2014/main" id="{44876218-74BC-C2D1-4997-31A8F0546CE4}"/>
                    </a:ext>
                  </a:extLst>
                </p:cNvPr>
                <p:cNvSpPr/>
                <p:nvPr/>
              </p:nvSpPr>
              <p:spPr>
                <a:xfrm>
                  <a:off x="3670593" y="2989941"/>
                  <a:ext cx="2799206" cy="2885266"/>
                </a:xfrm>
                <a:custGeom>
                  <a:avLst/>
                  <a:gdLst>
                    <a:gd name="connsiteX0" fmla="*/ 965493 w 2799206"/>
                    <a:gd name="connsiteY0" fmla="*/ 0 h 2885266"/>
                    <a:gd name="connsiteX1" fmla="*/ 2799206 w 2799206"/>
                    <a:gd name="connsiteY1" fmla="*/ 1833713 h 2885266"/>
                    <a:gd name="connsiteX2" fmla="*/ 2486037 w 2799206"/>
                    <a:gd name="connsiteY2" fmla="*/ 2858960 h 2885266"/>
                    <a:gd name="connsiteX3" fmla="*/ 2466366 w 2799206"/>
                    <a:gd name="connsiteY3" fmla="*/ 2885266 h 2885266"/>
                    <a:gd name="connsiteX4" fmla="*/ 2472634 w 2799206"/>
                    <a:gd name="connsiteY4" fmla="*/ 2761123 h 2885266"/>
                    <a:gd name="connsiteX5" fmla="*/ 638921 w 2799206"/>
                    <a:gd name="connsiteY5" fmla="*/ 927410 h 2885266"/>
                    <a:gd name="connsiteX6" fmla="*/ 472329 w 2799206"/>
                    <a:gd name="connsiteY6" fmla="*/ 936871 h 2885266"/>
                    <a:gd name="connsiteX7" fmla="*/ 0 w 2799206"/>
                    <a:gd name="connsiteY7" fmla="*/ 274715 h 2885266"/>
                    <a:gd name="connsiteX8" fmla="*/ 140594 w 2799206"/>
                    <a:gd name="connsiteY8" fmla="*/ 195574 h 2885266"/>
                    <a:gd name="connsiteX9" fmla="*/ 965493 w 2799206"/>
                    <a:gd name="connsiteY9" fmla="*/ 0 h 288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9206" h="2885266">
                      <a:moveTo>
                        <a:pt x="965493" y="0"/>
                      </a:moveTo>
                      <a:cubicBezTo>
                        <a:pt x="1978225" y="0"/>
                        <a:pt x="2799206" y="820981"/>
                        <a:pt x="2799206" y="1833713"/>
                      </a:cubicBezTo>
                      <a:cubicBezTo>
                        <a:pt x="2799206" y="2213488"/>
                        <a:pt x="2683756" y="2566297"/>
                        <a:pt x="2486037" y="2858960"/>
                      </a:cubicBezTo>
                      <a:lnTo>
                        <a:pt x="2466366" y="2885266"/>
                      </a:lnTo>
                      <a:lnTo>
                        <a:pt x="2472634" y="2761123"/>
                      </a:lnTo>
                      <a:cubicBezTo>
                        <a:pt x="2472634" y="1748391"/>
                        <a:pt x="1651653" y="927410"/>
                        <a:pt x="638921" y="927410"/>
                      </a:cubicBezTo>
                      <a:lnTo>
                        <a:pt x="472329" y="936871"/>
                      </a:lnTo>
                      <a:lnTo>
                        <a:pt x="0" y="274715"/>
                      </a:lnTo>
                      <a:lnTo>
                        <a:pt x="140594" y="195574"/>
                      </a:lnTo>
                      <a:cubicBezTo>
                        <a:pt x="388554" y="70465"/>
                        <a:pt x="668795" y="0"/>
                        <a:pt x="9654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16">
                  <a:extLst>
                    <a:ext uri="{FF2B5EF4-FFF2-40B4-BE49-F238E27FC236}">
                      <a16:creationId xmlns:a16="http://schemas.microsoft.com/office/drawing/2014/main" id="{3AE6313F-16EF-D4CA-FF86-7A72098783FF}"/>
                    </a:ext>
                  </a:extLst>
                </p:cNvPr>
                <p:cNvSpPr/>
                <p:nvPr/>
              </p:nvSpPr>
              <p:spPr>
                <a:xfrm>
                  <a:off x="3894072" y="3494312"/>
                  <a:ext cx="2352247" cy="2380895"/>
                </a:xfrm>
                <a:custGeom>
                  <a:avLst/>
                  <a:gdLst>
                    <a:gd name="connsiteX0" fmla="*/ 486135 w 2352247"/>
                    <a:gd name="connsiteY0" fmla="*/ 0 h 2380895"/>
                    <a:gd name="connsiteX1" fmla="*/ 2352247 w 2352247"/>
                    <a:gd name="connsiteY1" fmla="*/ 1866112 h 2380895"/>
                    <a:gd name="connsiteX2" fmla="*/ 2314334 w 2352247"/>
                    <a:gd name="connsiteY2" fmla="*/ 2242199 h 2380895"/>
                    <a:gd name="connsiteX3" fmla="*/ 2292753 w 2352247"/>
                    <a:gd name="connsiteY3" fmla="*/ 2326132 h 2380895"/>
                    <a:gd name="connsiteX4" fmla="*/ 2274990 w 2352247"/>
                    <a:gd name="connsiteY4" fmla="*/ 2354589 h 2380895"/>
                    <a:gd name="connsiteX5" fmla="*/ 2255319 w 2352247"/>
                    <a:gd name="connsiteY5" fmla="*/ 2380895 h 2380895"/>
                    <a:gd name="connsiteX6" fmla="*/ 2261587 w 2352247"/>
                    <a:gd name="connsiteY6" fmla="*/ 2256752 h 2380895"/>
                    <a:gd name="connsiteX7" fmla="*/ 427874 w 2352247"/>
                    <a:gd name="connsiteY7" fmla="*/ 423039 h 2380895"/>
                    <a:gd name="connsiteX8" fmla="*/ 261282 w 2352247"/>
                    <a:gd name="connsiteY8" fmla="*/ 432500 h 2380895"/>
                    <a:gd name="connsiteX9" fmla="*/ 0 w 2352247"/>
                    <a:gd name="connsiteY9" fmla="*/ 66209 h 2380895"/>
                    <a:gd name="connsiteX10" fmla="*/ 110049 w 2352247"/>
                    <a:gd name="connsiteY10" fmla="*/ 37913 h 2380895"/>
                    <a:gd name="connsiteX11" fmla="*/ 486135 w 2352247"/>
                    <a:gd name="connsiteY11" fmla="*/ 0 h 238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2247" h="2380895">
                      <a:moveTo>
                        <a:pt x="486135" y="0"/>
                      </a:moveTo>
                      <a:cubicBezTo>
                        <a:pt x="1516760" y="0"/>
                        <a:pt x="2352247" y="835487"/>
                        <a:pt x="2352247" y="1866112"/>
                      </a:cubicBezTo>
                      <a:cubicBezTo>
                        <a:pt x="2352247" y="1994940"/>
                        <a:pt x="2339193" y="2120719"/>
                        <a:pt x="2314334" y="2242199"/>
                      </a:cubicBezTo>
                      <a:lnTo>
                        <a:pt x="2292753" y="2326132"/>
                      </a:lnTo>
                      <a:lnTo>
                        <a:pt x="2274990" y="2354589"/>
                      </a:lnTo>
                      <a:lnTo>
                        <a:pt x="2255319" y="2380895"/>
                      </a:lnTo>
                      <a:lnTo>
                        <a:pt x="2261587" y="2256752"/>
                      </a:lnTo>
                      <a:cubicBezTo>
                        <a:pt x="2261587" y="1244020"/>
                        <a:pt x="1440606" y="423039"/>
                        <a:pt x="427874" y="423039"/>
                      </a:cubicBezTo>
                      <a:lnTo>
                        <a:pt x="261282" y="432500"/>
                      </a:lnTo>
                      <a:lnTo>
                        <a:pt x="0" y="66209"/>
                      </a:lnTo>
                      <a:lnTo>
                        <a:pt x="110049" y="37913"/>
                      </a:lnTo>
                      <a:cubicBezTo>
                        <a:pt x="231528" y="13055"/>
                        <a:pt x="357307" y="0"/>
                        <a:pt x="486135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0117771-A948-0FCC-ACBD-827653491A6F}"/>
                  </a:ext>
                </a:extLst>
              </p:cNvPr>
              <p:cNvGrpSpPr/>
              <p:nvPr/>
            </p:nvGrpSpPr>
            <p:grpSpPr>
              <a:xfrm rot="13282861">
                <a:off x="4247632" y="3010677"/>
                <a:ext cx="2799206" cy="2885266"/>
                <a:chOff x="3670593" y="2989941"/>
                <a:chExt cx="2799206" cy="2885266"/>
              </a:xfrm>
            </p:grpSpPr>
            <p:sp>
              <p:nvSpPr>
                <p:cNvPr id="22" name="Freeform: Shape 18">
                  <a:extLst>
                    <a:ext uri="{FF2B5EF4-FFF2-40B4-BE49-F238E27FC236}">
                      <a16:creationId xmlns:a16="http://schemas.microsoft.com/office/drawing/2014/main" id="{F7B86D01-46B7-ADA6-8C98-996FCD3CAD52}"/>
                    </a:ext>
                  </a:extLst>
                </p:cNvPr>
                <p:cNvSpPr/>
                <p:nvPr/>
              </p:nvSpPr>
              <p:spPr>
                <a:xfrm>
                  <a:off x="3670593" y="2989941"/>
                  <a:ext cx="2799206" cy="2885266"/>
                </a:xfrm>
                <a:custGeom>
                  <a:avLst/>
                  <a:gdLst>
                    <a:gd name="connsiteX0" fmla="*/ 965493 w 2799206"/>
                    <a:gd name="connsiteY0" fmla="*/ 0 h 2885266"/>
                    <a:gd name="connsiteX1" fmla="*/ 2799206 w 2799206"/>
                    <a:gd name="connsiteY1" fmla="*/ 1833713 h 2885266"/>
                    <a:gd name="connsiteX2" fmla="*/ 2486037 w 2799206"/>
                    <a:gd name="connsiteY2" fmla="*/ 2858960 h 2885266"/>
                    <a:gd name="connsiteX3" fmla="*/ 2466366 w 2799206"/>
                    <a:gd name="connsiteY3" fmla="*/ 2885266 h 2885266"/>
                    <a:gd name="connsiteX4" fmla="*/ 2472634 w 2799206"/>
                    <a:gd name="connsiteY4" fmla="*/ 2761123 h 2885266"/>
                    <a:gd name="connsiteX5" fmla="*/ 638921 w 2799206"/>
                    <a:gd name="connsiteY5" fmla="*/ 927410 h 2885266"/>
                    <a:gd name="connsiteX6" fmla="*/ 472329 w 2799206"/>
                    <a:gd name="connsiteY6" fmla="*/ 936871 h 2885266"/>
                    <a:gd name="connsiteX7" fmla="*/ 0 w 2799206"/>
                    <a:gd name="connsiteY7" fmla="*/ 274715 h 2885266"/>
                    <a:gd name="connsiteX8" fmla="*/ 140594 w 2799206"/>
                    <a:gd name="connsiteY8" fmla="*/ 195574 h 2885266"/>
                    <a:gd name="connsiteX9" fmla="*/ 965493 w 2799206"/>
                    <a:gd name="connsiteY9" fmla="*/ 0 h 288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9206" h="2885266">
                      <a:moveTo>
                        <a:pt x="965493" y="0"/>
                      </a:moveTo>
                      <a:cubicBezTo>
                        <a:pt x="1978225" y="0"/>
                        <a:pt x="2799206" y="820981"/>
                        <a:pt x="2799206" y="1833713"/>
                      </a:cubicBezTo>
                      <a:cubicBezTo>
                        <a:pt x="2799206" y="2213488"/>
                        <a:pt x="2683756" y="2566297"/>
                        <a:pt x="2486037" y="2858960"/>
                      </a:cubicBezTo>
                      <a:lnTo>
                        <a:pt x="2466366" y="2885266"/>
                      </a:lnTo>
                      <a:lnTo>
                        <a:pt x="2472634" y="2761123"/>
                      </a:lnTo>
                      <a:cubicBezTo>
                        <a:pt x="2472634" y="1748391"/>
                        <a:pt x="1651653" y="927410"/>
                        <a:pt x="638921" y="927410"/>
                      </a:cubicBezTo>
                      <a:lnTo>
                        <a:pt x="472329" y="936871"/>
                      </a:lnTo>
                      <a:lnTo>
                        <a:pt x="0" y="274715"/>
                      </a:lnTo>
                      <a:lnTo>
                        <a:pt x="140594" y="195574"/>
                      </a:lnTo>
                      <a:cubicBezTo>
                        <a:pt x="388554" y="70465"/>
                        <a:pt x="668795" y="0"/>
                        <a:pt x="9654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Freeform: Shape 19">
                  <a:extLst>
                    <a:ext uri="{FF2B5EF4-FFF2-40B4-BE49-F238E27FC236}">
                      <a16:creationId xmlns:a16="http://schemas.microsoft.com/office/drawing/2014/main" id="{6BFDC524-E076-30CD-0692-FC1FE6ADB510}"/>
                    </a:ext>
                  </a:extLst>
                </p:cNvPr>
                <p:cNvSpPr/>
                <p:nvPr/>
              </p:nvSpPr>
              <p:spPr>
                <a:xfrm>
                  <a:off x="3894072" y="3494312"/>
                  <a:ext cx="2352247" cy="2380895"/>
                </a:xfrm>
                <a:custGeom>
                  <a:avLst/>
                  <a:gdLst>
                    <a:gd name="connsiteX0" fmla="*/ 486135 w 2352247"/>
                    <a:gd name="connsiteY0" fmla="*/ 0 h 2380895"/>
                    <a:gd name="connsiteX1" fmla="*/ 2352247 w 2352247"/>
                    <a:gd name="connsiteY1" fmla="*/ 1866112 h 2380895"/>
                    <a:gd name="connsiteX2" fmla="*/ 2314334 w 2352247"/>
                    <a:gd name="connsiteY2" fmla="*/ 2242199 h 2380895"/>
                    <a:gd name="connsiteX3" fmla="*/ 2292753 w 2352247"/>
                    <a:gd name="connsiteY3" fmla="*/ 2326132 h 2380895"/>
                    <a:gd name="connsiteX4" fmla="*/ 2274990 w 2352247"/>
                    <a:gd name="connsiteY4" fmla="*/ 2354589 h 2380895"/>
                    <a:gd name="connsiteX5" fmla="*/ 2255319 w 2352247"/>
                    <a:gd name="connsiteY5" fmla="*/ 2380895 h 2380895"/>
                    <a:gd name="connsiteX6" fmla="*/ 2261587 w 2352247"/>
                    <a:gd name="connsiteY6" fmla="*/ 2256752 h 2380895"/>
                    <a:gd name="connsiteX7" fmla="*/ 427874 w 2352247"/>
                    <a:gd name="connsiteY7" fmla="*/ 423039 h 2380895"/>
                    <a:gd name="connsiteX8" fmla="*/ 261282 w 2352247"/>
                    <a:gd name="connsiteY8" fmla="*/ 432500 h 2380895"/>
                    <a:gd name="connsiteX9" fmla="*/ 0 w 2352247"/>
                    <a:gd name="connsiteY9" fmla="*/ 66209 h 2380895"/>
                    <a:gd name="connsiteX10" fmla="*/ 110049 w 2352247"/>
                    <a:gd name="connsiteY10" fmla="*/ 37913 h 2380895"/>
                    <a:gd name="connsiteX11" fmla="*/ 486135 w 2352247"/>
                    <a:gd name="connsiteY11" fmla="*/ 0 h 238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2247" h="2380895">
                      <a:moveTo>
                        <a:pt x="486135" y="0"/>
                      </a:moveTo>
                      <a:cubicBezTo>
                        <a:pt x="1516760" y="0"/>
                        <a:pt x="2352247" y="835487"/>
                        <a:pt x="2352247" y="1866112"/>
                      </a:cubicBezTo>
                      <a:cubicBezTo>
                        <a:pt x="2352247" y="1994940"/>
                        <a:pt x="2339193" y="2120719"/>
                        <a:pt x="2314334" y="2242199"/>
                      </a:cubicBezTo>
                      <a:lnTo>
                        <a:pt x="2292753" y="2326132"/>
                      </a:lnTo>
                      <a:lnTo>
                        <a:pt x="2274990" y="2354589"/>
                      </a:lnTo>
                      <a:lnTo>
                        <a:pt x="2255319" y="2380895"/>
                      </a:lnTo>
                      <a:lnTo>
                        <a:pt x="2261587" y="2256752"/>
                      </a:lnTo>
                      <a:cubicBezTo>
                        <a:pt x="2261587" y="1244020"/>
                        <a:pt x="1440606" y="423039"/>
                        <a:pt x="427874" y="423039"/>
                      </a:cubicBezTo>
                      <a:lnTo>
                        <a:pt x="261282" y="432500"/>
                      </a:lnTo>
                      <a:lnTo>
                        <a:pt x="0" y="66209"/>
                      </a:lnTo>
                      <a:lnTo>
                        <a:pt x="110049" y="37913"/>
                      </a:lnTo>
                      <a:cubicBezTo>
                        <a:pt x="231528" y="13055"/>
                        <a:pt x="357307" y="0"/>
                        <a:pt x="48613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20">
                <a:extLst>
                  <a:ext uri="{FF2B5EF4-FFF2-40B4-BE49-F238E27FC236}">
                    <a16:creationId xmlns:a16="http://schemas.microsoft.com/office/drawing/2014/main" id="{6C6C2071-8C9B-C61A-1ABA-A62EEBD120B1}"/>
                  </a:ext>
                </a:extLst>
              </p:cNvPr>
              <p:cNvGrpSpPr/>
              <p:nvPr/>
            </p:nvGrpSpPr>
            <p:grpSpPr>
              <a:xfrm rot="17100000">
                <a:off x="3571707" y="1907011"/>
                <a:ext cx="2799206" cy="2885266"/>
                <a:chOff x="3670593" y="2989941"/>
                <a:chExt cx="2799206" cy="2885266"/>
              </a:xfrm>
            </p:grpSpPr>
            <p:sp>
              <p:nvSpPr>
                <p:cNvPr id="20" name="Freeform: Shape 21">
                  <a:extLst>
                    <a:ext uri="{FF2B5EF4-FFF2-40B4-BE49-F238E27FC236}">
                      <a16:creationId xmlns:a16="http://schemas.microsoft.com/office/drawing/2014/main" id="{216DA2C2-33D0-ED49-BF22-996614335932}"/>
                    </a:ext>
                  </a:extLst>
                </p:cNvPr>
                <p:cNvSpPr/>
                <p:nvPr/>
              </p:nvSpPr>
              <p:spPr>
                <a:xfrm>
                  <a:off x="3670593" y="2989941"/>
                  <a:ext cx="2799206" cy="2885266"/>
                </a:xfrm>
                <a:custGeom>
                  <a:avLst/>
                  <a:gdLst>
                    <a:gd name="connsiteX0" fmla="*/ 965493 w 2799206"/>
                    <a:gd name="connsiteY0" fmla="*/ 0 h 2885266"/>
                    <a:gd name="connsiteX1" fmla="*/ 2799206 w 2799206"/>
                    <a:gd name="connsiteY1" fmla="*/ 1833713 h 2885266"/>
                    <a:gd name="connsiteX2" fmla="*/ 2486037 w 2799206"/>
                    <a:gd name="connsiteY2" fmla="*/ 2858960 h 2885266"/>
                    <a:gd name="connsiteX3" fmla="*/ 2466366 w 2799206"/>
                    <a:gd name="connsiteY3" fmla="*/ 2885266 h 2885266"/>
                    <a:gd name="connsiteX4" fmla="*/ 2472634 w 2799206"/>
                    <a:gd name="connsiteY4" fmla="*/ 2761123 h 2885266"/>
                    <a:gd name="connsiteX5" fmla="*/ 638921 w 2799206"/>
                    <a:gd name="connsiteY5" fmla="*/ 927410 h 2885266"/>
                    <a:gd name="connsiteX6" fmla="*/ 472329 w 2799206"/>
                    <a:gd name="connsiteY6" fmla="*/ 936871 h 2885266"/>
                    <a:gd name="connsiteX7" fmla="*/ 0 w 2799206"/>
                    <a:gd name="connsiteY7" fmla="*/ 274715 h 2885266"/>
                    <a:gd name="connsiteX8" fmla="*/ 140594 w 2799206"/>
                    <a:gd name="connsiteY8" fmla="*/ 195574 h 2885266"/>
                    <a:gd name="connsiteX9" fmla="*/ 965493 w 2799206"/>
                    <a:gd name="connsiteY9" fmla="*/ 0 h 288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9206" h="2885266">
                      <a:moveTo>
                        <a:pt x="965493" y="0"/>
                      </a:moveTo>
                      <a:cubicBezTo>
                        <a:pt x="1978225" y="0"/>
                        <a:pt x="2799206" y="820981"/>
                        <a:pt x="2799206" y="1833713"/>
                      </a:cubicBezTo>
                      <a:cubicBezTo>
                        <a:pt x="2799206" y="2213488"/>
                        <a:pt x="2683756" y="2566297"/>
                        <a:pt x="2486037" y="2858960"/>
                      </a:cubicBezTo>
                      <a:lnTo>
                        <a:pt x="2466366" y="2885266"/>
                      </a:lnTo>
                      <a:lnTo>
                        <a:pt x="2472634" y="2761123"/>
                      </a:lnTo>
                      <a:cubicBezTo>
                        <a:pt x="2472634" y="1748391"/>
                        <a:pt x="1651653" y="927410"/>
                        <a:pt x="638921" y="927410"/>
                      </a:cubicBezTo>
                      <a:lnTo>
                        <a:pt x="472329" y="936871"/>
                      </a:lnTo>
                      <a:lnTo>
                        <a:pt x="0" y="274715"/>
                      </a:lnTo>
                      <a:lnTo>
                        <a:pt x="140594" y="195574"/>
                      </a:lnTo>
                      <a:cubicBezTo>
                        <a:pt x="388554" y="70465"/>
                        <a:pt x="668795" y="0"/>
                        <a:pt x="9654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Freeform: Shape 22">
                  <a:extLst>
                    <a:ext uri="{FF2B5EF4-FFF2-40B4-BE49-F238E27FC236}">
                      <a16:creationId xmlns:a16="http://schemas.microsoft.com/office/drawing/2014/main" id="{8A2C86FD-749D-FD5E-D435-E364D44651CE}"/>
                    </a:ext>
                  </a:extLst>
                </p:cNvPr>
                <p:cNvSpPr/>
                <p:nvPr/>
              </p:nvSpPr>
              <p:spPr>
                <a:xfrm>
                  <a:off x="3894072" y="3494312"/>
                  <a:ext cx="2352247" cy="2380895"/>
                </a:xfrm>
                <a:custGeom>
                  <a:avLst/>
                  <a:gdLst>
                    <a:gd name="connsiteX0" fmla="*/ 486135 w 2352247"/>
                    <a:gd name="connsiteY0" fmla="*/ 0 h 2380895"/>
                    <a:gd name="connsiteX1" fmla="*/ 2352247 w 2352247"/>
                    <a:gd name="connsiteY1" fmla="*/ 1866112 h 2380895"/>
                    <a:gd name="connsiteX2" fmla="*/ 2314334 w 2352247"/>
                    <a:gd name="connsiteY2" fmla="*/ 2242199 h 2380895"/>
                    <a:gd name="connsiteX3" fmla="*/ 2292753 w 2352247"/>
                    <a:gd name="connsiteY3" fmla="*/ 2326132 h 2380895"/>
                    <a:gd name="connsiteX4" fmla="*/ 2274990 w 2352247"/>
                    <a:gd name="connsiteY4" fmla="*/ 2354589 h 2380895"/>
                    <a:gd name="connsiteX5" fmla="*/ 2255319 w 2352247"/>
                    <a:gd name="connsiteY5" fmla="*/ 2380895 h 2380895"/>
                    <a:gd name="connsiteX6" fmla="*/ 2261587 w 2352247"/>
                    <a:gd name="connsiteY6" fmla="*/ 2256752 h 2380895"/>
                    <a:gd name="connsiteX7" fmla="*/ 427874 w 2352247"/>
                    <a:gd name="connsiteY7" fmla="*/ 423039 h 2380895"/>
                    <a:gd name="connsiteX8" fmla="*/ 261282 w 2352247"/>
                    <a:gd name="connsiteY8" fmla="*/ 432500 h 2380895"/>
                    <a:gd name="connsiteX9" fmla="*/ 0 w 2352247"/>
                    <a:gd name="connsiteY9" fmla="*/ 66209 h 2380895"/>
                    <a:gd name="connsiteX10" fmla="*/ 110049 w 2352247"/>
                    <a:gd name="connsiteY10" fmla="*/ 37913 h 2380895"/>
                    <a:gd name="connsiteX11" fmla="*/ 486135 w 2352247"/>
                    <a:gd name="connsiteY11" fmla="*/ 0 h 238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2247" h="2380895">
                      <a:moveTo>
                        <a:pt x="486135" y="0"/>
                      </a:moveTo>
                      <a:cubicBezTo>
                        <a:pt x="1516760" y="0"/>
                        <a:pt x="2352247" y="835487"/>
                        <a:pt x="2352247" y="1866112"/>
                      </a:cubicBezTo>
                      <a:cubicBezTo>
                        <a:pt x="2352247" y="1994940"/>
                        <a:pt x="2339193" y="2120719"/>
                        <a:pt x="2314334" y="2242199"/>
                      </a:cubicBezTo>
                      <a:lnTo>
                        <a:pt x="2292753" y="2326132"/>
                      </a:lnTo>
                      <a:lnTo>
                        <a:pt x="2274990" y="2354589"/>
                      </a:lnTo>
                      <a:lnTo>
                        <a:pt x="2255319" y="2380895"/>
                      </a:lnTo>
                      <a:lnTo>
                        <a:pt x="2261587" y="2256752"/>
                      </a:lnTo>
                      <a:cubicBezTo>
                        <a:pt x="2261587" y="1244020"/>
                        <a:pt x="1440606" y="423039"/>
                        <a:pt x="427874" y="423039"/>
                      </a:cubicBezTo>
                      <a:lnTo>
                        <a:pt x="261282" y="432500"/>
                      </a:lnTo>
                      <a:lnTo>
                        <a:pt x="0" y="66209"/>
                      </a:lnTo>
                      <a:lnTo>
                        <a:pt x="110049" y="37913"/>
                      </a:lnTo>
                      <a:cubicBezTo>
                        <a:pt x="231528" y="13055"/>
                        <a:pt x="357307" y="0"/>
                        <a:pt x="48613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" name="ZoneTexte 22">
              <a:extLst>
                <a:ext uri="{FF2B5EF4-FFF2-40B4-BE49-F238E27FC236}">
                  <a16:creationId xmlns:a16="http://schemas.microsoft.com/office/drawing/2014/main" id="{A67B2A1D-6B51-DAC5-3F7B-202C9B031072}"/>
                </a:ext>
              </a:extLst>
            </p:cNvPr>
            <p:cNvSpPr txBox="1"/>
            <p:nvPr/>
          </p:nvSpPr>
          <p:spPr>
            <a:xfrm flipH="1">
              <a:off x="3771079" y="1384830"/>
              <a:ext cx="936701" cy="6301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rgbClr val="0070C0"/>
                  </a:solidFill>
                  <a:latin typeface="+mj-lt"/>
                </a:rPr>
                <a:t>503</a:t>
              </a:r>
              <a:endParaRPr lang="en-US" sz="5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6" name="ZoneTexte 23">
              <a:extLst>
                <a:ext uri="{FF2B5EF4-FFF2-40B4-BE49-F238E27FC236}">
                  <a16:creationId xmlns:a16="http://schemas.microsoft.com/office/drawing/2014/main" id="{AA3F5F75-8290-977E-8ECF-37BC8D804872}"/>
                </a:ext>
              </a:extLst>
            </p:cNvPr>
            <p:cNvSpPr txBox="1"/>
            <p:nvPr/>
          </p:nvSpPr>
          <p:spPr>
            <a:xfrm flipH="1">
              <a:off x="7463576" y="954708"/>
              <a:ext cx="854576" cy="6301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accent2"/>
                  </a:solidFill>
                  <a:latin typeface="+mj-lt"/>
                </a:rPr>
                <a:t>23</a:t>
              </a:r>
              <a:endParaRPr lang="en-US" sz="54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ZoneTexte 24">
              <a:extLst>
                <a:ext uri="{FF2B5EF4-FFF2-40B4-BE49-F238E27FC236}">
                  <a16:creationId xmlns:a16="http://schemas.microsoft.com/office/drawing/2014/main" id="{598B51B5-0DB5-4D8B-E0CE-2CCB8821A9AE}"/>
                </a:ext>
              </a:extLst>
            </p:cNvPr>
            <p:cNvSpPr txBox="1"/>
            <p:nvPr/>
          </p:nvSpPr>
          <p:spPr>
            <a:xfrm flipH="1">
              <a:off x="7834108" y="3529791"/>
              <a:ext cx="1064293" cy="6301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accent3"/>
                  </a:solidFill>
                  <a:latin typeface="+mj-lt"/>
                </a:rPr>
                <a:t>111</a:t>
              </a:r>
              <a:endParaRPr lang="en-US" sz="5400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8" name="ZoneTexte 25">
              <a:extLst>
                <a:ext uri="{FF2B5EF4-FFF2-40B4-BE49-F238E27FC236}">
                  <a16:creationId xmlns:a16="http://schemas.microsoft.com/office/drawing/2014/main" id="{F08DF3EF-DFD9-3800-D135-901F751F05E3}"/>
                </a:ext>
              </a:extLst>
            </p:cNvPr>
            <p:cNvSpPr txBox="1"/>
            <p:nvPr/>
          </p:nvSpPr>
          <p:spPr>
            <a:xfrm flipH="1">
              <a:off x="3340044" y="4185701"/>
              <a:ext cx="1120394" cy="6301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700</a:t>
              </a:r>
              <a:endParaRPr lang="en-US" sz="54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" name="ZoneTexte 26">
              <a:extLst>
                <a:ext uri="{FF2B5EF4-FFF2-40B4-BE49-F238E27FC236}">
                  <a16:creationId xmlns:a16="http://schemas.microsoft.com/office/drawing/2014/main" id="{037D66B3-2284-2AEE-FBBF-751B196F5CDA}"/>
                </a:ext>
              </a:extLst>
            </p:cNvPr>
            <p:cNvSpPr txBox="1"/>
            <p:nvPr/>
          </p:nvSpPr>
          <p:spPr>
            <a:xfrm flipH="1">
              <a:off x="5852099" y="5281062"/>
              <a:ext cx="673313" cy="6301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C000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10" name="TextBox 37">
            <a:extLst>
              <a:ext uri="{FF2B5EF4-FFF2-40B4-BE49-F238E27FC236}">
                <a16:creationId xmlns:a16="http://schemas.microsoft.com/office/drawing/2014/main" id="{5ABBEE2E-5F16-C888-774C-C36DBBF409AC}"/>
              </a:ext>
            </a:extLst>
          </p:cNvPr>
          <p:cNvSpPr txBox="1"/>
          <p:nvPr/>
        </p:nvSpPr>
        <p:spPr>
          <a:xfrm>
            <a:off x="237356" y="1562681"/>
            <a:ext cx="5435831" cy="2723823"/>
          </a:xfrm>
          <a:prstGeom prst="rect">
            <a:avLst/>
          </a:prstGeom>
          <a:noFill/>
        </p:spPr>
        <p:txBody>
          <a:bodyPr wrap="square" lIns="137160" tIns="68580" rIns="137160" bIns="68580" rtlCol="0" anchor="ctr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</a:rPr>
              <a:t>Профсоюзный дисконт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</a:rPr>
              <a:t>с 2021 года 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r"/>
            <a:r>
              <a:rPr lang="ru-RU" sz="2400" b="1" dirty="0">
                <a:solidFill>
                  <a:schemeClr val="accent3"/>
                </a:solidFill>
              </a:rPr>
              <a:t>503 </a:t>
            </a:r>
            <a:r>
              <a:rPr lang="ru-RU" sz="2400" b="1" dirty="0" err="1">
                <a:solidFill>
                  <a:schemeClr val="accent3"/>
                </a:solidFill>
              </a:rPr>
              <a:t>партнера</a:t>
            </a:r>
            <a:r>
              <a:rPr lang="ru-RU" sz="2400" b="1" dirty="0">
                <a:solidFill>
                  <a:schemeClr val="accent3"/>
                </a:solidFill>
              </a:rPr>
              <a:t> для членов Профсоюза  Волгоградской   области: лечебные учреждения, магазины, аптеки, досуг, отдых. скидки до 40%</a:t>
            </a:r>
          </a:p>
          <a:p>
            <a:pPr algn="r"/>
            <a:r>
              <a:rPr lang="ru-RU" sz="2400" b="1" dirty="0">
                <a:solidFill>
                  <a:schemeClr val="accent3"/>
                </a:solidFill>
              </a:rPr>
              <a:t>2023 г. + 3587 участников = 11307     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3DF24CE9-1E7A-7884-5DBB-77672DF47A6E}"/>
              </a:ext>
            </a:extLst>
          </p:cNvPr>
          <p:cNvSpPr txBox="1"/>
          <p:nvPr/>
        </p:nvSpPr>
        <p:spPr>
          <a:xfrm>
            <a:off x="11941680" y="1562681"/>
            <a:ext cx="5089020" cy="1985159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 rtlCol="0" anchor="ctr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Программа «Здоровый член Профсоюза – здоровый коллектив, здоровая область»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с 2019 года  </a:t>
            </a:r>
            <a:r>
              <a:rPr lang="ru-RU" sz="2400" b="1">
                <a:solidFill>
                  <a:schemeClr val="accent3"/>
                </a:solidFill>
              </a:rPr>
              <a:t/>
            </a:r>
            <a:br>
              <a:rPr lang="ru-RU" sz="2400" b="1">
                <a:solidFill>
                  <a:schemeClr val="accent3"/>
                </a:solidFill>
              </a:rPr>
            </a:br>
            <a:r>
              <a:rPr lang="ru-RU" sz="2400" b="1">
                <a:solidFill>
                  <a:schemeClr val="accent3"/>
                </a:solidFill>
              </a:rPr>
              <a:t>23 </a:t>
            </a:r>
            <a:r>
              <a:rPr lang="ru-RU" sz="2400" b="1" dirty="0">
                <a:solidFill>
                  <a:schemeClr val="accent3"/>
                </a:solidFill>
              </a:rPr>
              <a:t>партнёрских договора</a:t>
            </a:r>
          </a:p>
          <a:p>
            <a:endParaRPr lang="en-US" sz="2400" dirty="0"/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F1A9A887-680B-DABB-B219-936158472550}"/>
              </a:ext>
            </a:extLst>
          </p:cNvPr>
          <p:cNvSpPr txBox="1"/>
          <p:nvPr/>
        </p:nvSpPr>
        <p:spPr>
          <a:xfrm>
            <a:off x="12887086" y="4071759"/>
            <a:ext cx="5683454" cy="2723823"/>
          </a:xfrm>
          <a:prstGeom prst="rect">
            <a:avLst/>
          </a:prstGeom>
          <a:noFill/>
        </p:spPr>
        <p:txBody>
          <a:bodyPr wrap="square" lIns="137160" tIns="68580" rIns="137160" bIns="68580" rtlCol="0" anchor="ctr">
            <a:spAutoFit/>
          </a:bodyPr>
          <a:lstStyle/>
          <a:p>
            <a:r>
              <a:rPr lang="ru-RU" sz="2400" b="1" dirty="0" err="1">
                <a:solidFill>
                  <a:schemeClr val="accent3"/>
                </a:solidFill>
              </a:rPr>
              <a:t>Профкурорт</a:t>
            </a:r>
            <a:r>
              <a:rPr lang="ru-RU" sz="2400" b="1" dirty="0">
                <a:solidFill>
                  <a:schemeClr val="accent3"/>
                </a:solidFill>
              </a:rPr>
              <a:t> </a:t>
            </a:r>
            <a:endParaRPr lang="en-US" sz="2400" b="1" dirty="0">
              <a:solidFill>
                <a:schemeClr val="accent3"/>
              </a:solidFill>
            </a:endParaRPr>
          </a:p>
          <a:p>
            <a:r>
              <a:rPr lang="ru-RU" sz="2400" b="1" dirty="0">
                <a:solidFill>
                  <a:schemeClr val="accent3"/>
                </a:solidFill>
              </a:rPr>
              <a:t>возможность приобретения профсоюзных путёвок в лучшие  профсоюзные санатории России </a:t>
            </a:r>
            <a:br>
              <a:rPr lang="ru-RU" sz="2400" b="1" dirty="0">
                <a:solidFill>
                  <a:schemeClr val="accent3"/>
                </a:solidFill>
              </a:rPr>
            </a:br>
            <a:r>
              <a:rPr lang="ru-RU" sz="2400" b="1" dirty="0">
                <a:solidFill>
                  <a:schemeClr val="accent3"/>
                </a:solidFill>
              </a:rPr>
              <a:t>с 20% скидкой. Скидки распространяются на членов семей.</a:t>
            </a:r>
          </a:p>
          <a:p>
            <a:r>
              <a:rPr lang="ru-RU" sz="2400" b="1" dirty="0">
                <a:solidFill>
                  <a:schemeClr val="accent3"/>
                </a:solidFill>
              </a:rPr>
              <a:t>2023 г  - 556 участников 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791DDE0E-1218-F425-3D86-A694E053D459}"/>
              </a:ext>
            </a:extLst>
          </p:cNvPr>
          <p:cNvSpPr txBox="1"/>
          <p:nvPr/>
        </p:nvSpPr>
        <p:spPr>
          <a:xfrm>
            <a:off x="11273089" y="7390865"/>
            <a:ext cx="6819701" cy="309315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</a:rPr>
              <a:t>Социальные преференции 2023 год :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/>
                </a:solidFill>
              </a:rPr>
              <a:t>материальная помощь – 474 чел.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/>
                </a:solidFill>
              </a:rPr>
              <a:t>беспроцентный </a:t>
            </a:r>
            <a:r>
              <a:rPr lang="ru-RU" sz="2400" b="1" dirty="0" err="1">
                <a:solidFill>
                  <a:schemeClr val="accent3"/>
                </a:solidFill>
              </a:rPr>
              <a:t>займ</a:t>
            </a:r>
            <a:r>
              <a:rPr lang="ru-RU" sz="2400" b="1" dirty="0">
                <a:solidFill>
                  <a:schemeClr val="accent3"/>
                </a:solidFill>
              </a:rPr>
              <a:t>   -  90 чел.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/>
                </a:solidFill>
              </a:rPr>
              <a:t>субсидия на оплату коммунальных услуг молодым педагогам (с 2020 года)  - 19 чел.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3"/>
                </a:solidFill>
              </a:rPr>
              <a:t>компенсация санаторного лечения </a:t>
            </a:r>
            <a:br>
              <a:rPr lang="ru-RU" sz="2400" b="1" dirty="0">
                <a:solidFill>
                  <a:schemeClr val="accent3"/>
                </a:solidFill>
              </a:rPr>
            </a:br>
            <a:r>
              <a:rPr lang="ru-RU" sz="2400" b="1" dirty="0">
                <a:solidFill>
                  <a:schemeClr val="accent3"/>
                </a:solidFill>
              </a:rPr>
              <a:t>(5000 руб.)   - 89 чел.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D3AF8-6AFE-475A-AABD-61BBB43F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45" y="4339289"/>
            <a:ext cx="1462218" cy="1467887"/>
          </a:xfrm>
          <a:prstGeom prst="rect">
            <a:avLst/>
          </a:prstGeom>
        </p:spPr>
      </p:pic>
      <p:sp>
        <p:nvSpPr>
          <p:cNvPr id="31" name="Freeform 2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2" name="Group 3"/>
          <p:cNvGrpSpPr/>
          <p:nvPr/>
        </p:nvGrpSpPr>
        <p:grpSpPr>
          <a:xfrm rot="1474455">
            <a:off x="-1274684" y="8952178"/>
            <a:ext cx="7729915" cy="5074532"/>
            <a:chOff x="0" y="0"/>
            <a:chExt cx="1238119" cy="812800"/>
          </a:xfrm>
        </p:grpSpPr>
        <p:sp>
          <p:nvSpPr>
            <p:cNvPr id="33" name="Freeform 4"/>
            <p:cNvSpPr/>
            <p:nvPr/>
          </p:nvSpPr>
          <p:spPr>
            <a:xfrm>
              <a:off x="0" y="0"/>
              <a:ext cx="1238119" cy="812800"/>
            </a:xfrm>
            <a:custGeom>
              <a:avLst/>
              <a:gdLst/>
              <a:ahLst/>
              <a:cxnLst/>
              <a:rect l="l" t="t" r="r" b="b"/>
              <a:pathLst>
                <a:path w="1238119" h="812800">
                  <a:moveTo>
                    <a:pt x="619060" y="0"/>
                  </a:moveTo>
                  <a:cubicBezTo>
                    <a:pt x="277162" y="0"/>
                    <a:pt x="0" y="181951"/>
                    <a:pt x="0" y="406400"/>
                  </a:cubicBezTo>
                  <a:cubicBezTo>
                    <a:pt x="0" y="630849"/>
                    <a:pt x="277162" y="812800"/>
                    <a:pt x="619060" y="812800"/>
                  </a:cubicBezTo>
                  <a:cubicBezTo>
                    <a:pt x="960957" y="812800"/>
                    <a:pt x="1238119" y="630849"/>
                    <a:pt x="1238119" y="406400"/>
                  </a:cubicBezTo>
                  <a:cubicBezTo>
                    <a:pt x="1238119" y="181951"/>
                    <a:pt x="960957" y="0"/>
                    <a:pt x="619060" y="0"/>
                  </a:cubicBezTo>
                  <a:close/>
                </a:path>
              </a:pathLst>
            </a:custGeom>
            <a:solidFill>
              <a:srgbClr val="D0E5ED"/>
            </a:solidFill>
          </p:spPr>
        </p:sp>
        <p:sp>
          <p:nvSpPr>
            <p:cNvPr id="34" name="TextBox 5"/>
            <p:cNvSpPr txBox="1"/>
            <p:nvPr/>
          </p:nvSpPr>
          <p:spPr>
            <a:xfrm>
              <a:off x="116074" y="38100"/>
              <a:ext cx="10059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6"/>
          <p:cNvSpPr/>
          <p:nvPr/>
        </p:nvSpPr>
        <p:spPr>
          <a:xfrm rot="5400000">
            <a:off x="-393062" y="7352414"/>
            <a:ext cx="3341033" cy="3417936"/>
          </a:xfrm>
          <a:custGeom>
            <a:avLst/>
            <a:gdLst/>
            <a:ahLst/>
            <a:cxnLst/>
            <a:rect l="l" t="t" r="r" b="b"/>
            <a:pathLst>
              <a:path w="3341033" h="3417936">
                <a:moveTo>
                  <a:pt x="0" y="0"/>
                </a:moveTo>
                <a:lnTo>
                  <a:pt x="3341033" y="0"/>
                </a:lnTo>
                <a:lnTo>
                  <a:pt x="3341033" y="3417937"/>
                </a:lnTo>
                <a:lnTo>
                  <a:pt x="0" y="3417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9"/>
          <p:cNvGrpSpPr/>
          <p:nvPr/>
        </p:nvGrpSpPr>
        <p:grpSpPr>
          <a:xfrm rot="1025037">
            <a:off x="1295524" y="8823379"/>
            <a:ext cx="11204853" cy="5469649"/>
            <a:chOff x="0" y="0"/>
            <a:chExt cx="1665062" cy="812800"/>
          </a:xfrm>
        </p:grpSpPr>
        <p:sp>
          <p:nvSpPr>
            <p:cNvPr id="37" name="Freeform 10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ABC286">
                <a:alpha val="32941"/>
              </a:srgbClr>
            </a:solidFill>
          </p:spPr>
        </p:sp>
        <p:sp>
          <p:nvSpPr>
            <p:cNvPr id="38" name="TextBox 11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37">
            <a:extLst>
              <a:ext uri="{FF2B5EF4-FFF2-40B4-BE49-F238E27FC236}">
                <a16:creationId xmlns:a16="http://schemas.microsoft.com/office/drawing/2014/main" id="{377E1B66-23EC-305B-B7CC-CEF0D8DE99CB}"/>
              </a:ext>
            </a:extLst>
          </p:cNvPr>
          <p:cNvSpPr txBox="1"/>
          <p:nvPr/>
        </p:nvSpPr>
        <p:spPr>
          <a:xfrm>
            <a:off x="-431514" y="7328358"/>
            <a:ext cx="5994971" cy="2354490"/>
          </a:xfrm>
          <a:prstGeom prst="rect">
            <a:avLst/>
          </a:prstGeom>
          <a:noFill/>
        </p:spPr>
        <p:txBody>
          <a:bodyPr wrap="square" lIns="137160" tIns="68580" rIns="137160" bIns="68580" rtlCol="0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accent5"/>
                </a:solidFill>
              </a:rPr>
              <a:t>PROFCARDS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</a:rPr>
              <a:t>Федеральная бонусная программа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</a:rPr>
              <a:t>Общероссийского Профсоюза образования </a:t>
            </a:r>
            <a:r>
              <a:rPr lang="en-US" sz="2400" b="1" dirty="0">
                <a:solidFill>
                  <a:schemeClr val="accent1"/>
                </a:solidFill>
              </a:rPr>
              <a:t>c 2020 </a:t>
            </a:r>
            <a:r>
              <a:rPr lang="ru-RU" sz="2400" b="1" dirty="0">
                <a:solidFill>
                  <a:schemeClr val="accent1"/>
                </a:solidFill>
              </a:rPr>
              <a:t>года</a:t>
            </a:r>
          </a:p>
          <a:p>
            <a:pPr algn="r"/>
            <a:r>
              <a:rPr lang="ru-RU" sz="2400" b="1" dirty="0">
                <a:solidFill>
                  <a:schemeClr val="accent3"/>
                </a:solidFill>
              </a:rPr>
              <a:t>более 700 интернет – магазинов</a:t>
            </a:r>
          </a:p>
          <a:p>
            <a:pPr algn="r"/>
            <a:r>
              <a:rPr lang="ru-RU" sz="2400" b="1" dirty="0">
                <a:solidFill>
                  <a:schemeClr val="accent3"/>
                </a:solidFill>
              </a:rPr>
              <a:t>скидки до 30% и др. привилегии </a:t>
            </a:r>
            <a:r>
              <a:rPr lang="en-US" sz="2400" dirty="0">
                <a:solidFill>
                  <a:schemeClr val="accent3"/>
                </a:solidFill>
              </a:rPr>
              <a:t>  </a:t>
            </a:r>
          </a:p>
        </p:txBody>
      </p:sp>
      <p:sp>
        <p:nvSpPr>
          <p:cNvPr id="39" name="Freeform 51"/>
          <p:cNvSpPr/>
          <p:nvPr/>
        </p:nvSpPr>
        <p:spPr>
          <a:xfrm>
            <a:off x="8558186" y="2462406"/>
            <a:ext cx="12249505" cy="11055178"/>
          </a:xfrm>
          <a:custGeom>
            <a:avLst/>
            <a:gdLst/>
            <a:ahLst/>
            <a:cxnLst/>
            <a:rect l="l" t="t" r="r" b="b"/>
            <a:pathLst>
              <a:path w="12249505" h="11055178">
                <a:moveTo>
                  <a:pt x="0" y="0"/>
                </a:moveTo>
                <a:lnTo>
                  <a:pt x="12249504" y="0"/>
                </a:lnTo>
                <a:lnTo>
                  <a:pt x="12249504" y="11055178"/>
                </a:lnTo>
                <a:lnTo>
                  <a:pt x="0" y="11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95949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95277" cy="2229794"/>
          </a:xfrm>
          <a:custGeom>
            <a:avLst/>
            <a:gdLst/>
            <a:ahLst/>
            <a:cxnLst/>
            <a:rect l="l" t="t" r="r" b="b"/>
            <a:pathLst>
              <a:path w="2195277" h="2229794">
                <a:moveTo>
                  <a:pt x="0" y="0"/>
                </a:moveTo>
                <a:lnTo>
                  <a:pt x="2195277" y="0"/>
                </a:lnTo>
                <a:lnTo>
                  <a:pt x="2195277" y="2229794"/>
                </a:lnTo>
                <a:lnTo>
                  <a:pt x="0" y="2229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25835" y="275463"/>
            <a:ext cx="11723127" cy="75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4"/>
              </a:lnSpc>
            </a:pPr>
            <a:r>
              <a:rPr lang="en-US" sz="5400">
                <a:solidFill>
                  <a:srgbClr val="37768D"/>
                </a:solidFill>
                <a:latin typeface="Open Sans 1 Bold"/>
              </a:rPr>
              <a:t> ИНФОРМАЦИОННАЯ РАБОТА</a:t>
            </a:r>
          </a:p>
        </p:txBody>
      </p:sp>
      <p:grpSp>
        <p:nvGrpSpPr>
          <p:cNvPr id="4" name="Group 4"/>
          <p:cNvGrpSpPr/>
          <p:nvPr/>
        </p:nvGrpSpPr>
        <p:grpSpPr>
          <a:xfrm rot="1474455">
            <a:off x="-1274684" y="8952178"/>
            <a:ext cx="7729915" cy="5074532"/>
            <a:chOff x="0" y="0"/>
            <a:chExt cx="123811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8119" cy="812800"/>
            </a:xfrm>
            <a:custGeom>
              <a:avLst/>
              <a:gdLst/>
              <a:ahLst/>
              <a:cxnLst/>
              <a:rect l="l" t="t" r="r" b="b"/>
              <a:pathLst>
                <a:path w="1238119" h="812800">
                  <a:moveTo>
                    <a:pt x="619060" y="0"/>
                  </a:moveTo>
                  <a:cubicBezTo>
                    <a:pt x="277162" y="0"/>
                    <a:pt x="0" y="181951"/>
                    <a:pt x="0" y="406400"/>
                  </a:cubicBezTo>
                  <a:cubicBezTo>
                    <a:pt x="0" y="630849"/>
                    <a:pt x="277162" y="812800"/>
                    <a:pt x="619060" y="812800"/>
                  </a:cubicBezTo>
                  <a:cubicBezTo>
                    <a:pt x="960957" y="812800"/>
                    <a:pt x="1238119" y="630849"/>
                    <a:pt x="1238119" y="406400"/>
                  </a:cubicBezTo>
                  <a:cubicBezTo>
                    <a:pt x="1238119" y="181951"/>
                    <a:pt x="960957" y="0"/>
                    <a:pt x="619060" y="0"/>
                  </a:cubicBezTo>
                  <a:close/>
                </a:path>
              </a:pathLst>
            </a:custGeom>
            <a:solidFill>
              <a:srgbClr val="D0E5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6074" y="38100"/>
              <a:ext cx="10059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-259115" y="7527051"/>
            <a:ext cx="4137333" cy="4232566"/>
          </a:xfrm>
          <a:custGeom>
            <a:avLst/>
            <a:gdLst/>
            <a:ahLst/>
            <a:cxnLst/>
            <a:rect l="l" t="t" r="r" b="b"/>
            <a:pathLst>
              <a:path w="4137333" h="4232566">
                <a:moveTo>
                  <a:pt x="0" y="0"/>
                </a:moveTo>
                <a:lnTo>
                  <a:pt x="4137333" y="0"/>
                </a:lnTo>
                <a:lnTo>
                  <a:pt x="4137333" y="4232566"/>
                </a:lnTo>
                <a:lnTo>
                  <a:pt x="0" y="4232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025037">
            <a:off x="3541574" y="10075960"/>
            <a:ext cx="11204853" cy="5469649"/>
            <a:chOff x="0" y="0"/>
            <a:chExt cx="166506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5062" cy="812800"/>
            </a:xfrm>
            <a:custGeom>
              <a:avLst/>
              <a:gdLst/>
              <a:ahLst/>
              <a:cxnLst/>
              <a:rect l="l" t="t" r="r" b="b"/>
              <a:pathLst>
                <a:path w="1665062" h="812800">
                  <a:moveTo>
                    <a:pt x="832531" y="0"/>
                  </a:moveTo>
                  <a:cubicBezTo>
                    <a:pt x="372737" y="0"/>
                    <a:pt x="0" y="181951"/>
                    <a:pt x="0" y="406400"/>
                  </a:cubicBezTo>
                  <a:cubicBezTo>
                    <a:pt x="0" y="630849"/>
                    <a:pt x="372737" y="812800"/>
                    <a:pt x="832531" y="812800"/>
                  </a:cubicBezTo>
                  <a:cubicBezTo>
                    <a:pt x="1292325" y="812800"/>
                    <a:pt x="1665062" y="630849"/>
                    <a:pt x="1665062" y="406400"/>
                  </a:cubicBezTo>
                  <a:cubicBezTo>
                    <a:pt x="1665062" y="181951"/>
                    <a:pt x="1292325" y="0"/>
                    <a:pt x="832531" y="0"/>
                  </a:cubicBezTo>
                  <a:close/>
                </a:path>
              </a:pathLst>
            </a:custGeom>
            <a:solidFill>
              <a:srgbClr val="BC8B5D">
                <a:alpha val="32941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56100" y="38100"/>
              <a:ext cx="135286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6158833">
            <a:off x="14737431" y="-465515"/>
            <a:ext cx="3761830" cy="3848420"/>
          </a:xfrm>
          <a:custGeom>
            <a:avLst/>
            <a:gdLst/>
            <a:ahLst/>
            <a:cxnLst/>
            <a:rect l="l" t="t" r="r" b="b"/>
            <a:pathLst>
              <a:path w="3761830" h="3848420">
                <a:moveTo>
                  <a:pt x="0" y="0"/>
                </a:moveTo>
                <a:lnTo>
                  <a:pt x="3761830" y="0"/>
                </a:lnTo>
                <a:lnTo>
                  <a:pt x="3761830" y="3848420"/>
                </a:lnTo>
                <a:lnTo>
                  <a:pt x="0" y="384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19693" y="7969877"/>
            <a:ext cx="2468307" cy="2317123"/>
          </a:xfrm>
          <a:custGeom>
            <a:avLst/>
            <a:gdLst/>
            <a:ahLst/>
            <a:cxnLst/>
            <a:rect l="l" t="t" r="r" b="b"/>
            <a:pathLst>
              <a:path w="2468307" h="2317123">
                <a:moveTo>
                  <a:pt x="0" y="0"/>
                </a:moveTo>
                <a:lnTo>
                  <a:pt x="2468307" y="0"/>
                </a:lnTo>
                <a:lnTo>
                  <a:pt x="2468307" y="2317123"/>
                </a:lnTo>
                <a:lnTo>
                  <a:pt x="0" y="231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44161" y="6278976"/>
            <a:ext cx="660568" cy="532058"/>
          </a:xfrm>
          <a:custGeom>
            <a:avLst/>
            <a:gdLst/>
            <a:ahLst/>
            <a:cxnLst/>
            <a:rect l="l" t="t" r="r" b="b"/>
            <a:pathLst>
              <a:path w="660568" h="532058">
                <a:moveTo>
                  <a:pt x="0" y="0"/>
                </a:moveTo>
                <a:lnTo>
                  <a:pt x="660569" y="0"/>
                </a:lnTo>
                <a:lnTo>
                  <a:pt x="660569" y="532058"/>
                </a:lnTo>
                <a:lnTo>
                  <a:pt x="0" y="5320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 rot="-441036">
            <a:off x="355782" y="2608205"/>
            <a:ext cx="3678990" cy="5246370"/>
            <a:chOff x="0" y="0"/>
            <a:chExt cx="4292600" cy="6121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92600" cy="6121400"/>
            </a:xfrm>
            <a:custGeom>
              <a:avLst/>
              <a:gdLst/>
              <a:ahLst/>
              <a:cxnLst/>
              <a:rect l="l" t="t" r="r" b="b"/>
              <a:pathLst>
                <a:path w="4292600" h="6121400">
                  <a:moveTo>
                    <a:pt x="4292600" y="6121400"/>
                  </a:moveTo>
                  <a:lnTo>
                    <a:pt x="0" y="6121400"/>
                  </a:lnTo>
                  <a:lnTo>
                    <a:pt x="0" y="0"/>
                  </a:lnTo>
                  <a:lnTo>
                    <a:pt x="4292600" y="0"/>
                  </a:lnTo>
                  <a:lnTo>
                    <a:pt x="4292600" y="6121400"/>
                  </a:lnTo>
                  <a:close/>
                </a:path>
              </a:pathLst>
            </a:custGeom>
            <a:blipFill>
              <a:blip r:embed="rId9"/>
              <a:stretch>
                <a:fillRect t="-16959" b="-16959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4292600" cy="6121400"/>
            </a:xfrm>
            <a:custGeom>
              <a:avLst/>
              <a:gdLst/>
              <a:ahLst/>
              <a:cxnLst/>
              <a:rect l="l" t="t" r="r" b="b"/>
              <a:pathLst>
                <a:path w="4292600" h="6121400">
                  <a:moveTo>
                    <a:pt x="4292600" y="6121400"/>
                  </a:moveTo>
                  <a:lnTo>
                    <a:pt x="0" y="6121400"/>
                  </a:lnTo>
                  <a:lnTo>
                    <a:pt x="0" y="0"/>
                  </a:lnTo>
                  <a:lnTo>
                    <a:pt x="4292600" y="0"/>
                  </a:lnTo>
                  <a:lnTo>
                    <a:pt x="4292600" y="612140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3925835" y="3510707"/>
            <a:ext cx="1598894" cy="1424469"/>
          </a:xfrm>
          <a:custGeom>
            <a:avLst/>
            <a:gdLst/>
            <a:ahLst/>
            <a:cxnLst/>
            <a:rect l="l" t="t" r="r" b="b"/>
            <a:pathLst>
              <a:path w="1598894" h="1424469">
                <a:moveTo>
                  <a:pt x="0" y="0"/>
                </a:moveTo>
                <a:lnTo>
                  <a:pt x="1598894" y="0"/>
                </a:lnTo>
                <a:lnTo>
                  <a:pt x="1598894" y="1424469"/>
                </a:lnTo>
                <a:lnTo>
                  <a:pt x="0" y="14244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863837" y="1133947"/>
            <a:ext cx="6720336" cy="11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>
                <a:solidFill>
                  <a:srgbClr val="37768D"/>
                </a:solidFill>
                <a:latin typeface="Open Sans 1 Bold"/>
              </a:rPr>
              <a:t>Единый информационный портал</a:t>
            </a:r>
          </a:p>
          <a:p>
            <a:pPr algn="ctr">
              <a:lnSpc>
                <a:spcPts val="2394"/>
              </a:lnSpc>
            </a:pPr>
            <a:r>
              <a:rPr lang="en-US" sz="2100">
                <a:solidFill>
                  <a:srgbClr val="37768D"/>
                </a:solidFill>
                <a:latin typeface="Open Sans 1 Bold"/>
              </a:rPr>
              <a:t>еseur.ru</a:t>
            </a:r>
          </a:p>
          <a:p>
            <a:pPr algn="ctr">
              <a:lnSpc>
                <a:spcPts val="2394"/>
              </a:lnSpc>
            </a:pPr>
            <a:r>
              <a:rPr lang="en-US" sz="2100">
                <a:solidFill>
                  <a:srgbClr val="37768D"/>
                </a:solidFill>
                <a:latin typeface="Open Sans 1 Bold"/>
              </a:rPr>
              <a:t>еseur.ru/volgograd</a:t>
            </a:r>
          </a:p>
          <a:p>
            <a:pPr algn="ctr">
              <a:lnSpc>
                <a:spcPts val="2394"/>
              </a:lnSpc>
            </a:pPr>
            <a:endParaRPr lang="en-US" sz="2100">
              <a:solidFill>
                <a:srgbClr val="37768D"/>
              </a:solidFill>
              <a:latin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 rot="-619732">
            <a:off x="13022999" y="1770282"/>
            <a:ext cx="1525835" cy="1201248"/>
          </a:xfrm>
          <a:custGeom>
            <a:avLst/>
            <a:gdLst/>
            <a:ahLst/>
            <a:cxnLst/>
            <a:rect l="l" t="t" r="r" b="b"/>
            <a:pathLst>
              <a:path w="1525835" h="1201248">
                <a:moveTo>
                  <a:pt x="0" y="0"/>
                </a:moveTo>
                <a:lnTo>
                  <a:pt x="1525835" y="0"/>
                </a:lnTo>
                <a:lnTo>
                  <a:pt x="1525835" y="1201248"/>
                </a:lnTo>
                <a:lnTo>
                  <a:pt x="0" y="12012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3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781840" y="4245706"/>
            <a:ext cx="848813" cy="825872"/>
          </a:xfrm>
          <a:custGeom>
            <a:avLst/>
            <a:gdLst/>
            <a:ahLst/>
            <a:cxnLst/>
            <a:rect l="l" t="t" r="r" b="b"/>
            <a:pathLst>
              <a:path w="848813" h="825872">
                <a:moveTo>
                  <a:pt x="0" y="0"/>
                </a:moveTo>
                <a:lnTo>
                  <a:pt x="848813" y="0"/>
                </a:lnTo>
                <a:lnTo>
                  <a:pt x="848813" y="825873"/>
                </a:lnTo>
                <a:lnTo>
                  <a:pt x="0" y="82587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32415">
            <a:off x="12902455" y="5487119"/>
            <a:ext cx="1574491" cy="923046"/>
          </a:xfrm>
          <a:custGeom>
            <a:avLst/>
            <a:gdLst/>
            <a:ahLst/>
            <a:cxnLst/>
            <a:rect l="l" t="t" r="r" b="b"/>
            <a:pathLst>
              <a:path w="1574491" h="923046">
                <a:moveTo>
                  <a:pt x="0" y="0"/>
                </a:moveTo>
                <a:lnTo>
                  <a:pt x="1574491" y="0"/>
                </a:lnTo>
                <a:lnTo>
                  <a:pt x="1574491" y="923045"/>
                </a:lnTo>
                <a:lnTo>
                  <a:pt x="0" y="92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231581" y="2584846"/>
            <a:ext cx="4414215" cy="12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3"/>
              </a:lnSpc>
            </a:pPr>
            <a:r>
              <a:rPr lang="en-US" sz="1817">
                <a:solidFill>
                  <a:srgbClr val="246983"/>
                </a:solidFill>
                <a:latin typeface="Open Sans 1"/>
              </a:rPr>
              <a:t>Корпоративная почта</a:t>
            </a:r>
          </a:p>
          <a:p>
            <a:pPr algn="r">
              <a:lnSpc>
                <a:spcPts val="2543"/>
              </a:lnSpc>
            </a:pPr>
            <a:r>
              <a:rPr lang="en-US" sz="1817">
                <a:solidFill>
                  <a:srgbClr val="246983"/>
                </a:solidFill>
                <a:latin typeface="Open Sans 1"/>
              </a:rPr>
              <a:t>Входящая корреспонденция 348</a:t>
            </a:r>
          </a:p>
          <a:p>
            <a:pPr algn="r">
              <a:lnSpc>
                <a:spcPts val="2543"/>
              </a:lnSpc>
            </a:pPr>
            <a:r>
              <a:rPr lang="en-US" sz="1817">
                <a:solidFill>
                  <a:srgbClr val="246983"/>
                </a:solidFill>
                <a:latin typeface="Open Sans 1"/>
              </a:rPr>
              <a:t>Исходящая корреспонденция 456</a:t>
            </a:r>
          </a:p>
          <a:p>
            <a:pPr algn="r">
              <a:lnSpc>
                <a:spcPts val="2543"/>
              </a:lnSpc>
            </a:pPr>
            <a:r>
              <a:rPr lang="en-US" sz="1817">
                <a:solidFill>
                  <a:srgbClr val="246983"/>
                </a:solidFill>
                <a:latin typeface="Open Sans 1"/>
              </a:rPr>
              <a:t>Ходатайство 385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50775" y="4280786"/>
            <a:ext cx="3483413" cy="89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r>
              <a:rPr lang="en-US" sz="1768">
                <a:solidFill>
                  <a:srgbClr val="246983"/>
                </a:solidFill>
                <a:latin typeface="Open Sans 1"/>
              </a:rPr>
              <a:t>WhatsApp – канал используется как дополнение к почте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246983"/>
              </a:solidFill>
              <a:latin typeface="Open Sans 1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60700" y="5228388"/>
            <a:ext cx="3885096" cy="206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8"/>
              </a:lnSpc>
            </a:pPr>
            <a:r>
              <a:rPr lang="en-US" sz="1991">
                <a:solidFill>
                  <a:srgbClr val="37768D"/>
                </a:solidFill>
                <a:latin typeface="Open Sans 1"/>
              </a:rPr>
              <a:t>Социальные сети</a:t>
            </a:r>
          </a:p>
          <a:p>
            <a:pPr algn="r">
              <a:lnSpc>
                <a:spcPts val="2788"/>
              </a:lnSpc>
            </a:pPr>
            <a:r>
              <a:rPr lang="en-US" sz="1991">
                <a:solidFill>
                  <a:srgbClr val="37768D"/>
                </a:solidFill>
                <a:latin typeface="Open Sans 1"/>
              </a:rPr>
              <a:t>VK - 3131 подписчика</a:t>
            </a:r>
          </a:p>
          <a:p>
            <a:pPr algn="r">
              <a:lnSpc>
                <a:spcPts val="2788"/>
              </a:lnSpc>
            </a:pPr>
            <a:r>
              <a:rPr lang="en-US" sz="1991">
                <a:solidFill>
                  <a:srgbClr val="37768D"/>
                </a:solidFill>
                <a:latin typeface="Open Sans 1"/>
              </a:rPr>
              <a:t>Telegram – 116</a:t>
            </a:r>
          </a:p>
          <a:p>
            <a:pPr algn="r">
              <a:lnSpc>
                <a:spcPts val="2788"/>
              </a:lnSpc>
            </a:pPr>
            <a:r>
              <a:rPr lang="en-US" sz="1991">
                <a:solidFill>
                  <a:srgbClr val="37768D"/>
                </a:solidFill>
                <a:latin typeface="Open Sans 1"/>
              </a:rPr>
              <a:t>Ок – 185</a:t>
            </a:r>
          </a:p>
          <a:p>
            <a:pPr algn="r">
              <a:lnSpc>
                <a:spcPts val="2788"/>
              </a:lnSpc>
            </a:pPr>
            <a:r>
              <a:rPr lang="en-US" sz="1991" u="sng">
                <a:solidFill>
                  <a:srgbClr val="37768D"/>
                </a:solidFill>
                <a:latin typeface="Open Sans 1"/>
                <a:hlinkClick r:id="rId18" tooltip="https://www.youtube.com/"/>
              </a:rPr>
              <a:t>youtube.com</a:t>
            </a:r>
            <a:r>
              <a:rPr lang="en-US" sz="1991">
                <a:solidFill>
                  <a:srgbClr val="37768D"/>
                </a:solidFill>
                <a:latin typeface="Open Sans 1"/>
              </a:rPr>
              <a:t> – 92</a:t>
            </a:r>
          </a:p>
          <a:p>
            <a:pPr algn="r">
              <a:lnSpc>
                <a:spcPts val="2788"/>
              </a:lnSpc>
            </a:pPr>
            <a:endParaRPr lang="en-US" sz="1991">
              <a:solidFill>
                <a:srgbClr val="37768D"/>
              </a:solidFill>
              <a:latin typeface="Open Sa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140037" y="7339089"/>
            <a:ext cx="4478309" cy="256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4"/>
              </a:lnSpc>
            </a:pPr>
            <a:r>
              <a:rPr lang="en-US" sz="1645">
                <a:solidFill>
                  <a:srgbClr val="13538A"/>
                </a:solidFill>
                <a:latin typeface="Open Sans 1"/>
              </a:rPr>
              <a:t>СМИ о деятельности</a:t>
            </a:r>
          </a:p>
          <a:p>
            <a:pPr>
              <a:lnSpc>
                <a:spcPts val="2304"/>
              </a:lnSpc>
            </a:pPr>
            <a:r>
              <a:rPr lang="en-US" sz="1645">
                <a:solidFill>
                  <a:srgbClr val="13538A"/>
                </a:solidFill>
                <a:latin typeface="Open Sans 1"/>
              </a:rPr>
              <a:t> Волгоградской областной организации Общероссийского профсоюза образования</a:t>
            </a:r>
          </a:p>
          <a:p>
            <a:pPr>
              <a:lnSpc>
                <a:spcPts val="2304"/>
              </a:lnSpc>
            </a:pPr>
            <a:endParaRPr lang="en-US" sz="1645">
              <a:solidFill>
                <a:srgbClr val="13538A"/>
              </a:solidFill>
              <a:latin typeface="Open Sans 1"/>
            </a:endParaRPr>
          </a:p>
          <a:p>
            <a:pPr>
              <a:lnSpc>
                <a:spcPts val="2304"/>
              </a:lnSpc>
            </a:pPr>
            <a:r>
              <a:rPr lang="en-US" sz="1645">
                <a:solidFill>
                  <a:srgbClr val="13538A"/>
                </a:solidFill>
                <a:ea typeface="Open Sans 1"/>
              </a:rPr>
              <a:t>🔹</a:t>
            </a:r>
            <a:r>
              <a:rPr lang="en-US" sz="1645">
                <a:solidFill>
                  <a:srgbClr val="13538A"/>
                </a:solidFill>
                <a:latin typeface="Open Sans 1"/>
              </a:rPr>
              <a:t>ТВ Волгоград1 – 5 новостных сюжетов</a:t>
            </a:r>
          </a:p>
          <a:p>
            <a:pPr>
              <a:lnSpc>
                <a:spcPts val="2304"/>
              </a:lnSpc>
            </a:pPr>
            <a:r>
              <a:rPr lang="en-US" sz="1645">
                <a:solidFill>
                  <a:srgbClr val="13538A"/>
                </a:solidFill>
                <a:ea typeface="Open Sans 1"/>
              </a:rPr>
              <a:t>🔹</a:t>
            </a:r>
            <a:r>
              <a:rPr lang="en-US" sz="1645">
                <a:solidFill>
                  <a:srgbClr val="13538A"/>
                </a:solidFill>
                <a:latin typeface="Open Sans 1"/>
              </a:rPr>
              <a:t>Газета «Мой профсоюз» - 6 заметок </a:t>
            </a:r>
          </a:p>
          <a:p>
            <a:pPr>
              <a:lnSpc>
                <a:spcPts val="2304"/>
              </a:lnSpc>
            </a:pPr>
            <a:r>
              <a:rPr lang="en-US" sz="1645">
                <a:solidFill>
                  <a:srgbClr val="13538A"/>
                </a:solidFill>
                <a:ea typeface="Open Sans 1"/>
              </a:rPr>
              <a:t>🔹</a:t>
            </a:r>
            <a:r>
              <a:rPr lang="en-US" sz="1645">
                <a:solidFill>
                  <a:srgbClr val="13538A"/>
                </a:solidFill>
                <a:latin typeface="Open Sans 1"/>
              </a:rPr>
              <a:t>Журнал «Вестник образования» - «История одного проекта»</a:t>
            </a:r>
          </a:p>
          <a:p>
            <a:pPr>
              <a:lnSpc>
                <a:spcPts val="2304"/>
              </a:lnSpc>
            </a:pPr>
            <a:endParaRPr lang="en-US" sz="1645">
              <a:solidFill>
                <a:srgbClr val="13538A"/>
              </a:solidFill>
              <a:latin typeface="Open Sans 1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25835" y="2304231"/>
            <a:ext cx="688611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17647F"/>
                </a:solidFill>
                <a:latin typeface="Open Sans 1"/>
              </a:rPr>
              <a:t>На платформе сайта Профсоюза создано 44 странички ТОП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863837" y="3899409"/>
            <a:ext cx="52994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407E"/>
                </a:solidFill>
                <a:latin typeface="Open Sans 1"/>
              </a:rPr>
              <a:t>233 публикации на сайте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972093" y="8122277"/>
            <a:ext cx="2468307" cy="2317123"/>
          </a:xfrm>
          <a:custGeom>
            <a:avLst/>
            <a:gdLst/>
            <a:ahLst/>
            <a:cxnLst/>
            <a:rect l="l" t="t" r="r" b="b"/>
            <a:pathLst>
              <a:path w="2468307" h="2317123">
                <a:moveTo>
                  <a:pt x="0" y="0"/>
                </a:moveTo>
                <a:lnTo>
                  <a:pt x="2468307" y="0"/>
                </a:lnTo>
                <a:lnTo>
                  <a:pt x="2468307" y="2317123"/>
                </a:lnTo>
                <a:lnTo>
                  <a:pt x="0" y="231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4875875" y="4611992"/>
            <a:ext cx="769694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 1 Bold"/>
              </a:rPr>
              <a:t>Популярные</a:t>
            </a:r>
            <a:r>
              <a:rPr lang="en-US" sz="5199" dirty="0">
                <a:solidFill>
                  <a:srgbClr val="000000"/>
                </a:solidFill>
                <a:latin typeface="Open Sans 1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Open Sans 1 Bold"/>
              </a:rPr>
              <a:t>темы</a:t>
            </a:r>
            <a:r>
              <a:rPr lang="en-US" sz="5199" dirty="0">
                <a:solidFill>
                  <a:srgbClr val="000000"/>
                </a:solidFill>
                <a:latin typeface="Open Sans 1 Bold"/>
              </a:rPr>
              <a:t>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25282" y="5642666"/>
            <a:ext cx="6302127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🔵“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Зона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закона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”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🔵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Конкурсы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,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форумы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,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акции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🔵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Цикл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передач</a:t>
            </a:r>
            <a:endParaRPr lang="en-US" sz="3399" dirty="0">
              <a:solidFill>
                <a:srgbClr val="17647F"/>
              </a:solidFill>
              <a:latin typeface="Open Sans 1"/>
              <a:ea typeface="Open Sans 1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🔵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Здоровый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член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профсоюза</a:t>
            </a:r>
            <a:endParaRPr lang="en-US" sz="3399" dirty="0">
              <a:solidFill>
                <a:srgbClr val="17647F"/>
              </a:solidFill>
              <a:latin typeface="Open Sans 1"/>
              <a:ea typeface="Open Sans 1"/>
            </a:endParaRP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🔵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Информационные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  <a:r>
              <a:rPr lang="en-US" sz="3399" dirty="0" err="1">
                <a:solidFill>
                  <a:srgbClr val="17647F"/>
                </a:solidFill>
                <a:latin typeface="Open Sans 1"/>
                <a:ea typeface="Open Sans 1"/>
              </a:rPr>
              <a:t>листки</a:t>
            </a:r>
            <a:r>
              <a:rPr lang="en-US" sz="3399" dirty="0">
                <a:solidFill>
                  <a:srgbClr val="17647F"/>
                </a:solidFill>
                <a:latin typeface="Open Sans 1"/>
                <a:ea typeface="Open Sans 1"/>
              </a:rPr>
              <a:t>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17647F"/>
              </a:solidFill>
              <a:latin typeface="Open Sans 1"/>
              <a:ea typeface="Open Sans 1"/>
            </a:endParaRPr>
          </a:p>
        </p:txBody>
      </p:sp>
      <p:sp>
        <p:nvSpPr>
          <p:cNvPr id="31" name="Freeform 31"/>
          <p:cNvSpPr/>
          <p:nvPr/>
        </p:nvSpPr>
        <p:spPr>
          <a:xfrm rot="2541366" flipH="1">
            <a:off x="13780990" y="-1564950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1132</Words>
  <Application>Microsoft Office PowerPoint</Application>
  <PresentationFormat>Произвольный</PresentationFormat>
  <Paragraphs>231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Open Sans 2 Bold</vt:lpstr>
      <vt:lpstr>Calibri</vt:lpstr>
      <vt:lpstr>Sensei Bold</vt:lpstr>
      <vt:lpstr>Wingdings</vt:lpstr>
      <vt:lpstr>Balmy</vt:lpstr>
      <vt:lpstr>Open Sans 1 Bold</vt:lpstr>
      <vt:lpstr>Arial</vt:lpstr>
      <vt:lpstr>Open Sans 1</vt:lpstr>
      <vt:lpstr>LeoHand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Профсоюз – территория здоровья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and Minimal Portfolio Presentation</dc:title>
  <dc:creator>Лариса</dc:creator>
  <cp:lastModifiedBy>test</cp:lastModifiedBy>
  <cp:revision>6</cp:revision>
  <dcterms:created xsi:type="dcterms:W3CDTF">2006-08-16T00:00:00Z</dcterms:created>
  <dcterms:modified xsi:type="dcterms:W3CDTF">2024-02-28T13:04:02Z</dcterms:modified>
  <dc:identifier>DAF8s9ih7_k</dc:identifier>
</cp:coreProperties>
</file>