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 autoAdjust="0"/>
    <p:restoredTop sz="94660"/>
  </p:normalViewPr>
  <p:slideViewPr>
    <p:cSldViewPr>
      <p:cViewPr varScale="1">
        <p:scale>
          <a:sx n="104" d="100"/>
          <a:sy n="104" d="100"/>
        </p:scale>
        <p:origin x="2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D44E780-6E0B-4CFD-BDEB-09F6FE03B7E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24E14-890E-4EFF-96A8-68995123AC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14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C4C0A-EE09-432D-9DE0-49E840D0E0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92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DA8AE-957C-4D52-9A97-F731DF9CB32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69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77079-8E91-4FF8-AC7D-E1FB22BED67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82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115D9-9870-4945-8B65-0E37E7D4595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91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9A213-6AC2-4CA2-895A-EA21F59655B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43B5B-1823-44FD-A3B4-A38FF4A8D8D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27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9C6F5-AEB0-415F-80E8-57E43705882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30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A4466-37DF-49E3-8E75-4BA4D6E8CE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4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D437F-AFEA-4C66-96B3-477199801B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66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3B0C67EE-12E8-484D-BFC3-3FF1F881CEC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2420938"/>
            <a:ext cx="7772400" cy="1431925"/>
          </a:xfrm>
        </p:spPr>
        <p:txBody>
          <a:bodyPr/>
          <a:lstStyle/>
          <a:p>
            <a:r>
              <a:rPr lang="ru-RU" sz="3200" b="1" dirty="0" smtClean="0"/>
              <a:t>Усиление роли коллективно-договорных отношений в защите прав и интересов</a:t>
            </a:r>
            <a:br>
              <a:rPr lang="ru-RU" sz="3200" b="1" dirty="0" smtClean="0"/>
            </a:br>
            <a:r>
              <a:rPr lang="ru-RU" sz="3200" b="1" dirty="0" smtClean="0"/>
              <a:t>работников образовательных организаций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r>
              <a:rPr lang="ru-RU" sz="2400" dirty="0" smtClean="0"/>
              <a:t>Лектор - юрист обкома Профсоюза</a:t>
            </a:r>
          </a:p>
          <a:p>
            <a:r>
              <a:rPr lang="ru-RU" sz="2400" dirty="0" smtClean="0"/>
              <a:t>                                  Н.А. </a:t>
            </a:r>
            <a:r>
              <a:rPr lang="ru-RU" sz="2400" dirty="0" err="1" smtClean="0"/>
              <a:t>Матус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Приложения к коллективному договору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внутреннего трудового распорядка образовательной организации.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рабочих мест с вредными условиями труда по результатам специальной оценки условий труда с установленными компенсациями.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об установлении надбавок, доплат компенсационного характера, за выполнение дополнительных работ, связанных с образовательным процессом и не входящих в круг основных обязанностей работника.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распределении выплат стимулирующего характера.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должностей работников, которым устанавливается ненормированный рабочий день.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Соглашение по охране труда.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расчетного листа.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локальные нормативные акты.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75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Уведомительная регистрация коллективного договора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Подписанный сторонами коллективный договор в семидневный срок направляется работодателем (его представителем) в Центры занятости населения  для проведения уведомительной регистрации.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Уведомительная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регистрация не влияет на вступление коллективного договора в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силу.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 экземпляр хранится у председателя  первичной профсоюзной организации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второй экземпляр коллективного договора хранится у работодателя.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45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r>
              <a:rPr lang="ru-RU" sz="3200" dirty="0" smtClean="0"/>
              <a:t>Действие коллективного договора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Коллективный договор заключается на срок не более трех лет и всту­пает в силу со дня подписания его сторонами либо со дня, установленного кол­лективным договором; стороны имеют право продлить действие коллективного договора на срок не более трех лет (ст.43 ТК РФ).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Действие коллективного договора распространяется на всех работников организации, а действие коллективного договора, заключенного в филиале, представительстве или ином обособленном структурном подразделении организации, - на всех работников соответствующего подразделения (ст.43 ТК РФ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7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r>
              <a:rPr lang="ru-RU" sz="2800" dirty="0" smtClean="0"/>
              <a:t>Контроль за выполнением коллективного договора образовательной организации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Контроль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реализацией положений коллективного договора осуществляется сторонами. Согласованный сторонами порядок контроля отражается в тексте коллективного договора. Не реже одного раза в год проводится общее собрание по вопросу выполнения коллективного договора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396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sz="3200" dirty="0" smtClean="0"/>
              <a:t>Внесение изменений в коллективный договор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Изменения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коллективный договор в течение срока его действия про­изводятся по взаимному согласию сторон в порядке, определенном в коллектив­ном договоре, а если он не определен - в порядке, установленном законодатель­ством для его заключения (ст.44 ТК РФ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три месяца до окончания срока действия коллективного договора или в сроки, определенные в нем, любая из сторон вправе направить другой стороне письменное уведомление о начале переговоров по заключению нового коллективного договора или продлению срока его действия.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516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384300"/>
          </a:xfrm>
        </p:spPr>
        <p:txBody>
          <a:bodyPr/>
          <a:lstStyle/>
          <a:p>
            <a:pPr algn="just"/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     Ответственность работодателя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Условия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коллективного договора являются обязательными для работодателей и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работников.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или невыполнение обязательств по коллективному договору влечет наложение административного штрафа в размере от трех тысяч до пяти тысяч рублей (ст. ст.5.27-5.34 Кодекса РФ об административных правонарушениях).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6871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ds03.infourok.ru/uploads/ex/04dd/0003392c-fd9e266c/img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0730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3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4000" b="1"/>
              <a:t>Коллективные переговоры, связанные с коллективным договором  - это </a:t>
            </a:r>
          </a:p>
          <a:p>
            <a:pPr>
              <a:buFontTx/>
              <a:buNone/>
            </a:pPr>
            <a:endParaRPr lang="ru-RU" sz="4000" b="1"/>
          </a:p>
          <a:p>
            <a:pPr>
              <a:buFontTx/>
              <a:buNone/>
            </a:pPr>
            <a:r>
              <a:rPr lang="ru-RU" sz="3600" b="1"/>
              <a:t>Форма социального партнерства      </a:t>
            </a:r>
          </a:p>
          <a:p>
            <a:pPr>
              <a:buFontTx/>
              <a:buNone/>
            </a:pPr>
            <a:r>
              <a:rPr lang="ru-RU" sz="3600" b="1"/>
              <a:t>               в сфере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КОЛЛЕКТИВНЫЙ ДОГОВОР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dirty="0"/>
              <a:t> </a:t>
            </a:r>
            <a:r>
              <a:rPr lang="ru-RU" b="1" dirty="0"/>
              <a:t>правовой акт, регулирующий социально-трудовые отношения</a:t>
            </a:r>
          </a:p>
          <a:p>
            <a:pPr algn="ctr">
              <a:buFontTx/>
              <a:buNone/>
            </a:pPr>
            <a:r>
              <a:rPr lang="ru-RU" b="1" dirty="0"/>
              <a:t>  в </a:t>
            </a:r>
            <a:r>
              <a:rPr lang="ru-RU" b="1" dirty="0" smtClean="0"/>
              <a:t>образовательной организации и  заключаемый работодателем и первичной профсоюзной организацией в лице председателя первичной профсоюзной организации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95325"/>
          </a:xfrm>
        </p:spPr>
        <p:txBody>
          <a:bodyPr/>
          <a:lstStyle/>
          <a:p>
            <a:pPr algn="ctr"/>
            <a:r>
              <a:rPr lang="ru-RU" sz="4000"/>
              <a:t> </a:t>
            </a:r>
            <a:r>
              <a:rPr lang="ru-RU" sz="3600" b="1"/>
              <a:t>Инициаторы </a:t>
            </a:r>
            <a:r>
              <a:rPr lang="ru-RU" sz="1800" b="1"/>
              <a:t>     </a:t>
            </a:r>
            <a:br>
              <a:rPr lang="ru-RU" sz="1800" b="1"/>
            </a:br>
            <a:r>
              <a:rPr lang="ru-RU" sz="1800" b="1"/>
              <a:t> </a:t>
            </a:r>
            <a:r>
              <a:rPr lang="ru-RU" sz="2800" b="1"/>
              <a:t>начала      переговорного      процесса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276475"/>
            <a:ext cx="2962275" cy="1163638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dirty="0"/>
              <a:t>Руководитель </a:t>
            </a:r>
            <a:r>
              <a:rPr lang="ru-RU" sz="2000" dirty="0" smtClean="0"/>
              <a:t>образовательной организации</a:t>
            </a:r>
            <a:endParaRPr lang="ru-RU" sz="2000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003800" y="2349500"/>
            <a:ext cx="303530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ru-RU" sz="2400"/>
              <a:t>Первичная профсоюзная организация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r>
              <a:rPr lang="ru-RU"/>
              <a:t>    Переговорный процесс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68413"/>
            <a:ext cx="7991475" cy="122396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Инициатор</a:t>
            </a:r>
          </a:p>
          <a:p>
            <a:pPr algn="ctr">
              <a:buFontTx/>
              <a:buNone/>
            </a:pPr>
            <a:r>
              <a:rPr lang="ru-RU" sz="2800"/>
              <a:t>Первичная профсоюзная организация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27088" y="2420938"/>
            <a:ext cx="7991475" cy="37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>
              <a:buFontTx/>
              <a:buNone/>
            </a:pPr>
            <a:r>
              <a:rPr lang="ru-RU" sz="2800" dirty="0"/>
              <a:t>н</a:t>
            </a:r>
            <a:r>
              <a:rPr lang="ru-RU" sz="2800" dirty="0" smtClean="0"/>
              <a:t>аправляет</a:t>
            </a:r>
            <a:endParaRPr lang="ru-RU" sz="2800" dirty="0"/>
          </a:p>
          <a:p>
            <a:pPr algn="ctr">
              <a:buFontTx/>
              <a:buNone/>
            </a:pPr>
            <a:r>
              <a:rPr lang="ru-RU" b="1" dirty="0"/>
              <a:t>письменное </a:t>
            </a:r>
            <a:r>
              <a:rPr lang="ru-RU" b="1" dirty="0" smtClean="0"/>
              <a:t>предложение руководителю </a:t>
            </a:r>
            <a:r>
              <a:rPr lang="ru-RU" b="1" dirty="0"/>
              <a:t>о начале коллективных переговоров </a:t>
            </a:r>
          </a:p>
          <a:p>
            <a:pPr algn="ctr">
              <a:buFontTx/>
              <a:buNone/>
            </a:pPr>
            <a:r>
              <a:rPr lang="ru-RU" b="1" dirty="0"/>
              <a:t>с указанием</a:t>
            </a:r>
            <a:r>
              <a:rPr lang="en-US" b="1" dirty="0"/>
              <a:t>:</a:t>
            </a:r>
          </a:p>
          <a:p>
            <a:r>
              <a:rPr lang="ru-RU" b="1" dirty="0"/>
              <a:t> </a:t>
            </a:r>
            <a:r>
              <a:rPr lang="ru-RU" sz="2000" b="1" dirty="0"/>
              <a:t>своих представителей в комиссию по ведению коллективных переговоров;</a:t>
            </a:r>
          </a:p>
          <a:p>
            <a:r>
              <a:rPr lang="ru-RU" sz="2000" b="1" dirty="0"/>
              <a:t>предложения о сроках, месте и порядке ведения коллективных переговоров;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/>
              <a:t>руководитель </a:t>
            </a:r>
            <a:br>
              <a:rPr lang="ru-RU" sz="3600" b="1" dirty="0"/>
            </a:br>
            <a:r>
              <a:rPr lang="ru-RU" sz="3600" b="1" dirty="0" smtClean="0"/>
              <a:t>образовательной организации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обязан </a:t>
            </a:r>
          </a:p>
          <a:p>
            <a:pPr algn="ctr">
              <a:buFontTx/>
              <a:buNone/>
            </a:pPr>
            <a:r>
              <a:rPr lang="ru-RU" sz="2800" b="1"/>
              <a:t>направить </a:t>
            </a:r>
          </a:p>
          <a:p>
            <a:pPr algn="ctr">
              <a:buFontTx/>
              <a:buNone/>
            </a:pPr>
            <a:r>
              <a:rPr lang="ru-RU" sz="2800" b="1"/>
              <a:t>письменный ответ в </a:t>
            </a:r>
            <a:r>
              <a:rPr lang="ru-RU" sz="2800" b="1" u="sng"/>
              <a:t>семидневный</a:t>
            </a:r>
            <a:r>
              <a:rPr lang="ru-RU" sz="2800" b="1"/>
              <a:t> срок:</a:t>
            </a:r>
          </a:p>
          <a:p>
            <a:endParaRPr lang="ru-RU" sz="2000" b="1"/>
          </a:p>
          <a:p>
            <a:r>
              <a:rPr lang="ru-RU" sz="2000" b="1"/>
              <a:t>приказ о создании комиссии по ведению коллективных переговоров с указанием ее состава;</a:t>
            </a:r>
          </a:p>
          <a:p>
            <a:r>
              <a:rPr lang="ru-RU" sz="2000" b="1"/>
              <a:t>согласовать (дать свои предложения) сроки, место, порядок ведения коллективных переговоров.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/>
              <a:t>ДЕНЬ </a:t>
            </a:r>
            <a:br>
              <a:rPr lang="ru-RU" sz="4000" b="1"/>
            </a:br>
            <a:r>
              <a:rPr lang="ru-RU" sz="4000" b="1"/>
              <a:t>НАЧАЛА ПЕРГОВОРОВ</a:t>
            </a:r>
            <a:r>
              <a:rPr lang="ru-RU" sz="400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sz="2800" b="1"/>
          </a:p>
          <a:p>
            <a:pPr>
              <a:buFontTx/>
              <a:buNone/>
            </a:pPr>
            <a:endParaRPr lang="ru-RU" sz="2800" b="1"/>
          </a:p>
          <a:p>
            <a:pPr algn="ctr">
              <a:buFontTx/>
              <a:buNone/>
            </a:pPr>
            <a:r>
              <a:rPr lang="ru-RU" sz="2800" b="1"/>
              <a:t>следующий день после получения первичной профсоюзной организацией ответа</a:t>
            </a:r>
            <a:r>
              <a:rPr lang="ru-RU" sz="2800"/>
              <a:t> </a:t>
            </a:r>
            <a:r>
              <a:rPr lang="ru-RU" sz="2800" b="1"/>
              <a:t>работодателя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Общий срок ведения переговорного процесса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   Со дня начала переговоров до подписания коллективного договора</a:t>
            </a:r>
          </a:p>
          <a:p>
            <a:pPr algn="ctr"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                   </a:t>
            </a:r>
            <a:r>
              <a:rPr lang="ru-RU" sz="3600" u="sng"/>
              <a:t>три месяца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484313"/>
          </a:xfrm>
        </p:spPr>
        <p:txBody>
          <a:bodyPr/>
          <a:lstStyle/>
          <a:p>
            <a:pPr algn="ctr"/>
            <a:r>
              <a:rPr lang="ru-RU" sz="2800" dirty="0"/>
              <a:t>Содержание и структура</a:t>
            </a:r>
            <a:br>
              <a:rPr lang="ru-RU" sz="2800" dirty="0"/>
            </a:br>
            <a:r>
              <a:rPr lang="ru-RU" sz="2800" dirty="0"/>
              <a:t>коллективного договора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/>
              <a:t>Содержание и структура коллективного договора определяются сторонами.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/>
              <a:t>       Вопросы, регулируемые коллективным договором</a:t>
            </a:r>
            <a:r>
              <a:rPr lang="en-US" sz="1600"/>
              <a:t>:</a:t>
            </a:r>
            <a:endParaRPr lang="ru-RU" sz="1600"/>
          </a:p>
          <a:p>
            <a:pPr>
              <a:lnSpc>
                <a:spcPct val="80000"/>
              </a:lnSpc>
            </a:pPr>
            <a:r>
              <a:rPr lang="ru-RU" sz="1600"/>
              <a:t>формы, системы и размеры оплаты труда;</a:t>
            </a:r>
          </a:p>
          <a:p>
            <a:pPr>
              <a:lnSpc>
                <a:spcPct val="80000"/>
              </a:lnSpc>
            </a:pPr>
            <a:r>
              <a:rPr lang="ru-RU" sz="1600"/>
              <a:t>выплата пособий, компенсаций;</a:t>
            </a:r>
          </a:p>
          <a:p>
            <a:pPr>
              <a:lnSpc>
                <a:spcPct val="80000"/>
              </a:lnSpc>
            </a:pPr>
            <a:r>
              <a:rPr lang="ru-RU" sz="1600"/>
              <a:t>механизм регулирования оплаты труда с учетом роста цен, уровня инфляции, выполнения показателей, определенных коллективным договором;</a:t>
            </a:r>
          </a:p>
          <a:p>
            <a:pPr>
              <a:lnSpc>
                <a:spcPct val="80000"/>
              </a:lnSpc>
            </a:pPr>
            <a:r>
              <a:rPr lang="ru-RU" sz="1600"/>
              <a:t>занятость, переобучение, условия высвобождения работников;</a:t>
            </a:r>
          </a:p>
          <a:p>
            <a:pPr>
              <a:lnSpc>
                <a:spcPct val="80000"/>
              </a:lnSpc>
            </a:pPr>
            <a:r>
              <a:rPr lang="ru-RU" sz="1600"/>
              <a:t>рабочее время и время отдыха, включая вопросы предоставления и продолжительности отпусков;</a:t>
            </a:r>
          </a:p>
          <a:p>
            <a:pPr>
              <a:lnSpc>
                <a:spcPct val="80000"/>
              </a:lnSpc>
            </a:pPr>
            <a:r>
              <a:rPr lang="ru-RU" sz="1600"/>
              <a:t>улучшение условий и охраны труда работников, в том числе женщин и молодежи;</a:t>
            </a:r>
          </a:p>
          <a:p>
            <a:pPr>
              <a:lnSpc>
                <a:spcPct val="80000"/>
              </a:lnSpc>
            </a:pPr>
            <a:r>
              <a:rPr lang="ru-RU" sz="1600"/>
              <a:t>соблюдение интересов работников при приватизации государственного и муниципального имущества;</a:t>
            </a:r>
          </a:p>
          <a:p>
            <a:pPr>
              <a:lnSpc>
                <a:spcPct val="80000"/>
              </a:lnSpc>
            </a:pPr>
            <a:r>
              <a:rPr lang="ru-RU" sz="1600"/>
              <a:t>экологическая безопасность и охрана здоровья работников на производстве;</a:t>
            </a:r>
          </a:p>
          <a:p>
            <a:pPr>
              <a:lnSpc>
                <a:spcPct val="80000"/>
              </a:lnSpc>
            </a:pPr>
            <a:r>
              <a:rPr lang="ru-RU" sz="1600"/>
              <a:t>гарантии и льготы работникам, совмещающим работу с обучением;</a:t>
            </a:r>
          </a:p>
          <a:p>
            <a:pPr>
              <a:lnSpc>
                <a:spcPct val="80000"/>
              </a:lnSpc>
            </a:pPr>
            <a:r>
              <a:rPr lang="ru-RU" sz="1600"/>
              <a:t>оздоровление и отдых работников и членов их семей;</a:t>
            </a:r>
          </a:p>
          <a:p>
            <a:pPr>
              <a:lnSpc>
                <a:spcPct val="80000"/>
              </a:lnSpc>
            </a:pPr>
            <a:r>
              <a:rPr lang="ru-RU" sz="1600"/>
              <a:t>частичная или полная оплата питания работников;</a:t>
            </a:r>
          </a:p>
          <a:p>
            <a:pPr>
              <a:lnSpc>
                <a:spcPct val="80000"/>
              </a:lnSpc>
            </a:pPr>
            <a:r>
              <a:rPr lang="ru-RU" sz="1600"/>
              <a:t>контроль за выполнением коллективного договора, порядок внесения в него изменений и дополнений, ответственность сторон, обеспечение нормальных условий деятельности представителей работников, порядок информирования работников о выполнении коллективного договора;</a:t>
            </a:r>
          </a:p>
          <a:p>
            <a:pPr>
              <a:lnSpc>
                <a:spcPct val="80000"/>
              </a:lnSpc>
            </a:pPr>
            <a:r>
              <a:rPr lang="ru-RU" sz="1600"/>
              <a:t>отказ от забастовок при выполнении соответствующих условий коллективного договора;</a:t>
            </a:r>
          </a:p>
          <a:p>
            <a:pPr>
              <a:lnSpc>
                <a:spcPct val="80000"/>
              </a:lnSpc>
            </a:pPr>
            <a:r>
              <a:rPr lang="ru-RU" sz="1600"/>
              <a:t>другие вопросы, определенные сторонами.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720</Words>
  <Application>Microsoft Office PowerPoint</Application>
  <PresentationFormat>Экран 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Океан</vt:lpstr>
      <vt:lpstr>Усиление роли коллективно-договорных отношений в защите прав и интересов работников образовательных организаций  </vt:lpstr>
      <vt:lpstr>Презентация PowerPoint</vt:lpstr>
      <vt:lpstr>КОЛЛЕКТИВНЫЙ ДОГОВОР</vt:lpstr>
      <vt:lpstr> Инициаторы        начала      переговорного      процесса</vt:lpstr>
      <vt:lpstr>    Переговорный процесс</vt:lpstr>
      <vt:lpstr>руководитель  образовательной организации </vt:lpstr>
      <vt:lpstr>ДЕНЬ  НАЧАЛА ПЕРГОВОРОВ </vt:lpstr>
      <vt:lpstr>Общий срок ведения переговорного процесса</vt:lpstr>
      <vt:lpstr>Содержание и структура коллективного договора</vt:lpstr>
      <vt:lpstr>Приложения к коллективному договору</vt:lpstr>
      <vt:lpstr>Уведомительная регистрация коллективного договора</vt:lpstr>
      <vt:lpstr>   Действие коллективного договора</vt:lpstr>
      <vt:lpstr>   Контроль за выполнением коллективного договора образовательной организации</vt:lpstr>
      <vt:lpstr>  Внесение изменений в коллективный договор</vt:lpstr>
      <vt:lpstr>      Ответственность работодателя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КОЛЛЕКТИВНЫЕ    ПЕРЕГОВОРЫ  по заключению, изменению коллективного договора</dc:title>
  <dc:creator>JURIST</dc:creator>
  <cp:lastModifiedBy>Tana</cp:lastModifiedBy>
  <cp:revision>17</cp:revision>
  <dcterms:created xsi:type="dcterms:W3CDTF">2006-10-10T11:06:20Z</dcterms:created>
  <dcterms:modified xsi:type="dcterms:W3CDTF">2017-11-09T07:56:37Z</dcterms:modified>
</cp:coreProperties>
</file>