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1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7" r:id="rId8"/>
    <p:sldId id="269" r:id="rId9"/>
    <p:sldId id="268" r:id="rId10"/>
    <p:sldId id="263" r:id="rId11"/>
    <p:sldId id="264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8432" autoAdjust="0"/>
  </p:normalViewPr>
  <p:slideViewPr>
    <p:cSldViewPr>
      <p:cViewPr varScale="1">
        <p:scale>
          <a:sx n="107" d="100"/>
          <a:sy n="107" d="100"/>
        </p:scale>
        <p:origin x="-84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F263857-CCB6-4809-BDAC-CF5870156F3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12.08.2024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D0FF5E2-63D9-43C8-8CA9-BEF46881C9B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rnet.garant.ru/document/redirect/409136742/1012" TargetMode="External"/><Relationship Id="rId2" Type="http://schemas.openxmlformats.org/officeDocument/2006/relationships/hyperlink" Target="https://internet.garant.ru/document/redirect/76835456/0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nternet.garant.ru/document/redirect/55171222/1000" TargetMode="External"/><Relationship Id="rId2" Type="http://schemas.openxmlformats.org/officeDocument/2006/relationships/hyperlink" Target="http://internet.garant.ru/document/redirect/3919543/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#sub_1096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3" descr="Рисунок1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76672"/>
            <a:ext cx="928694" cy="1319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712" y="476673"/>
            <a:ext cx="6449940" cy="720079"/>
          </a:xfrm>
          <a:noFill/>
        </p:spPr>
        <p:txBody>
          <a:bodyPr>
            <a:noAutofit/>
          </a:bodyPr>
          <a:lstStyle/>
          <a:p>
            <a:pPr algn="ctr" eaLnBrk="1" hangingPunct="1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Волгоградская  областная  организация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Общероссийского Профсоюза образования</a:t>
            </a:r>
          </a:p>
        </p:txBody>
      </p:sp>
      <p:sp>
        <p:nvSpPr>
          <p:cNvPr id="6" name="Прямоугольник 7"/>
          <p:cNvSpPr>
            <a:spLocks noChangeArrowheads="1"/>
          </p:cNvSpPr>
          <p:nvPr/>
        </p:nvSpPr>
        <p:spPr bwMode="auto">
          <a:xfrm>
            <a:off x="4464843" y="5499100"/>
            <a:ext cx="440928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Главный технический инспектор 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труда Волгоградской областной организации </a:t>
            </a: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Профсоюза  Г.В. 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агутин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00034" y="2215684"/>
            <a:ext cx="792961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вопросах охраны труда накануне нового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2024 – 2025 учебного года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Проверка знаний. Что делать, если не сдал экзамен по охране труда? |  Общество | АиФ Аргументы и факты в Беларуси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6596" y="4077072"/>
            <a:ext cx="3878730" cy="25717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024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360040"/>
          </a:xfrm>
        </p:spPr>
        <p:txBody>
          <a:bodyPr>
            <a:noAutofit/>
          </a:bodyPr>
          <a:lstStyle/>
          <a:p>
            <a:pPr lvl="0" algn="ctr">
              <a:lnSpc>
                <a:spcPct val="115000"/>
              </a:lnSpc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 за нарушение законодательства об охране труда (ст. </a:t>
            </a:r>
            <a:r>
              <a:rPr lang="ru-RU" sz="1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5.27.1 КоАП)</a:t>
            </a:r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9075484"/>
              </p:ext>
            </p:extLst>
          </p:nvPr>
        </p:nvGraphicFramePr>
        <p:xfrm>
          <a:off x="251520" y="908720"/>
          <a:ext cx="8640960" cy="5070539"/>
        </p:xfrm>
        <a:graphic>
          <a:graphicData uri="http://schemas.openxmlformats.org/drawingml/2006/table">
            <a:tbl>
              <a:tblPr firstRow="1" firstCol="1" bandRow="1"/>
              <a:tblGrid>
                <a:gridCol w="4198774"/>
                <a:gridCol w="2257097"/>
                <a:gridCol w="2185089"/>
              </a:tblGrid>
              <a:tr h="283779">
                <a:tc rowSpan="2"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Вид нарушения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Размер штрафа, руб.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37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для должностных лиц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для юридических лиц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7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Нарушение государственных нормативных требований охраны труда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От 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2 000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 5000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От 50 000 до 80 000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7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Нарушение порядка проведения специальной оценки условий труда или ее </a:t>
                      </a:r>
                      <a:r>
                        <a:rPr lang="ru-RU" sz="1400" b="1" u="sng" dirty="0" err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непроведение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      От 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5 000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 10 000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   От 60 000 до 80 000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881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Допуск работника к исполнению им трудовых обязанностей без прохождения: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 обязательных медицинских осмотров;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400" b="1" u="sng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обязательных</a:t>
                      </a:r>
                      <a:r>
                        <a:rPr lang="ru-RU" sz="1400" b="1" u="sng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u="sng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психиатрических </a:t>
                      </a:r>
                      <a:r>
                        <a:rPr lang="ru-RU" sz="1400" b="1" u="sng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освидетельствований;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 обучения и проверки знаний работника требований охраны труда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      От 15 000 до 25 000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От 110 000 до 130 000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7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u="sng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Необеспечение работников, занятых во вредных (опасных) условиях труда, средствами индивидуальной защиты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      От 20 000 до 30 000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От 130 000 до 150 000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7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Перечисленные нарушения совершены лицом, ранее подвергнутым административному наказанию за аналогичное нарушение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      От 30 000 до 40 000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   От 100 000 до 200 000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405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404664"/>
            <a:ext cx="8640960" cy="5721499"/>
          </a:xfrm>
        </p:spPr>
        <p:txBody>
          <a:bodyPr/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endParaRPr lang="ru-RU" sz="2000" b="1" kern="16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endParaRPr lang="ru-RU" sz="2000" b="1" kern="16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ru-RU" sz="2000" b="1" kern="16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5. </a:t>
            </a:r>
            <a:r>
              <a:rPr lang="ru-RU" sz="2000" b="1" kern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 внесении изменений в</a:t>
            </a:r>
            <a:r>
              <a:rPr lang="ru-RU" sz="2000" b="1" kern="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000" b="1" kern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Приказ Министерства труда и социальной защиты РФ от 14 июля 2021 г. N 467н "Об утверждении Правил финансового обеспечения предупредительных мер по сокращению производственного</a:t>
            </a:r>
            <a:r>
              <a:rPr lang="ru-RU" sz="2000" b="1" kern="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000" b="1" kern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травматизма и профессиональных заболеваний работников и санаторно-</a:t>
            </a:r>
            <a:r>
              <a:rPr lang="ru-RU" sz="2000" b="1" kern="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000" b="1" kern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курортного лечения работников, занятых на работах с вредными и (или)</a:t>
            </a:r>
            <a:r>
              <a:rPr lang="ru-RU" sz="2000" b="1" kern="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000" b="1" kern="16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опасными производственными факторами" (с изменениями и дополнениями)</a:t>
            </a:r>
            <a:r>
              <a:rPr lang="ru-RU" sz="2000" b="1" kern="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000" b="1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rId2"/>
              </a:rPr>
              <a:t/>
            </a:r>
            <a:br>
              <a:rPr lang="ru-RU" sz="2000" b="1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rId2"/>
              </a:rPr>
            </a:br>
            <a:r>
              <a:rPr lang="ru-RU" sz="2000" b="1" kern="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rId2"/>
              </a:rPr>
              <a:t>Редакция с изменениями N 123н от 19.03.2024</a:t>
            </a:r>
            <a:r>
              <a:rPr lang="ru-RU" sz="2000" b="1" kern="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г.)</a:t>
            </a:r>
            <a:endParaRPr lang="ru-RU" sz="2000" b="1" kern="16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375"/>
              </a:spcBef>
              <a:spcAft>
                <a:spcPts val="0"/>
              </a:spcAft>
              <a:buNone/>
            </a:pPr>
            <a:r>
              <a:rPr lang="ru-RU" sz="20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</a:t>
            </a:r>
          </a:p>
          <a:p>
            <a:pPr marL="0" indent="0" algn="just">
              <a:spcBef>
                <a:spcPts val="375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</a:t>
            </a:r>
            <a:r>
              <a:rPr lang="ru-RU" sz="20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Информация </a:t>
            </a:r>
            <a:r>
              <a:rPr lang="ru-RU" sz="20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 изменениях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</a:t>
            </a:r>
            <a:endParaRPr lang="ru-RU" sz="20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spcBef>
                <a:spcPts val="375"/>
              </a:spcBef>
              <a:spcAft>
                <a:spcPts val="0"/>
              </a:spcAft>
            </a:pPr>
            <a:r>
              <a:rPr lang="ru-RU" sz="2000" b="1" i="1" dirty="0">
                <a:solidFill>
                  <a:srgbClr val="35384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Пункт 3 дополнен подпунктом "с" с 16 июня 2024 г. - </a:t>
            </a:r>
            <a:r>
              <a:rPr lang="ru-RU" sz="2000" b="1" i="1" dirty="0">
                <a:solidFill>
                  <a:srgbClr val="106BBE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rId3"/>
              </a:rPr>
              <a:t>Приказ</a:t>
            </a:r>
            <a:r>
              <a:rPr lang="ru-RU" sz="2000" b="1" i="1" dirty="0">
                <a:solidFill>
                  <a:srgbClr val="353842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Минтруда России от 19 марта 2024 г. N 123Н</a:t>
            </a:r>
            <a:endParaRPr lang="ru-RU" sz="20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с) проведение оценки профессиональных рисков.</a:t>
            </a:r>
            <a:endParaRPr lang="ru-RU" sz="20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492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7620000" cy="5793507"/>
          </a:xfrm>
        </p:spPr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sz="5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426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280920" cy="5832648"/>
          </a:xfrm>
        </p:spPr>
        <p:txBody>
          <a:bodyPr>
            <a:normAutofit fontScale="40000" lnSpcReduction="20000"/>
          </a:bodyPr>
          <a:lstStyle/>
          <a:p>
            <a:pPr marL="0" lvl="0" indent="457200" algn="ctr">
              <a:buNone/>
            </a:pPr>
            <a:r>
              <a:rPr lang="ru-RU" sz="60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1. Новые нормативные правовые документы РФ по охране труда, вступающие с 1 сентября 2024 года.</a:t>
            </a:r>
            <a:endParaRPr lang="ru-RU" sz="60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ru-RU" sz="6000" dirty="0" smtClean="0">
              <a:latin typeface="Times New Roman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ru-RU" sz="2800" dirty="0">
              <a:latin typeface="Times New Roman"/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4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 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4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 - Приказ Министерства здравоохранения Российской Федерации от 3 мая 2024 г. № 220н «Об утверждении Порядка оказания первой помощи»</a:t>
            </a:r>
          </a:p>
          <a:p>
            <a:pPr marL="0" indent="0" algn="just">
              <a:spcAft>
                <a:spcPts val="0"/>
              </a:spcAft>
              <a:buNone/>
            </a:pPr>
            <a:endParaRPr lang="ru-RU" sz="4400" b="1" dirty="0" smtClean="0">
              <a:solidFill>
                <a:schemeClr val="tx1"/>
              </a:solidFill>
              <a:latin typeface="Times New Roman"/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4400" b="1" dirty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 </a:t>
            </a:r>
            <a:endParaRPr lang="ru-RU" sz="4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4400" b="1" dirty="0" smtClean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  </a:t>
            </a:r>
            <a:r>
              <a:rPr lang="ru-RU" sz="4400" dirty="0" smtClean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-</a:t>
            </a:r>
            <a:r>
              <a:rPr lang="ru-RU" sz="4400" dirty="0" smtClean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ru-RU" sz="4400" b="1" dirty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Приказ Министерства здравоохранения Российской Федерации от 24 мая </a:t>
            </a:r>
            <a:r>
              <a:rPr lang="ru-RU" sz="4400" b="1" dirty="0" smtClean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   2024 </a:t>
            </a:r>
            <a:r>
              <a:rPr lang="ru-RU" sz="4400" b="1" dirty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г. N 260н "Об утверждении требований к комплектации аптечки для оказания первой помощи с применением медицинских изделий пострадавшим в дорожно-транспортных происшествиях (автомобильной</a:t>
            </a:r>
            <a:r>
              <a:rPr lang="ru-RU" sz="4400" b="1" dirty="0" smtClean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)»</a:t>
            </a:r>
          </a:p>
          <a:p>
            <a:pPr marL="0" indent="0" algn="just">
              <a:spcAft>
                <a:spcPts val="0"/>
              </a:spcAft>
              <a:buNone/>
            </a:pPr>
            <a:endParaRPr lang="ru-RU" sz="4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4400" b="1" dirty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 </a:t>
            </a:r>
            <a:r>
              <a:rPr lang="ru-RU" sz="4400" b="1" dirty="0" smtClean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- Приказ Министерства здравоохранения Российской Федерации от 24 мая 2024г. «Об утверждении требований к комплектации аптечки для оказания первой помощи с применением медицинских изделий в организациях, осуществляющих образовательную деятельность»</a:t>
            </a:r>
          </a:p>
          <a:p>
            <a:pPr indent="0" algn="just">
              <a:spcAft>
                <a:spcPts val="0"/>
              </a:spcAft>
              <a:buNone/>
            </a:pPr>
            <a:endParaRPr lang="ru-RU" sz="4400" b="1" dirty="0">
              <a:solidFill>
                <a:schemeClr val="tx1"/>
              </a:solidFill>
              <a:latin typeface="Times New Roman CYR"/>
              <a:ea typeface="Times New Roman"/>
              <a:cs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ru-RU" sz="4400" b="1" dirty="0" smtClean="0">
              <a:solidFill>
                <a:schemeClr val="tx1"/>
              </a:solidFill>
              <a:latin typeface="Times New Roman CYR"/>
              <a:ea typeface="Times New Roman"/>
              <a:cs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sz="4400" b="1" dirty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 </a:t>
            </a:r>
            <a:endParaRPr lang="ru-RU" sz="4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indent="540385" algn="just">
              <a:spcAft>
                <a:spcPts val="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 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lvl="0" indent="457200">
              <a:buNone/>
            </a:pPr>
            <a:endParaRPr lang="ru-RU" sz="2200" b="1" i="1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4228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romanUcPeriod"/>
            </a:pPr>
            <a:r>
              <a:rPr lang="ru-RU" sz="1400" b="1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400" b="1" dirty="0" smtClean="0">
                <a:effectLst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5793507"/>
          </a:xfrm>
        </p:spPr>
        <p:txBody>
          <a:bodyPr>
            <a:normAutofit fontScale="92500" lnSpcReduction="20000"/>
          </a:bodyPr>
          <a:lstStyle/>
          <a:p>
            <a:pPr lvl="0" indent="0" algn="just">
              <a:buClr>
                <a:srgbClr val="31B6FD"/>
              </a:buClr>
              <a:buNone/>
            </a:pPr>
            <a:endParaRPr lang="ru-RU" sz="1400" b="1" dirty="0" smtClean="0">
              <a:solidFill>
                <a:srgbClr val="073E87"/>
              </a:solidFill>
              <a:latin typeface="Times New Roman CYR"/>
              <a:ea typeface="Times New Roman"/>
              <a:cs typeface="Times New Roman"/>
            </a:endParaRPr>
          </a:p>
          <a:p>
            <a:pPr lvl="0" indent="0" algn="just">
              <a:buClr>
                <a:srgbClr val="31B6FD"/>
              </a:buClr>
              <a:buNone/>
            </a:pPr>
            <a:endParaRPr lang="ru-RU" sz="1400" b="1" dirty="0">
              <a:solidFill>
                <a:srgbClr val="073E87"/>
              </a:solidFill>
              <a:latin typeface="Times New Roman CYR"/>
              <a:ea typeface="Times New Roman"/>
              <a:cs typeface="Times New Roman"/>
            </a:endParaRPr>
          </a:p>
          <a:p>
            <a:pPr lvl="0" indent="0" algn="just">
              <a:buClr>
                <a:srgbClr val="31B6FD"/>
              </a:buClr>
              <a:buNone/>
            </a:pPr>
            <a:endParaRPr lang="ru-RU" sz="1400" b="1" dirty="0" smtClean="0">
              <a:solidFill>
                <a:srgbClr val="073E87"/>
              </a:solidFill>
              <a:latin typeface="Times New Roman CYR"/>
              <a:ea typeface="Times New Roman"/>
              <a:cs typeface="Times New Roman"/>
            </a:endParaRPr>
          </a:p>
          <a:p>
            <a:pPr lvl="0" indent="0" algn="just">
              <a:buClr>
                <a:srgbClr val="31B6FD"/>
              </a:buClr>
              <a:buNone/>
            </a:pPr>
            <a:endParaRPr lang="ru-RU" sz="1400" b="1" dirty="0">
              <a:solidFill>
                <a:srgbClr val="073E87"/>
              </a:solidFill>
              <a:latin typeface="Times New Roman CYR"/>
              <a:ea typeface="Times New Roman"/>
              <a:cs typeface="Times New Roman"/>
            </a:endParaRPr>
          </a:p>
          <a:p>
            <a:pPr lvl="0" indent="0" algn="just">
              <a:buClr>
                <a:srgbClr val="31B6FD"/>
              </a:buClr>
              <a:buNone/>
            </a:pPr>
            <a:endParaRPr lang="ru-RU" sz="1400" b="1" dirty="0" smtClean="0">
              <a:solidFill>
                <a:srgbClr val="073E87"/>
              </a:solidFill>
              <a:latin typeface="Times New Roman CYR"/>
              <a:ea typeface="Times New Roman"/>
              <a:cs typeface="Times New Roman"/>
            </a:endParaRPr>
          </a:p>
          <a:p>
            <a:pPr lvl="0" indent="0" algn="just">
              <a:buClr>
                <a:srgbClr val="31B6FD"/>
              </a:buClr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- Приказ Министерства труда и социальной защиты РФ от 21 ноября 2023 г. № 817н «Об утверждении Методики проведения специальной оценки условий труда, Классификатора вредных и (или) опасных производственных факторов, формы отчета о проведении специальной оценки условий труда и инструкции по ее заполнению»</a:t>
            </a:r>
          </a:p>
          <a:p>
            <a:pPr marL="560070" lvl="0" indent="-285750" algn="just">
              <a:buClr>
                <a:srgbClr val="31B6FD"/>
              </a:buClr>
              <a:buFontTx/>
              <a:buChar char="-"/>
            </a:pPr>
            <a:endParaRPr lang="ru-RU" sz="2000" b="1" dirty="0">
              <a:solidFill>
                <a:schemeClr val="tx1"/>
              </a:solidFill>
              <a:latin typeface="Times New Roman CYR"/>
              <a:ea typeface="Times New Roman"/>
              <a:cs typeface="Times New Roman"/>
            </a:endParaRPr>
          </a:p>
          <a:p>
            <a:pPr lvl="0" indent="0" algn="just">
              <a:buClr>
                <a:srgbClr val="31B6FD"/>
              </a:buClr>
              <a:buNone/>
            </a:pPr>
            <a:endParaRPr lang="ru-RU" sz="2000" b="1" dirty="0" smtClean="0">
              <a:solidFill>
                <a:schemeClr val="tx1"/>
              </a:solidFill>
              <a:latin typeface="Times New Roman CYR"/>
              <a:ea typeface="Times New Roman"/>
              <a:cs typeface="Times New Roman"/>
            </a:endParaRPr>
          </a:p>
          <a:p>
            <a:pPr lvl="0" indent="0" algn="just">
              <a:buClr>
                <a:srgbClr val="31B6FD"/>
              </a:buClr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- </a:t>
            </a:r>
            <a:r>
              <a:rPr lang="ru-RU" sz="2000" b="1" dirty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Приказ Министерства труда и социальной защиты </a:t>
            </a:r>
            <a:r>
              <a:rPr lang="ru-RU" sz="2000" b="1" dirty="0" smtClean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Российской Федерации  </a:t>
            </a:r>
            <a:r>
              <a:rPr lang="ru-RU" sz="2000" b="1" dirty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от </a:t>
            </a:r>
            <a:r>
              <a:rPr lang="ru-RU" sz="2000" b="1" dirty="0" smtClean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 19 марта 2024 </a:t>
            </a:r>
            <a:r>
              <a:rPr lang="ru-RU" sz="2000" b="1" dirty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г. </a:t>
            </a:r>
            <a:r>
              <a:rPr lang="ru-RU" sz="2000" b="1" dirty="0" smtClean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№ 123н «О внесении изменений в Правила финансового обеспечения предупредительных мер по сокращению производственного травматизма и профессиональных заболеваний работников и санаторно-курортного лечения работников, занятых на работах с вредными и (или) опасными производственными факторами, утвержденные приказом Министерства труда и социальной защиты Российской Федерации от 14 июля 2021 г. № 467н» ( вступил в силу с 16.06.2024г.)</a:t>
            </a:r>
            <a:endParaRPr lang="ru-RU" sz="2000" b="1" dirty="0">
              <a:solidFill>
                <a:schemeClr val="tx1"/>
              </a:solidFill>
              <a:latin typeface="Times New Roman CYR"/>
              <a:ea typeface="Times New Roman"/>
              <a:cs typeface="Times New Roman"/>
            </a:endParaRPr>
          </a:p>
          <a:p>
            <a:pPr lvl="0" indent="0" algn="just">
              <a:buClr>
                <a:srgbClr val="31B6FD"/>
              </a:buClr>
              <a:buNone/>
            </a:pPr>
            <a:endParaRPr lang="ru-RU" sz="1400" b="1" dirty="0">
              <a:solidFill>
                <a:schemeClr val="tx1"/>
              </a:solidFill>
              <a:latin typeface="Times New Roman CYR"/>
              <a:ea typeface="Times New Roman"/>
              <a:cs typeface="Times New Roman"/>
            </a:endParaRPr>
          </a:p>
          <a:p>
            <a:pPr lvl="0" indent="0" algn="just">
              <a:buClr>
                <a:srgbClr val="31B6FD"/>
              </a:buClr>
              <a:buNone/>
            </a:pPr>
            <a:r>
              <a:rPr lang="ru-RU" sz="1600" dirty="0">
                <a:solidFill>
                  <a:schemeClr val="tx1"/>
                </a:solidFill>
                <a:latin typeface="Times New Roman CYR"/>
                <a:ea typeface="Times New Roman"/>
                <a:cs typeface="Times New Roman"/>
              </a:rPr>
              <a:t> </a:t>
            </a:r>
            <a:endParaRPr lang="ru-RU" sz="16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9575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856983" cy="5865515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endParaRPr lang="ru-RU" sz="18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endParaRPr lang="ru-RU" sz="1800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endParaRPr lang="ru-RU" sz="18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 О 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завершении подготовительного этапа обеспечения работников СИЗ и смывающими средствами по Типовым нормам (31 декабря 2024 года!) и переходу на обеспечение работников средствами индивидуальной защиты и смывающими средствами с 1 января 2025года по Единым типовым нормам (ЕТН). </a:t>
            </a:r>
            <a:endParaRPr lang="ru-RU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endParaRPr lang="ru-RU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617220" indent="-342900" algn="just">
              <a:spcAft>
                <a:spcPts val="0"/>
              </a:spcAft>
              <a:buFontTx/>
              <a:buChar char="-"/>
            </a:pPr>
            <a:endParaRPr lang="ru-RU" b="1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617220" indent="-342900" algn="just">
              <a:spcAft>
                <a:spcPts val="0"/>
              </a:spcAft>
              <a:buFontTx/>
              <a:buChar char="-"/>
            </a:pPr>
            <a:r>
              <a:rPr lang="ru-RU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Приказ 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Министерства труда и социальной защиты РФ от 29.10.2021г. № 766н </a:t>
            </a:r>
            <a:r>
              <a:rPr lang="ru-RU" b="1" dirty="0" smtClean="0">
                <a:solidFill>
                  <a:srgbClr val="073E87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"Об </a:t>
            </a:r>
            <a:r>
              <a:rPr lang="ru-RU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утверждении 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Правил обеспечения работников средствами </a:t>
            </a:r>
            <a:r>
              <a:rPr lang="ru-RU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индивидуальной 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защиты и смывающими средствами</a:t>
            </a:r>
            <a:r>
              <a:rPr lang="ru-RU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" </a:t>
            </a:r>
            <a:r>
              <a:rPr lang="ru-RU" b="1" u="sng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(вступил в силу с 01.09.2023г.). </a:t>
            </a:r>
            <a:endParaRPr lang="ru-RU" b="1" u="sng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7698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15000"/>
              </a:lnSpc>
              <a:spcAft>
                <a:spcPts val="1000"/>
              </a:spcAft>
              <a:buNone/>
            </a:pP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1" y="260648"/>
            <a:ext cx="8640960" cy="5865515"/>
          </a:xfrm>
        </p:spPr>
        <p:txBody>
          <a:bodyPr>
            <a:normAutofit lnSpcReduction="10000"/>
          </a:bodyPr>
          <a:lstStyle/>
          <a:p>
            <a:pPr marL="617220" lvl="0" indent="-342900" algn="just">
              <a:buClr>
                <a:srgbClr val="31B6FD"/>
              </a:buClr>
              <a:buFontTx/>
              <a:buChar char="-"/>
            </a:pPr>
            <a:endParaRPr lang="ru-RU" sz="1800" b="1" u="sng" dirty="0" smtClean="0">
              <a:solidFill>
                <a:srgbClr val="073E87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617220" lvl="0" indent="-342900" algn="just">
              <a:buClr>
                <a:srgbClr val="31B6FD"/>
              </a:buClr>
              <a:buFontTx/>
              <a:buChar char="-"/>
            </a:pPr>
            <a:endParaRPr lang="ru-RU" sz="1800" b="1" u="sng" dirty="0" smtClean="0">
              <a:solidFill>
                <a:srgbClr val="073E87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617220" lvl="0" indent="-342900" algn="just">
              <a:buClr>
                <a:srgbClr val="31B6FD"/>
              </a:buClr>
              <a:buFontTx/>
              <a:buChar char="-"/>
            </a:pPr>
            <a:endParaRPr lang="ru-RU" sz="1800" b="1" u="sng" dirty="0">
              <a:solidFill>
                <a:srgbClr val="073E87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indent="0" algn="just">
              <a:buClr>
                <a:srgbClr val="31B6FD"/>
              </a:buClr>
              <a:buNone/>
            </a:pPr>
            <a:r>
              <a:rPr lang="ru-RU" sz="2000" b="1" u="sng" dirty="0" smtClean="0">
                <a:solidFill>
                  <a:srgbClr val="073E87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п. 4 </a:t>
            </a:r>
            <a:r>
              <a:rPr lang="ru-RU" sz="2000" b="1" u="sng" dirty="0">
                <a:solidFill>
                  <a:srgbClr val="073E87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</a:t>
            </a:r>
            <a:r>
              <a:rPr lang="ru-RU" sz="2000" b="1" i="1" u="sng" dirty="0">
                <a:solidFill>
                  <a:srgbClr val="073E87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период до 31 декабря 2024 года работодатель вправе осуществлять обеспечение СИЗ и смывающими средствами в соответствии с Правилами, на основании </a:t>
            </a:r>
            <a:r>
              <a:rPr lang="ru-RU" sz="2000" b="1" i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rId2"/>
              </a:rPr>
              <a:t>типовых норм</a:t>
            </a:r>
            <a:r>
              <a:rPr lang="ru-RU" sz="2000" b="1" i="1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2000" b="1" i="1" u="sng" dirty="0">
                <a:solidFill>
                  <a:srgbClr val="073E87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бесплатной выдачи специальной одежды, специальной обуви и других средств индивидуальной защиты (далее - типовые нормы) с учетом результатов СОУТ, результатов ОПР, мнения выборного органа первичной профсоюзной организации или иного уполномоченного представительного органа работников (при наличии).</a:t>
            </a:r>
            <a:endParaRPr lang="ru-RU" sz="2000" dirty="0">
              <a:solidFill>
                <a:srgbClr val="073E87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indent="0" algn="just">
              <a:buClr>
                <a:srgbClr val="31B6FD"/>
              </a:buClr>
              <a:buNone/>
            </a:pPr>
            <a:endParaRPr lang="ru-RU" sz="2000" b="1" i="1" u="sng" dirty="0">
              <a:solidFill>
                <a:srgbClr val="073E87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lvl="0" indent="0" algn="just">
              <a:buClr>
                <a:srgbClr val="31B6FD"/>
              </a:buClr>
              <a:buNone/>
            </a:pPr>
            <a:r>
              <a:rPr lang="ru-RU" sz="2000" b="1" i="1" u="sng" dirty="0">
                <a:solidFill>
                  <a:srgbClr val="073E87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Решение о применении в период с 1 сентября 2023 года до 31 декабря 2024 года </a:t>
            </a:r>
            <a:r>
              <a:rPr lang="ru-RU" sz="2000" b="1" i="1" u="sng" dirty="0">
                <a:solidFill>
                  <a:srgbClr val="106BBE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rId3"/>
              </a:rPr>
              <a:t>Единых типовых норм</a:t>
            </a:r>
            <a:r>
              <a:rPr lang="ru-RU" sz="2000" b="1" i="1" u="sng" dirty="0">
                <a:solidFill>
                  <a:srgbClr val="073E87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или </a:t>
            </a:r>
            <a:r>
              <a:rPr lang="ru-RU" sz="2000" b="1" i="1" u="sng" dirty="0">
                <a:solidFill>
                  <a:srgbClr val="106BBE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hlinkClick r:id="rId2"/>
              </a:rPr>
              <a:t>типовых норм</a:t>
            </a:r>
            <a:r>
              <a:rPr lang="ru-RU" sz="2000" b="1" i="1" u="sng" dirty="0">
                <a:solidFill>
                  <a:srgbClr val="073E87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принимается работодателем.</a:t>
            </a:r>
            <a:endParaRPr lang="ru-RU" sz="2000" dirty="0">
              <a:solidFill>
                <a:srgbClr val="073E87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lvl="0" indent="0" algn="just">
              <a:buClr>
                <a:srgbClr val="31B6FD"/>
              </a:buClr>
              <a:buNone/>
            </a:pPr>
            <a:r>
              <a:rPr lang="ru-RU" sz="2000" b="1" dirty="0">
                <a:solidFill>
                  <a:srgbClr val="073E87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endParaRPr lang="ru-RU" sz="2000" dirty="0">
              <a:solidFill>
                <a:srgbClr val="073E87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1800" b="1" dirty="0">
                <a:latin typeface="Times New Roman"/>
                <a:ea typeface="Calibri"/>
                <a:cs typeface="Times New Roman"/>
              </a:rPr>
              <a:t>- Приказ Министерства труда и социальной защиты РФ от 29.10.2021г. № 767н  “Об утверждении Единых типовых норм выдачи средств индивидуальной защиты и смывающих средств” (</a:t>
            </a:r>
            <a:r>
              <a:rPr lang="ru-RU" sz="1800" b="1" u="sng" dirty="0">
                <a:latin typeface="Times New Roman"/>
                <a:ea typeface="Calibri"/>
                <a:cs typeface="Times New Roman"/>
              </a:rPr>
              <a:t>вступил в силу с 01.09.2023г.)</a:t>
            </a:r>
            <a:r>
              <a:rPr lang="ru-RU" sz="1800" b="1" dirty="0">
                <a:latin typeface="Times New Roman"/>
                <a:ea typeface="Calibri"/>
                <a:cs typeface="Times New Roman"/>
              </a:rPr>
              <a:t>.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84973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178698"/>
          </a:xfrm>
        </p:spPr>
        <p:txBody>
          <a:bodyPr>
            <a:no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6673"/>
            <a:ext cx="8640960" cy="5256584"/>
          </a:xfrm>
        </p:spPr>
        <p:txBody>
          <a:bodyPr>
            <a:norm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Aft>
                <a:spcPts val="0"/>
              </a:spcAft>
              <a:buNone/>
            </a:pPr>
            <a:r>
              <a:rPr lang="ru-RU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3.О 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проведении региональной тематической проверки  по подготовке  организаций образования к переходу на обеспечение работников  СИЗ и смывающими средствами по Единым типовым нормам (ЕТН).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  <a:p>
            <a:pPr marL="0" lvl="0" indent="0" algn="just">
              <a:spcAft>
                <a:spcPts val="0"/>
              </a:spcAft>
              <a:buNone/>
            </a:pPr>
            <a:r>
              <a:rPr lang="ru-RU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4.О типичных нарушениях </a:t>
            </a:r>
            <a:r>
              <a:rPr lang="ru-RU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законодательства РФ об охране труда, выявляемых при проведении плановых проверок главным техническим инспектором труда обкома Профсоюза,  при расследовании несчастных случаев с тяжелыми последствиями и смертельным исходом.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347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332656"/>
            <a:ext cx="8640960" cy="5793507"/>
          </a:xfrm>
        </p:spPr>
        <p:txBody>
          <a:bodyPr>
            <a:normAutofit/>
          </a:bodyPr>
          <a:lstStyle/>
          <a:p>
            <a:pPr marL="742950" lvl="1" indent="-285750">
              <a:spcAft>
                <a:spcPts val="0"/>
              </a:spcAft>
              <a:buFont typeface="+mj-lt"/>
              <a:buAutoNum type="arabicPeriod"/>
            </a:pPr>
            <a:endParaRPr lang="ru-RU" sz="2400" b="1" dirty="0" smtClean="0">
              <a:latin typeface="Times New Roman"/>
              <a:ea typeface="Calibri"/>
              <a:cs typeface="Times New Roman"/>
            </a:endParaRPr>
          </a:p>
          <a:p>
            <a:pPr marL="457200" lvl="1" indent="0">
              <a:spcAft>
                <a:spcPts val="0"/>
              </a:spcAft>
              <a:buNone/>
            </a:pP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1.Обучение </a:t>
            </a:r>
            <a:r>
              <a:rPr lang="ru-RU" sz="2400" b="1" dirty="0">
                <a:latin typeface="Times New Roman"/>
                <a:ea typeface="Calibri"/>
                <a:cs typeface="Times New Roman"/>
              </a:rPr>
              <a:t>и проверка знания требований охраны труда.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 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   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 </a:t>
            </a:r>
            <a:r>
              <a:rPr lang="ru-RU" sz="2000" b="1" dirty="0" smtClean="0">
                <a:latin typeface="Times New Roman"/>
                <a:ea typeface="Calibri"/>
                <a:cs typeface="Times New Roman"/>
              </a:rPr>
              <a:t>Постановление Правительства РФ от 24 декабря 2021г. «О порядке обучения по охране труда и проверки знания требования охраны труда»</a:t>
            </a:r>
          </a:p>
          <a:p>
            <a:pPr marL="0" indent="0" algn="just">
              <a:spcAft>
                <a:spcPts val="0"/>
              </a:spcAft>
              <a:buNone/>
            </a:pPr>
            <a:endParaRPr lang="ru-RU" sz="2000" b="1" dirty="0">
              <a:effectLst/>
              <a:latin typeface="Times New Roman"/>
              <a:ea typeface="Calibri"/>
              <a:cs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2000" dirty="0">
                <a:latin typeface="Times New Roman"/>
                <a:ea typeface="Times New Roman"/>
              </a:rPr>
              <a:t>106. Индивидуальные предприниматели и </a:t>
            </a:r>
            <a:r>
              <a:rPr lang="ru-RU" sz="2000" b="1" dirty="0">
                <a:latin typeface="Times New Roman"/>
                <a:ea typeface="Times New Roman"/>
              </a:rPr>
              <a:t>юридические лица, осуществляющие деятельность по обучению своих работников вопросам охраны труда</a:t>
            </a:r>
            <a:r>
              <a:rPr lang="ru-RU" sz="2000" dirty="0">
                <a:latin typeface="Times New Roman"/>
                <a:ea typeface="Times New Roman"/>
              </a:rPr>
              <a:t>, соответствующие требованиям 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hlinkClick r:id="rId2" action="ppaction://hlinkfile"/>
              </a:rPr>
              <a:t>пунктов 96 - 98</a:t>
            </a:r>
            <a:r>
              <a:rPr lang="ru-RU" sz="2000" dirty="0">
                <a:latin typeface="Times New Roman"/>
                <a:ea typeface="Times New Roman"/>
              </a:rPr>
              <a:t> настоящих Правил и проинформировавшие Министерство труда и социальной защиты Российской Федерации о намерении осуществлять деятельность по обучению своих работников вопросам охраны труда (далее - намерение осуществлять деятельность по обучению своих работников вопросам охраны труда), </a:t>
            </a:r>
            <a:r>
              <a:rPr lang="ru-RU" sz="2000" b="1" dirty="0">
                <a:latin typeface="Times New Roman"/>
                <a:ea typeface="Times New Roman"/>
              </a:rPr>
              <a:t>подлежат регистрации в реестре </a:t>
            </a:r>
            <a:r>
              <a:rPr lang="ru-RU" sz="2000" dirty="0">
                <a:latin typeface="Times New Roman"/>
                <a:ea typeface="Times New Roman"/>
              </a:rPr>
              <a:t>индивидуальных предпринимателей и </a:t>
            </a:r>
            <a:r>
              <a:rPr lang="ru-RU" sz="2000" b="1" dirty="0">
                <a:latin typeface="Times New Roman"/>
                <a:ea typeface="Times New Roman"/>
              </a:rPr>
              <a:t>юридических лиц, осуществляющих деятельность по обучению своих работников вопросам охраны труда</a:t>
            </a:r>
            <a:r>
              <a:rPr lang="ru-RU" sz="2000" dirty="0">
                <a:latin typeface="Times New Roman"/>
                <a:ea typeface="Times New Roman"/>
              </a:rPr>
              <a:t>, с указанием следующих сведений:</a:t>
            </a:r>
            <a:endParaRPr lang="ru-RU" sz="1800" dirty="0">
              <a:latin typeface="Times New Roman CYR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457200" y="29260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4793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640959" cy="5865515"/>
          </a:xfrm>
        </p:spPr>
        <p:txBody>
          <a:bodyPr/>
          <a:lstStyle/>
          <a:p>
            <a:pPr marL="0" lvl="0" indent="0" algn="just">
              <a:buClr>
                <a:srgbClr val="31B6FD"/>
              </a:buClr>
              <a:buNone/>
            </a:pPr>
            <a:endParaRPr lang="ru-RU" b="1" dirty="0" smtClean="0">
              <a:solidFill>
                <a:srgbClr val="073E87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buClr>
                <a:srgbClr val="31B6FD"/>
              </a:buClr>
              <a:buNone/>
            </a:pPr>
            <a:endParaRPr lang="ru-RU" b="1" dirty="0">
              <a:solidFill>
                <a:srgbClr val="073E87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buClr>
                <a:srgbClr val="31B6FD"/>
              </a:buClr>
              <a:buNone/>
            </a:pPr>
            <a:r>
              <a:rPr lang="ru-RU" b="1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2.Обязательное </a:t>
            </a:r>
            <a:r>
              <a:rPr lang="ru-RU" b="1" dirty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психиатрическое освидетельствование.</a:t>
            </a:r>
            <a:r>
              <a:rPr lang="ru-RU" sz="1800" dirty="0">
                <a:solidFill>
                  <a:srgbClr val="073E87"/>
                </a:solidFill>
                <a:latin typeface="Calibri"/>
                <a:ea typeface="Calibri"/>
                <a:cs typeface="Times New Roman"/>
              </a:rPr>
              <a:t>     </a:t>
            </a:r>
            <a:r>
              <a:rPr lang="ru-RU" b="1" dirty="0">
                <a:solidFill>
                  <a:srgbClr val="073E87"/>
                </a:solidFill>
                <a:latin typeface="Times New Roman"/>
                <a:ea typeface="Times New Roman"/>
                <a:cs typeface="Times New Roman"/>
              </a:rPr>
              <a:t>-      </a:t>
            </a:r>
          </a:p>
          <a:p>
            <a:pPr marL="0" lvl="0" indent="0" algn="just">
              <a:buClr>
                <a:srgbClr val="31B6FD"/>
              </a:buClr>
              <a:buNone/>
            </a:pPr>
            <a:endParaRPr lang="ru-RU" b="1" i="1" dirty="0">
              <a:solidFill>
                <a:srgbClr val="073E87"/>
              </a:solidFill>
              <a:latin typeface="Times New Roman"/>
              <a:ea typeface="Times New Roman"/>
              <a:cs typeface="Times New Roman"/>
            </a:endParaRPr>
          </a:p>
          <a:p>
            <a:pPr marL="0" lvl="0" indent="0" algn="just">
              <a:buClr>
                <a:srgbClr val="31B6FD"/>
              </a:buClr>
              <a:buNone/>
            </a:pPr>
            <a:r>
              <a:rPr lang="ru-RU" b="1" i="1" dirty="0">
                <a:solidFill>
                  <a:srgbClr val="073E87"/>
                </a:solidFill>
                <a:latin typeface="Times New Roman"/>
                <a:ea typeface="Times New Roman"/>
                <a:cs typeface="Times New Roman"/>
              </a:rPr>
              <a:t>Приказ Министерства здравоохранения РФ от 20 мая 2022 г. N 342н "Об утверждении порядка прохождения обязательного психиатрического</a:t>
            </a:r>
            <a:r>
              <a:rPr lang="ru-RU" sz="2000" b="1" i="1" dirty="0">
                <a:solidFill>
                  <a:srgbClr val="073E87"/>
                </a:solidFill>
                <a:latin typeface="Times New Roman CYR"/>
                <a:ea typeface="Times New Roman"/>
                <a:cs typeface="Times New Roman"/>
              </a:rPr>
              <a:t> </a:t>
            </a:r>
            <a:r>
              <a:rPr lang="ru-RU" b="1" i="1" dirty="0">
                <a:solidFill>
                  <a:srgbClr val="073E87"/>
                </a:solidFill>
                <a:latin typeface="Times New Roman"/>
                <a:ea typeface="Times New Roman"/>
                <a:cs typeface="Times New Roman"/>
              </a:rPr>
              <a:t>освидетельствования работниками, осуществляющими отдельные виды деятельности, его периодичности, а также видов деятельности, при осуществлении которых проводится </a:t>
            </a:r>
            <a:r>
              <a:rPr lang="ru-RU" b="1" i="1" u="sng" dirty="0">
                <a:solidFill>
                  <a:srgbClr val="073E87"/>
                </a:solidFill>
                <a:latin typeface="Times New Roman"/>
                <a:ea typeface="Times New Roman"/>
                <a:cs typeface="Times New Roman"/>
              </a:rPr>
              <a:t>психиатрическое освидетельствование</a:t>
            </a:r>
            <a:r>
              <a:rPr lang="ru-RU" b="1" i="1" dirty="0">
                <a:solidFill>
                  <a:srgbClr val="073E87"/>
                </a:solidFill>
                <a:latin typeface="Times New Roman"/>
                <a:ea typeface="Times New Roman"/>
                <a:cs typeface="Times New Roman"/>
              </a:rPr>
              <a:t>»</a:t>
            </a:r>
            <a:endParaRPr lang="ru-RU" sz="1800" dirty="0">
              <a:solidFill>
                <a:srgbClr val="073E87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457200" y="29260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2034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260648"/>
            <a:ext cx="8640960" cy="5865515"/>
          </a:xfrm>
        </p:spPr>
        <p:txBody>
          <a:bodyPr>
            <a:normAutofit/>
          </a:bodyPr>
          <a:lstStyle/>
          <a:p>
            <a:pPr algn="just"/>
            <a:endParaRPr lang="ru-RU" sz="19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9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здравоохранения РФ от 238 января 2021 г. № 29н «Об утверждении Порядка </a:t>
            </a:r>
            <a:r>
              <a:rPr lang="ru-RU" sz="19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проведенияобязательных</a:t>
            </a:r>
            <a:r>
              <a:rPr lang="ru-RU" sz="19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предварительных и периодических медицинских осмотров работников, предусмотренных частью четвертой статьи 213 Трудового кодекса Российской Федерации, перечня медицинских противопоказаний к осуществлению работ с вредными и (или) опасными производственными факторами, а также работам, при выполнении которых проводятся обязательные предварительные и </a:t>
            </a:r>
            <a:r>
              <a:rPr lang="ru-RU" sz="19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периодичесие</a:t>
            </a:r>
            <a:r>
              <a:rPr lang="ru-RU" sz="19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медицинские осмотры»</a:t>
            </a:r>
            <a:endParaRPr lang="ru-RU" sz="19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прохождения предварительного осмотра лицо, поступающее на работу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медицинскую организацию, в которой проводится предварительный осмотр,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врачебной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комиссии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проводившей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обязательное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психиатрическое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освидетельствование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 случаях, предусмотренных законодательством Российской Федерации</a:t>
            </a:r>
            <a:r>
              <a:rPr lang="ru-RU" sz="19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3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29.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прохождения периодического медицинского осмотра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прибыть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медицинскую организацию в день, установленный календарным планом, и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предъявить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медицинской организации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указанные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пункте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настоящего Порядка.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457200" y="29260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52957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3258</TotalTime>
  <Words>744</Words>
  <Application>Microsoft Office PowerPoint</Application>
  <PresentationFormat>Экран (4:3)</PresentationFormat>
  <Paragraphs>104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Волна</vt:lpstr>
      <vt:lpstr> Волгоградская  областная  организация  Общероссийского Профсоюза образования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Административная ответственность за нарушение законодательства об охране труда (ст. 5.27.1 КоАП)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Волгоградская областная организация Профсоюза образования и науки Российской Федерации</dc:title>
  <dc:creator>Narod</dc:creator>
  <cp:lastModifiedBy>Narod</cp:lastModifiedBy>
  <cp:revision>63</cp:revision>
  <cp:lastPrinted>2024-04-22T11:06:26Z</cp:lastPrinted>
  <dcterms:created xsi:type="dcterms:W3CDTF">2023-02-10T05:25:33Z</dcterms:created>
  <dcterms:modified xsi:type="dcterms:W3CDTF">2024-08-12T06:39:02Z</dcterms:modified>
</cp:coreProperties>
</file>