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4" r:id="rId3"/>
    <p:sldId id="328" r:id="rId4"/>
    <p:sldId id="293" r:id="rId5"/>
    <p:sldId id="260" r:id="rId6"/>
    <p:sldId id="262" r:id="rId7"/>
    <p:sldId id="332" r:id="rId8"/>
    <p:sldId id="326" r:id="rId9"/>
    <p:sldId id="308" r:id="rId10"/>
    <p:sldId id="265" r:id="rId11"/>
    <p:sldId id="291" r:id="rId12"/>
    <p:sldId id="266" r:id="rId13"/>
    <p:sldId id="296" r:id="rId14"/>
    <p:sldId id="263" r:id="rId15"/>
    <p:sldId id="267" r:id="rId16"/>
    <p:sldId id="268" r:id="rId17"/>
    <p:sldId id="300" r:id="rId18"/>
    <p:sldId id="309" r:id="rId19"/>
    <p:sldId id="301" r:id="rId20"/>
    <p:sldId id="269" r:id="rId21"/>
    <p:sldId id="330" r:id="rId22"/>
    <p:sldId id="270" r:id="rId23"/>
    <p:sldId id="271" r:id="rId24"/>
    <p:sldId id="302" r:id="rId25"/>
    <p:sldId id="321" r:id="rId26"/>
    <p:sldId id="329" r:id="rId27"/>
    <p:sldId id="313" r:id="rId28"/>
    <p:sldId id="272" r:id="rId29"/>
    <p:sldId id="314" r:id="rId30"/>
    <p:sldId id="331" r:id="rId31"/>
    <p:sldId id="289" r:id="rId32"/>
    <p:sldId id="322" r:id="rId33"/>
    <p:sldId id="323" r:id="rId34"/>
    <p:sldId id="276" r:id="rId35"/>
    <p:sldId id="316" r:id="rId36"/>
    <p:sldId id="318" r:id="rId37"/>
    <p:sldId id="277" r:id="rId38"/>
    <p:sldId id="279" r:id="rId39"/>
    <p:sldId id="280" r:id="rId40"/>
    <p:sldId id="303" r:id="rId41"/>
    <p:sldId id="305" r:id="rId42"/>
    <p:sldId id="298" r:id="rId43"/>
    <p:sldId id="282" r:id="rId44"/>
    <p:sldId id="284" r:id="rId45"/>
    <p:sldId id="264" r:id="rId46"/>
    <p:sldId id="285" r:id="rId47"/>
    <p:sldId id="274" r:id="rId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1446" y="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0;&#1085;&#1080;&#1075;&#1072;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0;&#1085;&#1080;&#1075;&#1072;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0;&#1085;&#1080;&#1075;&#1072;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0\&#1050;&#1085;&#1080;&#1075;&#1072;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290360260680875E-2"/>
          <c:y val="6.703642310341798E-2"/>
          <c:w val="0.93727651479416463"/>
          <c:h val="0.853234873782059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[Книга1.xlsx]Лист4!$B$1</c:f>
              <c:strCache>
                <c:ptCount val="1"/>
                <c:pt idx="0">
                  <c:v>наличие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0806244713111419E-2"/>
                  <c:y val="-7.7253218884120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26E-48D7-99CC-3BEF9F6E67BA}"/>
                </c:ext>
              </c:extLst>
            </c:dLbl>
            <c:dLbl>
              <c:idx val="1"/>
              <c:layout>
                <c:manualLayout>
                  <c:x val="2.0806244713111419E-2"/>
                  <c:y val="-5.7224606580829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26E-48D7-99CC-3BEF9F6E67BA}"/>
                </c:ext>
              </c:extLst>
            </c:dLbl>
            <c:dLbl>
              <c:idx val="2"/>
              <c:layout>
                <c:manualLayout>
                  <c:x val="2.0806244713111419E-2"/>
                  <c:y val="-5.1502145922746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26E-48D7-99CC-3BEF9F6E67BA}"/>
                </c:ext>
              </c:extLst>
            </c:dLbl>
            <c:dLbl>
              <c:idx val="3"/>
              <c:layout>
                <c:manualLayout>
                  <c:x val="2.4513940630425033E-2"/>
                  <c:y val="-3.9895310566846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26E-48D7-99CC-3BEF9F6E67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[Книга1.xlsx]Лист4!$A$2:$A$5</c:f>
              <c:strCache>
                <c:ptCount val="4"/>
                <c:pt idx="0">
                  <c:v>на 1.01.2013</c:v>
                </c:pt>
                <c:pt idx="1">
                  <c:v>на 1.01.2014</c:v>
                </c:pt>
                <c:pt idx="2">
                  <c:v>на 1.01.2015</c:v>
                </c:pt>
                <c:pt idx="3">
                  <c:v>на 1.01.2016</c:v>
                </c:pt>
              </c:strCache>
            </c:strRef>
          </c:cat>
          <c:val>
            <c:numRef>
              <c:f>[Книга1.xlsx]Лист4!$B$2:$B$5</c:f>
              <c:numCache>
                <c:formatCode>General</c:formatCode>
                <c:ptCount val="4"/>
                <c:pt idx="0">
                  <c:v>80</c:v>
                </c:pt>
                <c:pt idx="1">
                  <c:v>85</c:v>
                </c:pt>
                <c:pt idx="2">
                  <c:v>91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26E-48D7-99CC-3BEF9F6E67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98961664"/>
        <c:axId val="100802560"/>
        <c:axId val="0"/>
      </c:bar3DChart>
      <c:catAx>
        <c:axId val="989616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00802560"/>
        <c:crosses val="autoZero"/>
        <c:auto val="1"/>
        <c:lblAlgn val="ctr"/>
        <c:lblOffset val="100"/>
        <c:noMultiLvlLbl val="0"/>
      </c:catAx>
      <c:valAx>
        <c:axId val="100802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989616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Лист2!$B$1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279186326892035E-2"/>
                  <c:y val="-6.5949584977363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E9A-4237-9CF3-8E3666AC0C4E}"/>
                </c:ext>
              </c:extLst>
            </c:dLbl>
            <c:dLbl>
              <c:idx val="1"/>
              <c:layout>
                <c:manualLayout>
                  <c:x val="1.6714033063874884E-2"/>
                  <c:y val="-5.4479905426677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E9A-4237-9CF3-8E3666AC0C4E}"/>
                </c:ext>
              </c:extLst>
            </c:dLbl>
            <c:dLbl>
              <c:idx val="2"/>
              <c:layout>
                <c:manualLayout>
                  <c:x val="9.5084208223972042E-3"/>
                  <c:y val="-4.0143088209130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E9A-4237-9CF3-8E3666AC0C4E}"/>
                </c:ext>
              </c:extLst>
            </c:dLbl>
            <c:dLbl>
              <c:idx val="3"/>
              <c:layout>
                <c:manualLayout>
                  <c:x val="2.7219706911636152E-2"/>
                  <c:y val="-7.741881297475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E9A-4237-9CF3-8E3666AC0C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Лист2!$A$2:$A$5</c:f>
              <c:strCache>
                <c:ptCount val="4"/>
                <c:pt idx="0">
                  <c:v>на 1.01.2013</c:v>
                </c:pt>
                <c:pt idx="1">
                  <c:v>на 1.01.2014</c:v>
                </c:pt>
                <c:pt idx="2">
                  <c:v>на 1.01.2015</c:v>
                </c:pt>
                <c:pt idx="3">
                  <c:v>на 1.01.2016</c:v>
                </c:pt>
              </c:strCache>
            </c:strRef>
          </c:cat>
          <c:val>
            <c:numRef>
              <c:f>Лист2!$B$2:$B$5</c:f>
              <c:numCache>
                <c:formatCode>General</c:formatCode>
                <c:ptCount val="4"/>
                <c:pt idx="0">
                  <c:v>9581</c:v>
                </c:pt>
                <c:pt idx="1">
                  <c:v>9788</c:v>
                </c:pt>
                <c:pt idx="2">
                  <c:v>10541</c:v>
                </c:pt>
                <c:pt idx="3">
                  <c:v>10647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9A-4237-9CF3-8E3666AC0C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00848384"/>
        <c:axId val="100849920"/>
        <c:axId val="0"/>
      </c:bar3DChart>
      <c:catAx>
        <c:axId val="1008483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00849920"/>
        <c:crosses val="autoZero"/>
        <c:auto val="1"/>
        <c:lblAlgn val="ctr"/>
        <c:lblOffset val="100"/>
        <c:noMultiLvlLbl val="0"/>
      </c:catAx>
      <c:valAx>
        <c:axId val="100849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008483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Лист3!$B$1</c:f>
              <c:strCache>
                <c:ptCount val="1"/>
                <c:pt idx="0">
                  <c:v>охват 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4.3428746744272696E-2"/>
                  <c:y val="-8.97696987868571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314-49FD-9934-4A6F71BBC9E3}"/>
                </c:ext>
              </c:extLst>
            </c:dLbl>
            <c:dLbl>
              <c:idx val="1"/>
              <c:layout>
                <c:manualLayout>
                  <c:x val="3.8805076077065313E-2"/>
                  <c:y val="-7.31328948449773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314-49FD-9934-4A6F71BBC9E3}"/>
                </c:ext>
              </c:extLst>
            </c:dLbl>
            <c:dLbl>
              <c:idx val="2"/>
              <c:layout>
                <c:manualLayout>
                  <c:x val="4.3407344610676683E-2"/>
                  <c:y val="-7.6517061038265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314-49FD-9934-4A6F71BBC9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Лист3!$A$2:$A$4</c:f>
              <c:strCache>
                <c:ptCount val="3"/>
                <c:pt idx="0">
                  <c:v>на 1.01.2014</c:v>
                </c:pt>
                <c:pt idx="1">
                  <c:v>на 1.01.2015</c:v>
                </c:pt>
                <c:pt idx="2">
                  <c:v>на 1.01.2016</c:v>
                </c:pt>
              </c:strCache>
            </c:strRef>
          </c:cat>
          <c:val>
            <c:numRef>
              <c:f>Лист3!$B$2:$B$4</c:f>
              <c:numCache>
                <c:formatCode>General</c:formatCode>
                <c:ptCount val="3"/>
                <c:pt idx="0">
                  <c:v>55</c:v>
                </c:pt>
                <c:pt idx="1">
                  <c:v>65</c:v>
                </c:pt>
                <c:pt idx="2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314-49FD-9934-4A6F71BBC9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49357184"/>
        <c:axId val="49358720"/>
        <c:axId val="0"/>
      </c:bar3DChart>
      <c:catAx>
        <c:axId val="493571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49358720"/>
        <c:crosses val="autoZero"/>
        <c:auto val="1"/>
        <c:lblAlgn val="ctr"/>
        <c:lblOffset val="100"/>
        <c:noMultiLvlLbl val="0"/>
      </c:catAx>
      <c:valAx>
        <c:axId val="493587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493571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explosion val="6"/>
          <c:dPt>
            <c:idx val="1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6A80-4E2E-86A3-971918675022}"/>
              </c:ext>
            </c:extLst>
          </c:dPt>
          <c:cat>
            <c:strRef>
              <c:f>Лист6!$A$2:$A$3</c:f>
              <c:strCache>
                <c:ptCount val="2"/>
                <c:pt idx="0">
                  <c:v>устранено</c:v>
                </c:pt>
                <c:pt idx="1">
                  <c:v>не устранено</c:v>
                </c:pt>
              </c:strCache>
            </c:strRef>
          </c:cat>
          <c:val>
            <c:numRef>
              <c:f>Лист6!$B$2:$B$3</c:f>
              <c:numCache>
                <c:formatCode>0%</c:formatCode>
                <c:ptCount val="2"/>
                <c:pt idx="0">
                  <c:v>0.98</c:v>
                </c:pt>
                <c:pt idx="1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80-4E2E-86A3-9719186750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9638803619175007"/>
          <c:y val="0.20141333397155142"/>
          <c:w val="0.39283757969438643"/>
          <c:h val="0.59717301294784964"/>
        </c:manualLayout>
      </c:layout>
      <c:overlay val="0"/>
      <c:txPr>
        <a:bodyPr/>
        <a:lstStyle/>
        <a:p>
          <a:pPr>
            <a:defRPr sz="2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Лист5!$B$1</c:f>
              <c:strCache>
                <c:ptCount val="1"/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Лист5!$A$2:$A$4</c:f>
              <c:strCache>
                <c:ptCount val="3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</c:strCache>
            </c:strRef>
          </c:cat>
          <c:val>
            <c:numRef>
              <c:f>Лист5!$B$2:$B$4</c:f>
              <c:numCache>
                <c:formatCode>General</c:formatCode>
                <c:ptCount val="3"/>
                <c:pt idx="0">
                  <c:v>432</c:v>
                </c:pt>
                <c:pt idx="1">
                  <c:v>574</c:v>
                </c:pt>
                <c:pt idx="2">
                  <c:v>670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5E-4C39-A10D-71D391E093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one"/>
        <c:axId val="96937856"/>
        <c:axId val="96939392"/>
        <c:axId val="0"/>
      </c:bar3DChart>
      <c:catAx>
        <c:axId val="969378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ru-RU"/>
          </a:p>
        </c:txPr>
        <c:crossAx val="96939392"/>
        <c:crosses val="autoZero"/>
        <c:auto val="1"/>
        <c:lblAlgn val="ctr"/>
        <c:lblOffset val="100"/>
        <c:noMultiLvlLbl val="0"/>
      </c:catAx>
      <c:valAx>
        <c:axId val="96939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969378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A2D8E5-580F-4E9D-A2B0-80603100A9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27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8D7D6-B6B9-4C0A-AF29-24A237E168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647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026B77-36BC-444A-9D2F-FDFC3AB64F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915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552F20-C563-4631-8F42-067941BD39F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482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14B2F-BB55-44B6-B30E-1109E574EC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36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9372A7-E801-48C9-B899-29415F8F3A6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370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645939-0398-4F2B-8418-B94C31A2B4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328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7BEF6C-8D87-4981-B5EB-FAC39E627C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137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61D0E7-F006-43AE-9E4C-254D537895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905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64B5464-25FA-4396-AAF5-359750925E3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65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0A83A5-B60D-4200-830A-2B25516408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385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8037FC0-5D0F-4D90-8949-C50C249C3C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77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gif"/><Relationship Id="rId5" Type="http://schemas.openxmlformats.org/officeDocument/2006/relationships/image" Target="../media/image38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2344739"/>
            <a:ext cx="8462744" cy="2441583"/>
          </a:xfrm>
        </p:spPr>
        <p:txBody>
          <a:bodyPr/>
          <a:lstStyle/>
          <a:p>
            <a:pPr algn="ctr"/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О практике работы</a:t>
            </a:r>
            <a:br>
              <a:rPr lang="ru-RU" sz="3600" b="1" dirty="0" smtClean="0"/>
            </a:br>
            <a:r>
              <a:rPr lang="ru-RU" sz="3600" b="1" dirty="0" smtClean="0"/>
              <a:t> Барнаульской городской организации Общероссийского Профсоюза образования</a:t>
            </a:r>
            <a:br>
              <a:rPr lang="ru-RU" sz="3600" b="1" dirty="0" smtClean="0"/>
            </a:br>
            <a:endParaRPr lang="ru-RU" sz="3600" b="1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35819" y="5049848"/>
            <a:ext cx="6920557" cy="669608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Член Профсоюза –</a:t>
            </a:r>
            <a:r>
              <a:rPr lang="en-US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звучит гордо,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- убедительно!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barnaul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23768" y="332656"/>
            <a:ext cx="51285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     Барнаульская городская организация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642348"/>
            <a:ext cx="423248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Профсоюза работников народного образования и науки РФ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732240" y="5152771"/>
            <a:ext cx="2411760" cy="17195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048"/>
            <a:ext cx="2736304" cy="2159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9"/>
          <p:cNvSpPr>
            <a:spLocks noGrp="1" noChangeArrowheads="1"/>
          </p:cNvSpPr>
          <p:nvPr>
            <p:ph type="title"/>
          </p:nvPr>
        </p:nvSpPr>
        <p:spPr>
          <a:xfrm>
            <a:off x="732327" y="136154"/>
            <a:ext cx="7963998" cy="6663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Эстафета добрых дел (МБДОУ №78)</a:t>
            </a:r>
          </a:p>
        </p:txBody>
      </p:sp>
      <p:pic>
        <p:nvPicPr>
          <p:cNvPr id="10247" name="Picture 11" descr="DSC0135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48064" y="962026"/>
            <a:ext cx="3403600" cy="2395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8" name="Picture 10" descr="SAM_46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" y="928688"/>
            <a:ext cx="3338513" cy="2443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5138779"/>
            <a:ext cx="2414225" cy="1719221"/>
          </a:xfrm>
          <a:prstGeom prst="rect">
            <a:avLst/>
          </a:prstGeom>
        </p:spPr>
      </p:pic>
      <p:pic>
        <p:nvPicPr>
          <p:cNvPr id="10249" name="Picture 12" descr="DSC0134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28625" y="3357563"/>
            <a:ext cx="3338513" cy="250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50" name="Picture 13" descr="SAM_464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5366" y="3357563"/>
            <a:ext cx="3403600" cy="257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82658">
            <a:off x="4000192" y="2796682"/>
            <a:ext cx="1109568" cy="1121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14" descr="20160330_113159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09727" y="1292618"/>
            <a:ext cx="3705225" cy="494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2" name="Picture 15" descr="20160330_1123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3" y="1292618"/>
            <a:ext cx="4700587" cy="3529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9"/>
          <p:cNvSpPr>
            <a:spLocks noGrp="1" noChangeArrowheads="1"/>
          </p:cNvSpPr>
          <p:nvPr>
            <p:ph type="title"/>
          </p:nvPr>
        </p:nvSpPr>
        <p:spPr>
          <a:xfrm>
            <a:off x="732327" y="136154"/>
            <a:ext cx="7963998" cy="6663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Эстафета добрых дел («</a:t>
            </a:r>
            <a:r>
              <a:rPr lang="ru-RU" sz="4000" b="1" i="1" dirty="0" err="1" smtClean="0">
                <a:solidFill>
                  <a:srgbClr val="002060"/>
                </a:solidFill>
              </a:rPr>
              <a:t>Песнохорки</a:t>
            </a:r>
            <a:r>
              <a:rPr lang="ru-RU" sz="4000" b="1" i="1" dirty="0" smtClean="0">
                <a:solidFill>
                  <a:srgbClr val="002060"/>
                </a:solidFill>
              </a:rPr>
              <a:t>»)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>
          <a:xfrm>
            <a:off x="1331951" y="4906979"/>
            <a:ext cx="3036750" cy="1301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Митинги</a:t>
            </a:r>
          </a:p>
        </p:txBody>
      </p:sp>
      <p:pic>
        <p:nvPicPr>
          <p:cNvPr id="3075" name="Picture 3" descr="Митинг%201%20мая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12423" y="188639"/>
            <a:ext cx="3637408" cy="2954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5138779"/>
            <a:ext cx="2414225" cy="1719221"/>
          </a:xfrm>
          <a:prstGeom prst="rect">
            <a:avLst/>
          </a:prstGeom>
        </p:spPr>
      </p:pic>
      <p:pic>
        <p:nvPicPr>
          <p:cNvPr id="3076" name="Picture 4" descr="Мы%20за%20социальные%20гарантии!7%20октября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12423" y="3200398"/>
            <a:ext cx="3616637" cy="2800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148064" y="1813823"/>
            <a:ext cx="3705892" cy="41869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5711"/>
            <a:ext cx="1108925" cy="1121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9"/>
          <p:cNvSpPr>
            <a:spLocks noGrp="1" noChangeArrowheads="1"/>
          </p:cNvSpPr>
          <p:nvPr>
            <p:ph type="title"/>
          </p:nvPr>
        </p:nvSpPr>
        <p:spPr>
          <a:xfrm>
            <a:off x="5652120" y="764704"/>
            <a:ext cx="2828916" cy="80576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Митинги</a:t>
            </a:r>
          </a:p>
        </p:txBody>
      </p:sp>
      <p:pic>
        <p:nvPicPr>
          <p:cNvPr id="4098" name="Picture 2" descr="IMG_345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55976" y="1988840"/>
            <a:ext cx="4437084" cy="4113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IMG_36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908720"/>
            <a:ext cx="3929090" cy="524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48537"/>
            <a:ext cx="1108925" cy="1121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9"/>
          <p:cNvSpPr>
            <a:spLocks noGrp="1" noChangeArrowheads="1"/>
          </p:cNvSpPr>
          <p:nvPr>
            <p:ph type="title"/>
          </p:nvPr>
        </p:nvSpPr>
        <p:spPr>
          <a:xfrm>
            <a:off x="5148064" y="428604"/>
            <a:ext cx="3610174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Социальное партнерство</a:t>
            </a:r>
          </a:p>
        </p:txBody>
      </p:sp>
      <p:pic>
        <p:nvPicPr>
          <p:cNvPr id="1026" name="Picture 2" descr="Вручение премии 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2071678"/>
            <a:ext cx="4616648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Вручение%20премии%20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90" y="142852"/>
            <a:ext cx="3714744" cy="2896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Вручение%20премии%20Ю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7158" y="3143248"/>
            <a:ext cx="3722704" cy="2797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166026" y="5373216"/>
            <a:ext cx="1979712" cy="14097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332656"/>
            <a:ext cx="1109568" cy="11217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9"/>
          <p:cNvSpPr>
            <a:spLocks noGrp="1" noChangeArrowheads="1"/>
          </p:cNvSpPr>
          <p:nvPr>
            <p:ph type="title"/>
          </p:nvPr>
        </p:nvSpPr>
        <p:spPr>
          <a:xfrm>
            <a:off x="784222" y="151652"/>
            <a:ext cx="7543800" cy="1450757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Профессиональный и личностный рост</a:t>
            </a:r>
          </a:p>
        </p:txBody>
      </p:sp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71406" y="2181225"/>
            <a:ext cx="1285884" cy="2247907"/>
          </a:xfrm>
          <a:prstGeom prst="rect">
            <a:avLst/>
          </a:prstGeom>
          <a:solidFill>
            <a:srgbClr val="FFC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Конкурсы</a:t>
            </a: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Стрелка вниз 7"/>
          <p:cNvSpPr>
            <a:spLocks noChangeArrowheads="1"/>
          </p:cNvSpPr>
          <p:nvPr/>
        </p:nvSpPr>
        <p:spPr bwMode="auto">
          <a:xfrm>
            <a:off x="4071934" y="1916832"/>
            <a:ext cx="484188" cy="726350"/>
          </a:xfrm>
          <a:prstGeom prst="downArrow">
            <a:avLst>
              <a:gd name="adj1" fmla="val 50000"/>
              <a:gd name="adj2" fmla="val 50034"/>
            </a:avLst>
          </a:prstGeom>
          <a:solidFill>
            <a:schemeClr val="accent5">
              <a:lumMod val="60000"/>
              <a:lumOff val="40000"/>
            </a:schemeClr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 sz="2000" b="1"/>
          </a:p>
        </p:txBody>
      </p:sp>
      <p:sp>
        <p:nvSpPr>
          <p:cNvPr id="10244" name="Прямоугольник 2"/>
          <p:cNvSpPr>
            <a:spLocks noChangeArrowheads="1"/>
          </p:cNvSpPr>
          <p:nvPr/>
        </p:nvSpPr>
        <p:spPr bwMode="auto">
          <a:xfrm>
            <a:off x="1428728" y="2500306"/>
            <a:ext cx="1857388" cy="2571768"/>
          </a:xfrm>
          <a:prstGeom prst="rect">
            <a:avLst/>
          </a:prstGeom>
          <a:solidFill>
            <a:srgbClr val="92D05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Клуб «Школа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профессиона-льного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и профсоюзного роста» для молодых педагогов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5" name="Прямоугольник 5"/>
          <p:cNvSpPr>
            <a:spLocks noChangeArrowheads="1"/>
          </p:cNvSpPr>
          <p:nvPr/>
        </p:nvSpPr>
        <p:spPr bwMode="auto">
          <a:xfrm>
            <a:off x="3357554" y="2857496"/>
            <a:ext cx="1785950" cy="2214578"/>
          </a:xfrm>
          <a:prstGeom prst="rect">
            <a:avLst/>
          </a:prstGeom>
          <a:solidFill>
            <a:srgbClr val="FF0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Профсоюзные уроки</a:t>
            </a:r>
            <a:endParaRPr kumimoji="0" lang="ru-RU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6" name="Прямоугольник 6"/>
          <p:cNvSpPr>
            <a:spLocks noChangeArrowheads="1"/>
          </p:cNvSpPr>
          <p:nvPr/>
        </p:nvSpPr>
        <p:spPr bwMode="auto">
          <a:xfrm>
            <a:off x="5214942" y="2500306"/>
            <a:ext cx="1785950" cy="2571768"/>
          </a:xfrm>
          <a:prstGeom prst="rect">
            <a:avLst/>
          </a:prstGeom>
          <a:solidFill>
            <a:srgbClr val="00B0F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Молодежные профсоюзные форумы,         «Творческая дача» для молодых педагогов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7" name="Прямоугольник 3"/>
          <p:cNvSpPr>
            <a:spLocks noChangeArrowheads="1"/>
          </p:cNvSpPr>
          <p:nvPr/>
        </p:nvSpPr>
        <p:spPr bwMode="auto">
          <a:xfrm>
            <a:off x="7072330" y="2214554"/>
            <a:ext cx="1964166" cy="22145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Сотрудничество  с Ассоциацией молодых педагогов города Барнаула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16" y="5155512"/>
            <a:ext cx="2414225" cy="17192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25927"/>
            <a:ext cx="1108925" cy="1121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16" y="5085184"/>
            <a:ext cx="2414225" cy="1719221"/>
          </a:xfrm>
          <a:prstGeom prst="rect">
            <a:avLst/>
          </a:prstGeom>
        </p:spPr>
      </p:pic>
      <p:sp>
        <p:nvSpPr>
          <p:cNvPr id="14342" name="Rectangle 9"/>
          <p:cNvSpPr>
            <a:spLocks noGrp="1" noChangeArrowheads="1"/>
          </p:cNvSpPr>
          <p:nvPr>
            <p:ph type="title"/>
          </p:nvPr>
        </p:nvSpPr>
        <p:spPr>
          <a:xfrm>
            <a:off x="3002031" y="612567"/>
            <a:ext cx="2847830" cy="738336"/>
          </a:xfrm>
        </p:spPr>
        <p:txBody>
          <a:bodyPr/>
          <a:lstStyle/>
          <a:p>
            <a:r>
              <a:rPr lang="ru-RU" b="1" dirty="0" smtClean="0"/>
              <a:t>Конкурсы</a:t>
            </a:r>
          </a:p>
        </p:txBody>
      </p:sp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428596" y="2319324"/>
            <a:ext cx="1900240" cy="1966931"/>
          </a:xfrm>
          <a:prstGeom prst="rect">
            <a:avLst/>
          </a:prstGeom>
          <a:solidFill>
            <a:srgbClr val="00B0F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Профессио-нальные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"/>
          <p:cNvSpPr>
            <a:spLocks noChangeArrowheads="1"/>
          </p:cNvSpPr>
          <p:nvPr/>
        </p:nvSpPr>
        <p:spPr bwMode="auto">
          <a:xfrm>
            <a:off x="4643438" y="2310492"/>
            <a:ext cx="2000264" cy="1904326"/>
          </a:xfrm>
          <a:prstGeom prst="rect">
            <a:avLst/>
          </a:prstGeom>
          <a:solidFill>
            <a:srgbClr val="FFC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ru-RU" sz="2800" b="1" dirty="0" smtClean="0">
                <a:latin typeface="Calibri" pitchFamily="34" charset="0"/>
                <a:cs typeface="Arial" pitchFamily="34" charset="0"/>
              </a:rPr>
              <a:t>Творческие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"/>
          <p:cNvSpPr>
            <a:spLocks noChangeArrowheads="1"/>
          </p:cNvSpPr>
          <p:nvPr/>
        </p:nvSpPr>
        <p:spPr bwMode="auto">
          <a:xfrm>
            <a:off x="6786579" y="2319324"/>
            <a:ext cx="2143140" cy="1895493"/>
          </a:xfrm>
          <a:prstGeom prst="rect">
            <a:avLst/>
          </a:prstGeom>
          <a:solidFill>
            <a:srgbClr val="92D05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ru-RU" sz="2800" b="1" dirty="0" smtClean="0">
                <a:latin typeface="Calibri" pitchFamily="34" charset="0"/>
                <a:cs typeface="Arial" pitchFamily="34" charset="0"/>
              </a:rPr>
              <a:t>Спортивные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1" name="Стрелка вниз 3"/>
          <p:cNvSpPr>
            <a:spLocks noChangeArrowheads="1"/>
          </p:cNvSpPr>
          <p:nvPr/>
        </p:nvSpPr>
        <p:spPr bwMode="auto">
          <a:xfrm>
            <a:off x="1125750" y="4287476"/>
            <a:ext cx="484188" cy="977900"/>
          </a:xfrm>
          <a:prstGeom prst="downArrow">
            <a:avLst>
              <a:gd name="adj1" fmla="val 50000"/>
              <a:gd name="adj2" fmla="val 50034"/>
            </a:avLst>
          </a:prstGeom>
          <a:solidFill>
            <a:srgbClr val="00B0F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2" name="Стрелка вниз 3"/>
          <p:cNvSpPr>
            <a:spLocks noChangeArrowheads="1"/>
          </p:cNvSpPr>
          <p:nvPr/>
        </p:nvSpPr>
        <p:spPr bwMode="auto">
          <a:xfrm>
            <a:off x="3153577" y="4259275"/>
            <a:ext cx="484188" cy="977900"/>
          </a:xfrm>
          <a:prstGeom prst="downArrow">
            <a:avLst>
              <a:gd name="adj1" fmla="val 50000"/>
              <a:gd name="adj2" fmla="val 50034"/>
            </a:avLst>
          </a:prstGeom>
          <a:solidFill>
            <a:srgbClr val="FF505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3" name="Стрелка вниз 3"/>
          <p:cNvSpPr>
            <a:spLocks noChangeArrowheads="1"/>
          </p:cNvSpPr>
          <p:nvPr/>
        </p:nvSpPr>
        <p:spPr bwMode="auto">
          <a:xfrm>
            <a:off x="5445134" y="4243256"/>
            <a:ext cx="484188" cy="977900"/>
          </a:xfrm>
          <a:prstGeom prst="downArrow">
            <a:avLst>
              <a:gd name="adj1" fmla="val 50000"/>
              <a:gd name="adj2" fmla="val 50034"/>
            </a:avLst>
          </a:prstGeom>
          <a:solidFill>
            <a:srgbClr val="FFC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4" name="Стрелка вниз 3"/>
          <p:cNvSpPr>
            <a:spLocks noChangeArrowheads="1"/>
          </p:cNvSpPr>
          <p:nvPr/>
        </p:nvSpPr>
        <p:spPr bwMode="auto">
          <a:xfrm>
            <a:off x="7588274" y="4243256"/>
            <a:ext cx="484188" cy="977900"/>
          </a:xfrm>
          <a:prstGeom prst="downArrow">
            <a:avLst>
              <a:gd name="adj1" fmla="val 50000"/>
              <a:gd name="adj2" fmla="val 50034"/>
            </a:avLst>
          </a:prstGeom>
          <a:solidFill>
            <a:srgbClr val="92D05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477" y="1"/>
            <a:ext cx="1609924" cy="1628800"/>
          </a:xfrm>
          <a:prstGeom prst="rect">
            <a:avLst/>
          </a:prstGeom>
        </p:spPr>
      </p:pic>
      <p:pic>
        <p:nvPicPr>
          <p:cNvPr id="20" name="Picture 2" descr="http://rekportal.ru/images/082013/logo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3" y="151150"/>
            <a:ext cx="2481381" cy="156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"/>
          <p:cNvSpPr>
            <a:spLocks noChangeArrowheads="1"/>
          </p:cNvSpPr>
          <p:nvPr/>
        </p:nvSpPr>
        <p:spPr bwMode="auto">
          <a:xfrm>
            <a:off x="2571736" y="2310470"/>
            <a:ext cx="1857388" cy="1975786"/>
          </a:xfrm>
          <a:prstGeom prst="rect">
            <a:avLst/>
          </a:prstGeom>
          <a:solidFill>
            <a:srgbClr val="FF505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spcAft>
                <a:spcPts val="1000"/>
              </a:spcAft>
            </a:pPr>
            <a:r>
              <a:rPr lang="ru-RU" sz="2800" b="1" dirty="0" err="1" smtClean="0">
                <a:latin typeface="Calibri" pitchFamily="34" charset="0"/>
                <a:cs typeface="Arial" pitchFamily="34" charset="0"/>
              </a:rPr>
              <a:t>Профсоюз-ные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16" y="5085184"/>
            <a:ext cx="2414225" cy="1719221"/>
          </a:xfrm>
          <a:prstGeom prst="rect">
            <a:avLst/>
          </a:prstGeom>
        </p:spPr>
      </p:pic>
      <p:sp>
        <p:nvSpPr>
          <p:cNvPr id="14342" name="Rectangle 9"/>
          <p:cNvSpPr>
            <a:spLocks noGrp="1" noChangeArrowheads="1"/>
          </p:cNvSpPr>
          <p:nvPr>
            <p:ph type="title"/>
          </p:nvPr>
        </p:nvSpPr>
        <p:spPr>
          <a:xfrm>
            <a:off x="772616" y="260648"/>
            <a:ext cx="7543800" cy="1044665"/>
          </a:xfrm>
        </p:spPr>
        <p:txBody>
          <a:bodyPr/>
          <a:lstStyle/>
          <a:p>
            <a:r>
              <a:rPr lang="ru-RU" b="1" dirty="0" smtClean="0"/>
              <a:t>Профессиональные конкурсы</a:t>
            </a:r>
          </a:p>
        </p:txBody>
      </p:sp>
      <p:sp>
        <p:nvSpPr>
          <p:cNvPr id="12290" name="Прямоугольник 8"/>
          <p:cNvSpPr>
            <a:spLocks noChangeArrowheads="1"/>
          </p:cNvSpPr>
          <p:nvPr/>
        </p:nvSpPr>
        <p:spPr bwMode="auto">
          <a:xfrm>
            <a:off x="822960" y="1844824"/>
            <a:ext cx="7543800" cy="3654738"/>
          </a:xfrm>
          <a:prstGeom prst="rect">
            <a:avLst/>
          </a:prstGeom>
          <a:solidFill>
            <a:srgbClr val="00B0F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«Учитель года»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«Воспитатель года»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«Сердце отдаю детям»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«Педагогический дебют»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«Педагогический олимп»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«Мой наставник»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«Первые шаги в профессию»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Конкурс на лучшую методическую разработку профсоюзных уроков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588224" y="2995522"/>
            <a:ext cx="1224136" cy="12350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999010"/>
            <a:ext cx="1850730" cy="12315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412" y="5085184"/>
            <a:ext cx="2414225" cy="1719221"/>
          </a:xfrm>
          <a:prstGeom prst="rect">
            <a:avLst/>
          </a:prstGeom>
        </p:spPr>
      </p:pic>
      <p:pic>
        <p:nvPicPr>
          <p:cNvPr id="11270" name="Picture 6" descr="http://barnaul.bezformata.ru/content/image1155040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7" y="2270391"/>
            <a:ext cx="5715000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www.barnaul-obr.ru/uploads/thumbs/news/0x900_9e1a0e0182e2646f9b4901d80f06bf8a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2207"/>
            <a:ext cx="1538571" cy="14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omvesti.ru/wp-content/uploads/2016/04/uchitel-goda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7" y="274252"/>
            <a:ext cx="2707825" cy="182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licey73.ru/images/news2014-2015/DSC_0196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411" y="3068960"/>
            <a:ext cx="3688715" cy="2526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ttp://kamenobr.narod.ru/document/getImage-3-.jp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182" y="101319"/>
            <a:ext cx="3813175" cy="2550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82" name="Picture 18" descr="http://pandia.ru/text/79/225/images/image001_6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6622"/>
            <a:ext cx="1610337" cy="150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11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Rectangle 9"/>
          <p:cNvSpPr>
            <a:spLocks noGrp="1" noChangeArrowheads="1"/>
          </p:cNvSpPr>
          <p:nvPr>
            <p:ph type="title"/>
          </p:nvPr>
        </p:nvSpPr>
        <p:spPr>
          <a:xfrm>
            <a:off x="1636202" y="188640"/>
            <a:ext cx="5871596" cy="66632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Профсоюзные конкурсы</a:t>
            </a:r>
          </a:p>
        </p:txBody>
      </p:sp>
      <p:sp>
        <p:nvSpPr>
          <p:cNvPr id="3" name="Прямоугольник 9"/>
          <p:cNvSpPr>
            <a:spLocks noChangeArrowheads="1"/>
          </p:cNvSpPr>
          <p:nvPr/>
        </p:nvSpPr>
        <p:spPr bwMode="auto">
          <a:xfrm>
            <a:off x="214282" y="764704"/>
            <a:ext cx="8715436" cy="5472608"/>
          </a:xfrm>
          <a:prstGeom prst="rect">
            <a:avLst/>
          </a:prstGeom>
          <a:solidFill>
            <a:srgbClr val="FF505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«Лучшая первичная организация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 Барнаульской городской организации Профсоюза»,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 «Социальное партнерство: безопасность и комфорт рабочих мест»,«Конкурс молодого профсоюзного лидера»,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«Конкурс на лучшую постановку информационной работы»,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«Подпишись и выиграй!»,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«Лучший профсоюзный Новый год», «Виртуальный профком»,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«Конкурс листовок по охране труда «Профсоюзная безопасность»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«Конкурс уголков по охране труда», «Лучший профсоюзный уголок», « Коллективный договор-основа защиты трудовых прав работников»,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 «В объективе -Профсоюз», «Конкурс на лучшую организацию работы по охране труда в образовательных организациях города Барнаула»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812360" y="116632"/>
            <a:ext cx="1224136" cy="1235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ChangeArrowheads="1"/>
          </p:cNvSpPr>
          <p:nvPr>
            <p:ph type="title"/>
          </p:nvPr>
        </p:nvSpPr>
        <p:spPr>
          <a:xfrm>
            <a:off x="2144509" y="0"/>
            <a:ext cx="6502524" cy="914400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Направления деятельности</a:t>
            </a:r>
          </a:p>
        </p:txBody>
      </p:sp>
      <p:pic>
        <p:nvPicPr>
          <p:cNvPr id="9" name="Рисунок 8" descr="рука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928670"/>
            <a:ext cx="7858148" cy="58386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1832"/>
            <a:ext cx="2033894" cy="20577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9"/>
          <p:cNvSpPr>
            <a:spLocks noGrp="1" noChangeArrowheads="1"/>
          </p:cNvSpPr>
          <p:nvPr>
            <p:ph type="title"/>
          </p:nvPr>
        </p:nvSpPr>
        <p:spPr>
          <a:xfrm>
            <a:off x="2555776" y="614014"/>
            <a:ext cx="5688632" cy="828641"/>
          </a:xfrm>
        </p:spPr>
        <p:txBody>
          <a:bodyPr/>
          <a:lstStyle/>
          <a:p>
            <a:pPr algn="ctr"/>
            <a:r>
              <a:rPr lang="ru-RU" b="1" dirty="0" smtClean="0"/>
              <a:t>Творческие конкурсы</a:t>
            </a:r>
          </a:p>
        </p:txBody>
      </p:sp>
      <p:sp>
        <p:nvSpPr>
          <p:cNvPr id="13314" name="Прямоугольник 10"/>
          <p:cNvSpPr>
            <a:spLocks noChangeArrowheads="1"/>
          </p:cNvSpPr>
          <p:nvPr/>
        </p:nvSpPr>
        <p:spPr bwMode="auto">
          <a:xfrm>
            <a:off x="1915590" y="2420888"/>
            <a:ext cx="5429288" cy="3296408"/>
          </a:xfrm>
          <a:prstGeom prst="rect">
            <a:avLst/>
          </a:prstGeom>
          <a:solidFill>
            <a:srgbClr val="FFC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Фестиваль «Радуга профсоюзных талантов»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Конкурс «Весеннее вдохновение»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фотоконкурс «Мир в объективе»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919864" y="5651389"/>
            <a:ext cx="1224136" cy="12350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7366" y="219216"/>
            <a:ext cx="2256859" cy="2065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E:\Презентация\конкурсы фото\Радуга талантов фестиваль 2015\DSCF79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0962" y="2852936"/>
            <a:ext cx="4356084" cy="3267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 descr="E:\Презентация\конкурсы фото\Радуга талантов фестиваль 2015\DSCF79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404664"/>
            <a:ext cx="4204858" cy="5715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https://www.superteachertools.net/jeopardyx/uploads/20140603/Rainbow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630" y="1555089"/>
            <a:ext cx="2400201" cy="123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9"/>
          <p:cNvSpPr>
            <a:spLocks noGrp="1" noChangeArrowheads="1"/>
          </p:cNvSpPr>
          <p:nvPr>
            <p:ph type="title"/>
          </p:nvPr>
        </p:nvSpPr>
        <p:spPr>
          <a:xfrm>
            <a:off x="4621331" y="332656"/>
            <a:ext cx="4114800" cy="10494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Радуга профсоюзных талантов</a:t>
            </a:r>
          </a:p>
        </p:txBody>
      </p:sp>
    </p:spTree>
    <p:extLst>
      <p:ext uri="{BB962C8B-B14F-4D97-AF65-F5344CB8AC3E}">
        <p14:creationId xmlns:p14="http://schemas.microsoft.com/office/powerpoint/2010/main" val="39915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9"/>
          <p:cNvSpPr>
            <a:spLocks noGrp="1" noChangeArrowheads="1"/>
          </p:cNvSpPr>
          <p:nvPr>
            <p:ph type="title"/>
          </p:nvPr>
        </p:nvSpPr>
        <p:spPr>
          <a:xfrm>
            <a:off x="4621331" y="332656"/>
            <a:ext cx="4114800" cy="10494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Радуга профсоюзных талантов</a:t>
            </a:r>
          </a:p>
        </p:txBody>
      </p:sp>
      <p:pic>
        <p:nvPicPr>
          <p:cNvPr id="20482" name="Picture 2" descr="DSCF77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1331" y="2771782"/>
            <a:ext cx="4315097" cy="3230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DSCF76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0"/>
            <a:ext cx="4338477" cy="5788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https://www.superteachertools.net/jeopardyx/uploads/20140603/Rainbow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630" y="1555089"/>
            <a:ext cx="2400201" cy="123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876256" y="5221005"/>
            <a:ext cx="2267744" cy="1614909"/>
          </a:xfrm>
          <a:prstGeom prst="rect">
            <a:avLst/>
          </a:prstGeom>
        </p:spPr>
      </p:pic>
      <p:sp>
        <p:nvSpPr>
          <p:cNvPr id="17414" name="Rectangle 9"/>
          <p:cNvSpPr>
            <a:spLocks noGrp="1" noChangeArrowheads="1"/>
          </p:cNvSpPr>
          <p:nvPr>
            <p:ph type="title"/>
          </p:nvPr>
        </p:nvSpPr>
        <p:spPr>
          <a:xfrm>
            <a:off x="827584" y="587783"/>
            <a:ext cx="6125304" cy="61261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Весеннее вдохновение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14290"/>
            <a:ext cx="1224136" cy="1235066"/>
          </a:xfrm>
          <a:prstGeom prst="rect">
            <a:avLst/>
          </a:prstGeom>
        </p:spPr>
      </p:pic>
      <p:pic>
        <p:nvPicPr>
          <p:cNvPr id="10242" name="Picture 2" descr="DSC_395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60848"/>
            <a:ext cx="5390964" cy="3573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DSC_383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58445"/>
            <a:ext cx="3302496" cy="2189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DSC_3767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133" y="3847740"/>
            <a:ext cx="3319637" cy="2476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https://im3-tub-ru.yandex.net/i?id=b707d568d8a736c87e3d627621b8e227&amp;n=33&amp;h=215&amp;w=28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00892" y="428604"/>
            <a:ext cx="1824460" cy="1357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9"/>
          <p:cNvSpPr>
            <a:spLocks noGrp="1" noChangeArrowheads="1"/>
          </p:cNvSpPr>
          <p:nvPr>
            <p:ph type="title"/>
          </p:nvPr>
        </p:nvSpPr>
        <p:spPr>
          <a:xfrm>
            <a:off x="1928794" y="825877"/>
            <a:ext cx="5512753" cy="68462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Спортивные конкурсы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876256" y="5221005"/>
            <a:ext cx="2267744" cy="1614909"/>
          </a:xfrm>
          <a:prstGeom prst="rect">
            <a:avLst/>
          </a:prstGeom>
        </p:spPr>
      </p:pic>
      <p:pic>
        <p:nvPicPr>
          <p:cNvPr id="6146" name="Picture 2" descr="http://www.gig26.ru/UserFiles/News/photo/2398/img_324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96145" cy="26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13"/>
          <p:cNvSpPr>
            <a:spLocks noChangeArrowheads="1"/>
          </p:cNvSpPr>
          <p:nvPr/>
        </p:nvSpPr>
        <p:spPr bwMode="auto">
          <a:xfrm>
            <a:off x="1804174" y="1916832"/>
            <a:ext cx="5786478" cy="3857652"/>
          </a:xfrm>
          <a:prstGeom prst="rect">
            <a:avLst/>
          </a:prstGeom>
          <a:solidFill>
            <a:srgbClr val="92D05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Спартакиада педагогических работников учреждений образования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г.Барнаула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Городской профсоюзный туристский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слет педагогов 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турактива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г. Барнаула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http://stavim-online.ru/wp-content/uploads/2016/02/%D0%B1%D0%BB%D0%BE%D0%B3-%D0%BE-%D1%81%D0%BF%D0%BE%D1%80%D1%82%D0%B52.pn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85720" y="5143512"/>
            <a:ext cx="1785950" cy="139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m0-tub-ru.yandex.net/i?id=ce6fab730c86e34f49bc6e7c969d4aa6&amp;n=33&amp;h=215&amp;w=28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285728"/>
            <a:ext cx="1795209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gig26.ru/UserFiles/News/photo/2398/img_324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80728"/>
            <a:ext cx="1896145" cy="26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101334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1239"/>
            <a:ext cx="3852356" cy="2887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://gorkom.tm22.ru/_ph/5/2/7321379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445" y="3429000"/>
            <a:ext cx="3826396" cy="2869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gorkom.tm22.ru/_ph/5/2/1354718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926" y="259414"/>
            <a:ext cx="3650050" cy="2737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gorkom.tm22.ru/_ph/5/2/30123554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60367"/>
            <a:ext cx="4762500" cy="2676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02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850718" y="5013176"/>
            <a:ext cx="1882781" cy="1340768"/>
          </a:xfrm>
          <a:prstGeom prst="rect">
            <a:avLst/>
          </a:prstGeom>
        </p:spPr>
      </p:pic>
      <p:sp>
        <p:nvSpPr>
          <p:cNvPr id="28678" name="Rectangle 9"/>
          <p:cNvSpPr>
            <a:spLocks noGrp="1" noChangeArrowheads="1"/>
          </p:cNvSpPr>
          <p:nvPr>
            <p:ph type="title"/>
          </p:nvPr>
        </p:nvSpPr>
        <p:spPr>
          <a:xfrm>
            <a:off x="4659313" y="23142"/>
            <a:ext cx="4341812" cy="1143000"/>
          </a:xfrm>
        </p:spPr>
        <p:txBody>
          <a:bodyPr/>
          <a:lstStyle/>
          <a:p>
            <a:r>
              <a:rPr lang="ru-RU" b="1" dirty="0" smtClean="0"/>
              <a:t>Дни здоровья</a:t>
            </a:r>
          </a:p>
        </p:txBody>
      </p:sp>
      <p:sp>
        <p:nvSpPr>
          <p:cNvPr id="28679" name="Rectangle 18"/>
          <p:cNvSpPr>
            <a:spLocks noChangeArrowheads="1"/>
          </p:cNvSpPr>
          <p:nvPr/>
        </p:nvSpPr>
        <p:spPr bwMode="auto">
          <a:xfrm>
            <a:off x="0" y="-3800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8680" name="Picture 19" descr="7 (2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1828" y="1655936"/>
            <a:ext cx="4500562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16" descr="1 (1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427538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4" descr="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924175"/>
            <a:ext cx="4427538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64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7" name="Rectangle 9"/>
          <p:cNvSpPr>
            <a:spLocks noGrp="1" noChangeArrowheads="1"/>
          </p:cNvSpPr>
          <p:nvPr>
            <p:ph type="title"/>
          </p:nvPr>
        </p:nvSpPr>
        <p:spPr>
          <a:xfrm>
            <a:off x="4929188" y="274638"/>
            <a:ext cx="3757612" cy="1368425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Молодежный форум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490" y="1772816"/>
            <a:ext cx="2304256" cy="1728192"/>
          </a:xfrm>
          <a:prstGeom prst="rect">
            <a:avLst/>
          </a:prstGeom>
        </p:spPr>
      </p:pic>
      <p:pic>
        <p:nvPicPr>
          <p:cNvPr id="31752" name="Picture 11" descr="Участники III форума Осознанный выбо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3175893"/>
            <a:ext cx="4071938" cy="305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3" name="Picture 12" descr="Ирина владимировна Ильина считает, что молодежь-успешное будущее ее школы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1305" y="226131"/>
            <a:ext cx="3888432" cy="2914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51" name="Picture 10" descr="Марина Владимировна  Ермоленко рассказывает о себе, о своей гимназии №42, о своих учениках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8024" y="3140968"/>
            <a:ext cx="4114800" cy="308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571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gorkom.tm22.ru/_ph/3/2/74775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010" y="2492896"/>
            <a:ext cx="4100989" cy="2448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775" y="5085183"/>
            <a:ext cx="2414225" cy="1719221"/>
          </a:xfrm>
          <a:prstGeom prst="rect">
            <a:avLst/>
          </a:prstGeom>
        </p:spPr>
      </p:pic>
      <p:sp>
        <p:nvSpPr>
          <p:cNvPr id="18438" name="Rectangle 9"/>
          <p:cNvSpPr>
            <a:spLocks noGrp="1" noChangeArrowheads="1"/>
          </p:cNvSpPr>
          <p:nvPr>
            <p:ph type="title"/>
          </p:nvPr>
        </p:nvSpPr>
        <p:spPr>
          <a:xfrm>
            <a:off x="2123728" y="548680"/>
            <a:ext cx="5621248" cy="67535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Профсоюзные уроки</a:t>
            </a:r>
          </a:p>
        </p:txBody>
      </p:sp>
      <p:pic>
        <p:nvPicPr>
          <p:cNvPr id="23555" name="Picture 3" descr="Урок молодого учителя Кристины Калининой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5536" y="1916832"/>
            <a:ext cx="5472608" cy="4110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452320" y="276559"/>
            <a:ext cx="1224136" cy="1235066"/>
          </a:xfrm>
          <a:prstGeom prst="rect">
            <a:avLst/>
          </a:prstGeom>
        </p:spPr>
      </p:pic>
      <p:pic>
        <p:nvPicPr>
          <p:cNvPr id="21506" name="Picture 2" descr="http://www.vseflagi.ru/upload/symbolics/coa/normal/altayskiy/barnaul_coa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472" y="285728"/>
            <a:ext cx="1120677" cy="14255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2"/>
          <a:srcRect t="18160" b="18526"/>
          <a:stretch/>
        </p:blipFill>
        <p:spPr>
          <a:xfrm>
            <a:off x="6107250" y="214290"/>
            <a:ext cx="3036750" cy="1301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2658"/>
            <a:ext cx="2414225" cy="1719221"/>
          </a:xfrm>
          <a:prstGeom prst="rect">
            <a:avLst/>
          </a:prstGeom>
        </p:spPr>
      </p:pic>
      <p:sp>
        <p:nvSpPr>
          <p:cNvPr id="18438" name="Rectangle 9"/>
          <p:cNvSpPr>
            <a:spLocks noGrp="1" noChangeArrowheads="1"/>
          </p:cNvSpPr>
          <p:nvPr>
            <p:ph type="title"/>
          </p:nvPr>
        </p:nvSpPr>
        <p:spPr>
          <a:xfrm>
            <a:off x="428596" y="571480"/>
            <a:ext cx="5621248" cy="67535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Профсоюзные уроки</a:t>
            </a:r>
          </a:p>
        </p:txBody>
      </p:sp>
      <p:pic>
        <p:nvPicPr>
          <p:cNvPr id="6146" name="Picture 2" descr="DSCF064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029080" cy="3021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/>
          <a:srcRect/>
          <a:stretch/>
        </p:blipFill>
        <p:spPr bwMode="auto">
          <a:xfrm>
            <a:off x="3635896" y="1988840"/>
            <a:ext cx="5381764" cy="4072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017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5150781"/>
            <a:ext cx="2414225" cy="1719221"/>
          </a:xfrm>
          <a:prstGeom prst="rect">
            <a:avLst/>
          </a:prstGeom>
        </p:spPr>
      </p:pic>
      <p:sp>
        <p:nvSpPr>
          <p:cNvPr id="35846" name="Rectangle 9"/>
          <p:cNvSpPr>
            <a:spLocks noGrp="1" noChangeArrowheads="1"/>
          </p:cNvSpPr>
          <p:nvPr>
            <p:ph type="title"/>
          </p:nvPr>
        </p:nvSpPr>
        <p:spPr>
          <a:xfrm>
            <a:off x="3056522" y="285032"/>
            <a:ext cx="3100968" cy="756633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Мотивация</a:t>
            </a:r>
          </a:p>
        </p:txBody>
      </p:sp>
      <p:sp>
        <p:nvSpPr>
          <p:cNvPr id="18435" name="Прямоугольник 1"/>
          <p:cNvSpPr>
            <a:spLocks noChangeArrowheads="1"/>
          </p:cNvSpPr>
          <p:nvPr/>
        </p:nvSpPr>
        <p:spPr bwMode="auto">
          <a:xfrm>
            <a:off x="142844" y="142852"/>
            <a:ext cx="1304925" cy="1981200"/>
          </a:xfrm>
          <a:prstGeom prst="rect">
            <a:avLst/>
          </a:prstGeom>
          <a:solidFill>
            <a:srgbClr val="FFC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Защита прав </a:t>
            </a: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436" name="Прямоугольник 2"/>
          <p:cNvSpPr>
            <a:spLocks noChangeArrowheads="1"/>
          </p:cNvSpPr>
          <p:nvPr/>
        </p:nvSpPr>
        <p:spPr bwMode="auto">
          <a:xfrm>
            <a:off x="2352668" y="3545557"/>
            <a:ext cx="1499252" cy="1971675"/>
          </a:xfrm>
          <a:prstGeom prst="rect">
            <a:avLst/>
          </a:prstGeom>
          <a:solidFill>
            <a:srgbClr val="00B0F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Материальная и солидарная поддержка</a:t>
            </a: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437" name="Прямоугольник 5"/>
          <p:cNvSpPr>
            <a:spLocks noChangeArrowheads="1"/>
          </p:cNvSpPr>
          <p:nvPr/>
        </p:nvSpPr>
        <p:spPr bwMode="auto">
          <a:xfrm>
            <a:off x="3776665" y="2357430"/>
            <a:ext cx="1438277" cy="1981200"/>
          </a:xfrm>
          <a:prstGeom prst="rect">
            <a:avLst/>
          </a:prstGeom>
          <a:solidFill>
            <a:srgbClr val="FF505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Мероприятия по профессиональному  и личностному  росту</a:t>
            </a: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438" name="Прямоугольник 6"/>
          <p:cNvSpPr>
            <a:spLocks noChangeArrowheads="1"/>
          </p:cNvSpPr>
          <p:nvPr/>
        </p:nvSpPr>
        <p:spPr bwMode="auto">
          <a:xfrm>
            <a:off x="7896225" y="214290"/>
            <a:ext cx="1247775" cy="1981200"/>
          </a:xfrm>
          <a:prstGeom prst="rect">
            <a:avLst/>
          </a:prstGeom>
          <a:solidFill>
            <a:srgbClr val="FFC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Организация лечения и отдыха </a:t>
            </a: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440" name="Прямоугольник 8"/>
          <p:cNvSpPr>
            <a:spLocks noChangeArrowheads="1"/>
          </p:cNvSpPr>
          <p:nvPr/>
        </p:nvSpPr>
        <p:spPr bwMode="auto">
          <a:xfrm>
            <a:off x="1214414" y="1785926"/>
            <a:ext cx="1428760" cy="1971675"/>
          </a:xfrm>
          <a:prstGeom prst="rect">
            <a:avLst/>
          </a:prstGeom>
          <a:solidFill>
            <a:srgbClr val="92D050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Рейтингование первичных профсоюзных организаций</a:t>
            </a: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Прямоугольник 8"/>
          <p:cNvSpPr>
            <a:spLocks noChangeArrowheads="1"/>
          </p:cNvSpPr>
          <p:nvPr/>
        </p:nvSpPr>
        <p:spPr bwMode="auto">
          <a:xfrm>
            <a:off x="5220072" y="3573016"/>
            <a:ext cx="1571636" cy="1971675"/>
          </a:xfrm>
          <a:prstGeom prst="rect">
            <a:avLst/>
          </a:prstGeom>
          <a:solidFill>
            <a:srgbClr val="00B0F0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Стимулирование    руководителей образовательных организаций и профактива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88840"/>
            <a:ext cx="1652587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42" y="4483585"/>
            <a:ext cx="1296144" cy="1310387"/>
          </a:xfrm>
          <a:prstGeom prst="rect">
            <a:avLst/>
          </a:prstGeom>
        </p:spPr>
      </p:pic>
      <p:sp>
        <p:nvSpPr>
          <p:cNvPr id="13" name="Тройная стрелка влево/вправо/вверх 12"/>
          <p:cNvSpPr/>
          <p:nvPr/>
        </p:nvSpPr>
        <p:spPr>
          <a:xfrm flipV="1">
            <a:off x="3500430" y="1142984"/>
            <a:ext cx="2357454" cy="1071570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35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11"/>
          <p:cNvSpPr>
            <a:spLocks noChangeArrowheads="1"/>
          </p:cNvSpPr>
          <p:nvPr/>
        </p:nvSpPr>
        <p:spPr bwMode="auto">
          <a:xfrm>
            <a:off x="3203848" y="332656"/>
            <a:ext cx="543612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42852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Семинары-практикумы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242852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1511" name="Picture 12" descr="P10139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016" y="2680779"/>
            <a:ext cx="4392488" cy="3297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2" name="Picture 10" descr="Обсуждаем новое в пенсионном обеспечени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2600493"/>
            <a:ext cx="4499633" cy="3378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" y="4996"/>
            <a:ext cx="2610724" cy="167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6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9"/>
          <p:cNvSpPr>
            <a:spLocks noGrp="1" noChangeArrowheads="1"/>
          </p:cNvSpPr>
          <p:nvPr>
            <p:ph type="title"/>
          </p:nvPr>
        </p:nvSpPr>
        <p:spPr>
          <a:xfrm>
            <a:off x="4879827" y="116632"/>
            <a:ext cx="3970337" cy="1143000"/>
          </a:xfrm>
        </p:spPr>
        <p:txBody>
          <a:bodyPr/>
          <a:lstStyle/>
          <a:p>
            <a:r>
              <a:rPr lang="ru-RU" sz="4000" b="1" i="1" dirty="0" smtClean="0">
                <a:solidFill>
                  <a:srgbClr val="002060"/>
                </a:solidFill>
              </a:rPr>
              <a:t>Мастер-классы</a:t>
            </a:r>
          </a:p>
        </p:txBody>
      </p:sp>
      <p:pic>
        <p:nvPicPr>
          <p:cNvPr id="22535" name="Picture 11" descr="Тамара Гордееваначинает мастер-клас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371" y="2996952"/>
            <a:ext cx="4378325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6" name="Picture 12" descr="P1014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6696" y="2912814"/>
            <a:ext cx="4487862" cy="3370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7" name="Picture 13" descr="Чудесные превращения салфеток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47324" y="116632"/>
            <a:ext cx="4280659" cy="2861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525810"/>
            <a:ext cx="4278164" cy="1304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5004663"/>
            <a:ext cx="4278164" cy="1304657"/>
          </a:xfrm>
          <a:prstGeom prst="rect">
            <a:avLst/>
          </a:prstGeom>
        </p:spPr>
      </p:pic>
      <p:sp>
        <p:nvSpPr>
          <p:cNvPr id="21510" name="Rectangle 11"/>
          <p:cNvSpPr>
            <a:spLocks noChangeArrowheads="1"/>
          </p:cNvSpPr>
          <p:nvPr/>
        </p:nvSpPr>
        <p:spPr bwMode="auto">
          <a:xfrm>
            <a:off x="3203848" y="332656"/>
            <a:ext cx="543612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b="1" dirty="0" smtClean="0">
                <a:solidFill>
                  <a:srgbClr val="242852"/>
                </a:solidFill>
              </a:rPr>
              <a:t>Педагогическая копилка Профсоюза</a:t>
            </a:r>
            <a:endParaRPr lang="ru-RU" sz="4000" b="1" dirty="0">
              <a:solidFill>
                <a:srgbClr val="242852"/>
              </a:solidFill>
            </a:endParaRPr>
          </a:p>
        </p:txBody>
      </p:sp>
      <p:pic>
        <p:nvPicPr>
          <p:cNvPr id="14338" name="Picture 2" descr="DSCF062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5088565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DSCF065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077" y="2181559"/>
            <a:ext cx="3711352" cy="2783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43608" y="336480"/>
            <a:ext cx="1224136" cy="123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1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775" y="5138779"/>
            <a:ext cx="2414225" cy="1719221"/>
          </a:xfrm>
          <a:prstGeom prst="rect">
            <a:avLst/>
          </a:prstGeom>
        </p:spPr>
      </p:pic>
      <p:sp>
        <p:nvSpPr>
          <p:cNvPr id="21510" name="Rectangle 11"/>
          <p:cNvSpPr>
            <a:spLocks noChangeArrowheads="1"/>
          </p:cNvSpPr>
          <p:nvPr/>
        </p:nvSpPr>
        <p:spPr bwMode="auto">
          <a:xfrm>
            <a:off x="3203848" y="332656"/>
            <a:ext cx="543612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000" b="1" dirty="0" smtClean="0">
                <a:solidFill>
                  <a:srgbClr val="242852"/>
                </a:solidFill>
              </a:rPr>
              <a:t>Педагогическая копилка Профсоюза</a:t>
            </a:r>
            <a:endParaRPr lang="ru-RU" sz="4000" b="1" dirty="0">
              <a:solidFill>
                <a:srgbClr val="24285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43608" y="336480"/>
            <a:ext cx="1224136" cy="1235066"/>
          </a:xfrm>
          <a:prstGeom prst="rect">
            <a:avLst/>
          </a:prstGeom>
        </p:spPr>
      </p:pic>
      <p:pic>
        <p:nvPicPr>
          <p:cNvPr id="15362" name="Picture 2" descr="DSCF073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536" y="1844824"/>
            <a:ext cx="3504907" cy="4448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DSCF071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22942"/>
            <a:ext cx="3466330" cy="2602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DSCF067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472" y="3933056"/>
            <a:ext cx="3315816" cy="2486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68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775" y="5138779"/>
            <a:ext cx="2414225" cy="1719221"/>
          </a:xfrm>
          <a:prstGeom prst="rect">
            <a:avLst/>
          </a:prstGeom>
        </p:spPr>
      </p:pic>
      <p:sp>
        <p:nvSpPr>
          <p:cNvPr id="23558" name="Rectangle 9"/>
          <p:cNvSpPr>
            <a:spLocks noGrp="1" noChangeArrowheads="1"/>
          </p:cNvSpPr>
          <p:nvPr>
            <p:ph type="title"/>
          </p:nvPr>
        </p:nvSpPr>
        <p:spPr>
          <a:xfrm>
            <a:off x="3490186" y="232711"/>
            <a:ext cx="4802871" cy="122413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Правозащитная деятельность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58134" y="227246"/>
            <a:ext cx="1224136" cy="12350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" y="4996"/>
            <a:ext cx="2610724" cy="1679566"/>
          </a:xfrm>
          <a:prstGeom prst="rect">
            <a:avLst/>
          </a:prstGeom>
        </p:spPr>
      </p:pic>
      <p:pic>
        <p:nvPicPr>
          <p:cNvPr id="13314" name="Picture 2" descr="http://gorkom.tm22.ru/_ph/2/2/4187314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8" y="2698480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10" descr="Консультацию проводит правовой инспектор Оксана Левченко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5446" y="1844824"/>
            <a:ext cx="4862105" cy="3644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9"/>
          <p:cNvSpPr>
            <a:spLocks noGrp="1" noChangeArrowheads="1"/>
          </p:cNvSpPr>
          <p:nvPr>
            <p:ph type="title"/>
          </p:nvPr>
        </p:nvSpPr>
        <p:spPr>
          <a:xfrm>
            <a:off x="2915666" y="286604"/>
            <a:ext cx="5451093" cy="1450757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Правозащитная деятельность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894" y="4643446"/>
            <a:ext cx="1590594" cy="1604796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251520" y="980728"/>
            <a:ext cx="8496944" cy="33123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495935" y="2132856"/>
            <a:ext cx="1295400" cy="1008063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90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/>
              <a:t>Проверено </a:t>
            </a:r>
          </a:p>
          <a:p>
            <a:pPr eaLnBrk="1" hangingPunct="1"/>
            <a:r>
              <a:rPr lang="ru-RU" altLang="ru-RU" sz="1400" b="1" dirty="0"/>
              <a:t>учреждений:</a:t>
            </a:r>
          </a:p>
          <a:p>
            <a:pPr eaLnBrk="1" hangingPunct="1"/>
            <a:r>
              <a:rPr lang="ru-RU" altLang="ru-RU" sz="1400" dirty="0"/>
              <a:t> 128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2195736" y="2132905"/>
            <a:ext cx="1439862" cy="1008063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/>
              <a:t>Выявлено </a:t>
            </a:r>
          </a:p>
          <a:p>
            <a:pPr eaLnBrk="1" hangingPunct="1"/>
            <a:r>
              <a:rPr lang="ru-RU" altLang="ru-RU" sz="1400" b="1" dirty="0"/>
              <a:t>нарушений</a:t>
            </a:r>
            <a:r>
              <a:rPr lang="ru-RU" altLang="ru-RU" sz="1400" dirty="0"/>
              <a:t>:</a:t>
            </a:r>
          </a:p>
          <a:p>
            <a:pPr eaLnBrk="1" hangingPunct="1"/>
            <a:r>
              <a:rPr lang="ru-RU" altLang="ru-RU" sz="1400" dirty="0" smtClean="0"/>
              <a:t>3513</a:t>
            </a:r>
            <a:endParaRPr lang="ru-RU" altLang="ru-RU" sz="1400" dirty="0"/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3995936" y="2132905"/>
            <a:ext cx="1512887" cy="1008063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/>
              <a:t>Устранено </a:t>
            </a:r>
          </a:p>
          <a:p>
            <a:pPr eaLnBrk="1" hangingPunct="1"/>
            <a:r>
              <a:rPr lang="ru-RU" altLang="ru-RU" sz="1400" b="1" dirty="0"/>
              <a:t>нарушений:</a:t>
            </a:r>
          </a:p>
          <a:p>
            <a:pPr eaLnBrk="1" hangingPunct="1"/>
            <a:r>
              <a:rPr lang="ru-RU" altLang="ru-RU" sz="1400" b="1" dirty="0" smtClean="0"/>
              <a:t>3443</a:t>
            </a:r>
            <a:endParaRPr lang="ru-RU" altLang="ru-RU" sz="1400" b="1" dirty="0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5868144" y="1989138"/>
            <a:ext cx="2089150" cy="1223962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400" b="1" dirty="0"/>
              <a:t>Количество </a:t>
            </a:r>
          </a:p>
          <a:p>
            <a:pPr eaLnBrk="1" hangingPunct="1"/>
            <a:r>
              <a:rPr lang="ru-RU" altLang="ru-RU" sz="1400" b="1" dirty="0"/>
              <a:t>требований </a:t>
            </a:r>
          </a:p>
          <a:p>
            <a:pPr eaLnBrk="1" hangingPunct="1"/>
            <a:r>
              <a:rPr lang="ru-RU" altLang="ru-RU" sz="1400" b="1" dirty="0"/>
              <a:t>об устранении </a:t>
            </a:r>
          </a:p>
          <a:p>
            <a:pPr eaLnBrk="1" hangingPunct="1"/>
            <a:r>
              <a:rPr lang="ru-RU" altLang="ru-RU" sz="1400" b="1" dirty="0"/>
              <a:t>нарушений:</a:t>
            </a:r>
          </a:p>
          <a:p>
            <a:pPr eaLnBrk="1" hangingPunct="1"/>
            <a:r>
              <a:rPr lang="ru-RU" altLang="ru-RU" sz="1400" b="1" dirty="0" smtClean="0"/>
              <a:t>127</a:t>
            </a:r>
            <a:endParaRPr lang="ru-RU" altLang="ru-RU" sz="1400" b="1" dirty="0"/>
          </a:p>
        </p:txBody>
      </p:sp>
      <p:sp>
        <p:nvSpPr>
          <p:cNvPr id="13" name="Rectangle 11"/>
          <p:cNvSpPr txBox="1">
            <a:spLocks noRot="1" noChangeArrowheads="1"/>
          </p:cNvSpPr>
          <p:nvPr/>
        </p:nvSpPr>
        <p:spPr>
          <a:xfrm>
            <a:off x="2664022" y="3596204"/>
            <a:ext cx="4176713" cy="503237"/>
          </a:xfrm>
          <a:prstGeom prst="rect">
            <a:avLst/>
          </a:prstGeom>
          <a:noFill/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ru-RU" altLang="ru-RU" sz="2800" dirty="0" smtClean="0">
                <a:solidFill>
                  <a:schemeClr val="tx1"/>
                </a:solidFill>
              </a:rPr>
              <a:t>Устранено нарушений: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" y="4996"/>
            <a:ext cx="2610724" cy="1679566"/>
          </a:xfrm>
          <a:prstGeom prst="rect">
            <a:avLst/>
          </a:prstGeom>
        </p:spPr>
      </p:pic>
      <p:graphicFrame>
        <p:nvGraphicFramePr>
          <p:cNvPr id="14" name="Диаграмма 13"/>
          <p:cNvGraphicFramePr/>
          <p:nvPr/>
        </p:nvGraphicFramePr>
        <p:xfrm>
          <a:off x="0" y="3500438"/>
          <a:ext cx="7072330" cy="3133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348426" y="4429132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98%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858016" y="5357826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2%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0987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619672" y="142875"/>
            <a:ext cx="6768752" cy="11430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ru-RU" altLang="ru-RU" sz="2600" b="1" dirty="0" smtClean="0">
                <a:solidFill>
                  <a:schemeClr val="tx2"/>
                </a:solidFill>
                <a:latin typeface="Arno Pro SmText" pitchFamily="18" charset="0"/>
              </a:rPr>
              <a:t>ЭКОНОМИЧЕСКАЯ ЭФФЕКТИВНОСТЬ ПРАВОЗАЩИТНОЙ  РАБОТЫ (В РУБЛЯХ)</a:t>
            </a:r>
          </a:p>
        </p:txBody>
      </p:sp>
      <p:sp>
        <p:nvSpPr>
          <p:cNvPr id="11267" name="Заголовок 1"/>
          <p:cNvSpPr>
            <a:spLocks noGrp="1"/>
          </p:cNvSpPr>
          <p:nvPr/>
        </p:nvSpPr>
        <p:spPr bwMode="auto">
          <a:xfrm>
            <a:off x="395288" y="1700808"/>
            <a:ext cx="8105775" cy="424894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1"/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4000" b="1" dirty="0">
                <a:solidFill>
                  <a:srgbClr val="002060"/>
                </a:solidFill>
                <a:latin typeface="Arno Pro SmText" pitchFamily="18" charset="0"/>
              </a:rPr>
              <a:t>В</a:t>
            </a:r>
            <a:r>
              <a:rPr lang="ru-RU" altLang="ru-RU" sz="2600" b="1" dirty="0">
                <a:solidFill>
                  <a:srgbClr val="002060"/>
                </a:solidFill>
                <a:latin typeface="Arno Pro SmText" pitchFamily="18" charset="0"/>
              </a:rPr>
              <a:t>  </a:t>
            </a:r>
            <a:r>
              <a:rPr lang="ru-RU" altLang="ru-RU" sz="4000" b="1" dirty="0">
                <a:solidFill>
                  <a:srgbClr val="002060"/>
                </a:solidFill>
                <a:latin typeface="Arno Pro SmText" pitchFamily="18" charset="0"/>
              </a:rPr>
              <a:t>РЕЗУЛЬТАТЕ  ПРАВОЗАЩИТНОЙ РАБОТЫ ЧЛЕНЫ ПРОФСОЮЗА ПОЛУЧИЛИ (В РУБЛЯХ)</a:t>
            </a:r>
            <a:endParaRPr lang="ru-RU" altLang="ru-RU" sz="40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более </a:t>
            </a:r>
            <a:r>
              <a:rPr lang="ru-RU" altLang="ru-RU" sz="4000" b="1" dirty="0" smtClean="0">
                <a:solidFill>
                  <a:srgbClr val="FF0000"/>
                </a:solidFill>
              </a:rPr>
              <a:t>10 </a:t>
            </a:r>
            <a:r>
              <a:rPr lang="ru-RU" altLang="ru-RU" sz="4000" b="1" dirty="0">
                <a:solidFill>
                  <a:srgbClr val="FF0000"/>
                </a:solidFill>
              </a:rPr>
              <a:t>млн. руб</a:t>
            </a:r>
            <a:r>
              <a:rPr lang="ru-RU" altLang="ru-RU" sz="4000" b="1" dirty="0" smtClean="0">
                <a:solidFill>
                  <a:srgbClr val="FF0000"/>
                </a:solidFill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4000" b="1" dirty="0" smtClean="0">
                <a:solidFill>
                  <a:srgbClr val="002060"/>
                </a:solidFill>
              </a:rPr>
              <a:t>В 2015 году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79512" y="116632"/>
            <a:ext cx="1224136" cy="12350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876256" y="5221005"/>
            <a:ext cx="2267744" cy="161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2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9"/>
          <p:cNvSpPr>
            <a:spLocks noGrp="1" noChangeArrowheads="1"/>
          </p:cNvSpPr>
          <p:nvPr>
            <p:ph type="title"/>
          </p:nvPr>
        </p:nvSpPr>
        <p:spPr>
          <a:xfrm>
            <a:off x="628349" y="588235"/>
            <a:ext cx="8444245" cy="98337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Эффективное использование  средств профсоюзного бюджета </a:t>
            </a:r>
            <a:endParaRPr lang="ru-RU" i="1" dirty="0" smtClean="0">
              <a:solidFill>
                <a:srgbClr val="002060"/>
              </a:solidFill>
            </a:endParaRPr>
          </a:p>
        </p:txBody>
      </p:sp>
      <p:sp>
        <p:nvSpPr>
          <p:cNvPr id="8196" name="Прямоугольник 1"/>
          <p:cNvSpPr>
            <a:spLocks noChangeArrowheads="1"/>
          </p:cNvSpPr>
          <p:nvPr/>
        </p:nvSpPr>
        <p:spPr bwMode="auto">
          <a:xfrm>
            <a:off x="323528" y="1916832"/>
            <a:ext cx="2533961" cy="4226812"/>
          </a:xfrm>
          <a:prstGeom prst="rect">
            <a:avLst/>
          </a:prstGeom>
          <a:solidFill>
            <a:srgbClr val="92D05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Финансовые средства первичной профсоюзной организации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35%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2600" b="1" dirty="0" smtClean="0">
                <a:latin typeface="Calibri" pitchFamily="34" charset="0"/>
                <a:cs typeface="Arial" pitchFamily="34" charset="0"/>
              </a:rPr>
              <a:t>2010 год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7" name="Прямоугольник 2"/>
          <p:cNvSpPr>
            <a:spLocks noChangeArrowheads="1"/>
          </p:cNvSpPr>
          <p:nvPr/>
        </p:nvSpPr>
        <p:spPr bwMode="auto">
          <a:xfrm>
            <a:off x="5143504" y="1916832"/>
            <a:ext cx="3857620" cy="4226812"/>
          </a:xfrm>
          <a:prstGeom prst="rect">
            <a:avLst/>
          </a:prstGeom>
          <a:solidFill>
            <a:srgbClr val="FF505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Ссудо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–заемный фонд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Профсоюзное  страхование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Премиальный фонд профактива «первичек»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Санаторно-курортное лечение членов профсоюза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8" name="Стрелка вправо 3"/>
          <p:cNvSpPr>
            <a:spLocks noChangeArrowheads="1"/>
          </p:cNvSpPr>
          <p:nvPr/>
        </p:nvSpPr>
        <p:spPr bwMode="auto">
          <a:xfrm>
            <a:off x="3063872" y="2214554"/>
            <a:ext cx="2016125" cy="484187"/>
          </a:xfrm>
          <a:prstGeom prst="rightArrow">
            <a:avLst>
              <a:gd name="adj1" fmla="val 50000"/>
              <a:gd name="adj2" fmla="val 50032"/>
            </a:avLst>
          </a:prstGeom>
          <a:solidFill>
            <a:srgbClr val="FFFF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5%  -  2011год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99" name="Стрелка вправо 4"/>
          <p:cNvSpPr>
            <a:spLocks noChangeArrowheads="1"/>
          </p:cNvSpPr>
          <p:nvPr/>
        </p:nvSpPr>
        <p:spPr bwMode="auto">
          <a:xfrm>
            <a:off x="3063872" y="3159127"/>
            <a:ext cx="2016125" cy="484187"/>
          </a:xfrm>
          <a:prstGeom prst="rightArrow">
            <a:avLst>
              <a:gd name="adj1" fmla="val 50000"/>
              <a:gd name="adj2" fmla="val 50025"/>
            </a:avLst>
          </a:prstGeom>
          <a:solidFill>
            <a:srgbClr val="FFFF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5%  -  2012 год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200" name="Стрелка вправо 5"/>
          <p:cNvSpPr>
            <a:spLocks noChangeArrowheads="1"/>
          </p:cNvSpPr>
          <p:nvPr/>
        </p:nvSpPr>
        <p:spPr bwMode="auto">
          <a:xfrm>
            <a:off x="3000364" y="4016382"/>
            <a:ext cx="2092325" cy="484188"/>
          </a:xfrm>
          <a:prstGeom prst="rightArrow">
            <a:avLst>
              <a:gd name="adj1" fmla="val 50000"/>
              <a:gd name="adj2" fmla="val 50035"/>
            </a:avLst>
          </a:prstGeom>
          <a:solidFill>
            <a:srgbClr val="FFFF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5%  - 2013 год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201" name="Стрелка вправо 6"/>
          <p:cNvSpPr>
            <a:spLocks noChangeArrowheads="1"/>
          </p:cNvSpPr>
          <p:nvPr/>
        </p:nvSpPr>
        <p:spPr bwMode="auto">
          <a:xfrm>
            <a:off x="3071802" y="5214950"/>
            <a:ext cx="2016129" cy="484188"/>
          </a:xfrm>
          <a:prstGeom prst="rightArrow">
            <a:avLst>
              <a:gd name="adj1" fmla="val 50000"/>
              <a:gd name="adj2" fmla="val 50044"/>
            </a:avLst>
          </a:prstGeom>
          <a:solidFill>
            <a:srgbClr val="FFFF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5%  - 2014 год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112767" cy="1118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nimBg="1"/>
      <p:bldP spid="8199" grpId="0" animBg="1"/>
      <p:bldP spid="8200" grpId="0" animBg="1"/>
      <p:bldP spid="820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Меры социальной </a:t>
            </a:r>
            <a:r>
              <a:rPr lang="ru-RU" b="1" i="1" dirty="0" smtClean="0">
                <a:solidFill>
                  <a:schemeClr val="tx2"/>
                </a:solidFill>
              </a:rPr>
              <a:t>поддержки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4282" y="1714488"/>
            <a:ext cx="8929718" cy="4726538"/>
          </a:xfrm>
        </p:spPr>
        <p:txBody>
          <a:bodyPr>
            <a:noAutofit/>
          </a:bodyPr>
          <a:lstStyle/>
          <a:p>
            <a:r>
              <a:rPr lang="ru-RU" sz="2300" b="1" dirty="0" smtClean="0">
                <a:solidFill>
                  <a:schemeClr val="bg2">
                    <a:lumMod val="50000"/>
                  </a:schemeClr>
                </a:solidFill>
              </a:rPr>
              <a:t>Компенсация </a:t>
            </a:r>
            <a:r>
              <a:rPr lang="ru-RU" sz="2300" b="1" dirty="0">
                <a:solidFill>
                  <a:schemeClr val="bg2">
                    <a:lumMod val="50000"/>
                  </a:schemeClr>
                </a:solidFill>
              </a:rPr>
              <a:t>стоимости </a:t>
            </a:r>
            <a:r>
              <a:rPr lang="ru-RU" sz="2300" b="1" dirty="0" smtClean="0">
                <a:solidFill>
                  <a:schemeClr val="bg2">
                    <a:lumMod val="50000"/>
                  </a:schemeClr>
                </a:solidFill>
              </a:rPr>
              <a:t>путевок на санаторно-курортное лечение</a:t>
            </a:r>
            <a:endParaRPr lang="ru-RU" sz="23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300" b="1" dirty="0" smtClean="0">
                <a:solidFill>
                  <a:srgbClr val="FF0000"/>
                </a:solidFill>
              </a:rPr>
              <a:t>Материальная </a:t>
            </a:r>
            <a:r>
              <a:rPr lang="ru-RU" sz="2300" b="1" dirty="0">
                <a:solidFill>
                  <a:srgbClr val="FF0000"/>
                </a:solidFill>
              </a:rPr>
              <a:t>помощь </a:t>
            </a:r>
            <a:r>
              <a:rPr lang="ru-RU" sz="2300" b="1" dirty="0" smtClean="0">
                <a:solidFill>
                  <a:srgbClr val="FF0000"/>
                </a:solidFill>
              </a:rPr>
              <a:t>членам Профсоюза</a:t>
            </a:r>
          </a:p>
          <a:p>
            <a:r>
              <a:rPr lang="ru-RU" sz="2300" b="1" dirty="0" smtClean="0">
                <a:solidFill>
                  <a:srgbClr val="00B050"/>
                </a:solidFill>
              </a:rPr>
              <a:t>Льготное </a:t>
            </a:r>
            <a:r>
              <a:rPr lang="ru-RU" sz="2300" b="1" dirty="0">
                <a:solidFill>
                  <a:srgbClr val="00B050"/>
                </a:solidFill>
              </a:rPr>
              <a:t>медицинское </a:t>
            </a:r>
            <a:r>
              <a:rPr lang="ru-RU" sz="2300" b="1" dirty="0" smtClean="0">
                <a:solidFill>
                  <a:srgbClr val="00B050"/>
                </a:solidFill>
              </a:rPr>
              <a:t>страхование</a:t>
            </a:r>
          </a:p>
          <a:p>
            <a:r>
              <a:rPr lang="ru-RU" sz="2300" b="1" dirty="0" smtClean="0">
                <a:solidFill>
                  <a:schemeClr val="bg2">
                    <a:lumMod val="50000"/>
                  </a:schemeClr>
                </a:solidFill>
              </a:rPr>
              <a:t>Скидки </a:t>
            </a:r>
            <a:r>
              <a:rPr lang="ru-RU" sz="2300" b="1" dirty="0">
                <a:solidFill>
                  <a:schemeClr val="bg2">
                    <a:lumMod val="50000"/>
                  </a:schemeClr>
                </a:solidFill>
              </a:rPr>
              <a:t>на товары и услуги по профсоюзным дисконтным </a:t>
            </a:r>
            <a:r>
              <a:rPr lang="ru-RU" sz="2300" b="1" dirty="0" smtClean="0">
                <a:solidFill>
                  <a:schemeClr val="bg2">
                    <a:lumMod val="50000"/>
                  </a:schemeClr>
                </a:solidFill>
              </a:rPr>
              <a:t>картам</a:t>
            </a:r>
          </a:p>
          <a:p>
            <a:r>
              <a:rPr lang="ru-RU" sz="2300" b="1" dirty="0" smtClean="0">
                <a:solidFill>
                  <a:srgbClr val="FF0000"/>
                </a:solidFill>
              </a:rPr>
              <a:t>Компенсация </a:t>
            </a:r>
            <a:r>
              <a:rPr lang="ru-RU" sz="2300" b="1" dirty="0">
                <a:solidFill>
                  <a:srgbClr val="FF0000"/>
                </a:solidFill>
              </a:rPr>
              <a:t>стоимости оплаты посещения спортивных секций, бассейнов, учреждений </a:t>
            </a:r>
            <a:r>
              <a:rPr lang="ru-RU" sz="2300" b="1" dirty="0" smtClean="0">
                <a:solidFill>
                  <a:srgbClr val="FF0000"/>
                </a:solidFill>
              </a:rPr>
              <a:t>культуры</a:t>
            </a:r>
            <a:endParaRPr lang="ru-RU" sz="2300" b="1" dirty="0">
              <a:solidFill>
                <a:srgbClr val="FF0000"/>
              </a:solidFill>
            </a:endParaRPr>
          </a:p>
          <a:p>
            <a:r>
              <a:rPr lang="ru-RU" sz="2300" b="1" dirty="0" smtClean="0">
                <a:solidFill>
                  <a:srgbClr val="00B050"/>
                </a:solidFill>
              </a:rPr>
              <a:t>Компенсация </a:t>
            </a:r>
            <a:r>
              <a:rPr lang="ru-RU" sz="2300" b="1" dirty="0">
                <a:solidFill>
                  <a:srgbClr val="00B050"/>
                </a:solidFill>
              </a:rPr>
              <a:t>на проезд в рамках акций «Профсоюзный выходной</a:t>
            </a:r>
            <a:r>
              <a:rPr lang="ru-RU" sz="2300" b="1" dirty="0" smtClean="0">
                <a:solidFill>
                  <a:srgbClr val="00B050"/>
                </a:solidFill>
              </a:rPr>
              <a:t>»</a:t>
            </a:r>
          </a:p>
          <a:p>
            <a:r>
              <a:rPr lang="ru-RU" sz="2300" b="1" dirty="0" smtClean="0">
                <a:solidFill>
                  <a:schemeClr val="bg2">
                    <a:lumMod val="50000"/>
                  </a:schemeClr>
                </a:solidFill>
              </a:rPr>
              <a:t>КПК «Алтай»</a:t>
            </a:r>
          </a:p>
          <a:p>
            <a:r>
              <a:rPr lang="ru-RU" sz="2300" b="1" dirty="0" smtClean="0">
                <a:solidFill>
                  <a:srgbClr val="FF0000"/>
                </a:solidFill>
              </a:rPr>
              <a:t>Судо-заемный фонд</a:t>
            </a:r>
            <a:endParaRPr lang="ru-RU" sz="23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775" y="5138779"/>
            <a:ext cx="2414225" cy="17192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44" y="108314"/>
            <a:ext cx="1361508" cy="1376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9"/>
          <p:cNvSpPr>
            <a:spLocks noGrp="1" noChangeArrowheads="1"/>
          </p:cNvSpPr>
          <p:nvPr>
            <p:ph type="title"/>
          </p:nvPr>
        </p:nvSpPr>
        <p:spPr>
          <a:xfrm>
            <a:off x="827584" y="386351"/>
            <a:ext cx="7543800" cy="756633"/>
          </a:xfrm>
        </p:spPr>
        <p:txBody>
          <a:bodyPr/>
          <a:lstStyle/>
          <a:p>
            <a:r>
              <a:rPr lang="ru-RU" sz="4000" b="1" dirty="0" smtClean="0"/>
              <a:t>Оздоровление членов профсоюза</a:t>
            </a:r>
          </a:p>
        </p:txBody>
      </p:sp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357158" y="1428736"/>
            <a:ext cx="2286016" cy="3643338"/>
          </a:xfrm>
          <a:prstGeom prst="rect">
            <a:avLst/>
          </a:prstGeom>
          <a:solidFill>
            <a:schemeClr val="bg2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Санаторно-курортное и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профилакторное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ЛЕЧЕНИЕ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Прямоугольник 2"/>
          <p:cNvSpPr>
            <a:spLocks noChangeArrowheads="1"/>
          </p:cNvSpPr>
          <p:nvPr/>
        </p:nvSpPr>
        <p:spPr bwMode="auto">
          <a:xfrm>
            <a:off x="3000364" y="2643182"/>
            <a:ext cx="2619375" cy="3643338"/>
          </a:xfrm>
          <a:prstGeom prst="rect">
            <a:avLst/>
          </a:prstGeom>
          <a:solidFill>
            <a:srgbClr val="92D05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ПРОФСОЮЗНЫЙ ТУРИЗМ: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профсоюзные экскурсии  в Республику Алтай, в Новосибирск, в  Горную Колывань, в  Белокуриху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8" name="Прямоугольник 5"/>
          <p:cNvSpPr>
            <a:spLocks noChangeArrowheads="1"/>
          </p:cNvSpPr>
          <p:nvPr/>
        </p:nvSpPr>
        <p:spPr bwMode="auto">
          <a:xfrm>
            <a:off x="5857884" y="1428736"/>
            <a:ext cx="3071834" cy="3662365"/>
          </a:xfrm>
          <a:prstGeom prst="rect">
            <a:avLst/>
          </a:prstGeom>
          <a:solidFill>
            <a:srgbClr val="FFC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СПОРТИВНО-ОЗДОРОВИТЕЛЬНАЯ РАБОТА: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проведение спартакиады педагогических работников города Барнаула,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проведение туристского слета профсоюзного актива,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проведение Дней здоровья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Тройная стрелка влево/вправо/вверх 6"/>
          <p:cNvSpPr/>
          <p:nvPr/>
        </p:nvSpPr>
        <p:spPr>
          <a:xfrm flipV="1">
            <a:off x="3428992" y="1428736"/>
            <a:ext cx="1643074" cy="928694"/>
          </a:xfrm>
          <a:prstGeom prst="leftRigh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Rectangle 9"/>
          <p:cNvSpPr>
            <a:spLocks noGrp="1" noChangeArrowheads="1"/>
          </p:cNvSpPr>
          <p:nvPr>
            <p:ph type="title"/>
          </p:nvPr>
        </p:nvSpPr>
        <p:spPr>
          <a:xfrm>
            <a:off x="2169202" y="435901"/>
            <a:ext cx="6315040" cy="111667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rgbClr val="002060"/>
                </a:solidFill>
              </a:rPr>
              <a:t>Наличие первичных организаций в учреждениях образования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280496498"/>
              </p:ext>
            </p:extLst>
          </p:nvPr>
        </p:nvGraphicFramePr>
        <p:xfrm>
          <a:off x="357158" y="1552574"/>
          <a:ext cx="8501122" cy="4376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http://rekportal.ru/images/082013/logo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795164" cy="155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24328" y="5589240"/>
            <a:ext cx="1590773" cy="1132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9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</a:rPr>
              <a:t>Виды материальной  помощи на санаторно-курортное лечение</a:t>
            </a:r>
            <a:endParaRPr lang="ru-RU" sz="3600" i="1" dirty="0" smtClean="0">
              <a:solidFill>
                <a:srgbClr val="002060"/>
              </a:solidFill>
            </a:endParaRPr>
          </a:p>
        </p:txBody>
      </p:sp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0" y="1285860"/>
            <a:ext cx="1643074" cy="3500462"/>
          </a:xfrm>
          <a:prstGeom prst="rect">
            <a:avLst/>
          </a:prstGeom>
          <a:solidFill>
            <a:srgbClr val="FFC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Компенсация частичной стоимости путевки  за счет средств муниципальной программы «Развитие образования города Барнаула на 2013-2017годы»</a:t>
            </a:r>
          </a:p>
        </p:txBody>
      </p:sp>
      <p:sp>
        <p:nvSpPr>
          <p:cNvPr id="17411" name="Прямоугольник 2"/>
          <p:cNvSpPr>
            <a:spLocks noChangeArrowheads="1"/>
          </p:cNvSpPr>
          <p:nvPr/>
        </p:nvSpPr>
        <p:spPr bwMode="auto">
          <a:xfrm>
            <a:off x="1571604" y="1638312"/>
            <a:ext cx="1520609" cy="39338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Компенсация частичной стоимости путевки  за счет средств программы «Санаторно-курортное  лечение членов Профсоюза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Барнаульской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 городской организации»</a:t>
            </a:r>
          </a:p>
        </p:txBody>
      </p:sp>
      <p:sp>
        <p:nvSpPr>
          <p:cNvPr id="17412" name="Прямоугольник 5"/>
          <p:cNvSpPr>
            <a:spLocks noChangeArrowheads="1"/>
          </p:cNvSpPr>
          <p:nvPr/>
        </p:nvSpPr>
        <p:spPr bwMode="auto">
          <a:xfrm>
            <a:off x="3000364" y="2285992"/>
            <a:ext cx="1449171" cy="3714776"/>
          </a:xfrm>
          <a:prstGeom prst="rect">
            <a:avLst/>
          </a:prstGeom>
          <a:solidFill>
            <a:srgbClr val="92D05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Профсоюзная скидка на приобретение путевок в санаторно-курортные оздоровительные учреждения края , России в размере до 20% членам Профсоюза и членам их семей</a:t>
            </a:r>
          </a:p>
        </p:txBody>
      </p:sp>
      <p:sp>
        <p:nvSpPr>
          <p:cNvPr id="17413" name="Прямоугольник 6"/>
          <p:cNvSpPr>
            <a:spLocks noChangeArrowheads="1"/>
          </p:cNvSpPr>
          <p:nvPr/>
        </p:nvSpPr>
        <p:spPr bwMode="auto">
          <a:xfrm>
            <a:off x="5806857" y="1428736"/>
            <a:ext cx="1694101" cy="4286280"/>
          </a:xfrm>
          <a:prstGeom prst="rect">
            <a:avLst/>
          </a:prstGeom>
          <a:solidFill>
            <a:srgbClr val="FF00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Предоставление бесплатных путевок победителям смотра-конкурса «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itchFamily="34" charset="0"/>
              </a:rPr>
              <a:t>Лучшая первичная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itchFamily="34" charset="0"/>
              </a:rPr>
              <a:t>Профсоюзная организация</a:t>
            </a:r>
            <a:b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itchFamily="34" charset="0"/>
              </a:rPr>
            </a:br>
            <a:r>
              <a:rPr kumimoji="0" lang="ru-RU" sz="1600" i="0" u="none" strike="noStrike" cap="none" normalizeH="0" baseline="0" dirty="0" err="1" smtClean="0">
                <a:ln>
                  <a:noFill/>
                </a:ln>
                <a:effectLst/>
                <a:latin typeface="+mn-lt"/>
                <a:cs typeface="Arial" pitchFamily="34" charset="0"/>
              </a:rPr>
              <a:t>Барнаульской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itchFamily="34" charset="0"/>
              </a:rPr>
              <a:t> городской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effectLst/>
                <a:latin typeface="+mn-lt"/>
                <a:cs typeface="Arial" pitchFamily="34" charset="0"/>
              </a:rPr>
              <a:t>Организации Профсоюза»</a:t>
            </a:r>
          </a:p>
        </p:txBody>
      </p:sp>
      <p:sp>
        <p:nvSpPr>
          <p:cNvPr id="17414" name="Прямоугольник 3"/>
          <p:cNvSpPr>
            <a:spLocks noChangeArrowheads="1"/>
          </p:cNvSpPr>
          <p:nvPr/>
        </p:nvSpPr>
        <p:spPr bwMode="auto">
          <a:xfrm>
            <a:off x="7429520" y="1571612"/>
            <a:ext cx="1714480" cy="3857652"/>
          </a:xfrm>
          <a:prstGeom prst="rect">
            <a:avLst/>
          </a:prstGeom>
          <a:solidFill>
            <a:srgbClr val="FFFF0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Распределение  36  бесплатных путевок среди членов Профсоюза,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учителей  и воспитателей образовательных учреждений  города, предоставляемых  за счет средств администрации Алтайского края </a:t>
            </a:r>
          </a:p>
        </p:txBody>
      </p:sp>
      <p:sp>
        <p:nvSpPr>
          <p:cNvPr id="17415" name="Прямоугольник 4"/>
          <p:cNvSpPr>
            <a:spLocks noChangeArrowheads="1"/>
          </p:cNvSpPr>
          <p:nvPr/>
        </p:nvSpPr>
        <p:spPr bwMode="auto">
          <a:xfrm>
            <a:off x="4429124" y="2714620"/>
            <a:ext cx="1449171" cy="3286148"/>
          </a:xfrm>
          <a:prstGeom prst="rect">
            <a:avLst/>
          </a:prstGeom>
          <a:solidFill>
            <a:srgbClr val="00B0F0"/>
          </a:solidFill>
          <a:ln w="25400">
            <a:solidFill>
              <a:srgbClr val="243F6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Возврат 10 % стоимости путевки в санаторно-курортные оздоровительные учреждения края,  России членам Профсоюза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44" y="4883905"/>
            <a:ext cx="1361508" cy="1376470"/>
          </a:xfrm>
          <a:prstGeom prst="rect">
            <a:avLst/>
          </a:prstGeom>
        </p:spPr>
      </p:pic>
      <p:sp>
        <p:nvSpPr>
          <p:cNvPr id="12" name="Тройная стрелка влево/вправо/вверх 11"/>
          <p:cNvSpPr/>
          <p:nvPr/>
        </p:nvSpPr>
        <p:spPr>
          <a:xfrm flipV="1">
            <a:off x="3428992" y="1285860"/>
            <a:ext cx="1643074" cy="928694"/>
          </a:xfrm>
          <a:prstGeom prst="leftRigh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9"/>
          <p:cNvSpPr>
            <a:spLocks noGrp="1" noChangeArrowheads="1"/>
          </p:cNvSpPr>
          <p:nvPr>
            <p:ph type="title"/>
          </p:nvPr>
        </p:nvSpPr>
        <p:spPr>
          <a:xfrm>
            <a:off x="14026" y="0"/>
            <a:ext cx="8772816" cy="160891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Количество членов Профсоюза, </a:t>
            </a:r>
            <a:br>
              <a:rPr lang="ru-RU" sz="4000" b="1" dirty="0" smtClean="0"/>
            </a:br>
            <a:r>
              <a:rPr lang="ru-RU" sz="4000" b="1" dirty="0" smtClean="0"/>
              <a:t>получивших санаторно-курортное оздоровление</a:t>
            </a:r>
            <a:endParaRPr lang="ru-RU" sz="4000" dirty="0" smtClean="0"/>
          </a:p>
        </p:txBody>
      </p:sp>
      <p:graphicFrame>
        <p:nvGraphicFramePr>
          <p:cNvPr id="14" name="Диаграмма 13"/>
          <p:cNvGraphicFramePr/>
          <p:nvPr/>
        </p:nvGraphicFramePr>
        <p:xfrm>
          <a:off x="142844" y="1643050"/>
          <a:ext cx="9001156" cy="4400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301" y="285728"/>
            <a:ext cx="1302699" cy="1243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9"/>
          <p:cNvSpPr>
            <a:spLocks noGrp="1" noChangeArrowheads="1"/>
          </p:cNvSpPr>
          <p:nvPr>
            <p:ph type="title"/>
          </p:nvPr>
        </p:nvSpPr>
        <p:spPr>
          <a:xfrm>
            <a:off x="2483768" y="438437"/>
            <a:ext cx="4824536" cy="8381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Молодёжный совет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"/>
            <a:ext cx="2286000" cy="17145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0" y="5214950"/>
            <a:ext cx="2857488" cy="1643050"/>
          </a:xfrm>
          <a:prstGeom prst="rect">
            <a:avLst/>
          </a:prstGeom>
        </p:spPr>
      </p:pic>
      <p:pic>
        <p:nvPicPr>
          <p:cNvPr id="7170" name="Picture 2" descr="Заседание молсовета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357422" y="1785926"/>
            <a:ext cx="5937250" cy="444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Rectangle 9"/>
          <p:cNvSpPr>
            <a:spLocks noGrp="1" noChangeArrowheads="1"/>
          </p:cNvSpPr>
          <p:nvPr>
            <p:ph type="title"/>
          </p:nvPr>
        </p:nvSpPr>
        <p:spPr>
          <a:xfrm>
            <a:off x="2286000" y="692696"/>
            <a:ext cx="5112568" cy="75663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Работа с молодежью</a:t>
            </a:r>
          </a:p>
        </p:txBody>
      </p:sp>
      <p:pic>
        <p:nvPicPr>
          <p:cNvPr id="19458" name="Picture 2" descr="Осознанный выборпервые шаги в профессию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57290" y="1785926"/>
            <a:ext cx="4937118" cy="4562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"/>
            <a:ext cx="2286000" cy="17145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screen"/>
          <a:stretch>
            <a:fillRect/>
          </a:stretch>
        </p:blipFill>
        <p:spPr>
          <a:xfrm>
            <a:off x="6592034" y="5343882"/>
            <a:ext cx="2551998" cy="1442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8" name="Rectangle 9"/>
          <p:cNvSpPr>
            <a:spLocks noGrp="1" noChangeArrowheads="1"/>
          </p:cNvSpPr>
          <p:nvPr>
            <p:ph type="title"/>
          </p:nvPr>
        </p:nvSpPr>
        <p:spPr>
          <a:xfrm>
            <a:off x="4487824" y="2276872"/>
            <a:ext cx="4786314" cy="32986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Победа во Всероссийском конкурсе «Информационный прорыв» - 2014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5122" name="Picture 2" descr="image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4202104" cy="5915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978" y="127106"/>
            <a:ext cx="4617030" cy="1667261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 rotWithShape="1">
          <a:blip r:embed="rId4"/>
          <a:srcRect t="18160" b="18526"/>
          <a:stretch/>
        </p:blipFill>
        <p:spPr>
          <a:xfrm>
            <a:off x="5286380" y="5000636"/>
            <a:ext cx="3036750" cy="1301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9"/>
          <p:cNvSpPr>
            <a:spLocks noGrp="1" noChangeArrowheads="1"/>
          </p:cNvSpPr>
          <p:nvPr>
            <p:ph type="title"/>
          </p:nvPr>
        </p:nvSpPr>
        <p:spPr>
          <a:xfrm>
            <a:off x="1331640" y="27592"/>
            <a:ext cx="7701758" cy="132091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Вручение свидетельства о занесении 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в Книгу </a:t>
            </a:r>
            <a:r>
              <a:rPr lang="ru-RU" sz="2800" b="1" i="1" dirty="0">
                <a:solidFill>
                  <a:srgbClr val="002060"/>
                </a:solidFill>
              </a:rPr>
              <a:t>п</a:t>
            </a:r>
            <a:r>
              <a:rPr lang="ru-RU" sz="2800" b="1" i="1" dirty="0" smtClean="0">
                <a:solidFill>
                  <a:srgbClr val="002060"/>
                </a:solidFill>
              </a:rPr>
              <a:t>очета Профсоюза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rgbClr val="002060"/>
                </a:solidFill>
              </a:rPr>
              <a:t>(организация высокой социальной эффективности)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775" y="5138779"/>
            <a:ext cx="2414225" cy="1719221"/>
          </a:xfrm>
          <a:prstGeom prst="rect">
            <a:avLst/>
          </a:prstGeom>
        </p:spPr>
      </p:pic>
      <p:pic>
        <p:nvPicPr>
          <p:cNvPr id="2050" name="Picture 2" descr="Вручение свидетельства о занесении в книгу Почета Профсоюз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1679" y="1844824"/>
            <a:ext cx="5770927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44" y="108314"/>
            <a:ext cx="1361508" cy="1376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Rectangle 9"/>
          <p:cNvSpPr>
            <a:spLocks noGrp="1" noChangeArrowheads="1"/>
          </p:cNvSpPr>
          <p:nvPr>
            <p:ph type="title"/>
          </p:nvPr>
        </p:nvSpPr>
        <p:spPr>
          <a:xfrm>
            <a:off x="2339752" y="366930"/>
            <a:ext cx="5306928" cy="119818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ЗАДАЧИ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157" y="1845734"/>
            <a:ext cx="8572561" cy="4583662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- совместно с социальными партнёрами мы приступили к формированию комплексной системы охраны труда в образовательных организациях на основе последних рекомендаций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Минобрнауки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разработанных с участием Центрального совета Профсоюза;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- необходимо внедрение современных подходов к организационному укреплению профорганизаций, системе документооборота и подготовке профсоюзных кадров и актива;</a:t>
            </a:r>
          </a:p>
          <a:p>
            <a:r>
              <a:rPr lang="ru-RU" sz="2400" b="1" dirty="0">
                <a:solidFill>
                  <a:srgbClr val="00B050"/>
                </a:solidFill>
              </a:rPr>
              <a:t>- требует дальнейшего совершенствования правовая работа с укреплением института внештатных правовых инспекторов труда</a:t>
            </a:r>
            <a:r>
              <a:rPr lang="ru-RU" sz="2400" b="1" dirty="0" smtClean="0">
                <a:solidFill>
                  <a:srgbClr val="00B050"/>
                </a:solidFill>
              </a:rPr>
              <a:t>.</a:t>
            </a:r>
            <a:endParaRPr lang="ru-RU" sz="2400" b="1" dirty="0"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8640"/>
            <a:ext cx="1361508" cy="13764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091" y="170809"/>
            <a:ext cx="4278164" cy="1304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3672"/>
          <a:stretch/>
        </p:blipFill>
        <p:spPr>
          <a:xfrm>
            <a:off x="0" y="1"/>
            <a:ext cx="913221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24" y="1"/>
            <a:ext cx="9141873" cy="983599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9"/>
          <p:cNvSpPr>
            <a:spLocks noGrp="1" noChangeArrowheads="1"/>
          </p:cNvSpPr>
          <p:nvPr>
            <p:ph type="title"/>
          </p:nvPr>
        </p:nvSpPr>
        <p:spPr>
          <a:xfrm>
            <a:off x="857224" y="357166"/>
            <a:ext cx="6480721" cy="746125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Динамика профсоюзного членства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235993037"/>
              </p:ext>
            </p:extLst>
          </p:nvPr>
        </p:nvGraphicFramePr>
        <p:xfrm>
          <a:off x="0" y="1214422"/>
          <a:ext cx="9144000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643813" y="2571750"/>
            <a:ext cx="1500187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86% от общего числа работников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5138414"/>
            <a:ext cx="2411760" cy="17195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34" y="285728"/>
            <a:ext cx="1108925" cy="1121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7" name="Rectangle 9"/>
          <p:cNvSpPr>
            <a:spLocks noGrp="1" noChangeArrowheads="1"/>
          </p:cNvSpPr>
          <p:nvPr>
            <p:ph type="title"/>
          </p:nvPr>
        </p:nvSpPr>
        <p:spPr>
          <a:xfrm>
            <a:off x="2843808" y="336026"/>
            <a:ext cx="6085910" cy="1044665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rgbClr val="002060"/>
                </a:solidFill>
              </a:rPr>
              <a:t>Охват профсоюзным членством молодежи до 35 лет</a:t>
            </a: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359212995"/>
              </p:ext>
            </p:extLst>
          </p:nvPr>
        </p:nvGraphicFramePr>
        <p:xfrm>
          <a:off x="285720" y="1916832"/>
          <a:ext cx="8643998" cy="4083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308304" y="5445224"/>
            <a:ext cx="1813457" cy="12914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/>
          <a:srcRect/>
          <a:stretch/>
        </p:blipFill>
        <p:spPr>
          <a:xfrm>
            <a:off x="107504" y="332656"/>
            <a:ext cx="3036750" cy="1301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16" y="5085184"/>
            <a:ext cx="2414225" cy="1719221"/>
          </a:xfrm>
          <a:prstGeom prst="rect">
            <a:avLst/>
          </a:prstGeom>
        </p:spPr>
      </p:pic>
      <p:pic>
        <p:nvPicPr>
          <p:cNvPr id="12290" name="Picture 2" descr="Победители смотра первичек 201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40968"/>
            <a:ext cx="3962772" cy="297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http://gorkom.tm22.ru/_ph/2/2/745049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758" y="156886"/>
            <a:ext cx="3988062" cy="2991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gorkom.tm22.ru/_ph/2/2/3821470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1" y="1740688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/>
          <a:srcRect/>
          <a:stretch/>
        </p:blipFill>
        <p:spPr>
          <a:xfrm>
            <a:off x="1021296" y="156886"/>
            <a:ext cx="3036750" cy="130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1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7543800" cy="951567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Акция  «Профсоюз - это МЫ!»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3" y="1742624"/>
            <a:ext cx="8358246" cy="471490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Профсоюзное собрание с единой  повесткой</a:t>
            </a:r>
            <a:endParaRPr lang="ru-RU" sz="2400" dirty="0" smtClean="0">
              <a:solidFill>
                <a:srgbClr val="0070C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Конкурс методических разработок профсоюзных уроков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00B050"/>
                </a:solidFill>
              </a:rPr>
              <a:t>«Профсоюзный ликбез»</a:t>
            </a:r>
            <a:endParaRPr lang="ru-RU" sz="2400" dirty="0" smtClean="0">
              <a:solidFill>
                <a:srgbClr val="00B050"/>
              </a:solidFill>
            </a:endParaRPr>
          </a:p>
          <a:p>
            <a:r>
              <a:rPr lang="ru-RU" sz="2400" b="1" dirty="0" smtClean="0">
                <a:solidFill>
                  <a:srgbClr val="0070C0"/>
                </a:solidFill>
              </a:rPr>
              <a:t>Молодежный  </a:t>
            </a:r>
            <a:r>
              <a:rPr lang="ru-RU" sz="2400" b="1" dirty="0" err="1" smtClean="0">
                <a:solidFill>
                  <a:srgbClr val="0070C0"/>
                </a:solidFill>
              </a:rPr>
              <a:t>турслет</a:t>
            </a:r>
            <a:r>
              <a:rPr lang="ru-RU" sz="2400" b="1" dirty="0" smtClean="0">
                <a:solidFill>
                  <a:srgbClr val="0070C0"/>
                </a:solidFill>
              </a:rPr>
              <a:t> «Профтур-2015»</a:t>
            </a:r>
            <a:endParaRPr lang="ru-RU" sz="2400" dirty="0" smtClean="0">
              <a:solidFill>
                <a:srgbClr val="0070C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Правовая приемная  Профсоюза «Социально-трудовые права молодым!»</a:t>
            </a:r>
            <a:endParaRPr lang="ru-RU" sz="2400" dirty="0" smtClean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00B050"/>
                </a:solidFill>
              </a:rPr>
              <a:t>Смотр – конкурс «Социальное партнерство: безопасность и комфорт рабочих мест»</a:t>
            </a:r>
            <a:endParaRPr lang="ru-RU" sz="2400" dirty="0" smtClean="0">
              <a:solidFill>
                <a:srgbClr val="00B050"/>
              </a:solidFill>
            </a:endParaRPr>
          </a:p>
          <a:p>
            <a:r>
              <a:rPr lang="ru-RU" sz="2400" b="1" dirty="0" smtClean="0">
                <a:solidFill>
                  <a:srgbClr val="0070C0"/>
                </a:solidFill>
              </a:rPr>
              <a:t>Встреча профсоюзного актива с  Главой города Барнаула</a:t>
            </a:r>
            <a:endParaRPr lang="ru-RU" sz="2400" dirty="0" smtClean="0">
              <a:solidFill>
                <a:srgbClr val="0070C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</a:rPr>
              <a:t>Всемирный День действий «За достойный труд!»</a:t>
            </a:r>
            <a:endParaRPr lang="ru-RU" sz="2400" dirty="0" smtClean="0">
              <a:solidFill>
                <a:srgbClr val="FF0000"/>
              </a:solidFill>
            </a:endParaRP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214290"/>
            <a:ext cx="899592" cy="909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9"/>
          <p:cNvSpPr>
            <a:spLocks noGrp="1" noChangeArrowheads="1"/>
          </p:cNvSpPr>
          <p:nvPr>
            <p:ph type="title"/>
          </p:nvPr>
        </p:nvSpPr>
        <p:spPr>
          <a:xfrm>
            <a:off x="2049254" y="1089289"/>
            <a:ext cx="6555193" cy="828641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В Новый год с профсоюзом!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775" y="5138779"/>
            <a:ext cx="2414225" cy="17192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60648"/>
            <a:ext cx="1296144" cy="1310387"/>
          </a:xfrm>
          <a:prstGeom prst="rect">
            <a:avLst/>
          </a:prstGeom>
        </p:spPr>
      </p:pic>
      <p:sp>
        <p:nvSpPr>
          <p:cNvPr id="5" name="Rectangle 9"/>
          <p:cNvSpPr txBox="1">
            <a:spLocks noChangeArrowheads="1"/>
          </p:cNvSpPr>
          <p:nvPr/>
        </p:nvSpPr>
        <p:spPr>
          <a:xfrm>
            <a:off x="2636168" y="260648"/>
            <a:ext cx="1876832" cy="8286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b="1" i="1" dirty="0" smtClean="0">
                <a:solidFill>
                  <a:srgbClr val="002060"/>
                </a:solidFill>
              </a:rPr>
              <a:t>Акции</a:t>
            </a:r>
          </a:p>
        </p:txBody>
      </p:sp>
      <p:pic>
        <p:nvPicPr>
          <p:cNvPr id="4098" name="Picture 2" descr="http://gorkom.tm22.ru/_ph/2/2/5599354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996" y="1916832"/>
            <a:ext cx="4762500" cy="3171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gorkom.tm22.ru/_ph/3/2/3128002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37445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25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902</TotalTime>
  <Words>759</Words>
  <Application>Microsoft Office PowerPoint</Application>
  <PresentationFormat>Экран (4:3)</PresentationFormat>
  <Paragraphs>175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Arial</vt:lpstr>
      <vt:lpstr>Arno Pro SmText</vt:lpstr>
      <vt:lpstr>Calibri</vt:lpstr>
      <vt:lpstr>Calibri Light</vt:lpstr>
      <vt:lpstr>Times New Roman</vt:lpstr>
      <vt:lpstr>Ретро</vt:lpstr>
      <vt:lpstr> О практике работы  Барнаульской городской организации Общероссийского Профсоюза образования </vt:lpstr>
      <vt:lpstr>Направления деятельности</vt:lpstr>
      <vt:lpstr>Мотивация</vt:lpstr>
      <vt:lpstr>Наличие первичных организаций в учреждениях образования</vt:lpstr>
      <vt:lpstr>Динамика профсоюзного членства</vt:lpstr>
      <vt:lpstr>Охват профсоюзным членством молодежи до 35 лет</vt:lpstr>
      <vt:lpstr>Презентация PowerPoint</vt:lpstr>
      <vt:lpstr>Акция  «Профсоюз - это МЫ!»</vt:lpstr>
      <vt:lpstr>В Новый год с профсоюзом!</vt:lpstr>
      <vt:lpstr>Эстафета добрых дел (МБДОУ №78)</vt:lpstr>
      <vt:lpstr>Эстафета добрых дел («Песнохорки»)</vt:lpstr>
      <vt:lpstr>Митинги</vt:lpstr>
      <vt:lpstr>Митинги</vt:lpstr>
      <vt:lpstr>Социальное партнерство</vt:lpstr>
      <vt:lpstr>Профессиональный и личностный рост</vt:lpstr>
      <vt:lpstr>Конкурсы</vt:lpstr>
      <vt:lpstr>Профессиональные конкурсы</vt:lpstr>
      <vt:lpstr>Презентация PowerPoint</vt:lpstr>
      <vt:lpstr>Профсоюзные конкурсы</vt:lpstr>
      <vt:lpstr>Творческие конкурсы</vt:lpstr>
      <vt:lpstr>Радуга профсоюзных талантов</vt:lpstr>
      <vt:lpstr>Радуга профсоюзных талантов</vt:lpstr>
      <vt:lpstr>Весеннее вдохновение</vt:lpstr>
      <vt:lpstr>Спортивные конкурсы</vt:lpstr>
      <vt:lpstr>Презентация PowerPoint</vt:lpstr>
      <vt:lpstr>Дни здоровья</vt:lpstr>
      <vt:lpstr>Молодежный форум</vt:lpstr>
      <vt:lpstr>Профсоюзные уроки</vt:lpstr>
      <vt:lpstr>Профсоюзные уроки</vt:lpstr>
      <vt:lpstr>Презентация PowerPoint</vt:lpstr>
      <vt:lpstr>Мастер-классы</vt:lpstr>
      <vt:lpstr>Презентация PowerPoint</vt:lpstr>
      <vt:lpstr>Презентация PowerPoint</vt:lpstr>
      <vt:lpstr>Правозащитная деятельность</vt:lpstr>
      <vt:lpstr>Правозащитная деятельность</vt:lpstr>
      <vt:lpstr>ЭКОНОМИЧЕСКАЯ ЭФФЕКТИВНОСТЬ ПРАВОЗАЩИТНОЙ  РАБОТЫ (В РУБЛЯХ)</vt:lpstr>
      <vt:lpstr>Эффективное использование  средств профсоюзного бюджета </vt:lpstr>
      <vt:lpstr>Меры социальной поддержки</vt:lpstr>
      <vt:lpstr>Оздоровление членов профсоюза</vt:lpstr>
      <vt:lpstr>Виды материальной  помощи на санаторно-курортное лечение</vt:lpstr>
      <vt:lpstr>Количество членов Профсоюза,  получивших санаторно-курортное оздоровление</vt:lpstr>
      <vt:lpstr>Молодёжный совет</vt:lpstr>
      <vt:lpstr>Работа с молодежью</vt:lpstr>
      <vt:lpstr>Победа во Всероссийском конкурсе «Информационный прорыв» - 2014 </vt:lpstr>
      <vt:lpstr>Вручение свидетельства о занесении  в Книгу почета Профсоюза (организация высокой социальной эффективности)</vt:lpstr>
      <vt:lpstr>ЗАДАЧИ</vt:lpstr>
      <vt:lpstr>Спасибо за внимание!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Николай Опарин</cp:lastModifiedBy>
  <cp:revision>164</cp:revision>
  <dcterms:created xsi:type="dcterms:W3CDTF">2016-05-09T16:46:46Z</dcterms:created>
  <dcterms:modified xsi:type="dcterms:W3CDTF">2016-05-18T07:19:42Z</dcterms:modified>
</cp:coreProperties>
</file>