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3"/>
  </p:notesMasterIdLst>
  <p:sldIdLst>
    <p:sldId id="256" r:id="rId2"/>
    <p:sldId id="267" r:id="rId3"/>
    <p:sldId id="268" r:id="rId4"/>
    <p:sldId id="265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-178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5D858-4663-436B-9BD6-59EA849CD865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E8A1B-7D42-41A2-9615-61230DCC2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373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E8A1B-7D42-41A2-9615-61230DCC27A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140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4541-F22B-499A-B6DC-8282DFEB05B1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1781-6D45-4AC6-BCA0-75FF26FBF59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67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4541-F22B-499A-B6DC-8282DFEB05B1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1781-6D45-4AC6-BCA0-75FF26FBF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6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4541-F22B-499A-B6DC-8282DFEB05B1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1781-6D45-4AC6-BCA0-75FF26FBF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952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4541-F22B-499A-B6DC-8282DFEB05B1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1781-6D45-4AC6-BCA0-75FF26FBF59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4612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4541-F22B-499A-B6DC-8282DFEB05B1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1781-6D45-4AC6-BCA0-75FF26FBF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741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4541-F22B-499A-B6DC-8282DFEB05B1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1781-6D45-4AC6-BCA0-75FF26FBF59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4645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4541-F22B-499A-B6DC-8282DFEB05B1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1781-6D45-4AC6-BCA0-75FF26FBF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071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4541-F22B-499A-B6DC-8282DFEB05B1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1781-6D45-4AC6-BCA0-75FF26FBF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491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4541-F22B-499A-B6DC-8282DFEB05B1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1781-6D45-4AC6-BCA0-75FF26FBF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26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4541-F22B-499A-B6DC-8282DFEB05B1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1781-6D45-4AC6-BCA0-75FF26FBF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836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4541-F22B-499A-B6DC-8282DFEB05B1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1781-6D45-4AC6-BCA0-75FF26FBF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38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4541-F22B-499A-B6DC-8282DFEB05B1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1781-6D45-4AC6-BCA0-75FF26FBF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19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4541-F22B-499A-B6DC-8282DFEB05B1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1781-6D45-4AC6-BCA0-75FF26FBF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245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4541-F22B-499A-B6DC-8282DFEB05B1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1781-6D45-4AC6-BCA0-75FF26FBF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344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4541-F22B-499A-B6DC-8282DFEB05B1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1781-6D45-4AC6-BCA0-75FF26FBF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79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4541-F22B-499A-B6DC-8282DFEB05B1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1781-6D45-4AC6-BCA0-75FF26FBF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426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4541-F22B-499A-B6DC-8282DFEB05B1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1781-6D45-4AC6-BCA0-75FF26FBF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508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BC84541-F22B-499A-B6DC-8282DFEB05B1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2141781-6D45-4AC6-BCA0-75FF26FBF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884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Распределение учебной нагрузки </a:t>
            </a:r>
            <a:br>
              <a:rPr lang="ru-RU" sz="3200" b="1" dirty="0" smtClean="0"/>
            </a:br>
            <a:r>
              <a:rPr lang="ru-RU" sz="3200" b="1" dirty="0" smtClean="0"/>
              <a:t>в МБОУ </a:t>
            </a:r>
            <a:r>
              <a:rPr lang="ru-RU" sz="3200" b="1" dirty="0" err="1" smtClean="0"/>
              <a:t>бурановская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сош</a:t>
            </a:r>
            <a:r>
              <a:rPr lang="ru-RU" sz="3200" b="1" dirty="0" smtClean="0"/>
              <a:t> </a:t>
            </a:r>
            <a:br>
              <a:rPr lang="ru-RU" sz="3200" b="1" dirty="0" smtClean="0"/>
            </a:br>
            <a:r>
              <a:rPr lang="ru-RU" sz="3200" b="1" dirty="0" err="1" smtClean="0"/>
              <a:t>Калманского</a:t>
            </a:r>
            <a:r>
              <a:rPr lang="ru-RU" sz="3200" b="1" dirty="0" smtClean="0"/>
              <a:t> района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Из опыта работы профсоюзной </a:t>
            </a:r>
          </a:p>
          <a:p>
            <a:r>
              <a:rPr lang="ru-RU" b="1" dirty="0" smtClean="0"/>
              <a:t>первичной  организации</a:t>
            </a:r>
          </a:p>
          <a:p>
            <a:r>
              <a:rPr lang="ru-RU" b="1" dirty="0" smtClean="0"/>
              <a:t>Председатель профкома М. Н. Лопатина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2006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186150"/>
            <a:ext cx="8534400" cy="1340512"/>
          </a:xfrm>
        </p:spPr>
        <p:txBody>
          <a:bodyPr/>
          <a:lstStyle/>
          <a:p>
            <a:pPr algn="ctr"/>
            <a:r>
              <a:rPr lang="ru-RU" b="1" i="1" dirty="0" smtClean="0"/>
              <a:t>4. промежуточный этап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464024"/>
            <a:ext cx="8534400" cy="4039737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chemeClr val="tx1"/>
                </a:solidFill>
              </a:rPr>
              <a:t>Внесение изменений и дополнений в учебную нагрузку педагога с обязательной процедурой соблюдения всех законодательных актов РФ и положений МБОУ </a:t>
            </a:r>
            <a:r>
              <a:rPr lang="ru-RU" sz="3200" b="1" dirty="0" err="1" smtClean="0">
                <a:solidFill>
                  <a:schemeClr val="tx1"/>
                </a:solidFill>
              </a:rPr>
              <a:t>Бурановская</a:t>
            </a:r>
            <a:r>
              <a:rPr lang="ru-RU" sz="3200" b="1" dirty="0" smtClean="0">
                <a:solidFill>
                  <a:schemeClr val="tx1"/>
                </a:solidFill>
              </a:rPr>
              <a:t> СОШ.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7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186150"/>
            <a:ext cx="8534400" cy="1340512"/>
          </a:xfrm>
        </p:spPr>
        <p:txBody>
          <a:bodyPr/>
          <a:lstStyle/>
          <a:p>
            <a:pPr algn="ctr"/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464024"/>
            <a:ext cx="8534400" cy="403973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48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4800" b="1" dirty="0" smtClean="0">
                <a:solidFill>
                  <a:schemeClr val="tx1"/>
                </a:solidFill>
              </a:rPr>
              <a:t>Спасибо за внимание! </a:t>
            </a:r>
          </a:p>
          <a:p>
            <a:pPr marL="0" indent="0" algn="just">
              <a:buNone/>
            </a:pPr>
            <a:r>
              <a:rPr lang="ru-RU" sz="4800" b="1" dirty="0" smtClean="0">
                <a:solidFill>
                  <a:schemeClr val="tx1"/>
                </a:solidFill>
              </a:rPr>
              <a:t>Успехов в общественной деятельности!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45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927" y="4773935"/>
            <a:ext cx="10220349" cy="179063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Удачное географическое расположение – одна из особенностей села Бураново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7" y="518614"/>
            <a:ext cx="5915803" cy="39169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644" y="518614"/>
            <a:ext cx="5417609" cy="3916908"/>
          </a:xfrm>
        </p:spPr>
      </p:pic>
    </p:spTree>
    <p:extLst>
      <p:ext uri="{BB962C8B-B14F-4D97-AF65-F5344CB8AC3E}">
        <p14:creationId xmlns:p14="http://schemas.microsoft.com/office/powerpoint/2010/main" val="342507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0629782" cy="1507067"/>
          </a:xfrm>
        </p:spPr>
        <p:txBody>
          <a:bodyPr/>
          <a:lstStyle/>
          <a:p>
            <a:pPr algn="ctr"/>
            <a:r>
              <a:rPr lang="ru-RU" b="1" dirty="0" smtClean="0"/>
              <a:t>Наша школа одна из базовых школ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9" y="600502"/>
            <a:ext cx="11634030" cy="3398292"/>
          </a:xfrm>
        </p:spPr>
      </p:pic>
    </p:spTree>
    <p:extLst>
      <p:ext uri="{BB962C8B-B14F-4D97-AF65-F5344CB8AC3E}">
        <p14:creationId xmlns:p14="http://schemas.microsoft.com/office/powerpoint/2010/main" val="406716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7779" y="1231710"/>
            <a:ext cx="3657600" cy="13716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Наши выпускники – гордость школы и молодые учителя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7" y="221773"/>
            <a:ext cx="6424685" cy="642468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27779" y="2603310"/>
            <a:ext cx="4445522" cy="4043148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Из 15 педагогов школы 7 человек молодые учителя.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Среди них:   три учителя начальных классов, учитель математики и информатики, учитель географии, учитель МХК, музыки и технологии, учитель физической культуры. 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Шестеро имеют высшее профессиональное образование, один педагог  учится заочно в БГПУ. 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73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Главный принцип взаимодействия профкома с работодателем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cap="all" dirty="0" smtClean="0">
                <a:ln w="3175" cmpd="sng">
                  <a:noFill/>
                </a:ln>
                <a:solidFill>
                  <a:schemeClr val="tx1"/>
                </a:solidFill>
              </a:rPr>
              <a:t>Участие в распределении учебной (педагогической) нагрузки не право, </a:t>
            </a:r>
          </a:p>
          <a:p>
            <a:pPr marL="0" indent="0">
              <a:buNone/>
            </a:pPr>
            <a:r>
              <a:rPr lang="ru-RU" sz="3600" b="1" cap="all" dirty="0" smtClean="0">
                <a:ln w="3175" cmpd="sng">
                  <a:noFill/>
                </a:ln>
                <a:solidFill>
                  <a:schemeClr val="tx1"/>
                </a:solidFill>
              </a:rPr>
              <a:t>а обязанность первичной профсоюзной организации           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24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1593376"/>
          </a:xfrm>
        </p:spPr>
        <p:txBody>
          <a:bodyPr/>
          <a:lstStyle/>
          <a:p>
            <a:pPr algn="ctr"/>
            <a:r>
              <a:rPr lang="ru-RU" b="1" i="1" dirty="0" smtClean="0"/>
              <a:t>Этапы работы по распределению педагогической нагрузки</a:t>
            </a:r>
            <a:endParaRPr lang="ru-RU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2388358"/>
            <a:ext cx="8535988" cy="371522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1. Предварительный  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2. Основной 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3. Заключительный 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4. Промежуточный 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55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747" y="4869470"/>
            <a:ext cx="8534400" cy="1507067"/>
          </a:xfrm>
        </p:spPr>
        <p:txBody>
          <a:bodyPr/>
          <a:lstStyle/>
          <a:p>
            <a:pPr algn="ctr"/>
            <a:r>
              <a:rPr lang="ru-RU" b="1" i="1" dirty="0" smtClean="0"/>
              <a:t>1. Предварительный </a:t>
            </a:r>
            <a:r>
              <a:rPr lang="ru-RU" b="1" i="1" smtClean="0"/>
              <a:t>этап </a:t>
            </a:r>
            <a:br>
              <a:rPr lang="ru-RU" b="1" i="1" smtClean="0"/>
            </a:br>
            <a:r>
              <a:rPr lang="ru-RU" b="1" i="1" smtClean="0"/>
              <a:t>(</a:t>
            </a:r>
            <a:r>
              <a:rPr lang="ru-RU" b="1" i="1" dirty="0" smtClean="0"/>
              <a:t>за 2 месяца до </a:t>
            </a:r>
            <a:r>
              <a:rPr lang="ru-RU" b="1" i="1" smtClean="0"/>
              <a:t>1 июня)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3200" b="1" dirty="0" smtClean="0">
                <a:solidFill>
                  <a:schemeClr val="tx1"/>
                </a:solidFill>
              </a:rPr>
              <a:t>Издание приказа директора школы по распределению предварительной педагогической нагрузки.</a:t>
            </a:r>
          </a:p>
          <a:p>
            <a:pPr marL="0" indent="0" algn="just">
              <a:buNone/>
            </a:pPr>
            <a:endParaRPr lang="ru-RU" sz="32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3200" b="1" dirty="0" smtClean="0">
                <a:solidFill>
                  <a:schemeClr val="tx1"/>
                </a:solidFill>
              </a:rPr>
              <a:t>Ознакомиться с приказом, поставив свою подпись, ещё не значит согласиться с его содержанием.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16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404513"/>
            <a:ext cx="8534400" cy="1040262"/>
          </a:xfrm>
        </p:spPr>
        <p:txBody>
          <a:bodyPr/>
          <a:lstStyle/>
          <a:p>
            <a:pPr algn="ctr"/>
            <a:r>
              <a:rPr lang="ru-RU" b="1" i="1" dirty="0" smtClean="0"/>
              <a:t>2. Основной этап (август)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818866"/>
            <a:ext cx="8534400" cy="3673269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Создание тарификационной комиссии (педсовет, планёрка).</a:t>
            </a:r>
          </a:p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Наличие в тарификационной комиссии как членов профсоюзной первичной организации, так и членов педагогического коллектива, не входящих в профсоюз.</a:t>
            </a:r>
            <a:endParaRPr lang="ru-RU" sz="2800" b="1" dirty="0">
              <a:solidFill>
                <a:schemeClr val="tx1"/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Утверждение состава тарификационной комиссии приказом директора ОУ.</a:t>
            </a:r>
          </a:p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Заседание тарификационной комиссии с обязательным составлением  протокола тарификации на каждого педагога школы.  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05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186150"/>
            <a:ext cx="8534400" cy="1340512"/>
          </a:xfrm>
        </p:spPr>
        <p:txBody>
          <a:bodyPr/>
          <a:lstStyle/>
          <a:p>
            <a:pPr algn="ctr"/>
            <a:r>
              <a:rPr lang="ru-RU" b="1" i="1" dirty="0" smtClean="0"/>
              <a:t>3. заключительный этап </a:t>
            </a:r>
            <a:br>
              <a:rPr lang="ru-RU" b="1" i="1" dirty="0" smtClean="0"/>
            </a:br>
            <a:r>
              <a:rPr lang="ru-RU" b="1" i="1" dirty="0" smtClean="0"/>
              <a:t>(август-сентябрь)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464024"/>
            <a:ext cx="8534400" cy="4039737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Оформление протокола профкомом школы с обязательной записью о всех разногласиях по распределению педагогической нагрузки.</a:t>
            </a:r>
          </a:p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Утверждение тарификации в комитете по образованию администрации </a:t>
            </a:r>
            <a:r>
              <a:rPr lang="ru-RU" sz="2800" b="1" dirty="0" err="1" smtClean="0">
                <a:solidFill>
                  <a:schemeClr val="tx1"/>
                </a:solidFill>
              </a:rPr>
              <a:t>Калманского</a:t>
            </a:r>
            <a:r>
              <a:rPr lang="ru-RU" sz="2800" b="1" dirty="0" smtClean="0">
                <a:solidFill>
                  <a:schemeClr val="tx1"/>
                </a:solidFill>
              </a:rPr>
              <a:t> района.</a:t>
            </a:r>
            <a:endParaRPr lang="ru-RU" sz="2800" b="1" dirty="0">
              <a:solidFill>
                <a:schemeClr val="tx1"/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 Ознакомление с тарификационной «фишкой» каждого педагога с обязательной выдачей на руки.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67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317</TotalTime>
  <Words>295</Words>
  <Application>Microsoft Office PowerPoint</Application>
  <PresentationFormat>Произвольный</PresentationFormat>
  <Paragraphs>37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Сектор</vt:lpstr>
      <vt:lpstr>Распределение учебной нагрузки  в МБОУ бурановская сош  Калманского района</vt:lpstr>
      <vt:lpstr>Удачное географическое расположение – одна из особенностей села Бураново</vt:lpstr>
      <vt:lpstr>Наша школа одна из базовых школ</vt:lpstr>
      <vt:lpstr>Наши выпускники – гордость школы и молодые учителя</vt:lpstr>
      <vt:lpstr>Главный принцип взаимодействия профкома с работодателем</vt:lpstr>
      <vt:lpstr>Этапы работы по распределению педагогической нагрузки</vt:lpstr>
      <vt:lpstr>1. Предварительный этап  (за 2 месяца до 1 июня)</vt:lpstr>
      <vt:lpstr>2. Основной этап (август)</vt:lpstr>
      <vt:lpstr>3. заключительный этап  (август-сентябрь)</vt:lpstr>
      <vt:lpstr>4. промежуточный этап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Распределение учебной нагрузки не право, а обязанность профсоюзной организации</dc:title>
  <dc:creator>Windows User</dc:creator>
  <cp:lastModifiedBy>User</cp:lastModifiedBy>
  <cp:revision>26</cp:revision>
  <dcterms:created xsi:type="dcterms:W3CDTF">2018-02-18T15:41:57Z</dcterms:created>
  <dcterms:modified xsi:type="dcterms:W3CDTF">2018-02-21T09:53:21Z</dcterms:modified>
</cp:coreProperties>
</file>