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77" r:id="rId3"/>
    <p:sldId id="257" r:id="rId4"/>
    <p:sldId id="279" r:id="rId5"/>
    <p:sldId id="260" r:id="rId6"/>
    <p:sldId id="261" r:id="rId7"/>
    <p:sldId id="263" r:id="rId8"/>
    <p:sldId id="267" r:id="rId9"/>
    <p:sldId id="268" r:id="rId10"/>
    <p:sldId id="276" r:id="rId11"/>
    <p:sldId id="275" r:id="rId12"/>
    <p:sldId id="272" r:id="rId13"/>
    <p:sldId id="280" r:id="rId14"/>
    <p:sldId id="281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4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1698" y="144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A7E0E-E4D1-4BFC-8A44-8165158EDD73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FDAC5-7B15-486B-9773-0DB51D47E7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971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FDAC5-7B15-486B-9773-0DB51D47E72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FDAC5-7B15-486B-9773-0DB51D47E72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FDAC5-7B15-486B-9773-0DB51D47E72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FDAC5-7B15-486B-9773-0DB51D47E72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54CAC87-F645-4C15-BBD7-E6EEE3AAF782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B82EC76-72A9-4CCF-B2D1-0C74F6C36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AC87-F645-4C15-BBD7-E6EEE3AAF782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C76-72A9-4CCF-B2D1-0C74F6C36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AC87-F645-4C15-BBD7-E6EEE3AAF782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C76-72A9-4CCF-B2D1-0C74F6C36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AC87-F645-4C15-BBD7-E6EEE3AAF782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C76-72A9-4CCF-B2D1-0C74F6C36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AC87-F645-4C15-BBD7-E6EEE3AAF782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C76-72A9-4CCF-B2D1-0C74F6C36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AC87-F645-4C15-BBD7-E6EEE3AAF782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C76-72A9-4CCF-B2D1-0C74F6C36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4CAC87-F645-4C15-BBD7-E6EEE3AAF782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B82EC76-72A9-4CCF-B2D1-0C74F6C366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54CAC87-F645-4C15-BBD7-E6EEE3AAF782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B82EC76-72A9-4CCF-B2D1-0C74F6C36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AC87-F645-4C15-BBD7-E6EEE3AAF782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C76-72A9-4CCF-B2D1-0C74F6C36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AC87-F645-4C15-BBD7-E6EEE3AAF782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C76-72A9-4CCF-B2D1-0C74F6C36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AC87-F645-4C15-BBD7-E6EEE3AAF782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C76-72A9-4CCF-B2D1-0C74F6C36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54CAC87-F645-4C15-BBD7-E6EEE3AAF782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B82EC76-72A9-4CCF-B2D1-0C74F6C36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4353.JPG"/>
          <p:cNvPicPr>
            <a:picLocks noChangeAspect="1"/>
          </p:cNvPicPr>
          <p:nvPr/>
        </p:nvPicPr>
        <p:blipFill>
          <a:blip r:embed="rId3" cstate="print"/>
          <a:srcRect b="13636"/>
          <a:stretch>
            <a:fillRect/>
          </a:stretch>
        </p:blipFill>
        <p:spPr>
          <a:xfrm>
            <a:off x="1071539" y="4286232"/>
            <a:ext cx="3714776" cy="2138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643998" cy="221457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+mn-lt"/>
              </a:rPr>
              <a:t>Организация общественного контроля по охране труда в КГБОУ «Бийский лицей Алтайского края»</a:t>
            </a:r>
            <a:endParaRPr lang="ru-RU" sz="32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57884" y="4857760"/>
            <a:ext cx="2928958" cy="114300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Луговая </a:t>
            </a:r>
            <a:r>
              <a:rPr lang="ru-RU" b="1" smtClean="0"/>
              <a:t>Галина Петровна</a:t>
            </a:r>
            <a:r>
              <a:rPr lang="ru-RU" smtClean="0"/>
              <a:t> </a:t>
            </a:r>
          </a:p>
          <a:p>
            <a:r>
              <a:rPr lang="ru-RU" dirty="0" smtClean="0"/>
              <a:t>председатель профсоюзной организации</a:t>
            </a:r>
            <a:endParaRPr lang="ru-RU" dirty="0"/>
          </a:p>
        </p:txBody>
      </p:sp>
      <p:pic>
        <p:nvPicPr>
          <p:cNvPr id="5" name="Picture 2" descr="Y:\Лицейская символика\logo-blu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503338" cy="53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071678"/>
            <a:ext cx="778674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2016-2017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годы в этом направлении были осуществлены следующие мероприятия: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• капитальный ремонт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крыши основного здания лицея и пансионата;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• ремонт систем наружного освещения учебных корпусов и интерната;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• капитальный ремонт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15-ти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учебных кабинетов;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• капитальный ремонт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некоторых узлов пищеблока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учебного корпуса;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• частичная замена освещенности учебных кабинетов;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• капитальный ремонт системы отопления главного учебного корпуса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(правое крыло лицея);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ремонт пожарной системы сигнализации, пожарных выходов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капитальный ремонт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2-х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санузлов;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частичный ремонт и замена оконных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блоков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из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ПВХ;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ежегодный косметический ремонт мест общего пользования.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785794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Создание безопасной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образовательной среды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21309" y="0"/>
            <a:ext cx="6015090" cy="605710"/>
            <a:chOff x="221309" y="0"/>
            <a:chExt cx="6015090" cy="605710"/>
          </a:xfrm>
        </p:grpSpPr>
        <p:pic>
          <p:nvPicPr>
            <p:cNvPr id="6" name="Picture 2" descr="Y:\Лицейская символика\logo-blue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09" y="71398"/>
              <a:ext cx="503338" cy="534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890064" y="0"/>
              <a:ext cx="53463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КГБОУ «</a:t>
              </a:r>
              <a:r>
                <a:rPr lang="ru-RU" sz="1600" dirty="0" err="1" smtClean="0">
                  <a:solidFill>
                    <a:schemeClr val="bg1"/>
                  </a:solidFill>
                </a:rPr>
                <a:t>Бийский</a:t>
              </a:r>
              <a:r>
                <a:rPr lang="ru-RU" sz="1600" dirty="0" smtClean="0">
                  <a:solidFill>
                    <a:schemeClr val="bg1"/>
                  </a:solidFill>
                </a:rPr>
                <a:t> лицей-интернат Алтайского края»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642918"/>
            <a:ext cx="3353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Результаты работы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857364"/>
            <a:ext cx="74295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Разработаны инструкции всех должностей и профессий, согласно штатному расписанию;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Своевременно проведено обучение по охране труда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Оборудованы рабочие места согласно требований ТБ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Проведена аттестация рабочих мест по условиям труда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СОУТ в 2016г – 140 рабочих мест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в 2018г планируется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количестве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20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рабочих мест(пристрой),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Проведены мероприятия по приведению рабочих мест в соответствие с требованиями безопасности, максимального снижения риска повреждения здоровья работников.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21309" y="0"/>
            <a:ext cx="6015090" cy="605710"/>
            <a:chOff x="221309" y="0"/>
            <a:chExt cx="6015090" cy="605710"/>
          </a:xfrm>
        </p:grpSpPr>
        <p:pic>
          <p:nvPicPr>
            <p:cNvPr id="6" name="Picture 2" descr="Y:\Лицейская символика\logo-blue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09" y="71398"/>
              <a:ext cx="503338" cy="534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890064" y="0"/>
              <a:ext cx="53463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КГБОУ «</a:t>
              </a:r>
              <a:r>
                <a:rPr lang="ru-RU" sz="1600" dirty="0" err="1" smtClean="0">
                  <a:solidFill>
                    <a:schemeClr val="bg1"/>
                  </a:solidFill>
                </a:rPr>
                <a:t>Бийский</a:t>
              </a:r>
              <a:r>
                <a:rPr lang="ru-RU" sz="1600" dirty="0" smtClean="0">
                  <a:solidFill>
                    <a:schemeClr val="bg1"/>
                  </a:solidFill>
                </a:rPr>
                <a:t> лицей-интернат Алтайского края»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08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1928794" y="5000636"/>
            <a:ext cx="2357454" cy="1504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596" y="500042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Предложения по повышению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эффективности работы по охране труда</a:t>
            </a:r>
            <a:endParaRPr lang="ru-RU" sz="28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779687"/>
            <a:ext cx="77867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Активизировать работу по проведению лекций, бесед, занятий по охране труда с работниками и обучающих занятий по правилам безопасного поведения с учащимися;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Усилить контроль за обеспечением работниками СИЗ;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Регулярно осуществлять ежедневный контроль за состоянием охраны труда в учебных классах;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Вести журнал для заявлений и предложений по вопросам охраны труда;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Продолжить создание комфортных и безопасных условий для плодотворной работы сотрудников;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Развивать дальнейшее сотрудничество с работниками по охране труда. </a:t>
            </a:r>
          </a:p>
        </p:txBody>
      </p:sp>
      <p:pic>
        <p:nvPicPr>
          <p:cNvPr id="8" name="Рисунок 7" descr="IMG_0001.jpg"/>
          <p:cNvPicPr>
            <a:picLocks noChangeAspect="1"/>
          </p:cNvPicPr>
          <p:nvPr/>
        </p:nvPicPr>
        <p:blipFill>
          <a:blip r:embed="rId3" cstate="print"/>
          <a:srcRect t="5500" r="12000" b="16500"/>
          <a:stretch>
            <a:fillRect/>
          </a:stretch>
        </p:blipFill>
        <p:spPr>
          <a:xfrm>
            <a:off x="5143504" y="4999868"/>
            <a:ext cx="2428892" cy="1514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9" name="Группа 8"/>
          <p:cNvGrpSpPr/>
          <p:nvPr/>
        </p:nvGrpSpPr>
        <p:grpSpPr>
          <a:xfrm>
            <a:off x="221309" y="0"/>
            <a:ext cx="6015090" cy="605710"/>
            <a:chOff x="221309" y="0"/>
            <a:chExt cx="6015090" cy="605710"/>
          </a:xfrm>
        </p:grpSpPr>
        <p:pic>
          <p:nvPicPr>
            <p:cNvPr id="10" name="Picture 2" descr="Y:\Лицейская символика\logo-blue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09" y="71398"/>
              <a:ext cx="503338" cy="534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890064" y="0"/>
              <a:ext cx="53463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КГБОУ «</a:t>
              </a:r>
              <a:r>
                <a:rPr lang="ru-RU" sz="1600" dirty="0" err="1" smtClean="0">
                  <a:solidFill>
                    <a:schemeClr val="bg1"/>
                  </a:solidFill>
                </a:rPr>
                <a:t>Бийский</a:t>
              </a:r>
              <a:r>
                <a:rPr lang="ru-RU" sz="1600" dirty="0" smtClean="0">
                  <a:solidFill>
                    <a:schemeClr val="bg1"/>
                  </a:solidFill>
                </a:rPr>
                <a:t> лицей-интернат Алтайского края»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3"/>
          <p:cNvSpPr txBox="1">
            <a:spLocks/>
          </p:cNvSpPr>
          <p:nvPr/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Рисунок 16" descr="IMG_94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0795" y="1214422"/>
            <a:ext cx="5423206" cy="450059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42844" y="928670"/>
            <a:ext cx="33575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Нормализации и улучшению условий трудовой деятельности способствуют такие мероприятия, как разработка правил внутреннего трудового распорядка, должностных инструкций, инструкций по охране труда и контроль за их исполнением со стороны руководства лицея, профсоюзного комитета и уполномоченного по охране труда, а также разработка правил безопасного поведения для учащихся, оформление уголка по охране труда 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496"/>
            <a:ext cx="8229600" cy="1069848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</a:rPr>
              <a:t> Показатели </a:t>
            </a:r>
            <a:r>
              <a:rPr lang="ru-RU" sz="2400" dirty="0" smtClean="0">
                <a:solidFill>
                  <a:srgbClr val="FF0000"/>
                </a:solidFill>
              </a:rPr>
              <a:t>работы профсоюзного комитета по охране </a:t>
            </a:r>
            <a:r>
              <a:rPr lang="ru-RU" sz="2400" dirty="0" smtClean="0">
                <a:solidFill>
                  <a:srgbClr val="FF0000"/>
                </a:solidFill>
              </a:rPr>
              <a:t>                труда </a:t>
            </a:r>
            <a:r>
              <a:rPr lang="ru-RU" sz="2400" dirty="0" smtClean="0">
                <a:solidFill>
                  <a:srgbClr val="FF0000"/>
                </a:solidFill>
              </a:rPr>
              <a:t>за </a:t>
            </a:r>
            <a:r>
              <a:rPr lang="ru-RU" sz="2400" dirty="0" smtClean="0">
                <a:solidFill>
                  <a:srgbClr val="FF0000"/>
                </a:solidFill>
              </a:rPr>
              <a:t>2017год</a:t>
            </a:r>
            <a:r>
              <a:rPr lang="ru-RU" sz="1600" dirty="0" smtClean="0">
                <a:solidFill>
                  <a:srgbClr val="FF0000"/>
                </a:solidFill>
              </a:rPr>
              <a:t>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Общая численность работающих </a:t>
            </a:r>
            <a:r>
              <a:rPr lang="ru-RU" sz="1600" dirty="0" smtClean="0"/>
              <a:t>176 </a:t>
            </a:r>
            <a:r>
              <a:rPr lang="ru-RU" sz="1600" dirty="0" smtClean="0"/>
              <a:t>чел. </a:t>
            </a:r>
            <a:r>
              <a:rPr lang="ru-RU" sz="1600" dirty="0" smtClean="0"/>
              <a:t>,женщин – 148 чел, членов </a:t>
            </a:r>
            <a:r>
              <a:rPr lang="ru-RU" sz="1600" dirty="0" smtClean="0"/>
              <a:t>профсоюза </a:t>
            </a:r>
            <a:r>
              <a:rPr lang="ru-RU" sz="1600" dirty="0" smtClean="0"/>
              <a:t>110 </a:t>
            </a:r>
            <a:r>
              <a:rPr lang="ru-RU" sz="1600" dirty="0" smtClean="0"/>
              <a:t>чел. </a:t>
            </a:r>
            <a:r>
              <a:rPr lang="ru-RU" sz="1600" dirty="0" err="1" smtClean="0"/>
              <a:t>Председатель-Луговая</a:t>
            </a:r>
            <a:r>
              <a:rPr lang="ru-RU" sz="1600" dirty="0" smtClean="0"/>
              <a:t> Г.П. Уполномоченный по охране труда – Легкая Г.В. Совместно с уполномоченным по охране труда проведено 9 дней охраны труда, в ходе которых были обнаружены 27 нарушений и замечаний по следующим разделам контроля: </a:t>
            </a:r>
            <a:br>
              <a:rPr lang="ru-RU" sz="1600" dirty="0" smtClean="0"/>
            </a:br>
            <a:r>
              <a:rPr lang="ru-RU" sz="1600" dirty="0" smtClean="0"/>
              <a:t>• нарушения Сан П и Н 2.4.2.1178-02 «Гигиенические требования к условиям обучения в образовательных учреждениях» </a:t>
            </a:r>
            <a:br>
              <a:rPr lang="ru-RU" sz="1600" dirty="0" smtClean="0"/>
            </a:br>
            <a:r>
              <a:rPr lang="ru-RU" sz="1600" dirty="0" smtClean="0"/>
              <a:t>• в части расстановки мебели (п. 2.4.3.) –5 </a:t>
            </a:r>
            <a:br>
              <a:rPr lang="ru-RU" sz="1600" dirty="0" smtClean="0"/>
            </a:br>
            <a:r>
              <a:rPr lang="ru-RU" sz="1600" dirty="0" smtClean="0"/>
              <a:t>• в части расположения растений – 6 </a:t>
            </a:r>
            <a:br>
              <a:rPr lang="ru-RU" sz="1600" dirty="0" smtClean="0"/>
            </a:br>
            <a:r>
              <a:rPr lang="ru-RU" sz="1600" dirty="0" smtClean="0"/>
              <a:t>• в части светового режима (п. 2.6.2) –5 </a:t>
            </a:r>
            <a:br>
              <a:rPr lang="ru-RU" sz="1600" dirty="0" smtClean="0"/>
            </a:br>
            <a:r>
              <a:rPr lang="ru-RU" sz="1600" dirty="0" smtClean="0"/>
              <a:t>• - не доукомплектованы аптечки первой медицинской помощи в кабинете биологии, химии, информатики; кабинете технологии для девочек. -4 </a:t>
            </a:r>
            <a:br>
              <a:rPr lang="ru-RU" sz="1600" dirty="0" smtClean="0"/>
            </a:br>
            <a:r>
              <a:rPr lang="ru-RU" sz="1600" dirty="0" smtClean="0"/>
              <a:t>• - по данным журнала регистрации проведения инструктажей по ТБ у учащихся не все прошли его на начало занятий; -2 </a:t>
            </a:r>
            <a:br>
              <a:rPr lang="ru-RU" sz="1600" dirty="0" smtClean="0"/>
            </a:br>
            <a:r>
              <a:rPr lang="ru-RU" sz="1600" dirty="0" smtClean="0"/>
              <a:t>• - во время перемен горит свет в кабинетах, когда там никого нет. Плохо закручивают краны с водой в учебных кабинетах. -5 </a:t>
            </a:r>
            <a:br>
              <a:rPr lang="ru-RU" sz="1600" dirty="0" smtClean="0"/>
            </a:br>
            <a:r>
              <a:rPr lang="ru-RU" sz="1600" dirty="0" smtClean="0"/>
              <a:t>• Указанные нарушения немедленно устранялись лицами допустившими данные нарушения. </a:t>
            </a:r>
            <a:br>
              <a:rPr lang="ru-RU" sz="1600" dirty="0" smtClean="0"/>
            </a:br>
            <a:r>
              <a:rPr lang="ru-RU" sz="1600" dirty="0" smtClean="0"/>
              <a:t>Вопросов по защите прав членов профсоюза не поступало </a:t>
            </a:r>
            <a:r>
              <a:rPr lang="ru-RU" sz="1600" dirty="0" smtClean="0">
                <a:sym typeface="Symbol"/>
              </a:rPr>
              <a:t>,</a:t>
            </a:r>
            <a:r>
              <a:rPr lang="ru-RU" sz="1600" dirty="0" smtClean="0"/>
              <a:t> случаи производственного травматизма отсутствовали.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5582.jpg"/>
          <p:cNvPicPr>
            <a:picLocks noChangeAspect="1"/>
          </p:cNvPicPr>
          <p:nvPr/>
        </p:nvPicPr>
        <p:blipFill>
          <a:blip r:embed="rId3" cstate="print"/>
          <a:srcRect t="30627"/>
          <a:stretch>
            <a:fillRect/>
          </a:stretch>
        </p:blipFill>
        <p:spPr>
          <a:xfrm>
            <a:off x="571472" y="3714752"/>
            <a:ext cx="5141701" cy="2507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Профком и администрация </a:t>
            </a:r>
            <a:r>
              <a:rPr lang="en-US" sz="2800" dirty="0" smtClean="0">
                <a:solidFill>
                  <a:srgbClr val="C00000"/>
                </a:solidFill>
              </a:rPr>
              <a:t/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в нашем коллективе - единое целое.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/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акти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2000240"/>
            <a:ext cx="3326866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6" name="Группа 5"/>
          <p:cNvGrpSpPr/>
          <p:nvPr/>
        </p:nvGrpSpPr>
        <p:grpSpPr>
          <a:xfrm>
            <a:off x="221309" y="0"/>
            <a:ext cx="6015090" cy="605710"/>
            <a:chOff x="221309" y="0"/>
            <a:chExt cx="6015090" cy="605710"/>
          </a:xfrm>
        </p:grpSpPr>
        <p:pic>
          <p:nvPicPr>
            <p:cNvPr id="8" name="Picture 2" descr="Y:\Лицейская символика\logo-blu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09" y="71398"/>
              <a:ext cx="503338" cy="534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90064" y="0"/>
              <a:ext cx="53463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КГБОУ «</a:t>
              </a:r>
              <a:r>
                <a:rPr lang="ru-RU" sz="1600" dirty="0" err="1" smtClean="0">
                  <a:solidFill>
                    <a:schemeClr val="bg1"/>
                  </a:solidFill>
                </a:rPr>
                <a:t>Бийский</a:t>
              </a:r>
              <a:r>
                <a:rPr lang="ru-RU" sz="1600" dirty="0" smtClean="0">
                  <a:solidFill>
                    <a:schemeClr val="bg1"/>
                  </a:solidFill>
                </a:rPr>
                <a:t> лицей-интернат Алтайского края»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928662" y="2500306"/>
            <a:ext cx="4071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Мы – одна команда!</a:t>
            </a:r>
            <a:endParaRPr lang="ru-RU" sz="28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072494" cy="106984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«Кто хочет работать,  тот ищет средства,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Кто не хочет – ищет причины»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IMG_18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3357562"/>
            <a:ext cx="3714744" cy="2476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IMG_5592.jpg"/>
          <p:cNvPicPr>
            <a:picLocks noChangeAspect="1"/>
          </p:cNvPicPr>
          <p:nvPr/>
        </p:nvPicPr>
        <p:blipFill>
          <a:blip r:embed="rId3" cstate="print"/>
          <a:srcRect l="25000" r="10000"/>
          <a:stretch>
            <a:fillRect/>
          </a:stretch>
        </p:blipFill>
        <p:spPr>
          <a:xfrm>
            <a:off x="1285852" y="2857496"/>
            <a:ext cx="2357454" cy="2417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857752" y="2071678"/>
            <a:ext cx="3071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Сергей Павлович Королев</a:t>
            </a:r>
            <a:endParaRPr lang="ru-RU" i="1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21309" y="0"/>
            <a:ext cx="6015090" cy="605710"/>
            <a:chOff x="221309" y="0"/>
            <a:chExt cx="6015090" cy="605710"/>
          </a:xfrm>
        </p:grpSpPr>
        <p:pic>
          <p:nvPicPr>
            <p:cNvPr id="7" name="Picture 2" descr="Y:\Лицейская символика\logo-blue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09" y="71398"/>
              <a:ext cx="503338" cy="534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90064" y="0"/>
              <a:ext cx="53463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КГБОУ «</a:t>
              </a:r>
              <a:r>
                <a:rPr lang="ru-RU" sz="1600" dirty="0" err="1" smtClean="0">
                  <a:solidFill>
                    <a:schemeClr val="bg1"/>
                  </a:solidFill>
                </a:rPr>
                <a:t>Бийский</a:t>
              </a:r>
              <a:r>
                <a:rPr lang="ru-RU" sz="1600" dirty="0" smtClean="0">
                  <a:solidFill>
                    <a:schemeClr val="bg1"/>
                  </a:solidFill>
                </a:rPr>
                <a:t> лицей-интернат Алтайского края»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C00000"/>
                </a:solidFill>
              </a:rPr>
              <a:t>Нормативная основа организации</a:t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 контроля по охране труда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214546" y="3214686"/>
            <a:ext cx="6786578" cy="3071813"/>
          </a:xfrm>
        </p:spPr>
        <p:txBody>
          <a:bodyPr>
            <a:noAutofit/>
          </a:bodyPr>
          <a:lstStyle/>
          <a:p>
            <a:pPr marL="0" indent="-457200" algn="ct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Глава 33. Охрана труда</a:t>
            </a:r>
          </a:p>
          <a:p>
            <a:pPr marL="0" indent="-457200" algn="ctr">
              <a:buNone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-457200" algn="ct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Статья 209.</a:t>
            </a:r>
          </a:p>
          <a:p>
            <a:pPr marL="0" indent="-457200" algn="ct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Понятие охраны труда.</a:t>
            </a:r>
          </a:p>
          <a:p>
            <a:pPr marL="0" indent="-457200" algn="ctr">
              <a:buNone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-457200" algn="ct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Статья 219. </a:t>
            </a:r>
          </a:p>
          <a:p>
            <a:pPr marL="0" indent="-457200" algn="ct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Право работника на труд в условиях,</a:t>
            </a:r>
          </a:p>
          <a:p>
            <a:pPr marL="0" indent="-457200" algn="ct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отвечающих требованиям охраны труда.</a:t>
            </a:r>
          </a:p>
          <a:p>
            <a:pPr>
              <a:buNone/>
            </a:pPr>
            <a:endParaRPr lang="en-US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ov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571744"/>
            <a:ext cx="1785950" cy="2859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643174" y="2143116"/>
            <a:ext cx="5786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Трудовой кодекс РФ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От 30 декабря 2001 года №197-Ф3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21309" y="0"/>
            <a:ext cx="6015090" cy="605710"/>
            <a:chOff x="221309" y="0"/>
            <a:chExt cx="6015090" cy="605710"/>
          </a:xfrm>
        </p:grpSpPr>
        <p:pic>
          <p:nvPicPr>
            <p:cNvPr id="7" name="Picture 2" descr="Y:\Лицейская символика\logo-blue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09" y="71398"/>
              <a:ext cx="503338" cy="534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890064" y="0"/>
              <a:ext cx="53463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КГБОУ «</a:t>
              </a:r>
              <a:r>
                <a:rPr lang="ru-RU" sz="1600" dirty="0" err="1" smtClean="0">
                  <a:solidFill>
                    <a:schemeClr val="bg1"/>
                  </a:solidFill>
                </a:rPr>
                <a:t>Бийский</a:t>
              </a:r>
              <a:r>
                <a:rPr lang="ru-RU" sz="1600" dirty="0" smtClean="0">
                  <a:solidFill>
                    <a:schemeClr val="bg1"/>
                  </a:solidFill>
                </a:rPr>
                <a:t> лицей-интернат Алтайского края»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660" y="476672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Схема управления процессом организации безопасных условий труда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2071678"/>
            <a:ext cx="8074886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21309" y="0"/>
            <a:ext cx="6015090" cy="605710"/>
            <a:chOff x="221309" y="0"/>
            <a:chExt cx="6015090" cy="605710"/>
          </a:xfrm>
        </p:grpSpPr>
        <p:pic>
          <p:nvPicPr>
            <p:cNvPr id="5" name="Picture 2" descr="Y:\Лицейская символика\logo-blue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09" y="71398"/>
              <a:ext cx="503338" cy="534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90064" y="0"/>
              <a:ext cx="53463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КГБОУ «</a:t>
              </a:r>
              <a:r>
                <a:rPr lang="ru-RU" sz="1600" dirty="0" err="1" smtClean="0">
                  <a:solidFill>
                    <a:schemeClr val="bg1"/>
                  </a:solidFill>
                </a:rPr>
                <a:t>Бийский</a:t>
              </a:r>
              <a:r>
                <a:rPr lang="ru-RU" sz="1600" dirty="0" smtClean="0">
                  <a:solidFill>
                    <a:schemeClr val="bg1"/>
                  </a:solidFill>
                </a:rPr>
                <a:t> лицей-интернат Алтайского края»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984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Цели совместной работы администрации и профсоюзной организации по охране труда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2571744"/>
            <a:ext cx="7358114" cy="242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57200">
              <a:lnSpc>
                <a:spcPct val="120000"/>
              </a:lnSpc>
              <a:spcBef>
                <a:spcPts val="300"/>
              </a:spcBef>
              <a:buClr>
                <a:schemeClr val="accent3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Обеспечение безопасных условий труда. </a:t>
            </a:r>
          </a:p>
          <a:p>
            <a:pPr lvl="0" indent="-457200">
              <a:lnSpc>
                <a:spcPct val="120000"/>
              </a:lnSpc>
              <a:spcBef>
                <a:spcPts val="300"/>
              </a:spcBef>
              <a:buClr>
                <a:schemeClr val="accent3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Защита профессиональных, трудовых, социально-           экономических прав работников.</a:t>
            </a:r>
          </a:p>
          <a:p>
            <a:pPr indent="-457200">
              <a:lnSpc>
                <a:spcPct val="120000"/>
              </a:lnSpc>
              <a:spcBef>
                <a:spcPts val="300"/>
              </a:spcBef>
              <a:buClr>
                <a:schemeClr val="accent3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Сохранение здоровья и работоспособности работников        в процессе трудовой деятельности.</a:t>
            </a:r>
          </a:p>
          <a:p>
            <a:pPr lvl="0" indent="-457200">
              <a:lnSpc>
                <a:spcPct val="1200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15075" y="1512253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21309" y="0"/>
            <a:ext cx="6015090" cy="605710"/>
            <a:chOff x="221309" y="0"/>
            <a:chExt cx="6015090" cy="605710"/>
          </a:xfrm>
        </p:grpSpPr>
        <p:pic>
          <p:nvPicPr>
            <p:cNvPr id="7" name="Picture 2" descr="Y:\Лицейская символика\logo-blue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09" y="71398"/>
              <a:ext cx="503338" cy="534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890064" y="0"/>
              <a:ext cx="53463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КГБОУ «</a:t>
              </a:r>
              <a:r>
                <a:rPr lang="ru-RU" sz="1600" dirty="0" err="1" smtClean="0">
                  <a:solidFill>
                    <a:schemeClr val="bg1"/>
                  </a:solidFill>
                </a:rPr>
                <a:t>Бийский</a:t>
              </a:r>
              <a:r>
                <a:rPr lang="ru-RU" sz="1600" dirty="0" smtClean="0">
                  <a:solidFill>
                    <a:schemeClr val="bg1"/>
                  </a:solidFill>
                </a:rPr>
                <a:t> лицей-интернат Алтайского края»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Контроль и профилактика травматизма участников образовательного процесса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Профилактика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half" idx="2"/>
          </p:nvPr>
        </p:nvSpPr>
        <p:spPr>
          <a:xfrm>
            <a:off x="4286248" y="2249424"/>
            <a:ext cx="4400552" cy="4525963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Контроль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4810" y="2786058"/>
            <a:ext cx="439701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за соблюдением работниками требований  безопасности и гигиены труда. </a:t>
            </a:r>
          </a:p>
          <a:p>
            <a:pPr marL="342900" indent="-342900" fontAlgn="base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за своевременным проведением инструктажей, обучение работников и медицинское обслуживание.</a:t>
            </a:r>
          </a:p>
          <a:p>
            <a:pPr marL="342900" lvl="0" indent="-342900" fontAlgn="base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за состоянием рабочих мест и школьной территории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schemeClr val="bg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42910" y="2857496"/>
            <a:ext cx="8429684" cy="1508105"/>
            <a:chOff x="-954082" y="3622892"/>
            <a:chExt cx="6669090" cy="133292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250134" y="4016291"/>
              <a:ext cx="4464874" cy="4133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. 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-954082" y="3622892"/>
              <a:ext cx="1808567" cy="1332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spcAft>
                  <a:spcPts val="1200"/>
                </a:spcAft>
                <a:buFont typeface="+mj-lt"/>
                <a:buAutoNum type="arabicPeriod"/>
              </a:pPr>
              <a:r>
                <a:rPr lang="ru-RU" dirty="0" smtClean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Лекции,</a:t>
              </a:r>
            </a:p>
            <a:p>
              <a:pPr marL="342900" indent="-342900">
                <a:spcAft>
                  <a:spcPts val="1200"/>
                </a:spcAft>
                <a:buFont typeface="+mj-lt"/>
                <a:buAutoNum type="arabicPeriod"/>
              </a:pPr>
              <a:r>
                <a:rPr lang="ru-RU" dirty="0" smtClean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Беседы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ru-RU" dirty="0" smtClean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Практические </a:t>
              </a:r>
            </a:p>
            <a:p>
              <a:pPr marL="342900" indent="-342900"/>
              <a:r>
                <a:rPr lang="ru-RU" dirty="0" smtClean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      занятия</a:t>
              </a:r>
              <a:endParaRPr lang="ru-RU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21309" y="0"/>
            <a:ext cx="6015090" cy="605710"/>
            <a:chOff x="221309" y="0"/>
            <a:chExt cx="6015090" cy="605710"/>
          </a:xfrm>
        </p:grpSpPr>
        <p:pic>
          <p:nvPicPr>
            <p:cNvPr id="10" name="Picture 2" descr="Y:\Лицейская символика\logo-blue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09" y="71398"/>
              <a:ext cx="503338" cy="534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890064" y="0"/>
              <a:ext cx="53463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КГБОУ «</a:t>
              </a:r>
              <a:r>
                <a:rPr lang="ru-RU" sz="1600" dirty="0" err="1" smtClean="0">
                  <a:solidFill>
                    <a:schemeClr val="bg1"/>
                  </a:solidFill>
                </a:rPr>
                <a:t>Бийский</a:t>
              </a:r>
              <a:r>
                <a:rPr lang="ru-RU" sz="1600" dirty="0" smtClean="0">
                  <a:solidFill>
                    <a:schemeClr val="bg1"/>
                  </a:solidFill>
                </a:rPr>
                <a:t> лицей-интернат Алтайского края»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571480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Мероприятия по предупреждению профессиональных заболеваний</a:t>
            </a:r>
            <a:endParaRPr lang="ru-RU" sz="28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1500174"/>
            <a:ext cx="807249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Ежегодное прохождение медосмотра работниками лицея (прививки, осмотр у специалистов, флюорография)</a:t>
            </a:r>
          </a:p>
          <a:p>
            <a:pPr indent="-4572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Ежегодная вакцинация от гриппа</a:t>
            </a:r>
          </a:p>
          <a:p>
            <a:pPr lvl="0" indent="-4572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Контроль за соблюдением санитарно-гигиенического режима</a:t>
            </a:r>
          </a:p>
          <a:p>
            <a:pPr lvl="0" indent="-4572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Оздоровление работников и членов их семей в санаториях и  детских лагерях </a:t>
            </a:r>
          </a:p>
          <a:p>
            <a:pPr lvl="0" indent="-4572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посещение бассейна 1 раз в неделю;</a:t>
            </a:r>
          </a:p>
          <a:p>
            <a:pPr lvl="0" indent="-4572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работа группы здоровья в течение учебного года;</a:t>
            </a:r>
          </a:p>
          <a:p>
            <a:pPr lvl="0" indent="-4572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 зимний период – бесплатное предоставление катка, лыж, коньков;</a:t>
            </a:r>
          </a:p>
          <a:p>
            <a:pPr lvl="0" indent="-4572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не менее двух раз в год организованный выезд коллектива на природу (санаторий «Рассветы над Бией», «Биолит», Горный Алтай).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21309" y="0"/>
            <a:ext cx="6015090" cy="605710"/>
            <a:chOff x="221309" y="0"/>
            <a:chExt cx="6015090" cy="605710"/>
          </a:xfrm>
        </p:grpSpPr>
        <p:pic>
          <p:nvPicPr>
            <p:cNvPr id="6" name="Picture 2" descr="Y:\Лицейская символика\logo-blue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09" y="71398"/>
              <a:ext cx="503338" cy="534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890064" y="0"/>
              <a:ext cx="53463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КГБОУ «</a:t>
              </a:r>
              <a:r>
                <a:rPr lang="ru-RU" sz="1600" dirty="0" err="1" smtClean="0">
                  <a:solidFill>
                    <a:schemeClr val="bg1"/>
                  </a:solidFill>
                </a:rPr>
                <a:t>Бийский</a:t>
              </a:r>
              <a:r>
                <a:rPr lang="ru-RU" sz="1600" dirty="0" smtClean="0">
                  <a:solidFill>
                    <a:schemeClr val="bg1"/>
                  </a:solidFill>
                </a:rPr>
                <a:t> лицей-интернат Алтайского края»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Рисунок 7" descr="Изображение 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5214950"/>
            <a:ext cx="2020675" cy="1488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DSC020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5214950"/>
            <a:ext cx="1857388" cy="1534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1412776"/>
            <a:ext cx="7889530" cy="5445225"/>
          </a:xfrm>
        </p:spPr>
        <p:txBody>
          <a:bodyPr>
            <a:noAutofit/>
          </a:bodyPr>
          <a:lstStyle/>
          <a:p>
            <a:r>
              <a:rPr lang="ru-RU" sz="1600" dirty="0" smtClean="0"/>
              <a:t>-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</a:t>
            </a:r>
            <a:r>
              <a:rPr lang="ru-RU" sz="2000" dirty="0" smtClean="0"/>
              <a:t>разработка правил и инструкций по охране труда для работников;</a:t>
            </a:r>
            <a:br>
              <a:rPr lang="ru-RU" sz="2000" dirty="0" smtClean="0"/>
            </a:br>
            <a:r>
              <a:rPr lang="ru-RU" sz="2000" dirty="0" smtClean="0"/>
              <a:t>- проведение аттестации рабочих мест по условиям труда;</a:t>
            </a:r>
            <a:br>
              <a:rPr lang="ru-RU" sz="2000" dirty="0" smtClean="0"/>
            </a:br>
            <a:r>
              <a:rPr lang="ru-RU" sz="2000" dirty="0" smtClean="0"/>
              <a:t>- проведение обязательных медицинских осмотров; </a:t>
            </a:r>
            <a:br>
              <a:rPr lang="ru-RU" sz="2000" dirty="0" smtClean="0"/>
            </a:br>
            <a:r>
              <a:rPr lang="ru-RU" sz="2000" dirty="0" smtClean="0"/>
              <a:t>- ознакомление работников с требованиями охраны труда;</a:t>
            </a:r>
            <a:br>
              <a:rPr lang="ru-RU" sz="2000" dirty="0" smtClean="0"/>
            </a:br>
            <a:r>
              <a:rPr lang="ru-RU" sz="2000" dirty="0" smtClean="0"/>
              <a:t>- обучение персонала безопасным методам работы;</a:t>
            </a:r>
            <a:br>
              <a:rPr lang="ru-RU" sz="2000" dirty="0" smtClean="0"/>
            </a:br>
            <a:r>
              <a:rPr lang="ru-RU" sz="2000" dirty="0" smtClean="0"/>
              <a:t>- анализ и устранение недостатков в обеспечении безопасных условий труда;</a:t>
            </a:r>
            <a:br>
              <a:rPr lang="ru-RU" sz="2000" dirty="0" smtClean="0"/>
            </a:br>
            <a:r>
              <a:rPr lang="ru-RU" sz="2000" dirty="0" smtClean="0"/>
              <a:t>- организация контроля за соблюдением требований ОТ;</a:t>
            </a:r>
            <a:br>
              <a:rPr lang="ru-RU" sz="2000" dirty="0" smtClean="0"/>
            </a:br>
            <a:r>
              <a:rPr lang="ru-RU" sz="2000" dirty="0" smtClean="0"/>
              <a:t>- периодическую проверку знаний по охране труда у работников;</a:t>
            </a:r>
            <a:br>
              <a:rPr lang="ru-RU" sz="2000" dirty="0" smtClean="0"/>
            </a:br>
            <a:r>
              <a:rPr lang="ru-RU" sz="2000" dirty="0" smtClean="0"/>
              <a:t>- расследование и учет несчастных случаев на производстве и профессиональных заболеваний;</a:t>
            </a:r>
            <a:br>
              <a:rPr lang="ru-RU" sz="2000" dirty="0" smtClean="0"/>
            </a:br>
            <a:r>
              <a:rPr lang="ru-RU" sz="2000" dirty="0" smtClean="0"/>
              <a:t>- предоставление органам государственной власти в области охраны труда и органам профсоюзного контроля информации и документов, необходимых для осуществления ими своих полномочий</a:t>
            </a:r>
            <a:r>
              <a:rPr lang="ru-RU" sz="1800" dirty="0" smtClean="0"/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•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•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571480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Обязанности ответственного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по охране труда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21309" y="0"/>
            <a:ext cx="6015090" cy="605710"/>
            <a:chOff x="221309" y="0"/>
            <a:chExt cx="6015090" cy="605710"/>
          </a:xfrm>
        </p:grpSpPr>
        <p:pic>
          <p:nvPicPr>
            <p:cNvPr id="5" name="Picture 2" descr="Y:\Лицейская символика\logo-blue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09" y="71398"/>
              <a:ext cx="503338" cy="534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90064" y="0"/>
              <a:ext cx="53463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КГБОУ «</a:t>
              </a:r>
              <a:r>
                <a:rPr lang="ru-RU" sz="1600" dirty="0" err="1" smtClean="0">
                  <a:solidFill>
                    <a:schemeClr val="bg1"/>
                  </a:solidFill>
                </a:rPr>
                <a:t>Бийский</a:t>
              </a:r>
              <a:r>
                <a:rPr lang="ru-RU" sz="1600" dirty="0" smtClean="0">
                  <a:solidFill>
                    <a:schemeClr val="bg1"/>
                  </a:solidFill>
                </a:rPr>
                <a:t> лицей-интернат Алтайского края»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785802"/>
          </a:xfrm>
        </p:spPr>
        <p:txBody>
          <a:bodyPr>
            <a:noAutofit/>
          </a:bodyPr>
          <a:lstStyle/>
          <a:p>
            <a:pPr lvl="0" algn="ctr"/>
            <a:r>
              <a:rPr lang="ru-RU" sz="2800" dirty="0" smtClean="0">
                <a:solidFill>
                  <a:srgbClr val="C00000"/>
                </a:solidFill>
              </a:rPr>
              <a:t>«День охраны труда» в лицее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571612"/>
            <a:ext cx="735811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Задачи :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• выявление и предупреждение нарушений требований охраны труда;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• оценка состояний условий труда;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• выполнение должностных обязанностей по охране труда;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• принятие мер по устранению выявленных нарушений</a:t>
            </a:r>
          </a:p>
          <a:p>
            <a:pPr marL="457200" indent="-457200">
              <a:lnSpc>
                <a:spcPct val="12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Направления контроля: </a:t>
            </a:r>
          </a:p>
          <a:p>
            <a:pPr marL="457200" indent="-9525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наличие необходимой документации по охране труда;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• выполнение запланированных мероприятий по охране труда;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• своевременность и качество обучения и инструктажа работников по вопросам охраны труда;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• соблюдение работниками требований безопасности. </a:t>
            </a:r>
          </a:p>
          <a:p>
            <a:pPr marL="457200" indent="-457200">
              <a:lnSpc>
                <a:spcPct val="120000"/>
              </a:lnSpc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20000"/>
              </a:lnSpc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21309" y="0"/>
            <a:ext cx="6015090" cy="605710"/>
            <a:chOff x="221309" y="0"/>
            <a:chExt cx="6015090" cy="605710"/>
          </a:xfrm>
        </p:grpSpPr>
        <p:pic>
          <p:nvPicPr>
            <p:cNvPr id="5" name="Picture 2" descr="Y:\Лицейская символика\logo-blue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09" y="71398"/>
              <a:ext cx="503338" cy="534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90064" y="0"/>
              <a:ext cx="53463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КГБОУ «</a:t>
              </a:r>
              <a:r>
                <a:rPr lang="ru-RU" sz="1600" dirty="0" err="1" smtClean="0">
                  <a:solidFill>
                    <a:schemeClr val="bg1"/>
                  </a:solidFill>
                </a:rPr>
                <a:t>Бийский</a:t>
              </a:r>
              <a:r>
                <a:rPr lang="ru-RU" sz="1600" dirty="0" smtClean="0">
                  <a:solidFill>
                    <a:schemeClr val="bg1"/>
                  </a:solidFill>
                </a:rPr>
                <a:t> лицей-интернат Алтайского края»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1287</TotalTime>
  <Words>599</Words>
  <Application>Microsoft Office PowerPoint</Application>
  <PresentationFormat>Экран (4:3)</PresentationFormat>
  <Paragraphs>93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Организация общественного контроля по охране труда в КГБОУ «Бийский лицей Алтайского края»</vt:lpstr>
      <vt:lpstr>«Кто хочет работать,  тот ищет средства,  Кто не хочет – ищет причины»</vt:lpstr>
      <vt:lpstr>Нормативная основа организации  контроля по охране труда  </vt:lpstr>
      <vt:lpstr>Схема управления процессом организации безопасных условий труда</vt:lpstr>
      <vt:lpstr>Цели совместной работы администрации и профсоюзной организации по охране труда</vt:lpstr>
      <vt:lpstr>Контроль и профилактика травматизма участников образовательного процесса</vt:lpstr>
      <vt:lpstr>Слайд 7</vt:lpstr>
      <vt:lpstr>-      -разработка правил и инструкций по охране труда для работников; - проведение аттестации рабочих мест по условиям труда; - проведение обязательных медицинских осмотров;  - ознакомление работников с требованиями охраны труда; - обучение персонала безопасным методам работы; - анализ и устранение недостатков в обеспечении безопасных условий труда; - организация контроля за соблюдением требований ОТ; - периодическую проверку знаний по охране труда у работников; - расследование и учет несчастных случаев на производстве и профессиональных заболеваний; - предоставление органам государственной власти в области охраны труда и органам профсоюзного контроля информации и документов, необходимых для осуществления ими своих полномочий.   •  •</vt:lpstr>
      <vt:lpstr>«День охраны труда» в лицее </vt:lpstr>
      <vt:lpstr> </vt:lpstr>
      <vt:lpstr>Слайд 11</vt:lpstr>
      <vt:lpstr>Слайд 12</vt:lpstr>
      <vt:lpstr>Слайд 13</vt:lpstr>
      <vt:lpstr> Показатели работы профсоюзного комитета по охране                 труда за 2017год.  Общая численность работающих 176 чел. ,женщин – 148 чел, членов профсоюза 110 чел. Председатель-Луговая Г.П. Уполномоченный по охране труда – Легкая Г.В. Совместно с уполномоченным по охране труда проведено 9 дней охраны труда, в ходе которых были обнаружены 27 нарушений и замечаний по следующим разделам контроля:  • нарушения Сан П и Н 2.4.2.1178-02 «Гигиенические требования к условиям обучения в образовательных учреждениях»  • в части расстановки мебели (п. 2.4.3.) –5  • в части расположения растений – 6  • в части светового режима (п. 2.6.2) –5  • - не доукомплектованы аптечки первой медицинской помощи в кабинете биологии, химии, информатики; кабинете технологии для девочек. -4  • - по данным журнала регистрации проведения инструктажей по ТБ у учащихся не все прошли его на начало занятий; -2  • - во время перемен горит свет в кабинетах, когда там никого нет. Плохо закручивают краны с водой в учебных кабинетах. -5  • Указанные нарушения немедленно устранялись лицами допустившими данные нарушения.  Вопросов по защите прав членов профсоюза не поступало , случаи производственного травматизма отсутствовали. </vt:lpstr>
      <vt:lpstr>Профком и администрация  в нашем коллективе - единое целое.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hudojnik</dc:creator>
  <cp:lastModifiedBy>User</cp:lastModifiedBy>
  <cp:revision>120</cp:revision>
  <dcterms:created xsi:type="dcterms:W3CDTF">2015-06-16T08:49:57Z</dcterms:created>
  <dcterms:modified xsi:type="dcterms:W3CDTF">2018-05-04T00:27:50Z</dcterms:modified>
</cp:coreProperties>
</file>