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11" r:id="rId2"/>
    <p:sldId id="305" r:id="rId3"/>
    <p:sldId id="303" r:id="rId4"/>
    <p:sldId id="306" r:id="rId5"/>
    <p:sldId id="301" r:id="rId6"/>
    <p:sldId id="273" r:id="rId7"/>
    <p:sldId id="296" r:id="rId8"/>
    <p:sldId id="302" r:id="rId9"/>
    <p:sldId id="308" r:id="rId10"/>
    <p:sldId id="312" r:id="rId11"/>
    <p:sldId id="313" r:id="rId12"/>
    <p:sldId id="31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EC55"/>
    <a:srgbClr val="FF0066"/>
    <a:srgbClr val="0C23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1" autoAdjust="0"/>
    <p:restoredTop sz="94660"/>
  </p:normalViewPr>
  <p:slideViewPr>
    <p:cSldViewPr>
      <p:cViewPr varScale="1">
        <p:scale>
          <a:sx n="111" d="100"/>
          <a:sy n="111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/>
          </a:p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0AF8C637-7316-456F-A128-A130308ADD1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0AF8C637-7316-456F-A128-A130308ADD1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4221EC7D-9EBB-444C-B7F8-2BCE5351F7D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5DBC1950-1F5E-411F-AABB-BF2A07216F3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0AF8C637-7316-456F-A128-A130308ADD1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flipV="1">
            <a:off x="4155790" y="2505113"/>
            <a:ext cx="5006071" cy="32285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flipV="1">
            <a:off x="14289" y="2299011"/>
            <a:ext cx="5006070" cy="32285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476157"/>
            <a:ext cx="9129711" cy="601495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39511" y="1673658"/>
            <a:ext cx="6875862" cy="4135005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  <a:effectLst>
            <a:outerShdw blurRad="1270000" dist="50800" dir="5400000" algn="ctr" rotWithShape="0">
              <a:schemeClr val="accent5">
                <a:lumMod val="20000"/>
                <a:lumOff val="80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1143000" y="1678955"/>
            <a:ext cx="6858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143000" y="4158630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0" y="4468813"/>
            <a:ext cx="9147572" cy="13398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/>
          <p:cNvSpPr/>
          <p:nvPr/>
        </p:nvSpPr>
        <p:spPr>
          <a:xfrm flipH="1">
            <a:off x="16120845" y="6356349"/>
            <a:ext cx="2057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9DA0CD-D0D2-49F9-91D8-903BD2A6FD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AutoShape 3"/>
          <p:cNvSpPr>
            <a:spLocks noChangeAspect="1" noChangeArrowheads="1" noTextEdit="1"/>
          </p:cNvSpPr>
          <p:nvPr/>
        </p:nvSpPr>
        <p:spPr bwMode="auto">
          <a:xfrm>
            <a:off x="0" y="5514975"/>
            <a:ext cx="9144000" cy="13398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3"/>
          <p:cNvSpPr>
            <a:spLocks noChangeAspect="1" noChangeArrowheads="1" noTextEdit="1"/>
          </p:cNvSpPr>
          <p:nvPr/>
        </p:nvSpPr>
        <p:spPr bwMode="auto">
          <a:xfrm>
            <a:off x="0" y="5514975"/>
            <a:ext cx="9144000" cy="13398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/>
          <a:p>
            <a:endParaRPr lang="en-US"/>
          </a:p>
        </p:txBody>
      </p:sp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BA52180-6A41-4E62-B203-74DFCDFC3F57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F9DA0CD-D0D2-49F9-91D8-903BD2A6F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BA52180-6A41-4E62-B203-74DFCDFC3F57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F9DA0CD-D0D2-49F9-91D8-903BD2A6FD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AutoShape 3"/>
          <p:cNvSpPr>
            <a:spLocks noChangeAspect="1" noChangeArrowheads="1" noTextEdit="1"/>
          </p:cNvSpPr>
          <p:nvPr/>
        </p:nvSpPr>
        <p:spPr bwMode="auto">
          <a:xfrm rot="10800000">
            <a:off x="0" y="-68263"/>
            <a:ext cx="9144000" cy="177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/>
          <a:p>
            <a:endParaRPr lang="en-US"/>
          </a:p>
        </p:txBody>
      </p:sp>
      <p:sp>
        <p:nvSpPr>
          <p:cNvPr id="20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1116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BA52180-6A41-4E62-B203-74DFCDFC3F57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F9DA0CD-D0D2-49F9-91D8-903BD2A6F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BA52180-6A41-4E62-B203-74DFCDFC3F57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F9DA0CD-D0D2-49F9-91D8-903BD2A6F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BA52180-6A41-4E62-B203-74DFCDFC3F57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F9DA0CD-D0D2-49F9-91D8-903BD2A6F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BA52180-6A41-4E62-B203-74DFCDFC3F57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F9DA0CD-D0D2-49F9-91D8-903BD2A6F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BA52180-6A41-4E62-B203-74DFCDFC3F57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F9DA0CD-D0D2-49F9-91D8-903BD2A6F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90000"/>
                <a:lumOff val="10000"/>
              </a:schemeClr>
            </a:gs>
            <a:gs pos="54000">
              <a:schemeClr val="tx2"/>
            </a:gs>
            <a:gs pos="100000">
              <a:schemeClr val="accent6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/>
          <a:srcRect b="63181"/>
          <a:stretch/>
        </p:blipFill>
        <p:spPr>
          <a:xfrm rot="16200000" flipV="1">
            <a:off x="-3081866" y="3081866"/>
            <a:ext cx="6857998" cy="6942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BA52180-6A41-4E62-B203-74DFCDFC3F57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F9DA0CD-D0D2-49F9-91D8-903BD2A6FD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AutoShape 3"/>
          <p:cNvSpPr>
            <a:spLocks noChangeAspect="1" noChangeArrowheads="1" noTextEdit="1"/>
          </p:cNvSpPr>
          <p:nvPr/>
        </p:nvSpPr>
        <p:spPr bwMode="auto">
          <a:xfrm>
            <a:off x="0" y="5080000"/>
            <a:ext cx="9144000" cy="177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/>
          <a:srcRect l="5" r="49327" b="63181"/>
          <a:stretch/>
        </p:blipFill>
        <p:spPr>
          <a:xfrm rot="16200000" flipH="1" flipV="1">
            <a:off x="-1390227" y="4775310"/>
            <a:ext cx="3474720" cy="6942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vk.com/smp_prof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vk.com/eseu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user/profsouz2/" TargetMode="External"/><Relationship Id="rId11" Type="http://schemas.openxmlformats.org/officeDocument/2006/relationships/image" Target="../media/image6.gif"/><Relationship Id="rId5" Type="http://schemas.openxmlformats.org/officeDocument/2006/relationships/hyperlink" Target="https://www.facebook.com/eseur.ru/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twitter.com/ESEUR" TargetMode="Externa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настасия\Desktop\картинки действуй информируй\doinfo01 - копия (2).jpg"/>
          <p:cNvPicPr>
            <a:picLocks noChangeAspect="1" noChangeArrowheads="1"/>
          </p:cNvPicPr>
          <p:nvPr/>
        </p:nvPicPr>
        <p:blipFill>
          <a:blip r:embed="rId3" cstate="print"/>
          <a:srcRect t="13325" b="9994"/>
          <a:stretch>
            <a:fillRect/>
          </a:stretch>
        </p:blipFill>
        <p:spPr bwMode="auto">
          <a:xfrm>
            <a:off x="-1016" y="8466"/>
            <a:ext cx="9145016" cy="828246"/>
          </a:xfrm>
          <a:prstGeom prst="rect">
            <a:avLst/>
          </a:prstGeom>
          <a:noFill/>
        </p:spPr>
      </p:pic>
      <p:pic>
        <p:nvPicPr>
          <p:cNvPr id="11267" name="Picture 3" descr="C:\Users\Анастасия\Desktop\картинки действуй информируй\doinfo01 - копия (3).jpg"/>
          <p:cNvPicPr>
            <a:picLocks noChangeAspect="1" noChangeArrowheads="1"/>
          </p:cNvPicPr>
          <p:nvPr/>
        </p:nvPicPr>
        <p:blipFill>
          <a:blip r:embed="rId4" cstate="print"/>
          <a:srcRect l="71745" t="2750"/>
          <a:stretch>
            <a:fillRect/>
          </a:stretch>
        </p:blipFill>
        <p:spPr bwMode="auto">
          <a:xfrm>
            <a:off x="5737256" y="980728"/>
            <a:ext cx="3083216" cy="573591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  <p:pic>
        <p:nvPicPr>
          <p:cNvPr id="11268" name="Picture 4" descr="D:\фото\эмблемы и картинки\флаг и эмблема профсоюза\эмблема профсоюза (официальная на голубом фоне).jpg"/>
          <p:cNvPicPr>
            <a:picLocks noChangeAspect="1" noChangeArrowheads="1"/>
          </p:cNvPicPr>
          <p:nvPr/>
        </p:nvPicPr>
        <p:blipFill>
          <a:blip r:embed="rId5" cstate="print"/>
          <a:srcRect l="3700" r="2467"/>
          <a:stretch>
            <a:fillRect/>
          </a:stretch>
        </p:blipFill>
        <p:spPr bwMode="auto">
          <a:xfrm rot="303857">
            <a:off x="7502052" y="4777876"/>
            <a:ext cx="1253834" cy="1336291"/>
          </a:xfrm>
          <a:prstGeom prst="rect">
            <a:avLst/>
          </a:prstGeom>
          <a:noFill/>
        </p:spPr>
      </p:pic>
      <p:sp>
        <p:nvSpPr>
          <p:cNvPr id="15" name="Стрелка влево 14"/>
          <p:cNvSpPr/>
          <p:nvPr/>
        </p:nvSpPr>
        <p:spPr>
          <a:xfrm rot="519644">
            <a:off x="653875" y="1072203"/>
            <a:ext cx="5142326" cy="1344918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/>
              <a:t>Стенды</a:t>
            </a:r>
            <a:r>
              <a:rPr lang="ru-RU" sz="2400" b="1" dirty="0" smtClean="0"/>
              <a:t> – </a:t>
            </a:r>
            <a:r>
              <a:rPr lang="ru-RU" sz="2800" b="1" dirty="0" smtClean="0"/>
              <a:t>посмотри! </a:t>
            </a:r>
            <a:endParaRPr lang="ru-RU" sz="2800" b="1" dirty="0"/>
          </a:p>
        </p:txBody>
      </p:sp>
      <p:sp>
        <p:nvSpPr>
          <p:cNvPr id="13" name="Стрелка влево 12"/>
          <p:cNvSpPr/>
          <p:nvPr/>
        </p:nvSpPr>
        <p:spPr>
          <a:xfrm>
            <a:off x="107505" y="2060848"/>
            <a:ext cx="5616624" cy="1224136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/>
              <a:t>       НА САЙТЫ - </a:t>
            </a:r>
            <a:r>
              <a:rPr lang="ru-RU" sz="2800" b="1" dirty="0" smtClean="0"/>
              <a:t>зайди!</a:t>
            </a:r>
            <a:endParaRPr lang="ru-RU" sz="2800" b="1" dirty="0"/>
          </a:p>
        </p:txBody>
      </p:sp>
      <p:sp>
        <p:nvSpPr>
          <p:cNvPr id="14" name="Стрелка влево 13"/>
          <p:cNvSpPr/>
          <p:nvPr/>
        </p:nvSpPr>
        <p:spPr>
          <a:xfrm rot="20948368">
            <a:off x="510526" y="2972450"/>
            <a:ext cx="5278708" cy="1339392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/>
              <a:t>Газеты - прочитай!</a:t>
            </a:r>
            <a:endParaRPr lang="ru-RU" sz="2800" b="1" dirty="0"/>
          </a:p>
        </p:txBody>
      </p:sp>
      <p:sp>
        <p:nvSpPr>
          <p:cNvPr id="8" name="Стрелка влево 7"/>
          <p:cNvSpPr/>
          <p:nvPr/>
        </p:nvSpPr>
        <p:spPr>
          <a:xfrm rot="20705171">
            <a:off x="165361" y="3821528"/>
            <a:ext cx="5836933" cy="1400222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/>
              <a:t>В Профсоюз - вступай!</a:t>
            </a:r>
            <a:endParaRPr lang="ru-RU" sz="2800" b="1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460432" cy="72008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b="1" dirty="0" smtClean="0">
                <a:solidFill>
                  <a:srgbClr val="FFFF00"/>
                </a:solidFill>
              </a:rPr>
              <a:t>О чём информировать    </a:t>
            </a:r>
            <a:r>
              <a:rPr lang="ru-RU" sz="2700" b="1" dirty="0" smtClean="0">
                <a:solidFill>
                  <a:srgbClr val="FFFF00"/>
                </a:solidFill>
              </a:rPr>
              <a:t/>
            </a:r>
            <a:br>
              <a:rPr lang="ru-RU" sz="2700" b="1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rgbClr val="FFFF00"/>
                </a:solidFill>
              </a:rPr>
              <a:t>        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568952" cy="6120680"/>
          </a:xfrm>
        </p:spPr>
        <p:txBody>
          <a:bodyPr>
            <a:normAutofit fontScale="62500" lnSpcReduction="20000"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коллективном договоре </a:t>
            </a:r>
            <a:r>
              <a:rPr lang="ru-RU" sz="3200" b="1" u="sng" dirty="0" smtClean="0">
                <a:solidFill>
                  <a:srgbClr val="0AEC55"/>
                </a:solidFill>
                <a:latin typeface="Times New Roman" pitchFamily="18" charset="0"/>
                <a:cs typeface="Times New Roman" pitchFamily="18" charset="0"/>
              </a:rPr>
              <a:t>предусмотрены льготы </a:t>
            </a:r>
            <a:r>
              <a:rPr lang="ru-RU" sz="2300" b="1" dirty="0" smtClean="0">
                <a:solidFill>
                  <a:srgbClr val="0AEC55"/>
                </a:solidFill>
                <a:latin typeface="Times New Roman" pitchFamily="18" charset="0"/>
                <a:cs typeface="Times New Roman" pitchFamily="18" charset="0"/>
              </a:rPr>
              <a:t>работающим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чётко очерчен круг вопросов, требующих согласования с профкомом.</a:t>
            </a:r>
          </a:p>
          <a:p>
            <a:r>
              <a:rPr lang="ru-RU" sz="32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оказание материальной помощи</a:t>
            </a:r>
            <a:r>
              <a:rPr lang="ru-RU" sz="32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случае торжественного события в жизни работника (свадьба, рождение ребёнка, юбилей и другое), а также в случае экстренных ситуаций (материальный ущерб от стихийного бедствия, тяжёлая болезнь, смерть близкого человека);</a:t>
            </a:r>
          </a:p>
          <a:p>
            <a:r>
              <a:rPr lang="ru-RU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оплата стоимости медицинских услуг, в том числе частично </a:t>
            </a:r>
            <a:r>
              <a:rPr lang="ru-RU" sz="3200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санаторно-курортного лечения</a:t>
            </a:r>
            <a:r>
              <a:rPr lang="ru-RU" sz="2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работников и их детей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проведение культурно-массовых и спортивных мероприятий;</a:t>
            </a:r>
          </a:p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конкретный размер доплат и надбавок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 работу, не входящую в круг обязанностей педагогических работников;</a:t>
            </a:r>
          </a:p>
          <a:p>
            <a:r>
              <a:rPr lang="ru-RU" sz="29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надбавки молодым педагогам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надбавки педагогическим работникам, награждённым знаками профессионального отличия в труде;</a:t>
            </a:r>
          </a:p>
          <a:p>
            <a:r>
              <a:rPr lang="ru-RU" sz="32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доплаты и дополнительный отпуск </a:t>
            </a: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председателю профсоюзной организации;</a:t>
            </a:r>
          </a:p>
          <a:p>
            <a:r>
              <a:rPr lang="ru-RU" sz="32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единовременное пособие</a:t>
            </a:r>
            <a:r>
              <a:rPr lang="ru-RU" sz="23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 выходе на пенсию по возрасту;</a:t>
            </a:r>
          </a:p>
          <a:p>
            <a:r>
              <a:rPr lang="ru-RU" sz="3200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отгулов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течение учебного года за работу без больничных листов, за подготовку победителей олимпиад и профессиональных конкурсов, за подготовку кабинетов к началу учебного года;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аттестация рабочих мест.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предусмотрены </a:t>
            </a:r>
            <a:r>
              <a:rPr lang="ru-RU" sz="29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стимулирующие надбавки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: при наличии высшей квалификационной категории; при наличии первой квалификационной категории; за интенсивность и высокие результаты работы; за качество выполняемых работ; за стаж непрерывной работы.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целях поощрения работников </a:t>
            </a:r>
            <a:r>
              <a:rPr lang="ru-RU" sz="29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установлены премии</a:t>
            </a:r>
            <a:r>
              <a:rPr lang="ru-RU" sz="23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460432" cy="72008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b="1" dirty="0" smtClean="0">
                <a:solidFill>
                  <a:srgbClr val="FFFF00"/>
                </a:solidFill>
              </a:rPr>
              <a:t>О чём информировать    </a:t>
            </a:r>
            <a:br>
              <a:rPr lang="ru-RU" sz="2700" b="1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rgbClr val="FFFF00"/>
                </a:solidFill>
              </a:rPr>
              <a:t>        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1124744"/>
            <a:ext cx="8352928" cy="5544616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В лице профкома руководитель имеет представительный орган работников для обеспечения выполнения законодательства о труде.</a:t>
            </a:r>
          </a:p>
          <a:p>
            <a:pPr algn="r"/>
            <a:r>
              <a:rPr lang="ru-RU" sz="2200" dirty="0" smtClean="0">
                <a:solidFill>
                  <a:srgbClr val="FFFF00"/>
                </a:solidFill>
              </a:rPr>
              <a:t>Наличие профсоюзного комитета </a:t>
            </a:r>
          </a:p>
          <a:p>
            <a:pPr algn="r">
              <a:buNone/>
            </a:pPr>
            <a:r>
              <a:rPr lang="ru-RU" sz="2200" dirty="0" smtClean="0">
                <a:solidFill>
                  <a:srgbClr val="FFFF00"/>
                </a:solidFill>
              </a:rPr>
              <a:t>способствует законному разрешению </a:t>
            </a:r>
          </a:p>
          <a:p>
            <a:pPr algn="r">
              <a:buNone/>
            </a:pPr>
            <a:r>
              <a:rPr lang="ru-RU" sz="2200" dirty="0" smtClean="0">
                <a:solidFill>
                  <a:srgbClr val="FFFF00"/>
                </a:solidFill>
              </a:rPr>
              <a:t>трудовых споров и конфликтов.</a:t>
            </a:r>
          </a:p>
          <a:p>
            <a:r>
              <a:rPr lang="ru-RU" sz="2200" dirty="0" smtClean="0"/>
              <a:t>Без участия профкома невозможно организовать справедливое распределение учебной нагрузки, доплат и надбавок, премий, </a:t>
            </a:r>
            <a:r>
              <a:rPr lang="ru-RU" sz="2200" u="sng" dirty="0" smtClean="0"/>
              <a:t>тем более что законодательство не позволяет это делать руководителю единолично.</a:t>
            </a:r>
          </a:p>
          <a:p>
            <a:pPr algn="r"/>
            <a:r>
              <a:rPr lang="ru-RU" sz="2200" dirty="0" smtClean="0">
                <a:solidFill>
                  <a:srgbClr val="FFFF00"/>
                </a:solidFill>
              </a:rPr>
              <a:t>Руководитель разделяет с Профсоюзом ответственность при принятии решений, иногда непопулярных.</a:t>
            </a:r>
          </a:p>
          <a:p>
            <a:endParaRPr lang="ru-RU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572000" y="188640"/>
            <a:ext cx="4258816" cy="5166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Профсоюз нужен руководителю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настасия\Desktop\картинки действуй информируй\doinfo01 - копия (2).jpg"/>
          <p:cNvPicPr>
            <a:picLocks noChangeAspect="1" noChangeArrowheads="1"/>
          </p:cNvPicPr>
          <p:nvPr/>
        </p:nvPicPr>
        <p:blipFill>
          <a:blip r:embed="rId3" cstate="print"/>
          <a:srcRect t="13325" b="9994"/>
          <a:stretch>
            <a:fillRect/>
          </a:stretch>
        </p:blipFill>
        <p:spPr bwMode="auto">
          <a:xfrm>
            <a:off x="-1016" y="8466"/>
            <a:ext cx="9145016" cy="828246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21600000">
            <a:off x="3923927" y="980728"/>
            <a:ext cx="1512168" cy="1607512"/>
          </a:xfrm>
          <a:prstGeom prst="rect">
            <a:avLst/>
          </a:prstGeom>
        </p:spPr>
      </p:pic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628650" y="3049761"/>
            <a:ext cx="8191822" cy="3043535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/>
              <a:t>ПОМНИМ!</a:t>
            </a:r>
          </a:p>
          <a:p>
            <a:pPr algn="ctr">
              <a:buNone/>
            </a:pPr>
            <a:r>
              <a:rPr lang="ru-RU" sz="3200" b="1" dirty="0" smtClean="0"/>
              <a:t>Профсоюзная информация способствует развитию профсоюзного движения и укреплению солидарности! 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20532456">
            <a:off x="-948143" y="-352436"/>
            <a:ext cx="3275972" cy="247603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Заголовок 1"/>
          <p:cNvSpPr>
            <a:spLocks noGrp="1" noEditPoints="1"/>
          </p:cNvSpPr>
          <p:nvPr>
            <p:ph type="title"/>
          </p:nvPr>
        </p:nvSpPr>
        <p:spPr>
          <a:xfrm>
            <a:off x="611560" y="2358008"/>
            <a:ext cx="79928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FFFFFF"/>
                </a:solidFill>
              </a:rPr>
              <a:t/>
            </a:r>
            <a:br>
              <a:rPr lang="ru-RU" sz="2700" b="1" dirty="0" smtClean="0">
                <a:solidFill>
                  <a:srgbClr val="FFFFFF"/>
                </a:solidFill>
              </a:rPr>
            </a:br>
            <a:r>
              <a:rPr lang="ru-RU" sz="2700" b="1" dirty="0" smtClean="0">
                <a:solidFill>
                  <a:srgbClr val="FFFFFF"/>
                </a:solidFill>
              </a:rPr>
              <a:t/>
            </a:r>
            <a:br>
              <a:rPr lang="ru-RU" sz="2700" b="1" dirty="0" smtClean="0">
                <a:solidFill>
                  <a:srgbClr val="FFFFFF"/>
                </a:solidFill>
              </a:rPr>
            </a:br>
            <a:r>
              <a:rPr lang="ru-RU" sz="2700" b="1" dirty="0" smtClean="0">
                <a:solidFill>
                  <a:srgbClr val="FFFFFF"/>
                </a:solidFill>
              </a:rPr>
              <a:t/>
            </a:r>
            <a:br>
              <a:rPr lang="ru-RU" sz="2700" b="1" dirty="0" smtClean="0">
                <a:solidFill>
                  <a:srgbClr val="FFFFFF"/>
                </a:solidFill>
              </a:rPr>
            </a:br>
            <a:r>
              <a:rPr lang="ru-RU" sz="2700" b="1" dirty="0" smtClean="0">
                <a:solidFill>
                  <a:srgbClr val="FFFFFF"/>
                </a:solidFill>
              </a:rPr>
              <a:t/>
            </a:r>
            <a:br>
              <a:rPr lang="ru-RU" sz="2700" b="1" dirty="0" smtClean="0">
                <a:solidFill>
                  <a:srgbClr val="FFFFFF"/>
                </a:solidFill>
              </a:rPr>
            </a:br>
            <a:r>
              <a:rPr lang="ru-RU" sz="2700" b="1" dirty="0" smtClean="0">
                <a:solidFill>
                  <a:srgbClr val="FFFFFF"/>
                </a:solidFill>
              </a:rPr>
              <a:t/>
            </a:r>
            <a:br>
              <a:rPr lang="ru-RU" sz="2700" b="1" dirty="0" smtClean="0">
                <a:solidFill>
                  <a:srgbClr val="FFFFFF"/>
                </a:solidFill>
              </a:rPr>
            </a:br>
            <a:r>
              <a:rPr lang="ru-RU" sz="2700" b="1" dirty="0" smtClean="0">
                <a:solidFill>
                  <a:srgbClr val="FFFFFF"/>
                </a:solidFill>
              </a:rPr>
              <a:t/>
            </a:r>
            <a:br>
              <a:rPr lang="ru-RU" sz="2700" b="1" dirty="0" smtClean="0">
                <a:solidFill>
                  <a:srgbClr val="FFFFFF"/>
                </a:solidFill>
              </a:rPr>
            </a:br>
            <a:r>
              <a:rPr lang="ru-RU" sz="2700" b="1" u="sng" dirty="0" smtClean="0">
                <a:solidFill>
                  <a:srgbClr val="FFFFFF"/>
                </a:solidFill>
              </a:rPr>
              <a:t>САЙТЫ:</a:t>
            </a:r>
            <a:r>
              <a:rPr lang="ru-RU" sz="2700" b="1" dirty="0" smtClean="0">
                <a:solidFill>
                  <a:srgbClr val="FFFFFF"/>
                </a:solidFill>
              </a:rPr>
              <a:t/>
            </a:r>
            <a:br>
              <a:rPr lang="ru-RU" sz="2700" b="1" dirty="0" smtClean="0">
                <a:solidFill>
                  <a:srgbClr val="FFFFFF"/>
                </a:solidFill>
              </a:rPr>
            </a:br>
            <a:r>
              <a:rPr lang="ru-RU" sz="2700" b="1" dirty="0" smtClean="0">
                <a:solidFill>
                  <a:srgbClr val="FFFFFF"/>
                </a:solidFill>
              </a:rPr>
              <a:t/>
            </a:r>
            <a:br>
              <a:rPr lang="ru-RU" sz="2700" b="1" dirty="0" smtClean="0">
                <a:solidFill>
                  <a:srgbClr val="FFFFFF"/>
                </a:solidFill>
              </a:rPr>
            </a:br>
            <a:r>
              <a:rPr lang="ru-RU" sz="2700" b="1" dirty="0" smtClean="0">
                <a:solidFill>
                  <a:srgbClr val="FFFF00"/>
                </a:solidFill>
              </a:rPr>
              <a:t>Федерация независимых профсоюзов России  </a:t>
            </a:r>
            <a:br>
              <a:rPr lang="ru-RU" sz="2700" b="1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rgbClr val="FFFFFF"/>
                </a:solidFill>
              </a:rPr>
              <a:t/>
            </a:r>
            <a:br>
              <a:rPr lang="ru-RU" sz="2700" b="1" dirty="0" smtClean="0">
                <a:solidFill>
                  <a:srgbClr val="FFFFFF"/>
                </a:solidFill>
              </a:rPr>
            </a:br>
            <a:r>
              <a:rPr lang="ru-RU" sz="2700" b="1" dirty="0" smtClean="0">
                <a:solidFill>
                  <a:srgbClr val="FFFFFF"/>
                </a:solidFill>
              </a:rPr>
              <a:t>Общероссийский Профсоюз образования</a:t>
            </a:r>
            <a:br>
              <a:rPr lang="ru-RU" sz="2700" b="1" dirty="0" smtClean="0">
                <a:solidFill>
                  <a:srgbClr val="FFFFFF"/>
                </a:solidFill>
              </a:rPr>
            </a:br>
            <a:r>
              <a:rPr lang="ru-RU" sz="2700" b="1" dirty="0" smtClean="0">
                <a:solidFill>
                  <a:srgbClr val="FFFFFF"/>
                </a:solidFill>
              </a:rPr>
              <a:t/>
            </a:r>
            <a:br>
              <a:rPr lang="ru-RU" sz="2700" b="1" dirty="0" smtClean="0">
                <a:solidFill>
                  <a:srgbClr val="FFFFFF"/>
                </a:solidFill>
              </a:rPr>
            </a:br>
            <a:r>
              <a:rPr lang="ru-RU" sz="2700" b="1" dirty="0" smtClean="0">
                <a:solidFill>
                  <a:srgbClr val="FFFF00"/>
                </a:solidFill>
              </a:rPr>
              <a:t>Алтайский </a:t>
            </a:r>
            <a:r>
              <a:rPr lang="ru-RU" sz="2700" b="1" dirty="0" err="1" smtClean="0">
                <a:solidFill>
                  <a:srgbClr val="FFFF00"/>
                </a:solidFill>
              </a:rPr>
              <a:t>крайсовпроф</a:t>
            </a:r>
            <a:r>
              <a:rPr lang="ru-RU" sz="2700" b="1" dirty="0" smtClean="0">
                <a:solidFill>
                  <a:srgbClr val="FFFFFF"/>
                </a:solidFill>
              </a:rPr>
              <a:t/>
            </a:r>
            <a:br>
              <a:rPr lang="ru-RU" sz="2700" b="1" dirty="0" smtClean="0">
                <a:solidFill>
                  <a:srgbClr val="FFFFFF"/>
                </a:solidFill>
              </a:rPr>
            </a:br>
            <a:r>
              <a:rPr lang="ru-RU" sz="2700" b="1" dirty="0" smtClean="0">
                <a:solidFill>
                  <a:srgbClr val="FFFFFF"/>
                </a:solidFill>
              </a:rPr>
              <a:t/>
            </a:r>
            <a:br>
              <a:rPr lang="ru-RU" sz="2700" b="1" dirty="0" smtClean="0">
                <a:solidFill>
                  <a:srgbClr val="FFFFFF"/>
                </a:solidFill>
              </a:rPr>
            </a:br>
            <a:r>
              <a:rPr lang="ru-RU" sz="2700" b="1" dirty="0" smtClean="0">
                <a:solidFill>
                  <a:srgbClr val="FFFFFF"/>
                </a:solidFill>
              </a:rPr>
              <a:t>Алтайская краевая организация Профсоюза</a:t>
            </a:r>
            <a:br>
              <a:rPr lang="ru-RU" sz="2700" b="1" dirty="0" smtClean="0">
                <a:solidFill>
                  <a:srgbClr val="FFFFFF"/>
                </a:solidFill>
              </a:rPr>
            </a:br>
            <a:r>
              <a:rPr lang="ru-RU" sz="2700" b="1" dirty="0" smtClean="0">
                <a:solidFill>
                  <a:srgbClr val="FFFFFF"/>
                </a:solidFill>
              </a:rPr>
              <a:t/>
            </a:r>
            <a:br>
              <a:rPr lang="ru-RU" sz="2700" b="1" dirty="0" smtClean="0">
                <a:solidFill>
                  <a:srgbClr val="FFFFFF"/>
                </a:solidFill>
              </a:rPr>
            </a:br>
            <a:r>
              <a:rPr lang="ru-RU" sz="2700" b="1" dirty="0" smtClean="0">
                <a:solidFill>
                  <a:srgbClr val="FFFF00"/>
                </a:solidFill>
              </a:rPr>
              <a:t>газета «СОЛИДАРНОСТЬ»!!!!!!!!!!!!!!!!!!</a:t>
            </a:r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21600000">
            <a:off x="7884368" y="116632"/>
            <a:ext cx="936104" cy="1066207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 noEditPoints="1"/>
          </p:cNvSpPr>
          <p:nvPr/>
        </p:nvSpPr>
        <p:spPr>
          <a:xfrm>
            <a:off x="1979712" y="260648"/>
            <a:ext cx="56886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Информационные ресурсы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91269"/>
            <a:ext cx="826383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         </a:t>
            </a:r>
            <a:r>
              <a:rPr lang="ru-RU" sz="2800" b="1" dirty="0" smtClean="0"/>
              <a:t>Сайт Общероссийского Профсоюза образования</a:t>
            </a:r>
            <a:br>
              <a:rPr lang="ru-RU" sz="2800" b="1" dirty="0" smtClean="0"/>
            </a:br>
            <a:r>
              <a:rPr lang="ru-RU" sz="2800" b="1" dirty="0" smtClean="0"/>
              <a:t>                    </a:t>
            </a:r>
            <a:r>
              <a:rPr lang="en-US" sz="2800" b="1" dirty="0" smtClean="0"/>
              <a:t>  </a:t>
            </a:r>
            <a:r>
              <a:rPr lang="ru-RU" sz="2800" b="1" dirty="0" smtClean="0"/>
              <a:t>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         </a:t>
            </a:r>
            <a:r>
              <a:rPr lang="en-US" sz="4000" b="1" dirty="0" smtClean="0">
                <a:solidFill>
                  <a:srgbClr val="FFFF00"/>
                </a:solidFill>
              </a:rPr>
              <a:t>h</a:t>
            </a:r>
            <a:r>
              <a:rPr lang="en-US" b="1" dirty="0" smtClean="0">
                <a:solidFill>
                  <a:srgbClr val="FFFF00"/>
                </a:solidFill>
              </a:rPr>
              <a:t>ttp: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//www.eseur.ru/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1600000">
            <a:off x="251521" y="260648"/>
            <a:ext cx="1080120" cy="1148223"/>
          </a:xfrm>
          <a:prstGeom prst="rect">
            <a:avLst/>
          </a:prstGeom>
        </p:spPr>
      </p:pic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1187624" y="2636913"/>
          <a:ext cx="6768751" cy="3384375"/>
        </p:xfrm>
        <a:graphic>
          <a:graphicData uri="http://schemas.openxmlformats.org/drawingml/2006/table">
            <a:tbl>
              <a:tblPr/>
              <a:tblGrid>
                <a:gridCol w="1249615"/>
                <a:gridCol w="2707500"/>
                <a:gridCol w="2811636"/>
              </a:tblGrid>
              <a:tr h="112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Просмотры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Посещаемость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12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2016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864 696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176 511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12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2017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1 040000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220 701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1916832"/>
          <a:ext cx="8496943" cy="3703916"/>
        </p:xfrm>
        <a:graphic>
          <a:graphicData uri="http://schemas.openxmlformats.org/drawingml/2006/table">
            <a:tbl>
              <a:tblPr/>
              <a:tblGrid>
                <a:gridCol w="720080"/>
                <a:gridCol w="2448272"/>
                <a:gridCol w="5328591"/>
              </a:tblGrid>
              <a:tr h="64278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Общероссийский </a:t>
                      </a:r>
                      <a:endParaRPr lang="en-US" sz="16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Профсоюз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образования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https://vk.com/eseur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u="non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956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Совет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молодых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педагогов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hlinkClick r:id="rId3"/>
                        </a:rPr>
                        <a:t>https://vk.com/smp_prof</a:t>
                      </a:r>
                      <a:r>
                        <a:rPr lang="ru-RU" sz="1800" b="1" dirty="0"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321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/>
                          <a:ea typeface="Times New Roman"/>
                        </a:rPr>
                        <a:t>Twitter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 smtClean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hlinkClick r:id="rId4"/>
                        </a:rPr>
                        <a:t>https</a:t>
                      </a:r>
                      <a:r>
                        <a:rPr lang="ru-RU" sz="1800" b="1" u="sng" dirty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hlinkClick r:id="rId4"/>
                        </a:rPr>
                        <a:t>://twitter.com/ESEUR</a:t>
                      </a: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97528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Общероссийский </a:t>
                      </a:r>
                      <a:endParaRPr lang="en-US" sz="16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Профсоюз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образования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 smtClean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hlinkClick r:id="rId5"/>
                        </a:rPr>
                        <a:t>https</a:t>
                      </a:r>
                      <a:r>
                        <a:rPr lang="ru-RU" sz="1800" b="1" u="sng" dirty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hlinkClick r:id="rId5"/>
                        </a:rPr>
                        <a:t>://www.facebook.com/eseur.ru/</a:t>
                      </a: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3213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Профсоюзники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Закрытая группа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642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Youtube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hlinkClick r:id="rId6"/>
                        </a:rPr>
                        <a:t>https://www.youtube.com/user/profsouz2/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 descr="C:\Users\Анастасия\Desktop\Vkontakte_02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276872"/>
            <a:ext cx="576064" cy="432039"/>
          </a:xfrm>
          <a:prstGeom prst="rect">
            <a:avLst/>
          </a:prstGeom>
          <a:noFill/>
        </p:spPr>
      </p:pic>
      <p:pic>
        <p:nvPicPr>
          <p:cNvPr id="6" name="Picture 13" descr="C:\Users\Анастасия\Desktop\twitter-square-logo.png"/>
          <p:cNvPicPr>
            <a:picLocks noChangeAspect="1" noChangeArrowheads="1"/>
          </p:cNvPicPr>
          <p:nvPr/>
        </p:nvPicPr>
        <p:blipFill>
          <a:blip r:embed="rId8" cstate="print"/>
          <a:srcRect l="16978" t="22884" r="16240" b="22146"/>
          <a:stretch>
            <a:fillRect/>
          </a:stretch>
        </p:blipFill>
        <p:spPr bwMode="auto">
          <a:xfrm>
            <a:off x="467544" y="3153706"/>
            <a:ext cx="576064" cy="474168"/>
          </a:xfrm>
          <a:prstGeom prst="rect">
            <a:avLst/>
          </a:prstGeom>
          <a:noFill/>
        </p:spPr>
      </p:pic>
      <p:pic>
        <p:nvPicPr>
          <p:cNvPr id="7" name="Picture 14" descr="C:\Users\Анастасия\Desktop\fb.jpg"/>
          <p:cNvPicPr>
            <a:picLocks noChangeAspect="1" noChangeArrowheads="1"/>
          </p:cNvPicPr>
          <p:nvPr/>
        </p:nvPicPr>
        <p:blipFill>
          <a:blip r:embed="rId9" cstate="print"/>
          <a:srcRect l="4235" t="5631" r="13763" b="6334"/>
          <a:stretch>
            <a:fillRect/>
          </a:stretch>
        </p:blipFill>
        <p:spPr bwMode="auto">
          <a:xfrm>
            <a:off x="539552" y="3955431"/>
            <a:ext cx="432048" cy="697705"/>
          </a:xfrm>
          <a:prstGeom prst="rect">
            <a:avLst/>
          </a:prstGeom>
          <a:noFill/>
        </p:spPr>
      </p:pic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5013176"/>
            <a:ext cx="576064" cy="576064"/>
          </a:xfrm>
          <a:prstGeom prst="rect">
            <a:avLst/>
          </a:prstGeom>
          <a:solidFill>
            <a:srgbClr val="FFFFFF">
              <a:alpha val="0"/>
            </a:srgbClr>
          </a:solidFill>
        </p:spPr>
      </p:pic>
      <p:sp>
        <p:nvSpPr>
          <p:cNvPr id="9" name="Заголовок 1"/>
          <p:cNvSpPr txBox="1">
            <a:spLocks noEditPoints="1"/>
          </p:cNvSpPr>
          <p:nvPr/>
        </p:nvSpPr>
        <p:spPr>
          <a:xfrm>
            <a:off x="1979712" y="260648"/>
            <a:ext cx="6336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Информационные ресурсы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noProof="0" dirty="0" smtClean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noProof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Общероссийский профсоюз образования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 rot="21600000">
            <a:off x="539552" y="260648"/>
            <a:ext cx="1080120" cy="11482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астасия\Desktop\social_media_icons.png"/>
          <p:cNvPicPr>
            <a:picLocks noChangeAspect="1" noChangeArrowheads="1"/>
          </p:cNvPicPr>
          <p:nvPr/>
        </p:nvPicPr>
        <p:blipFill>
          <a:blip r:embed="rId2" cstate="print"/>
          <a:srcRect t="1260"/>
          <a:stretch>
            <a:fillRect/>
          </a:stretch>
        </p:blipFill>
        <p:spPr bwMode="auto">
          <a:xfrm>
            <a:off x="4499993" y="2060848"/>
            <a:ext cx="2574936" cy="1906850"/>
          </a:xfrm>
          <a:prstGeom prst="rect">
            <a:avLst/>
          </a:prstGeom>
          <a:noFill/>
        </p:spPr>
      </p:pic>
      <p:pic>
        <p:nvPicPr>
          <p:cNvPr id="1027" name="Picture 3" descr="C:\Users\Анастасия\Desktop\Vkontakte_02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149080"/>
            <a:ext cx="2592345" cy="2016229"/>
          </a:xfrm>
          <a:prstGeom prst="rect">
            <a:avLst/>
          </a:prstGeom>
          <a:noFill/>
        </p:spPr>
      </p:pic>
      <p:pic>
        <p:nvPicPr>
          <p:cNvPr id="1028" name="Picture 4" descr="C:\Users\Анастасия\Desktop\200699_b900.jpg"/>
          <p:cNvPicPr>
            <a:picLocks noChangeAspect="1" noChangeArrowheads="1"/>
          </p:cNvPicPr>
          <p:nvPr/>
        </p:nvPicPr>
        <p:blipFill>
          <a:blip r:embed="rId4" cstate="print"/>
          <a:srcRect l="24567" t="2520" r="24567" b="5039"/>
          <a:stretch>
            <a:fillRect/>
          </a:stretch>
        </p:blipFill>
        <p:spPr bwMode="auto">
          <a:xfrm>
            <a:off x="1979712" y="3960238"/>
            <a:ext cx="2448272" cy="2224786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 noEditPoints="1"/>
          </p:cNvSpPr>
          <p:nvPr/>
        </p:nvSpPr>
        <p:spPr>
          <a:xfrm>
            <a:off x="72008" y="260648"/>
            <a:ext cx="8964488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endParaRPr kumimoji="0" lang="ru-RU" sz="3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Сайт Алтайской краевой организации Профсоюза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endParaRPr lang="ru-RU" sz="3800" b="1" dirty="0" smtClean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6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http://www.eseur.ru/altkray/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9" name="Picture 5" descr="D:\фото\эмблемы и картинки\141.jpg"/>
          <p:cNvPicPr>
            <a:picLocks noChangeAspect="1" noChangeArrowheads="1"/>
          </p:cNvPicPr>
          <p:nvPr/>
        </p:nvPicPr>
        <p:blipFill>
          <a:blip r:embed="rId5" cstate="print"/>
          <a:srcRect l="3831" r="3831"/>
          <a:stretch>
            <a:fillRect/>
          </a:stretch>
        </p:blipFill>
        <p:spPr bwMode="auto">
          <a:xfrm>
            <a:off x="1979712" y="2060848"/>
            <a:ext cx="2448272" cy="1800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Object 4"/>
          <p:cNvPicPr>
            <a:picLocks noChangeAspect="1"/>
          </p:cNvPicPr>
          <p:nvPr/>
        </p:nvPicPr>
        <p:blipFill>
          <a:blip r:embed="rId3" cstate="print"/>
          <a:srcRect t="725" b="22841"/>
          <a:stretch>
            <a:fillRect/>
          </a:stretch>
        </p:blipFill>
        <p:spPr>
          <a:xfrm>
            <a:off x="755576" y="1268760"/>
            <a:ext cx="3672408" cy="3936967"/>
          </a:xfrm>
          <a:prstGeom prst="rect">
            <a:avLst/>
          </a:prstGeom>
        </p:spPr>
      </p:pic>
      <p:pic>
        <p:nvPicPr>
          <p:cNvPr id="27653" name="Object 5"/>
          <p:cNvPicPr>
            <a:picLocks noChangeAspect="1"/>
          </p:cNvPicPr>
          <p:nvPr/>
        </p:nvPicPr>
        <p:blipFill>
          <a:blip r:embed="rId4" cstate="print"/>
          <a:srcRect t="3175"/>
          <a:stretch>
            <a:fillRect/>
          </a:stretch>
        </p:blipFill>
        <p:spPr>
          <a:xfrm>
            <a:off x="4788024" y="1268760"/>
            <a:ext cx="3600400" cy="5041429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043608" y="5382344"/>
            <a:ext cx="3024336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FFFFFF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90 % -  «ПА»</a:t>
            </a:r>
            <a:r>
              <a:rPr lang="ru-RU" sz="1600" b="1" dirty="0" smtClean="0">
                <a:solidFill>
                  <a:srgbClr val="FFFF00"/>
                </a:solidFill>
              </a:rPr>
              <a:t/>
            </a:r>
            <a:br>
              <a:rPr lang="ru-RU" sz="1600" b="1" dirty="0" smtClean="0">
                <a:solidFill>
                  <a:srgbClr val="FFFF00"/>
                </a:solidFill>
              </a:rPr>
            </a:br>
            <a:r>
              <a:rPr lang="ru-RU" sz="1600" b="1" dirty="0" smtClean="0">
                <a:solidFill>
                  <a:srgbClr val="FFFF00"/>
                </a:solidFill>
              </a:rPr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37 % - «МП»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21600000">
            <a:off x="395536" y="116632"/>
            <a:ext cx="885098" cy="1008112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 noEditPoints="1"/>
          </p:cNvSpPr>
          <p:nvPr/>
        </p:nvSpPr>
        <p:spPr>
          <a:xfrm>
            <a:off x="1864929" y="281228"/>
            <a:ext cx="56886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Информационные ресурсы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1475656" y="836712"/>
            <a:ext cx="7668344" cy="738664"/>
          </a:xfrm>
          <a:prstGeom prst="rect">
            <a:avLst/>
          </a:prstGeom>
          <a:solidFill>
            <a:srgbClr val="0C23FC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первичная профсоюзная организация</a:t>
            </a:r>
          </a:p>
          <a:p>
            <a:pPr algn="ctr"/>
            <a:r>
              <a:rPr lang="ru-RU" sz="1400" b="1" i="1" dirty="0" err="1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Змеиногорской</a:t>
            </a:r>
            <a:r>
              <a:rPr lang="ru-RU" sz="1400" b="1" i="1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средней школы</a:t>
            </a:r>
            <a:endParaRPr lang="ru-RU" sz="1400" b="1" i="1" dirty="0">
              <a:solidFill>
                <a:schemeClr val="bg1"/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ru-RU" sz="1400" b="1" i="1" dirty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</a:t>
            </a:r>
          </a:p>
        </p:txBody>
      </p:sp>
      <p:pic>
        <p:nvPicPr>
          <p:cNvPr id="9219" name="Picture 6" descr="C:\Users\Анастасия\Desktop\семинар в Энергетике\-52-728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3144"/>
            <a:ext cx="1259632" cy="125963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9221" name="Прямоугольник 3"/>
          <p:cNvSpPr>
            <a:spLocks noChangeArrowheads="1"/>
          </p:cNvSpPr>
          <p:nvPr/>
        </p:nvSpPr>
        <p:spPr bwMode="auto">
          <a:xfrm>
            <a:off x="1475656" y="142875"/>
            <a:ext cx="7668344" cy="632898"/>
          </a:xfrm>
          <a:prstGeom prst="rect">
            <a:avLst/>
          </a:prstGeom>
          <a:solidFill>
            <a:srgbClr val="0C23FC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МОЙ ПРОФСОЮЗ</a:t>
            </a:r>
          </a:p>
        </p:txBody>
      </p:sp>
      <p:pic>
        <p:nvPicPr>
          <p:cNvPr id="9223" name="Рисунок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628800"/>
            <a:ext cx="1500187" cy="1022350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15875">
            <a:solidFill>
              <a:schemeClr val="tx1"/>
            </a:solidFill>
            <a:miter lim="800000"/>
          </a:ln>
        </p:spPr>
      </p:pic>
      <p:pic>
        <p:nvPicPr>
          <p:cNvPr id="9224" name="Рисунок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1628800"/>
            <a:ext cx="2786062" cy="1584176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15875">
            <a:solidFill>
              <a:schemeClr val="tx1"/>
            </a:solidFill>
            <a:miter lim="800000"/>
          </a:ln>
        </p:spPr>
      </p:pic>
      <p:pic>
        <p:nvPicPr>
          <p:cNvPr id="9225" name="Рисунок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628800"/>
            <a:ext cx="2501453" cy="204664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" name="Text Box 3"/>
          <p:cNvSpPr>
            <a:spLocks noChangeArrowheads="1"/>
          </p:cNvSpPr>
          <p:nvPr/>
        </p:nvSpPr>
        <p:spPr bwMode="auto">
          <a:xfrm>
            <a:off x="3419872" y="3717032"/>
            <a:ext cx="2500330" cy="864096"/>
          </a:xfrm>
          <a:prstGeom prst="rect">
            <a:avLst/>
          </a:prstGeom>
          <a:gradFill rotWithShape="1">
            <a:gsLst>
              <a:gs pos="0">
                <a:srgbClr val="E5B8B7"/>
              </a:gs>
              <a:gs pos="100000">
                <a:srgbClr val="FBD4B4">
                  <a:alpha val="88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lIns="0" tIns="0" rIns="0" bIns="0"/>
          <a:lstStyle/>
          <a:p>
            <a:pPr algn="ctr"/>
            <a:endParaRPr lang="ru-RU" sz="1600" b="1" dirty="0" smtClean="0">
              <a:latin typeface="Calibri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Calibri" pitchFamily="34" charset="0"/>
                <a:cs typeface="Arial" pitchFamily="34" charset="0"/>
              </a:rPr>
              <a:t>ТЫ </a:t>
            </a:r>
            <a:r>
              <a:rPr lang="ru-RU" sz="1600" b="1" dirty="0">
                <a:latin typeface="Calibri" pitchFamily="34" charset="0"/>
                <a:cs typeface="Arial" pitchFamily="34" charset="0"/>
              </a:rPr>
              <a:t>НУЖЕН ПРОФСОЮЗУ,</a:t>
            </a:r>
          </a:p>
          <a:p>
            <a:pPr algn="ctr"/>
            <a:r>
              <a:rPr lang="ru-RU" sz="1600" b="1" dirty="0">
                <a:latin typeface="Calibri" pitchFamily="34" charset="0"/>
                <a:cs typeface="Arial" pitchFamily="34" charset="0"/>
              </a:rPr>
              <a:t>ПРОФСОЮЗ НУЖЕН ТЕБЕ</a:t>
            </a:r>
            <a:r>
              <a:rPr lang="ru-RU" sz="1600" b="1" dirty="0" smtClean="0">
                <a:latin typeface="Calibri" pitchFamily="34" charset="0"/>
                <a:cs typeface="Arial" pitchFamily="34" charset="0"/>
              </a:rPr>
              <a:t>!</a:t>
            </a:r>
          </a:p>
          <a:p>
            <a:pPr algn="ctr"/>
            <a:endParaRPr lang="ru-RU" sz="1600" b="1" dirty="0" smtClean="0">
              <a:latin typeface="Calibri" pitchFamily="34" charset="0"/>
              <a:cs typeface="Arial" pitchFamily="34" charset="0"/>
            </a:endParaRPr>
          </a:p>
          <a:p>
            <a:pPr algn="ctr"/>
            <a:endParaRPr/>
          </a:p>
          <a:p>
            <a:pPr algn="ctr"/>
            <a:endParaRPr/>
          </a:p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29" name="Прямоугольник 3"/>
          <p:cNvSpPr>
            <a:spLocks noChangeArrowheads="1"/>
          </p:cNvSpPr>
          <p:nvPr/>
        </p:nvSpPr>
        <p:spPr bwMode="auto">
          <a:xfrm>
            <a:off x="142875" y="1857375"/>
            <a:ext cx="1571625" cy="4607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1200" b="1" i="1" dirty="0">
                <a:latin typeface="Arial Black" pitchFamily="34" charset="0"/>
                <a:cs typeface="Aharoni" pitchFamily="2" charset="-79"/>
              </a:rPr>
              <a:t>Состав </a:t>
            </a:r>
          </a:p>
          <a:p>
            <a:r>
              <a:rPr lang="ru-RU" sz="1200" b="1" i="1" dirty="0">
                <a:latin typeface="Arial Black" pitchFamily="34" charset="0"/>
                <a:cs typeface="Aharoni" pitchFamily="2" charset="-79"/>
              </a:rPr>
              <a:t>профкома</a:t>
            </a:r>
            <a:endParaRPr lang="ru-RU" sz="1200" b="1" i="1" dirty="0">
              <a:solidFill>
                <a:schemeClr val="bg1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9231" name="Рисунок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924944"/>
            <a:ext cx="1503362" cy="1571625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15875">
            <a:solidFill>
              <a:schemeClr val="tx1"/>
            </a:solidFill>
            <a:miter lim="800000"/>
          </a:ln>
        </p:spPr>
      </p:pic>
      <p:pic>
        <p:nvPicPr>
          <p:cNvPr id="9232" name="Рисунок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2924944"/>
            <a:ext cx="1435100" cy="1571625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15875">
            <a:solidFill>
              <a:schemeClr val="tx1"/>
            </a:solidFill>
            <a:miter lim="800000"/>
          </a:ln>
        </p:spPr>
      </p:pic>
      <p:sp>
        <p:nvSpPr>
          <p:cNvPr id="9233" name="Прямоугольник 3"/>
          <p:cNvSpPr>
            <a:spLocks noChangeArrowheads="1"/>
          </p:cNvSpPr>
          <p:nvPr/>
        </p:nvSpPr>
        <p:spPr bwMode="auto">
          <a:xfrm>
            <a:off x="6000750" y="1857375"/>
            <a:ext cx="2928938" cy="12572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latin typeface="Arial Black" pitchFamily="34" charset="0"/>
                <a:cs typeface="Aharoni" pitchFamily="2" charset="-79"/>
              </a:rPr>
              <a:t>Объявления</a:t>
            </a:r>
          </a:p>
          <a:p>
            <a:endParaRPr lang="ru-RU" sz="1400" b="1" i="1" dirty="0"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ru-RU" sz="1400" b="1" i="1" dirty="0">
                <a:latin typeface="Arial Black" pitchFamily="34" charset="0"/>
                <a:cs typeface="Aharoni" pitchFamily="2" charset="-79"/>
              </a:rPr>
              <a:t>Внимание! Конкурс! </a:t>
            </a:r>
          </a:p>
          <a:p>
            <a:pPr algn="ctr"/>
            <a:r>
              <a:rPr lang="ru-RU" sz="1400" b="1" i="1" dirty="0">
                <a:latin typeface="Arial Black" pitchFamily="34" charset="0"/>
                <a:cs typeface="Aharoni" pitchFamily="2" charset="-79"/>
              </a:rPr>
              <a:t>Это интересно!</a:t>
            </a:r>
          </a:p>
          <a:p>
            <a:pPr algn="ctr"/>
            <a:r>
              <a:rPr lang="ru-RU" sz="1400" b="1" i="1" dirty="0">
                <a:latin typeface="Arial Black" pitchFamily="34" charset="0"/>
                <a:cs typeface="Aharoni" pitchFamily="2" charset="-79"/>
              </a:rPr>
              <a:t>Коротко о главном</a:t>
            </a:r>
          </a:p>
        </p:txBody>
      </p:sp>
      <p:sp>
        <p:nvSpPr>
          <p:cNvPr id="9234" name="Прямоугольник 3"/>
          <p:cNvSpPr>
            <a:spLocks noChangeArrowheads="1"/>
          </p:cNvSpPr>
          <p:nvPr/>
        </p:nvSpPr>
        <p:spPr bwMode="auto">
          <a:xfrm>
            <a:off x="214313" y="3000375"/>
            <a:ext cx="1500187" cy="836267"/>
          </a:xfrm>
          <a:prstGeom prst="rect">
            <a:avLst/>
          </a:prstGeom>
          <a:noFill/>
          <a:ln w="0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1200" b="1" i="1" dirty="0">
                <a:latin typeface="Arial Black" pitchFamily="34" charset="0"/>
                <a:cs typeface="Aharoni" pitchFamily="2" charset="-79"/>
              </a:rPr>
              <a:t>Дела профкома</a:t>
            </a:r>
          </a:p>
          <a:p>
            <a:endParaRPr lang="ru-RU" sz="1200" b="1" i="1" dirty="0">
              <a:solidFill>
                <a:schemeClr val="bg1"/>
              </a:solidFill>
              <a:latin typeface="Arial Black" pitchFamily="34" charset="0"/>
              <a:cs typeface="Aharoni" pitchFamily="2" charset="-79"/>
            </a:endParaRPr>
          </a:p>
          <a:p>
            <a:r>
              <a:rPr lang="ru-RU" sz="1200" b="1" i="1" dirty="0">
                <a:latin typeface="Arial Black" pitchFamily="34" charset="0"/>
                <a:cs typeface="Aharoni" pitchFamily="2" charset="-79"/>
              </a:rPr>
              <a:t>Профком действует</a:t>
            </a:r>
          </a:p>
        </p:txBody>
      </p:sp>
      <p:pic>
        <p:nvPicPr>
          <p:cNvPr id="9235" name="Рисунок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4429125" y="3725019"/>
            <a:ext cx="1928813" cy="3929063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15875">
            <a:solidFill>
              <a:schemeClr val="tx1"/>
            </a:solidFill>
            <a:miter lim="800000"/>
          </a:ln>
        </p:spPr>
      </p:pic>
      <p:pic>
        <p:nvPicPr>
          <p:cNvPr id="9237" name="Рисунок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4714875"/>
            <a:ext cx="1516062" cy="1928813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15875">
            <a:solidFill>
              <a:schemeClr val="tx1"/>
            </a:solidFill>
            <a:miter lim="800000"/>
          </a:ln>
        </p:spPr>
      </p:pic>
      <p:pic>
        <p:nvPicPr>
          <p:cNvPr id="9238" name="Рисунок 24"/>
          <p:cNvPicPr>
            <a:picLocks noChangeAspect="1" noChangeArrowheads="1"/>
          </p:cNvPicPr>
          <p:nvPr/>
        </p:nvPicPr>
        <p:blipFill>
          <a:blip r:embed="rId4" cstate="print"/>
          <a:srcRect b="720"/>
          <a:stretch/>
        </p:blipFill>
        <p:spPr bwMode="auto">
          <a:xfrm>
            <a:off x="1857375" y="4714874"/>
            <a:ext cx="1428750" cy="1940412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15875">
            <a:solidFill>
              <a:schemeClr val="tx1"/>
            </a:solidFill>
            <a:miter lim="800000"/>
          </a:ln>
        </p:spPr>
      </p:pic>
      <p:sp>
        <p:nvSpPr>
          <p:cNvPr id="9240" name="Прямоугольник 3"/>
          <p:cNvSpPr>
            <a:spLocks noChangeArrowheads="1"/>
          </p:cNvSpPr>
          <p:nvPr/>
        </p:nvSpPr>
        <p:spPr bwMode="auto">
          <a:xfrm>
            <a:off x="1857375" y="3000375"/>
            <a:ext cx="1500188" cy="8362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1200" b="1" i="1">
                <a:latin typeface="Arial Black" pitchFamily="34" charset="0"/>
                <a:cs typeface="Aharoni" pitchFamily="2" charset="-79"/>
              </a:rPr>
              <a:t>Есть Профсоюз – есть коллективный договор!</a:t>
            </a:r>
          </a:p>
        </p:txBody>
      </p:sp>
      <p:sp>
        <p:nvSpPr>
          <p:cNvPr id="9241" name="Прямоугольник 3"/>
          <p:cNvSpPr>
            <a:spLocks noChangeArrowheads="1"/>
          </p:cNvSpPr>
          <p:nvPr/>
        </p:nvSpPr>
        <p:spPr bwMode="auto">
          <a:xfrm>
            <a:off x="214313" y="4714875"/>
            <a:ext cx="1571625" cy="17506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1200" b="1" i="1" dirty="0">
                <a:latin typeface="Arial Black" pitchFamily="34" charset="0"/>
                <a:cs typeface="Aharoni" pitchFamily="2" charset="-79"/>
              </a:rPr>
              <a:t>Решения  </a:t>
            </a:r>
          </a:p>
          <a:p>
            <a:r>
              <a:rPr lang="ru-RU" sz="1200" b="1" i="1" dirty="0">
                <a:latin typeface="Arial Black" pitchFamily="34" charset="0"/>
                <a:cs typeface="Aharoni" pitchFamily="2" charset="-79"/>
              </a:rPr>
              <a:t>профкома</a:t>
            </a:r>
          </a:p>
          <a:p>
            <a:pPr algn="r"/>
            <a:endParaRPr lang="ru-RU" sz="1200" b="1" i="1" dirty="0" smtClean="0">
              <a:latin typeface="Arial Black" pitchFamily="34" charset="0"/>
              <a:cs typeface="Aharoni" pitchFamily="2" charset="-79"/>
            </a:endParaRPr>
          </a:p>
          <a:p>
            <a:r>
              <a:rPr lang="ru-RU" sz="1200" b="1" i="1" dirty="0" smtClean="0">
                <a:latin typeface="Arial Black" pitchFamily="34" charset="0"/>
                <a:cs typeface="Aharoni" pitchFamily="2" charset="-79"/>
              </a:rPr>
              <a:t>Планы       </a:t>
            </a:r>
            <a:r>
              <a:rPr lang="ru-RU" sz="1200" b="1" i="1" dirty="0">
                <a:latin typeface="Arial Black" pitchFamily="34" charset="0"/>
                <a:cs typeface="Aharoni" pitchFamily="2" charset="-79"/>
              </a:rPr>
              <a:t>профкома</a:t>
            </a:r>
          </a:p>
          <a:p>
            <a:endParaRPr lang="ru-RU" sz="1200" b="1" i="1" dirty="0" smtClean="0">
              <a:latin typeface="Arial Black" pitchFamily="34" charset="0"/>
              <a:cs typeface="Aharoni" pitchFamily="2" charset="-79"/>
            </a:endParaRPr>
          </a:p>
          <a:p>
            <a:r>
              <a:rPr lang="ru-RU" sz="1200" b="1" i="1" dirty="0" smtClean="0">
                <a:latin typeface="Arial Black" pitchFamily="34" charset="0"/>
                <a:cs typeface="Aharoni" pitchFamily="2" charset="-79"/>
              </a:rPr>
              <a:t>Календарь </a:t>
            </a:r>
            <a:r>
              <a:rPr lang="ru-RU" sz="1200" b="1" i="1" dirty="0">
                <a:latin typeface="Arial Black" pitchFamily="34" charset="0"/>
                <a:cs typeface="Aharoni" pitchFamily="2" charset="-79"/>
              </a:rPr>
              <a:t>профсоюзных дел</a:t>
            </a:r>
          </a:p>
        </p:txBody>
      </p:sp>
      <p:sp>
        <p:nvSpPr>
          <p:cNvPr id="9244" name="Прямоугольник 3"/>
          <p:cNvSpPr>
            <a:spLocks noChangeArrowheads="1"/>
          </p:cNvSpPr>
          <p:nvPr/>
        </p:nvSpPr>
        <p:spPr bwMode="auto">
          <a:xfrm>
            <a:off x="1857375" y="4714875"/>
            <a:ext cx="1500188" cy="13722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ru-RU" sz="1200" b="1" i="1" dirty="0" smtClean="0">
              <a:latin typeface="Arial Black" pitchFamily="34" charset="0"/>
              <a:cs typeface="Aharoni" pitchFamily="2" charset="-79"/>
            </a:endParaRPr>
          </a:p>
          <a:p>
            <a:endParaRPr/>
          </a:p>
          <a:p>
            <a:r>
              <a:rPr lang="ru-RU" sz="1200" b="1" i="1" dirty="0" smtClean="0">
                <a:latin typeface="Arial Black" pitchFamily="34" charset="0"/>
                <a:cs typeface="Aharoni" pitchFamily="2" charset="-79"/>
              </a:rPr>
              <a:t>Правовой </a:t>
            </a:r>
            <a:r>
              <a:rPr lang="ru-RU" sz="1200" b="1" i="1" dirty="0">
                <a:latin typeface="Arial Black" pitchFamily="34" charset="0"/>
                <a:cs typeface="Aharoni" pitchFamily="2" charset="-79"/>
              </a:rPr>
              <a:t>вестник</a:t>
            </a:r>
          </a:p>
          <a:p>
            <a:endParaRPr lang="ru-RU" sz="1200" b="1" i="1" dirty="0">
              <a:latin typeface="Arial Black" pitchFamily="34" charset="0"/>
              <a:cs typeface="Aharoni" pitchFamily="2" charset="-79"/>
            </a:endParaRPr>
          </a:p>
          <a:p>
            <a:endParaRPr/>
          </a:p>
        </p:txBody>
      </p:sp>
      <p:pic>
        <p:nvPicPr>
          <p:cNvPr id="9246" name="Рисунок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3286125"/>
            <a:ext cx="1285875" cy="1289050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15875">
            <a:solidFill>
              <a:schemeClr val="tx1"/>
            </a:solidFill>
            <a:miter lim="800000"/>
          </a:ln>
        </p:spPr>
      </p:pic>
      <p:pic>
        <p:nvPicPr>
          <p:cNvPr id="9247" name="Рисунок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75" y="3286125"/>
            <a:ext cx="1285875" cy="1289050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15875">
            <a:solidFill>
              <a:schemeClr val="tx1"/>
            </a:solidFill>
            <a:miter lim="800000"/>
          </a:ln>
        </p:spPr>
      </p:pic>
      <p:sp>
        <p:nvSpPr>
          <p:cNvPr id="9248" name="Прямоугольник 3"/>
          <p:cNvSpPr>
            <a:spLocks noChangeArrowheads="1"/>
          </p:cNvSpPr>
          <p:nvPr/>
        </p:nvSpPr>
        <p:spPr bwMode="auto">
          <a:xfrm>
            <a:off x="3575298" y="4867051"/>
            <a:ext cx="1428750" cy="9458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1100" b="1" i="1" dirty="0">
                <a:latin typeface="Arial Black" pitchFamily="34" charset="0"/>
                <a:cs typeface="Aharoni" pitchFamily="2" charset="-79"/>
              </a:rPr>
              <a:t>«МОЙ ПРОФСОЮЗ»</a:t>
            </a:r>
          </a:p>
          <a:p>
            <a:endParaRPr lang="ru-RU" sz="1100" b="1" i="1" dirty="0">
              <a:latin typeface="Arial Black" pitchFamily="34" charset="0"/>
              <a:cs typeface="Aharoni" pitchFamily="2" charset="-79"/>
            </a:endParaRPr>
          </a:p>
          <a:p>
            <a:r>
              <a:rPr lang="ru-RU" sz="1100" b="1" i="1" dirty="0">
                <a:latin typeface="Arial Black" pitchFamily="34" charset="0"/>
                <a:cs typeface="Aharoni" pitchFamily="2" charset="-79"/>
              </a:rPr>
              <a:t>«ПРОФСОЮЗЫ АЛТАЯ»</a:t>
            </a:r>
          </a:p>
        </p:txBody>
      </p:sp>
      <p:sp>
        <p:nvSpPr>
          <p:cNvPr id="9249" name="Прямоугольник 3"/>
          <p:cNvSpPr>
            <a:spLocks noChangeArrowheads="1"/>
          </p:cNvSpPr>
          <p:nvPr/>
        </p:nvSpPr>
        <p:spPr bwMode="auto">
          <a:xfrm>
            <a:off x="-1847850" y="4867275"/>
            <a:ext cx="1285875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ru-RU" sz="1200" b="1" i="1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9250" name="Прямоугольник 3"/>
          <p:cNvSpPr>
            <a:spLocks noChangeArrowheads="1"/>
          </p:cNvSpPr>
          <p:nvPr/>
        </p:nvSpPr>
        <p:spPr bwMode="auto">
          <a:xfrm>
            <a:off x="7500938" y="3286125"/>
            <a:ext cx="1428750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ru-RU" sz="1200" b="1" i="1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9251" name="Прямоугольник 3"/>
          <p:cNvSpPr>
            <a:spLocks noChangeArrowheads="1"/>
          </p:cNvSpPr>
          <p:nvPr/>
        </p:nvSpPr>
        <p:spPr bwMode="auto">
          <a:xfrm>
            <a:off x="7500938" y="3399085"/>
            <a:ext cx="1428750" cy="4705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1200" b="1" i="1" dirty="0">
                <a:latin typeface="Arial Black" pitchFamily="34" charset="0"/>
                <a:cs typeface="Aharoni" pitchFamily="2" charset="-79"/>
              </a:rPr>
              <a:t>Комиссии профкома</a:t>
            </a:r>
          </a:p>
        </p:txBody>
      </p:sp>
      <p:pic>
        <p:nvPicPr>
          <p:cNvPr id="9252" name="Рисунок 39" descr="C:\Users\Анастасия\Desktop\ЗАКАЗ в Пять плюс КОНФЕРЕНЦИЯ\макет папки\4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4719638"/>
            <a:ext cx="1375197" cy="191968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</a:ln>
        </p:spPr>
      </p:pic>
      <p:sp>
        <p:nvSpPr>
          <p:cNvPr id="9253" name="Прямоугольник 3"/>
          <p:cNvSpPr>
            <a:spLocks noChangeArrowheads="1"/>
          </p:cNvSpPr>
          <p:nvPr/>
        </p:nvSpPr>
        <p:spPr bwMode="auto">
          <a:xfrm>
            <a:off x="6000750" y="3358827"/>
            <a:ext cx="1428750" cy="4429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1100" b="1" i="1" dirty="0">
                <a:latin typeface="Arial Black" pitchFamily="34" charset="0"/>
                <a:cs typeface="Aharoni" pitchFamily="2" charset="-79"/>
              </a:rPr>
              <a:t>Коллективный договор</a:t>
            </a:r>
          </a:p>
        </p:txBody>
      </p:sp>
      <p:pic>
        <p:nvPicPr>
          <p:cNvPr id="9254" name="Picture 38" descr="C:\Users\Анастасия\Desktop\семинар в Энергетике\оформление профсоюзного стенда\плакаты\для принтера и фотолабов\13.jpg"/>
          <p:cNvPicPr>
            <a:picLocks noChangeAspect="1" noChangeArrowheads="1"/>
          </p:cNvPicPr>
          <p:nvPr/>
        </p:nvPicPr>
        <p:blipFill>
          <a:blip r:embed="rId7" cstate="print"/>
          <a:srcRect b="12383"/>
          <a:stretch/>
        </p:blipFill>
        <p:spPr bwMode="auto">
          <a:xfrm>
            <a:off x="3429000" y="5948635"/>
            <a:ext cx="3929063" cy="7207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0" name="Рисунок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628800"/>
            <a:ext cx="1500187" cy="1022350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15875">
            <a:solidFill>
              <a:schemeClr val="tx1"/>
            </a:solidFill>
            <a:miter lim="800000"/>
          </a:ln>
        </p:spPr>
      </p:pic>
      <p:sp>
        <p:nvSpPr>
          <p:cNvPr id="41" name="Прямоугольник 3"/>
          <p:cNvSpPr>
            <a:spLocks noChangeArrowheads="1"/>
          </p:cNvSpPr>
          <p:nvPr/>
        </p:nvSpPr>
        <p:spPr bwMode="auto">
          <a:xfrm>
            <a:off x="1835696" y="1844824"/>
            <a:ext cx="1499617" cy="2778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latin typeface="Arial Black" pitchFamily="34" charset="0"/>
                <a:cs typeface="Aharoni" pitchFamily="2" charset="-79"/>
              </a:rPr>
              <a:t>Поздравляем!</a:t>
            </a:r>
            <a:endParaRPr lang="ru-RU" sz="1200" b="1" i="1" dirty="0">
              <a:solidFill>
                <a:schemeClr val="bg1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42" name="Прямоугольник 3"/>
          <p:cNvSpPr>
            <a:spLocks noChangeArrowheads="1"/>
          </p:cNvSpPr>
          <p:nvPr/>
        </p:nvSpPr>
        <p:spPr bwMode="auto">
          <a:xfrm>
            <a:off x="5220072" y="4869160"/>
            <a:ext cx="1860798" cy="522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Arial Black" pitchFamily="34" charset="0"/>
                <a:cs typeface="Aharoni" pitchFamily="2" charset="-79"/>
              </a:rPr>
              <a:t>«Профсоюзный звонок</a:t>
            </a:r>
            <a:endParaRPr lang="ru-RU" sz="1400" b="1" i="1" dirty="0"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право 9"/>
          <p:cNvSpPr/>
          <p:nvPr/>
        </p:nvSpPr>
        <p:spPr>
          <a:xfrm>
            <a:off x="107504" y="1700808"/>
            <a:ext cx="2304256" cy="1656184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Направления работы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175686">
            <a:off x="2593256" y="296948"/>
            <a:ext cx="2017973" cy="143085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Структура Профсоюза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179512" y="181733"/>
            <a:ext cx="2189021" cy="1375059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Деятельность Профсоюза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107504" y="3582400"/>
            <a:ext cx="2006529" cy="1358768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Уставная работа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2915816" y="1988840"/>
            <a:ext cx="2054087" cy="1384652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Достижения Профсоюза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20997542">
            <a:off x="2542934" y="3394549"/>
            <a:ext cx="2232248" cy="1700808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Правовой ликбез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20742878">
            <a:off x="6012160" y="4869160"/>
            <a:ext cx="2263373" cy="1507695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Будь здоров с Профсоюзом!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20944249">
            <a:off x="794180" y="5191068"/>
            <a:ext cx="2006529" cy="1358768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Охрана труда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9942854">
            <a:off x="3456258" y="4947859"/>
            <a:ext cx="2263373" cy="1507695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Финансовая работа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Заголовок 1"/>
          <p:cNvSpPr txBox="1">
            <a:spLocks noEditPoints="1"/>
          </p:cNvSpPr>
          <p:nvPr/>
        </p:nvSpPr>
        <p:spPr>
          <a:xfrm>
            <a:off x="4283968" y="-243408"/>
            <a:ext cx="4752528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Не о чем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рассказывать?!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C:\Users\Анастасия\Desktop\Рубцовск\moe-videnie.jpg"/>
          <p:cNvPicPr>
            <a:picLocks noChangeAspect="1" noChangeArrowheads="1"/>
          </p:cNvPicPr>
          <p:nvPr/>
        </p:nvPicPr>
        <p:blipFill>
          <a:blip r:embed="rId2" cstate="print"/>
          <a:srcRect l="10709" t="12099" r="11969" b="9218"/>
          <a:stretch>
            <a:fillRect/>
          </a:stretch>
        </p:blipFill>
        <p:spPr bwMode="auto">
          <a:xfrm>
            <a:off x="5508104" y="1628800"/>
            <a:ext cx="2664296" cy="2963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8604448" cy="612068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Правила внутреннего трудового распорядка</a:t>
            </a:r>
            <a:r>
              <a:rPr lang="ru-RU" sz="3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Перечень профессий и должностей, по которому работники обеспечиваются бесплатной спецодеждой, </a:t>
            </a:r>
            <a:r>
              <a:rPr lang="ru-RU" sz="29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спецобувью</a:t>
            </a:r>
            <a:r>
              <a:rPr lang="ru-RU" sz="2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другими средствами индивидуальной защиты.</a:t>
            </a:r>
          </a:p>
          <a:p>
            <a:r>
              <a:rPr lang="ru-RU" sz="2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 мероприятий по охране труда с приложением сметы расходов средств.</a:t>
            </a:r>
          </a:p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Положение об оплате труда.</a:t>
            </a:r>
          </a:p>
          <a:p>
            <a:r>
              <a:rPr lang="ru-RU" sz="2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Перечень профессий и должностей, которые проходят обязательные предварительные и периодические медицинские осмотры.</a:t>
            </a:r>
          </a:p>
          <a:p>
            <a:r>
              <a:rPr lang="ru-RU" sz="2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Перечень профессий и должностей, на которых работникам бесплатно выдаются смывающие и обезвреживающие средства.</a:t>
            </a:r>
          </a:p>
          <a:p>
            <a:r>
              <a:rPr lang="ru-RU" sz="2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Форма расчётного листка.</a:t>
            </a:r>
          </a:p>
          <a:p>
            <a:r>
              <a:rPr lang="ru-RU" sz="2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Порядок проведения аттестации рабочих мест по условиям труда.</a:t>
            </a:r>
          </a:p>
          <a:p>
            <a:r>
              <a:rPr lang="ru-RU" sz="2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Положение по охране труда.</a:t>
            </a:r>
          </a:p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Положение о порядке и условиях установления выплат стимулирующего характера.</a:t>
            </a:r>
          </a:p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Положение о порядке и условиях установления выплат компенсационного характера.</a:t>
            </a:r>
          </a:p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Положение о порядке и условиях установления материальной помощи работникам.</a:t>
            </a:r>
          </a:p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Положение о порядке и условиях расходования сэкономленной части фонда оплаты труда.</a:t>
            </a:r>
          </a:p>
          <a:p>
            <a:pPr algn="just"/>
            <a:endParaRPr lang="ru-RU" sz="2000" b="1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886700" cy="43204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О чем информировать</a:t>
            </a:r>
            <a:endParaRPr lang="ru-RU" sz="20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9552" y="692696"/>
            <a:ext cx="78867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Требуют согласования профкома: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rry Sky">
  <a:themeElements>
    <a:clrScheme name="Custom 58">
      <a:dk1>
        <a:sysClr val="windowText" lastClr="000000"/>
      </a:dk1>
      <a:lt1>
        <a:sysClr val="window" lastClr="FFFFFF"/>
      </a:lt1>
      <a:dk2>
        <a:srgbClr val="002F4C"/>
      </a:dk2>
      <a:lt2>
        <a:srgbClr val="E7E6E6"/>
      </a:lt2>
      <a:accent1>
        <a:srgbClr val="381028"/>
      </a:accent1>
      <a:accent2>
        <a:srgbClr val="C12929"/>
      </a:accent2>
      <a:accent3>
        <a:srgbClr val="81D1C9"/>
      </a:accent3>
      <a:accent4>
        <a:srgbClr val="E5FEC5"/>
      </a:accent4>
      <a:accent5>
        <a:srgbClr val="FFF871"/>
      </a:accent5>
      <a:accent6>
        <a:srgbClr val="8C0254"/>
      </a:accent6>
      <a:hlink>
        <a:srgbClr val="56AEC3"/>
      </a:hlink>
      <a:folHlink>
        <a:srgbClr val="8EC9D7"/>
      </a:folHlink>
    </a:clrScheme>
    <a:fontScheme name="Night Fusion">
      <a:majorFont>
        <a:latin typeface="Verdana bold"/>
        <a:ea typeface=""/>
        <a:cs typeface=""/>
      </a:majorFont>
      <a:minorFont>
        <a:latin typeface="Verdana"/>
        <a:ea typeface=""/>
        <a:cs typeface=""/>
      </a:minorFont>
    </a:fontScheme>
    <a:fmtScheme name="Night Fusio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tarry Sky" id="{64C9C9A7-1E7D-49F5-8114-57373941346D}" vid="{61A82E6E-27AE-4756-A42D-3A64FBC92E79}"/>
    </a:ext>
  </a:extLst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1657</TotalTime>
  <Words>606</Words>
  <Application>Microsoft Office PowerPoint</Application>
  <PresentationFormat>Экран (4:3)</PresentationFormat>
  <Paragraphs>132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Starry Sky</vt:lpstr>
      <vt:lpstr>Слайд 1</vt:lpstr>
      <vt:lpstr>      САЙТЫ:  Федерация независимых профсоюзов России    Общероссийский Профсоюз образования  Алтайский крайсовпроф  Алтайская краевая организация Профсоюза  газета «СОЛИДАРНОСТЬ»!!!!!!!!!!!!!!!!!! </vt:lpstr>
      <vt:lpstr>         Сайт Общероссийского Профсоюза образования                                  http: //www.eseur.ru/</vt:lpstr>
      <vt:lpstr>Слайд 4</vt:lpstr>
      <vt:lpstr>Слайд 5</vt:lpstr>
      <vt:lpstr> 90 % -  «ПА»   37 % - «МП»</vt:lpstr>
      <vt:lpstr>Слайд 7</vt:lpstr>
      <vt:lpstr>Слайд 8</vt:lpstr>
      <vt:lpstr>О чем информировать</vt:lpstr>
      <vt:lpstr> О чём информировать                </vt:lpstr>
      <vt:lpstr> О чём информировать               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</dc:creator>
  <cp:lastModifiedBy>Анастасия</cp:lastModifiedBy>
  <cp:revision>168</cp:revision>
  <dcterms:created xsi:type="dcterms:W3CDTF">2017-11-19T12:30:27Z</dcterms:created>
  <dcterms:modified xsi:type="dcterms:W3CDTF">2018-10-30T05:57:06Z</dcterms:modified>
</cp:coreProperties>
</file>