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9" r:id="rId3"/>
    <p:sldId id="265" r:id="rId4"/>
    <p:sldId id="257" r:id="rId5"/>
    <p:sldId id="258" r:id="rId6"/>
    <p:sldId id="276" r:id="rId7"/>
    <p:sldId id="268" r:id="rId8"/>
    <p:sldId id="273" r:id="rId9"/>
    <p:sldId id="274" r:id="rId10"/>
    <p:sldId id="278" r:id="rId11"/>
    <p:sldId id="277" r:id="rId12"/>
    <p:sldId id="275" r:id="rId13"/>
    <p:sldId id="262" r:id="rId14"/>
    <p:sldId id="264" r:id="rId15"/>
    <p:sldId id="270" r:id="rId16"/>
    <p:sldId id="269" r:id="rId17"/>
    <p:sldId id="271" r:id="rId18"/>
    <p:sldId id="27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8430635893926111E-2"/>
          <c:y val="1.3594205564865472E-3"/>
          <c:w val="0.53367140003539026"/>
          <c:h val="0.764991421132411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explosion val="24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/>
                      <a:t>13%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238068070160378"/>
                  <c:y val="-0.18178160482816286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56%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/>
                      <a:t>31 %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 заявкам Глав МО (на учебный год)</c:v>
                </c:pt>
                <c:pt idx="1">
                  <c:v>По заявкам Глав МО (от 2 до 5 месяцев)</c:v>
                </c:pt>
                <c:pt idx="2">
                  <c:v>Свободное распределение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0.13</c:v>
                </c:pt>
                <c:pt idx="1">
                  <c:v>0.56000000000000005</c:v>
                </c:pt>
                <c:pt idx="2">
                  <c:v>0.31000000000000033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8.5137305564985978E-3"/>
          <c:y val="0.6295305019737395"/>
          <c:w val="0.58105745575564527"/>
          <c:h val="0.2273791859474549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430779137153903E-2"/>
          <c:w val="0.56657847830753005"/>
          <c:h val="0.82312564741454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00B050"/>
              </a:solidFill>
            </c:spPr>
          </c:dPt>
          <c:dPt>
            <c:idx val="1"/>
            <c:explosion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6939025590551182"/>
                  <c:y val="-0.14789000984251971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 заявкам Глав МО (на учебный год)</c:v>
                </c:pt>
                <c:pt idx="1">
                  <c:v>По заявкам Глав МО (от 2 до 5 месяцев)</c:v>
                </c:pt>
                <c:pt idx="2">
                  <c:v>Свободное распределение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0.11</c:v>
                </c:pt>
                <c:pt idx="1">
                  <c:v>0.47000000000000008</c:v>
                </c:pt>
                <c:pt idx="2">
                  <c:v>0.42000000000000032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0738880801067587"/>
          <c:y val="5.4378272068087027E-2"/>
          <c:w val="0.48282531705814874"/>
          <c:h val="0.406802402082925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5C2C-4E9D-4034-9E90-EB1BA0C44E09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6F125-EB21-47B7-9C04-14DB3F4AB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1493AD-D92F-42AE-9581-EFF97B0DD58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DF91-75F4-44CC-906C-9F1A42C6240B}" type="datetime1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6101-E09B-4374-B557-C82D25D6DADB}" type="slidenum">
              <a:rPr lang="ru-RU"/>
              <a:pPr>
                <a:defRPr/>
              </a:pPr>
              <a:t>‹#›</a:t>
            </a:fld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DD3D-17B3-4113-AB35-9CCD0D0A8D8C}" type="datetime1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0A2B-5FDE-4B03-A2D5-A3EB69456266}" type="slidenum">
              <a:rPr lang="ru-RU"/>
              <a:pPr>
                <a:defRPr/>
              </a:pPr>
              <a:t>‹#›</a:t>
            </a:fld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0063" y="1670684"/>
            <a:ext cx="3569064" cy="4000016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8751-6F78-4ADD-874B-0CDC817482D5}" type="datetime1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E3B5-2BEC-485D-9118-40A728981D7E}" type="slidenum">
              <a:rPr lang="ru-RU"/>
              <a:pPr>
                <a:defRPr/>
              </a:pPr>
              <a:t>‹#›</a:t>
            </a:fld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E589-1350-467D-BDC5-B31B366383E6}" type="datetime1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DDFC-A2C8-4B90-8064-5DAD040F267A}" type="slidenum">
              <a:rPr lang="ru-RU"/>
              <a:pPr>
                <a:defRPr/>
              </a:pPr>
              <a:t>‹#›</a:t>
            </a:fld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ED8D-B160-46E0-8BA7-EFEA8A89472A}" type="datetime1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9B0E-8834-41BC-8F62-D5712710AC8A}" type="slidenum">
              <a:rPr lang="ru-RU"/>
              <a:pPr>
                <a:defRPr/>
              </a:pPr>
              <a:t>‹#›</a:t>
            </a:fld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6359525"/>
            <a:ext cx="9144000" cy="4984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7" name="bk object 17"/>
          <p:cNvSpPr>
            <a:spLocks noChangeArrowheads="1"/>
          </p:cNvSpPr>
          <p:nvPr/>
        </p:nvSpPr>
        <p:spPr bwMode="auto">
          <a:xfrm>
            <a:off x="511175" y="44450"/>
            <a:ext cx="965200" cy="5873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8" name="bk object 18"/>
          <p:cNvSpPr>
            <a:spLocks noChangeArrowheads="1"/>
          </p:cNvSpPr>
          <p:nvPr/>
        </p:nvSpPr>
        <p:spPr bwMode="auto">
          <a:xfrm>
            <a:off x="2051050" y="44450"/>
            <a:ext cx="7015163" cy="5842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179388" y="44450"/>
            <a:ext cx="8785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2716213" y="2106613"/>
            <a:ext cx="371157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CBB06E-AB70-4DBE-AD1C-A53BF58774E7}" type="datetime1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59813" y="6472238"/>
            <a:ext cx="276225" cy="254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600" b="1">
                <a:solidFill>
                  <a:srgbClr val="073D86"/>
                </a:solidFill>
                <a:latin typeface="Arial" charset="0"/>
              </a:defRPr>
            </a:lvl1pPr>
          </a:lstStyle>
          <a:p>
            <a:pPr>
              <a:defRPr/>
            </a:pPr>
            <a:fld id="{537F33E1-4D4C-4676-9F23-0BECF2178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1" name="object 3"/>
          <p:cNvSpPr>
            <a:spLocks noChangeArrowheads="1"/>
          </p:cNvSpPr>
          <p:nvPr/>
        </p:nvSpPr>
        <p:spPr bwMode="auto">
          <a:xfrm>
            <a:off x="0" y="1928813"/>
            <a:ext cx="9144000" cy="49291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2" name="object 5"/>
          <p:cNvSpPr>
            <a:spLocks noChangeArrowheads="1"/>
          </p:cNvSpPr>
          <p:nvPr/>
        </p:nvSpPr>
        <p:spPr bwMode="auto">
          <a:xfrm>
            <a:off x="352425" y="285750"/>
            <a:ext cx="1985963" cy="13112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357159" y="2071688"/>
            <a:ext cx="82868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О выполнении решений съезда педагогических работников Приморского края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«Образование Приморья: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курс на развитие»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6396335"/>
            <a:ext cx="307183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 г.  -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10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500042"/>
            <a:ext cx="7429552" cy="74307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tx2"/>
                </a:solidFill>
                <a:latin typeface="Arial" charset="0"/>
              </a:rPr>
              <a:t>Модернизация содержания </a:t>
            </a:r>
            <a:r>
              <a:rPr lang="ru-RU" sz="2400" b="1" kern="0" dirty="0" err="1" smtClean="0">
                <a:solidFill>
                  <a:schemeClr val="tx2"/>
                </a:solidFill>
                <a:latin typeface="Arial" charset="0"/>
              </a:rPr>
              <a:t>педобразования</a:t>
            </a:r>
            <a:r>
              <a:rPr lang="ru-RU" sz="2400" b="1" kern="0" dirty="0" smtClean="0">
                <a:solidFill>
                  <a:schemeClr val="tx2"/>
                </a:solidFill>
                <a:latin typeface="Arial" charset="0"/>
              </a:rPr>
              <a:t> в контексте приоритетов нацпроекта «Образование»</a:t>
            </a:r>
            <a:endParaRPr lang="ru-RU" sz="2400" b="1" kern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2844" y="1243118"/>
            <a:ext cx="9001156" cy="542139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Выпускник должен быть готов к работе в условиях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Индивидуализации образования в школе;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Обогащенной образовательной среды, курса на максимальное развитие каждого ребенка и поддержку детских талантов;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Цифровой образовательной среды школы;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Новой системы аттестации и внешней оценки;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Конкурентной профессиональной среды.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Выпускник должен уметь и хотеть использовать как свои рабочие инструменты: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Новые образовательные технологии;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Технологии национальной системы оценки качества образования и международных исследований качества образования;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Технологии коммуникации с родителями и профессиональным сообществом;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Технологии цифры;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Технологии профориентации по моделям будущего на основе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VR b AR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Технологии личностного обучения, наставничества (в работе с обучающимися)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388" y="2428868"/>
            <a:ext cx="253054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Мы к этому готовы</a:t>
            </a:r>
            <a:r>
              <a:rPr lang="ru-RU" sz="2400" b="1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11</a:t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12</a:t>
            </a:fld>
            <a:endParaRPr lang="ru-RU" b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2543802"/>
              </p:ext>
            </p:extLst>
          </p:nvPr>
        </p:nvGraphicFramePr>
        <p:xfrm>
          <a:off x="500034" y="1285860"/>
          <a:ext cx="8215371" cy="46418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10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8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7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учебных дисциплин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заявок от МО на студента-практиканта (в 2018-2019 учебном году)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студентов </a:t>
                      </a:r>
                      <a:b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выпускного курса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(в 2018-2019 учебном году)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Учитель русского языка и литературы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Учитель начальных классов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Учитель математики и физики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Учитель информатики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Учитель английского языка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Всего: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358775" y="428604"/>
            <a:ext cx="8785225" cy="955658"/>
          </a:xfrm>
          <a:prstGeom prst="rect">
            <a:avLst/>
          </a:prstGeom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ru-RU" sz="2400" b="1" kern="1200" dirty="0">
                <a:ea typeface="+mn-ea"/>
                <a:cs typeface="+mn-cs"/>
              </a:rPr>
              <a:t>Школа педагогики ДВФУ – </a:t>
            </a:r>
            <a:br>
              <a:rPr lang="ru-RU" sz="2400" b="1" kern="1200" dirty="0">
                <a:ea typeface="+mn-ea"/>
                <a:cs typeface="+mn-cs"/>
              </a:rPr>
            </a:br>
            <a:r>
              <a:rPr lang="ru-RU" sz="2400" b="1" kern="1200" dirty="0">
                <a:ea typeface="+mn-ea"/>
                <a:cs typeface="+mn-cs"/>
              </a:rPr>
              <a:t>центр педагогического образования в Приморском крае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143900" cy="1027096"/>
          </a:xfrm>
        </p:spPr>
        <p:txBody>
          <a:bodyPr/>
          <a:lstStyle/>
          <a:p>
            <a:r>
              <a:rPr lang="ru-RU" sz="2400" b="1" dirty="0" smtClean="0"/>
              <a:t>Распределение студентов Школы педагогики</a:t>
            </a:r>
            <a:br>
              <a:rPr lang="ru-RU" sz="2400" b="1" dirty="0" smtClean="0"/>
            </a:br>
            <a:r>
              <a:rPr lang="ru-RU" sz="2400" b="1" dirty="0" smtClean="0"/>
              <a:t>на производственную педагогическую практику 2018-2019 учебный год (осенний семестр)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13</a:t>
            </a:fld>
            <a:endParaRPr lang="ru-RU" b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2844" y="1643050"/>
          <a:ext cx="735811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0" y="1785926"/>
          <a:ext cx="4429156" cy="40005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05351"/>
                <a:gridCol w="2223805"/>
              </a:tblGrid>
              <a:tr h="3895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Городские округа Приморского края (10)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928" marR="5792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0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Арсеньевский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Артемовский 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Владивостокский 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Дальнегорский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Дальнереченский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928" marR="5792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Лесозаводский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Находкинский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Уссурийский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ЗАТО Фокино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Партизанский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7928" marR="57928" marT="0" marB="0" horzOverflow="overflow"/>
                </a:tc>
              </a:tr>
              <a:tr h="3895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Муниципальные районы Приморского края (18)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928" marR="5792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13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Анучинский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Дальнереченский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 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Кавалеровский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Кировский район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Михайловский район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Надеждинский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       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Октябрьский район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Черниговский район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Шкотовский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район</a:t>
                      </a:r>
                    </a:p>
                  </a:txBody>
                  <a:tcPr marL="57928" marR="5792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Пожарский район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Партизанский район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Спасский район                  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Тернейский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Ханкайский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Хасанский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Хорольский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Чугуевский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              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Яковлевский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7928" marR="57928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14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00100" y="571480"/>
            <a:ext cx="8143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Распределение студентов Школы педагогики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на производственную педагогическую практику 2018-2019 учебный год (осенний семестр) в Уссурийском городском округе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28596" y="2357430"/>
          <a:ext cx="857256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2910" y="4929198"/>
            <a:ext cx="488467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kern="0" dirty="0" smtClean="0">
                <a:solidFill>
                  <a:schemeClr val="tx2"/>
                </a:solidFill>
                <a:latin typeface="Arial" charset="0"/>
              </a:rPr>
              <a:t>СОШ г. Уссурийска: </a:t>
            </a:r>
          </a:p>
          <a:p>
            <a:r>
              <a:rPr lang="ru-RU" sz="1400" b="1" kern="0" dirty="0" smtClean="0">
                <a:solidFill>
                  <a:schemeClr val="tx2"/>
                </a:solidFill>
                <a:latin typeface="Arial" charset="0"/>
              </a:rPr>
              <a:t>№ 3,4, 6, 13, 14, 16, 25, 28, 29, 30, 32, 130, 131, 133, </a:t>
            </a:r>
          </a:p>
          <a:p>
            <a:r>
              <a:rPr lang="ru-RU" sz="1400" b="1" kern="0" dirty="0" err="1" smtClean="0">
                <a:solidFill>
                  <a:schemeClr val="tx2"/>
                </a:solidFill>
                <a:latin typeface="Arial" charset="0"/>
              </a:rPr>
              <a:t>Школа-итернат</a:t>
            </a:r>
            <a:r>
              <a:rPr lang="ru-RU" sz="1400" b="1" kern="0" dirty="0" smtClean="0">
                <a:solidFill>
                  <a:schemeClr val="tx2"/>
                </a:solidFill>
                <a:latin typeface="Arial" charset="0"/>
              </a:rPr>
              <a:t> №29</a:t>
            </a:r>
          </a:p>
          <a:p>
            <a:endParaRPr lang="ru-RU" sz="1400" b="1" kern="0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ru-RU" sz="1400" b="1" kern="0" dirty="0" smtClean="0">
                <a:solidFill>
                  <a:schemeClr val="tx2"/>
                </a:solidFill>
                <a:latin typeface="Arial" charset="0"/>
              </a:rPr>
              <a:t>СОШ Уссурийского ГО:</a:t>
            </a:r>
          </a:p>
          <a:p>
            <a:r>
              <a:rPr lang="ru-RU" sz="1400" b="1" kern="0" dirty="0" smtClean="0">
                <a:solidFill>
                  <a:schemeClr val="tx2"/>
                </a:solidFill>
                <a:latin typeface="Arial" charset="0"/>
              </a:rPr>
              <a:t>П. Воздвиженка, с. </a:t>
            </a:r>
            <a:r>
              <a:rPr lang="ru-RU" sz="1400" b="1" kern="0" dirty="0" err="1" smtClean="0">
                <a:solidFill>
                  <a:schemeClr val="tx2"/>
                </a:solidFill>
                <a:latin typeface="Arial" charset="0"/>
              </a:rPr>
              <a:t>Новоникольск</a:t>
            </a:r>
            <a:r>
              <a:rPr lang="ru-RU" sz="1400" b="1" kern="0" dirty="0" smtClean="0">
                <a:solidFill>
                  <a:schemeClr val="tx2"/>
                </a:solidFill>
                <a:latin typeface="Arial" charset="0"/>
              </a:rPr>
              <a:t>, п. Тимирязевский</a:t>
            </a:r>
          </a:p>
        </p:txBody>
      </p:sp>
      <p:pic>
        <p:nvPicPr>
          <p:cNvPr id="12" name="Picture 6" descr="http://www.shivamimpex.com/img/profile-7.jpg"/>
          <p:cNvPicPr>
            <a:picLocks noChangeAspect="1" noChangeArrowheads="1"/>
          </p:cNvPicPr>
          <p:nvPr/>
        </p:nvPicPr>
        <p:blipFill>
          <a:blip r:embed="rId3" cstate="print"/>
          <a:srcRect r="8126" b="1722"/>
          <a:stretch>
            <a:fillRect/>
          </a:stretch>
        </p:blipFill>
        <p:spPr bwMode="auto">
          <a:xfrm>
            <a:off x="7189102" y="4714884"/>
            <a:ext cx="1954898" cy="16430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15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10183814" y="6472238"/>
            <a:ext cx="269875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1520B-D957-4FBA-9AB0-73CCBC78DCE3}" type="slidenum"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7668" y="500042"/>
            <a:ext cx="8596332" cy="77152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Уссурийск – </a:t>
            </a: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центр педагогического образования в Приморском крае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500174"/>
            <a:ext cx="9144000" cy="132343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ru-RU" sz="2000" b="1" dirty="0" smtClean="0">
                <a:cs typeface="Arial" charset="0"/>
              </a:rPr>
              <a:t>Муниципальная </a:t>
            </a:r>
            <a:r>
              <a:rPr lang="ru-RU" sz="2000" b="1" dirty="0">
                <a:cs typeface="Arial" charset="0"/>
              </a:rPr>
              <a:t>система образования Уссурийского городского </a:t>
            </a:r>
            <a:r>
              <a:rPr lang="ru-RU" sz="2000" b="1" dirty="0" smtClean="0">
                <a:cs typeface="Arial" charset="0"/>
              </a:rPr>
              <a:t>округа – базовая площадка практической подготовки педагогов </a:t>
            </a:r>
          </a:p>
          <a:p>
            <a:pPr algn="ctr">
              <a:defRPr/>
            </a:pPr>
            <a:endParaRPr lang="ru-RU" sz="20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cs typeface="Arial" charset="0"/>
              </a:rPr>
              <a:t>2019 год – 110-летие основания Никольск-Уссурийской учительской семинарии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286124"/>
            <a:ext cx="3641131" cy="2857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328" y="3143248"/>
            <a:ext cx="4734920" cy="301559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16</a:t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Новая папка\oc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336377" cy="285752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85225" cy="642942"/>
          </a:xfrm>
        </p:spPr>
        <p:txBody>
          <a:bodyPr/>
          <a:lstStyle/>
          <a:p>
            <a:r>
              <a:rPr lang="ru-RU" sz="3600" b="1" dirty="0" smtClean="0"/>
              <a:t>Партнеры</a:t>
            </a:r>
            <a:endParaRPr lang="ru-RU" sz="3600" b="1" dirty="0"/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659813" y="6472238"/>
            <a:ext cx="276225" cy="254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2E3B5-2BEC-485D-9118-40A728981D7E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73D8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00570"/>
            <a:ext cx="435771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 октябре 2018 года заключено соглашение о сотрудничестве с ВДЦ «Океан» о прохождении производственной педагогической практики и трудоустройства студентов Школы педагогики ДВФУ. </a:t>
            </a:r>
            <a:endParaRPr lang="ru-RU" dirty="0"/>
          </a:p>
        </p:txBody>
      </p:sp>
      <p:pic>
        <p:nvPicPr>
          <p:cNvPr id="10" name="Picture 3" descr="C:\Users\Администратор\Desktop\3710665842.jpg"/>
          <p:cNvPicPr>
            <a:picLocks noChangeAspect="1" noChangeArrowheads="1"/>
          </p:cNvPicPr>
          <p:nvPr/>
        </p:nvPicPr>
        <p:blipFill>
          <a:blip r:embed="rId3"/>
          <a:srcRect t="11348" b="9220"/>
          <a:stretch>
            <a:fillRect/>
          </a:stretch>
        </p:blipFill>
        <p:spPr bwMode="auto">
          <a:xfrm>
            <a:off x="5500694" y="1285860"/>
            <a:ext cx="3357586" cy="40005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29190" y="5357826"/>
            <a:ext cx="40004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Заместитель директора по образовательной деятельности ВДЦ «Океан» Рыбкин </a:t>
            </a:r>
            <a:r>
              <a:rPr lang="ru-RU" dirty="0" err="1" smtClean="0"/>
              <a:t>Геральд</a:t>
            </a:r>
            <a:r>
              <a:rPr lang="ru-RU" dirty="0" smtClean="0"/>
              <a:t> </a:t>
            </a:r>
            <a:r>
              <a:rPr lang="ru-RU" dirty="0" err="1" smtClean="0"/>
              <a:t>Геральдович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17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42918"/>
            <a:ext cx="9146313" cy="857256"/>
          </a:xfrm>
          <a:prstGeom prst="rect">
            <a:avLst/>
          </a:prstGeom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«Учитель для Приморья» :</a:t>
            </a:r>
          </a:p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Информационная кампания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714488"/>
            <a:ext cx="9144000" cy="10772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3200" dirty="0" smtClean="0">
                <a:cs typeface="Arial" charset="0"/>
              </a:rPr>
              <a:t>С </a:t>
            </a:r>
            <a:r>
              <a:rPr lang="ru-RU" sz="3200" dirty="0">
                <a:cs typeface="Arial" charset="0"/>
              </a:rPr>
              <a:t>начала 2018 года вышло </a:t>
            </a:r>
            <a:r>
              <a:rPr lang="ru-RU" sz="3200" b="1" dirty="0">
                <a:cs typeface="Arial" charset="0"/>
              </a:rPr>
              <a:t>29</a:t>
            </a:r>
            <a:r>
              <a:rPr lang="ru-RU" sz="3200" dirty="0">
                <a:cs typeface="Arial" charset="0"/>
              </a:rPr>
              <a:t> материалов в СМИ, из них </a:t>
            </a:r>
            <a:r>
              <a:rPr lang="ru-RU" sz="3200" b="1" dirty="0">
                <a:cs typeface="Arial" charset="0"/>
              </a:rPr>
              <a:t>12</a:t>
            </a:r>
            <a:r>
              <a:rPr lang="ru-RU" sz="3200" dirty="0">
                <a:cs typeface="Arial" charset="0"/>
              </a:rPr>
              <a:t> – в центральных. </a:t>
            </a:r>
          </a:p>
        </p:txBody>
      </p:sp>
      <p:pic>
        <p:nvPicPr>
          <p:cNvPr id="10" name="Picture 2" descr="C:\Users\Admin\Desktop\646x4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-20000"/>
          </a:blip>
          <a:srcRect/>
          <a:stretch>
            <a:fillRect/>
          </a:stretch>
        </p:blipFill>
        <p:spPr>
          <a:xfrm>
            <a:off x="428596" y="2928934"/>
            <a:ext cx="5211763" cy="3259138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Admin\Desktop\1936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contrast="-20000"/>
          </a:blip>
          <a:srcRect/>
          <a:stretch>
            <a:fillRect/>
          </a:stretch>
        </p:blipFill>
        <p:spPr>
          <a:xfrm>
            <a:off x="6072198" y="4572008"/>
            <a:ext cx="2468563" cy="1643063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Picture 3" descr="C:\Users\Admin\Desktop\shkola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lum contrast="-20000"/>
          </a:blip>
          <a:srcRect/>
          <a:stretch>
            <a:fillRect/>
          </a:stretch>
        </p:blipFill>
        <p:spPr>
          <a:xfrm>
            <a:off x="6215074" y="2714620"/>
            <a:ext cx="2571750" cy="171450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18</a:t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дминистратор\Desktop\Всякая Фигня\БМВ\IMG-20181219-WA0009.jpg"/>
          <p:cNvPicPr>
            <a:picLocks noChangeAspect="1" noChangeArrowheads="1"/>
          </p:cNvPicPr>
          <p:nvPr/>
        </p:nvPicPr>
        <p:blipFill>
          <a:blip r:embed="rId2"/>
          <a:srcRect t="28236" b="7058"/>
          <a:stretch>
            <a:fillRect/>
          </a:stretch>
        </p:blipFill>
        <p:spPr bwMode="auto">
          <a:xfrm>
            <a:off x="3000364" y="2714620"/>
            <a:ext cx="5888223" cy="285752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Всякая Фигня\БМВ\IMG-20181219-WA0008.jpg"/>
          <p:cNvPicPr>
            <a:picLocks noChangeAspect="1" noChangeArrowheads="1"/>
          </p:cNvPicPr>
          <p:nvPr/>
        </p:nvPicPr>
        <p:blipFill>
          <a:blip r:embed="rId3"/>
          <a:srcRect l="5091" t="3713"/>
          <a:stretch>
            <a:fillRect/>
          </a:stretch>
        </p:blipFill>
        <p:spPr bwMode="auto">
          <a:xfrm>
            <a:off x="142844" y="1714488"/>
            <a:ext cx="2286535" cy="477202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85159" cy="1214446"/>
          </a:xfrm>
        </p:spPr>
        <p:txBody>
          <a:bodyPr/>
          <a:lstStyle/>
          <a:p>
            <a:r>
              <a:rPr lang="ru-RU" sz="2400" b="1" dirty="0" smtClean="0"/>
              <a:t>Круглый стол «Адаптация, закрепление и профессиональное развитие молодых педагогов Приморского края»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643578"/>
            <a:ext cx="58579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участии Директора Школы педагогики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О.О. </a:t>
            </a:r>
            <a:r>
              <a:rPr lang="ru-RU" b="1" dirty="0" err="1" smtClean="0"/>
              <a:t>Мартыненко</a:t>
            </a:r>
            <a:endParaRPr lang="ru-RU" b="1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00364" y="1714488"/>
            <a:ext cx="5857916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charset="0"/>
              </a:rPr>
              <a:t>II </a:t>
            </a:r>
            <a:r>
              <a:rPr lang="ru-RU" sz="2400" b="1" dirty="0" smtClean="0">
                <a:cs typeface="Arial" charset="0"/>
              </a:rPr>
              <a:t>Слет Совета молодых педагогов Приморского края</a:t>
            </a:r>
            <a:endParaRPr lang="en-US" sz="2400" b="1" dirty="0" smtClean="0"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openclipart.org/image/800px/svg_to_png/278672/Blue-feather-20170426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698"/>
            <a:ext cx="6143636" cy="608987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19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000240"/>
            <a:ext cx="51635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29B0E-8834-41BC-8F62-D5712710AC8A}" type="slidenum">
              <a:rPr lang="ru-RU" smtClean="0"/>
              <a:pPr>
                <a:defRPr/>
              </a:pPr>
              <a:t>2</a:t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857232"/>
            <a:ext cx="3335468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4810" y="915586"/>
            <a:ext cx="463757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Указ Президента Российской Федерации от 7 мая 2018 г. N 204 </a:t>
            </a:r>
            <a:r>
              <a:rPr lang="ru-RU" sz="2400" dirty="0" smtClean="0"/>
              <a:t>«О </a:t>
            </a:r>
            <a:r>
              <a:rPr lang="ru-RU" sz="2400" dirty="0"/>
              <a:t>национальных целях и стратегических задачах развития Российской Федерации на период  до 2024 </a:t>
            </a:r>
            <a:r>
              <a:rPr lang="ru-RU" sz="2400" dirty="0" smtClean="0"/>
              <a:t>года»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63" y="3376923"/>
            <a:ext cx="828457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в 2024 году необходимо обеспечить  достижение следующих целей и целевых показателей: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обеспечение </a:t>
            </a:r>
            <a:r>
              <a:rPr lang="ru-RU" sz="2400" dirty="0"/>
              <a:t>глобальной конкурентоспособности российского образования,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вхождение </a:t>
            </a:r>
            <a:r>
              <a:rPr lang="ru-RU" sz="2400" dirty="0"/>
              <a:t>Российской Федерации в число 10 ведущих стран мира по качеству общего </a:t>
            </a:r>
            <a:r>
              <a:rPr lang="ru-RU" sz="2400" dirty="0" smtClean="0"/>
              <a:t>образования.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29B0E-8834-41BC-8F62-D5712710AC8A}" type="slidenum">
              <a:rPr lang="ru-RU" smtClean="0"/>
              <a:pPr>
                <a:defRPr/>
              </a:pPr>
              <a:t>3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500166" y="428604"/>
            <a:ext cx="7643834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Проект «Учитель для Приморья»: интеграция усилий власти и университета для решения проблемы дефицита учителей в регионе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5" y="1928802"/>
            <a:ext cx="3000396" cy="3056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1" y="3214686"/>
            <a:ext cx="4214842" cy="2928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инициирован в начале 2018 года ректором ДВФУ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Н.Ю.Анисимовым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Реализуется по поручению и при поддержке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Губернатора Приморского края.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Ключевая идея: путем повышения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практикоориентированности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подготовки привести выпускников в учительскую профессию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5143512"/>
            <a:ext cx="3000396" cy="9935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Никита Юрьевич Анисимов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Ректор ДВФУ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administraciya-p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928802"/>
            <a:ext cx="4237431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571480"/>
            <a:ext cx="9144000" cy="92867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«Съезд 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педагогических работников Приморского края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«Образование Приморья: курс на развитие»</a:t>
            </a:r>
            <a:r>
              <a:rPr lang="ru-RU" sz="2800" dirty="0"/>
              <a:t> 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136525"/>
            <a:fld id="{61E80F6C-8758-4A99-9FA4-B30F9A8C88FE}" type="slidenum">
              <a:rPr lang="ru-RU" altLang="ru-RU" smtClean="0"/>
              <a:pPr marL="136525"/>
              <a:t>4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/>
          <a:srcRect t="14234" r="9374" b="8902"/>
          <a:stretch>
            <a:fillRect/>
          </a:stretch>
        </p:blipFill>
        <p:spPr bwMode="auto">
          <a:xfrm>
            <a:off x="0" y="1428736"/>
            <a:ext cx="9144000" cy="45404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0007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Ключевые спикеры «Съезда </a:t>
            </a:r>
            <a:r>
              <a:rPr lang="ru-RU" b="1" dirty="0" smtClean="0"/>
              <a:t>педагогических работников Приморского края 2018»</a:t>
            </a:r>
            <a:endParaRPr lang="ru-RU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6429421" cy="642942"/>
          </a:xfrm>
        </p:spPr>
        <p:txBody>
          <a:bodyPr/>
          <a:lstStyle/>
          <a:p>
            <a:r>
              <a:rPr lang="ru-RU" sz="3600" b="1" dirty="0" smtClean="0"/>
              <a:t>Обсуждаемые вопросы</a:t>
            </a:r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5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858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качество образования как фактор развития территорий;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социальная поддержка молодых специалистов как инструмент кадровой политики;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интегрированный подход к решению проблемы дефицита квалифицированных педагогических кадров в регионе;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роль органов местного самоуправления в решении проблемы кадрового дефицита на местах;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программы поддержки и развития молодых педагогов, привлечение и закрепление молодых педагогов в образовательных организациях Приморского края;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участие органов власти муниципальных территорий Приморского края по решению проблемы дефицита педагогических кадров;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организация производственной педагогической практики студентов в соответствии с вакансиями, имеющимися в образовательных организациях Приморского края;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целевое обучение студентов как гарантия трудоустройства после получения молодым педагогом диплома;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психолого-педагогическая поддержка адаптации молодых педагогов при вхождении в профессию;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организация послевузовского сопровождения профессиональной деятельности молодого педагога в образовательной организации.</a:t>
            </a:r>
          </a:p>
        </p:txBody>
      </p:sp>
      <p:pic>
        <p:nvPicPr>
          <p:cNvPr id="7" name="Picture 8" descr="http://sparabota.ru/wp-content/uploads/2017/12/Survey-PNG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2860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8070845" cy="500066"/>
          </a:xfrm>
        </p:spPr>
        <p:txBody>
          <a:bodyPr/>
          <a:lstStyle/>
          <a:p>
            <a:r>
              <a:rPr lang="ru-RU" sz="3600" b="1" dirty="0" smtClean="0"/>
              <a:t>Государственная поддержка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6</a:t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image.jpeg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428596" y="1000108"/>
            <a:ext cx="2714644" cy="3583331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2562278" cy="3569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4786322"/>
            <a:ext cx="32861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Губернатор Приморского края</a:t>
            </a:r>
          </a:p>
          <a:p>
            <a:pPr algn="ctr"/>
            <a:r>
              <a:rPr lang="ru-RU" b="1" dirty="0" smtClean="0"/>
              <a:t>Кожемяко Олег Николаевич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643446"/>
            <a:ext cx="535785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smtClean="0"/>
              <a:t>Закон </a:t>
            </a:r>
            <a:r>
              <a:rPr lang="ru-RU" b="1" dirty="0" smtClean="0"/>
              <a:t>Приморского края </a:t>
            </a:r>
          </a:p>
          <a:p>
            <a:pPr algn="ctr"/>
            <a:r>
              <a:rPr lang="ru-RU" b="1" dirty="0" smtClean="0"/>
              <a:t>от 23.11.2018г. №389-КЗ </a:t>
            </a:r>
          </a:p>
          <a:p>
            <a:pPr algn="ctr"/>
            <a:r>
              <a:rPr lang="ru-RU" b="1" dirty="0" smtClean="0"/>
              <a:t>«О предоставлении мер социальной поддержки педагогическим работникам краевых и муниципальных образовательных организаций Приморского края»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7</a:t>
            </a:fld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00165" y="387345"/>
            <a:ext cx="7017429" cy="77152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«Учитель для Приморья»: интеграция действий власти и ДВФУ</a:t>
            </a:r>
            <a:endParaRPr lang="ru-RU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214414" y="1428736"/>
            <a:ext cx="7445511" cy="830997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Calibri" panose="020F0502020204030204" pitchFamily="34" charset="0"/>
              </a:rPr>
              <a:t>Личное внимание руководителей к проблеме качества образования и педагогическим кадрам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  <p:pic>
        <p:nvPicPr>
          <p:cNvPr id="11" name="Picture 6" descr="C:\Users\Администратор\Desktop\Ирине ПРЕЗЕНТАЦИЯ\chug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786188" cy="321151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Picture 7" descr="C:\Users\Администратор\Desktop\Приморье\chug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357430"/>
            <a:ext cx="4786312" cy="32035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5715017"/>
            <a:ext cx="8786874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Встреча студентов Школы педагогики с главой Чугуевского МР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Деменевым Романом Юрьевичем</a:t>
            </a:r>
            <a:endParaRPr lang="en-US" altLang="ru-RU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464447" cy="1071570"/>
          </a:xfrm>
        </p:spPr>
        <p:txBody>
          <a:bodyPr/>
          <a:lstStyle/>
          <a:p>
            <a:r>
              <a:rPr lang="ru-RU" sz="2000" b="1" dirty="0" smtClean="0"/>
              <a:t>Взаимодействие Школы педагогики с </a:t>
            </a:r>
            <a:r>
              <a:rPr lang="ru-RU" sz="2000" b="1" dirty="0" err="1" smtClean="0"/>
              <a:t>партрерами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при организации производственной педагогической практики с учетом кадровой потребности края</a:t>
            </a: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714488"/>
            <a:ext cx="3214742" cy="1714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Департамент образования и науки Приморского края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4286256"/>
            <a:ext cx="3214710" cy="1643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Главы муниципальных образований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72132" y="4286256"/>
            <a:ext cx="3357586" cy="1643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Руководители образовательных организаций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72132" y="1714488"/>
            <a:ext cx="3357586" cy="1714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Управления образованием муниципальных образований </a:t>
            </a:r>
            <a:endParaRPr lang="ru-RU" sz="2400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3231183" y="2529836"/>
            <a:ext cx="2538955" cy="2512686"/>
            <a:chOff x="3231183" y="2529836"/>
            <a:chExt cx="2538955" cy="2512686"/>
          </a:xfrm>
        </p:grpSpPr>
        <p:sp>
          <p:nvSpPr>
            <p:cNvPr id="11" name="Выноска с четырьмя стрелками 10"/>
            <p:cNvSpPr/>
            <p:nvPr/>
          </p:nvSpPr>
          <p:spPr>
            <a:xfrm rot="2720582">
              <a:off x="3244318" y="2516701"/>
              <a:ext cx="2512686" cy="2538955"/>
            </a:xfrm>
            <a:prstGeom prst="quadArrow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0430" y="3143248"/>
              <a:ext cx="1959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Школа педагогики ДВФУ</a:t>
              </a:r>
              <a:endParaRPr lang="ru-RU" sz="2400" dirty="0"/>
            </a:p>
          </p:txBody>
        </p:sp>
      </p:grp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59813" y="6472238"/>
            <a:ext cx="276225" cy="254000"/>
          </a:xfrm>
        </p:spPr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8</a:t>
            </a:fld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276225" cy="254000"/>
          </a:xfrm>
        </p:spPr>
        <p:txBody>
          <a:bodyPr/>
          <a:lstStyle/>
          <a:p>
            <a:pPr>
              <a:defRPr/>
            </a:pPr>
            <a:fld id="{A102E3B5-2BEC-485D-9118-40A728981D7E}" type="slidenum">
              <a:rPr lang="ru-RU" smtClean="0"/>
              <a:pPr>
                <a:defRPr/>
              </a:pPr>
              <a:t>9</a:t>
            </a:fld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2500298" y="642918"/>
            <a:ext cx="613965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Проект «Учитель для Приморья»: направления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7" y="2786058"/>
            <a:ext cx="3286116" cy="491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Социологический мониторинг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7" y="3357562"/>
            <a:ext cx="3286115" cy="53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Региональное сообщество учителей-наставников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87644" y="1766038"/>
            <a:ext cx="3409406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Модернизация образовательных программ: модули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9" y="3011565"/>
            <a:ext cx="2265318" cy="742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Предметный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2347" y="3011565"/>
            <a:ext cx="2444929" cy="84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Психолого-педагогический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857628"/>
            <a:ext cx="2265318" cy="755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Методический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6496" y="3904347"/>
            <a:ext cx="2416629" cy="710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Практический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4726287"/>
            <a:ext cx="4808218" cy="764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Система дистанционного </a:t>
            </a:r>
            <a:r>
              <a:rPr lang="ru-RU" sz="1600" b="1" dirty="0" err="1" smtClean="0"/>
              <a:t>коучинга</a:t>
            </a:r>
            <a:r>
              <a:rPr lang="ru-RU" sz="1600" b="1" dirty="0" smtClean="0"/>
              <a:t> стажеров</a:t>
            </a: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14907" y="5601497"/>
            <a:ext cx="4808218" cy="639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Постдипломное сопровождение выпускников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357826"/>
            <a:ext cx="3286116" cy="861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Региональная политика и программа поддержки молодых учителей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000504"/>
            <a:ext cx="3286115" cy="58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Информационная кампания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7" y="4714884"/>
            <a:ext cx="3286115" cy="497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Профориентация и целевое обучение</a:t>
            </a:r>
            <a:endParaRPr lang="ru-RU" sz="16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946872" y="2850255"/>
            <a:ext cx="404949" cy="1613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1" name="Стрелка вниз 20"/>
          <p:cNvSpPr/>
          <p:nvPr/>
        </p:nvSpPr>
        <p:spPr>
          <a:xfrm>
            <a:off x="7350438" y="2850255"/>
            <a:ext cx="431074" cy="1613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2" name="Стрелка вниз 21"/>
          <p:cNvSpPr/>
          <p:nvPr/>
        </p:nvSpPr>
        <p:spPr>
          <a:xfrm>
            <a:off x="5051375" y="3754146"/>
            <a:ext cx="300446" cy="1502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3" name="Стрелка вниз 22"/>
          <p:cNvSpPr/>
          <p:nvPr/>
        </p:nvSpPr>
        <p:spPr>
          <a:xfrm>
            <a:off x="7350438" y="3857628"/>
            <a:ext cx="326571" cy="2381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4" name="Стрелка вниз 23"/>
          <p:cNvSpPr/>
          <p:nvPr/>
        </p:nvSpPr>
        <p:spPr>
          <a:xfrm>
            <a:off x="6070278" y="4548786"/>
            <a:ext cx="444137" cy="283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5" name="Стрелка вниз 24"/>
          <p:cNvSpPr/>
          <p:nvPr/>
        </p:nvSpPr>
        <p:spPr>
          <a:xfrm>
            <a:off x="6070278" y="5469904"/>
            <a:ext cx="613954" cy="2148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6" name="Picture 5" descr="C:\Users\Администратор\Desktop\Новая папка\9205zf399e358.jpg"/>
          <p:cNvPicPr>
            <a:picLocks noChangeAspect="1" noChangeArrowheads="1"/>
          </p:cNvPicPr>
          <p:nvPr/>
        </p:nvPicPr>
        <p:blipFill>
          <a:blip r:embed="rId2" cstate="print"/>
          <a:srcRect l="5479" t="2740" r="6849" b="9589"/>
          <a:stretch>
            <a:fillRect/>
          </a:stretch>
        </p:blipFill>
        <p:spPr bwMode="auto">
          <a:xfrm>
            <a:off x="571472" y="85723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857</Words>
  <Application>Microsoft Office PowerPoint</Application>
  <PresentationFormat>Экран (4:3)</PresentationFormat>
  <Paragraphs>167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Обсуждаемые вопросы</vt:lpstr>
      <vt:lpstr>Государственная поддержка</vt:lpstr>
      <vt:lpstr>Слайд 7</vt:lpstr>
      <vt:lpstr>Взаимодействие Школы педагогики с партрерами при организации производственной педагогической практики с учетом кадровой потребности края</vt:lpstr>
      <vt:lpstr>Слайд 9</vt:lpstr>
      <vt:lpstr>Слайд 10</vt:lpstr>
      <vt:lpstr>Слайд 11</vt:lpstr>
      <vt:lpstr>Школа педагогики ДВФУ –  центр педагогического образования в Приморском крае</vt:lpstr>
      <vt:lpstr>Распределение студентов Школы педагогики на производственную педагогическую практику 2018-2019 учебный год (осенний семестр)</vt:lpstr>
      <vt:lpstr>Слайд 14</vt:lpstr>
      <vt:lpstr>Слайд 15</vt:lpstr>
      <vt:lpstr>Партнеры</vt:lpstr>
      <vt:lpstr>Слайд 17</vt:lpstr>
      <vt:lpstr>Круглый стол «Адаптация, закрепление и профессиональное развитие молодых педагогов Приморского края»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sinko</dc:creator>
  <cp:lastModifiedBy>УГПИ</cp:lastModifiedBy>
  <cp:revision>81</cp:revision>
  <dcterms:created xsi:type="dcterms:W3CDTF">2018-11-12T22:15:37Z</dcterms:created>
  <dcterms:modified xsi:type="dcterms:W3CDTF">2018-12-21T06:49:01Z</dcterms:modified>
</cp:coreProperties>
</file>