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82" r:id="rId3"/>
    <p:sldId id="284" r:id="rId4"/>
    <p:sldId id="266" r:id="rId5"/>
    <p:sldId id="280" r:id="rId6"/>
    <p:sldId id="285" r:id="rId7"/>
    <p:sldId id="277" r:id="rId8"/>
    <p:sldId id="297" r:id="rId9"/>
    <p:sldId id="257" r:id="rId10"/>
    <p:sldId id="286" r:id="rId11"/>
    <p:sldId id="287" r:id="rId12"/>
    <p:sldId id="290" r:id="rId13"/>
    <p:sldId id="288" r:id="rId14"/>
    <p:sldId id="289" r:id="rId15"/>
    <p:sldId id="300" r:id="rId16"/>
    <p:sldId id="295" r:id="rId17"/>
    <p:sldId id="294" r:id="rId18"/>
    <p:sldId id="298"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5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0526432-C5F3-4F2B-8F8D-C6343730BE77}" type="datetimeFigureOut">
              <a:rPr lang="ru-RU"/>
              <a:pPr>
                <a:defRPr/>
              </a:pPr>
              <a:t>19.12.2018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076D12-E5A0-4E6D-A0B4-13897825E3E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B24DF3A-B773-4B0C-9BDC-3D6CFBC21459}" type="datetimeFigureOut">
              <a:rPr lang="ru-RU"/>
              <a:pPr>
                <a:defRPr/>
              </a:pPr>
              <a:t>19.12.2018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FC2BBF4-834F-49E1-AF04-9B4A34015FB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1A3B7BA-C7C9-43F0-A65C-1EC0CA01A707}" type="datetimeFigureOut">
              <a:rPr lang="ru-RU"/>
              <a:pPr>
                <a:defRPr/>
              </a:pPr>
              <a:t>19.12.2018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1F910E3-E067-4D8B-AE83-8B9335A6C7B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1C5ACB1-45C7-43BE-8FB7-A4A5AC858EA7}" type="datetimeFigureOut">
              <a:rPr lang="ru-RU"/>
              <a:pPr>
                <a:defRPr/>
              </a:pPr>
              <a:t>19.12.2018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3E2F05F-A1B9-421A-B8AC-05EC4EB4846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51DF559-C119-4DF4-810F-315CD8ABF6D8}" type="datetimeFigureOut">
              <a:rPr lang="ru-RU"/>
              <a:pPr>
                <a:defRPr/>
              </a:pPr>
              <a:t>19.12.2018</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847BF94-6603-4DB3-BF02-304A72EA4DC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2599B04-28EA-452C-9176-637DCADA60B7}" type="datetimeFigureOut">
              <a:rPr lang="ru-RU"/>
              <a:pPr>
                <a:defRPr/>
              </a:pPr>
              <a:t>19.12.2018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51FDB93-D625-4D73-A4A5-FCE5268FBDC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E097539-771A-4CEE-8842-E842B809A6DD}" type="datetimeFigureOut">
              <a:rPr lang="ru-RU"/>
              <a:pPr>
                <a:defRPr/>
              </a:pPr>
              <a:t>19.12.2018</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C6B3186-8B70-4E1F-939B-4665CBAED14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A3E71A7-8B1E-4030-B457-F38835C26D2F}" type="datetimeFigureOut">
              <a:rPr lang="ru-RU"/>
              <a:pPr>
                <a:defRPr/>
              </a:pPr>
              <a:t>19.12.2018</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52D0E51-876A-4C88-9A1E-F42ABE1DFA2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2E7AC57-035E-43AD-B692-898B470D45CB}" type="datetimeFigureOut">
              <a:rPr lang="ru-RU"/>
              <a:pPr>
                <a:defRPr/>
              </a:pPr>
              <a:t>19.12.2018</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7BD2352-5DE7-4FA1-9DA8-F1CE883EC48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0B878E0-B8DB-4F80-95D0-D159799EDD66}" type="datetimeFigureOut">
              <a:rPr lang="ru-RU"/>
              <a:pPr>
                <a:defRPr/>
              </a:pPr>
              <a:t>19.12.2018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E537FF6-0237-4175-A515-DCC87AC9B62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6AEF892-2004-431E-BFE1-828F93EC2E7D}" type="datetimeFigureOut">
              <a:rPr lang="ru-RU"/>
              <a:pPr>
                <a:defRPr/>
              </a:pPr>
              <a:t>19.12.2018</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0135323-39CE-4748-B47C-69E9E6857C4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29F4309-5006-4B7F-87DC-6297DAED270F}" type="datetimeFigureOut">
              <a:rPr lang="ru-RU"/>
              <a:pPr>
                <a:defRPr/>
              </a:pPr>
              <a:t>19.12.2018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249FBC7-0975-49B1-BD25-D0BBE49177C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5400600"/>
          </a:xfrm>
        </p:spPr>
        <p:txBody>
          <a:bodyPr/>
          <a:lstStyle/>
          <a:p>
            <a:r>
              <a:rPr lang="ru-RU" sz="3000" b="1" dirty="0">
                <a:latin typeface="Times New Roman" panose="02020603050405020304" pitchFamily="18" charset="0"/>
                <a:cs typeface="Times New Roman" panose="02020603050405020304" pitchFamily="18" charset="0"/>
              </a:rPr>
              <a:t>О предоставлении мер социальной поддержки педагогическим работникам </a:t>
            </a:r>
            <a:r>
              <a:rPr lang="ru-RU" sz="3000" b="1" dirty="0" smtClean="0">
                <a:latin typeface="Times New Roman" panose="02020603050405020304" pitchFamily="18" charset="0"/>
                <a:cs typeface="Times New Roman" panose="02020603050405020304" pitchFamily="18" charset="0"/>
              </a:rPr>
              <a:t/>
            </a:r>
            <a:br>
              <a:rPr lang="ru-RU" sz="3000" b="1" dirty="0" smtClean="0">
                <a:latin typeface="Times New Roman" panose="02020603050405020304" pitchFamily="18" charset="0"/>
                <a:cs typeface="Times New Roman" panose="02020603050405020304" pitchFamily="18" charset="0"/>
              </a:rPr>
            </a:br>
            <a:r>
              <a:rPr lang="ru-RU" sz="3000" b="1" dirty="0" smtClean="0">
                <a:latin typeface="Times New Roman" panose="02020603050405020304" pitchFamily="18" charset="0"/>
                <a:cs typeface="Times New Roman" panose="02020603050405020304" pitchFamily="18" charset="0"/>
              </a:rPr>
              <a:t>краевых государственных </a:t>
            </a:r>
            <a:r>
              <a:rPr lang="ru-RU" sz="3000" b="1" dirty="0">
                <a:latin typeface="Times New Roman" panose="02020603050405020304" pitchFamily="18" charset="0"/>
                <a:cs typeface="Times New Roman" panose="02020603050405020304" pitchFamily="18" charset="0"/>
              </a:rPr>
              <a:t>и </a:t>
            </a:r>
            <a:r>
              <a:rPr lang="ru-RU" sz="3000" b="1" dirty="0" smtClean="0">
                <a:latin typeface="Times New Roman" panose="02020603050405020304" pitchFamily="18" charset="0"/>
                <a:cs typeface="Times New Roman" panose="02020603050405020304" pitchFamily="18" charset="0"/>
              </a:rPr>
              <a:t/>
            </a:r>
            <a:br>
              <a:rPr lang="ru-RU" sz="3000" b="1" dirty="0" smtClean="0">
                <a:latin typeface="Times New Roman" panose="02020603050405020304" pitchFamily="18" charset="0"/>
                <a:cs typeface="Times New Roman" panose="02020603050405020304" pitchFamily="18" charset="0"/>
              </a:rPr>
            </a:br>
            <a:r>
              <a:rPr lang="ru-RU" sz="3000" b="1" dirty="0" smtClean="0">
                <a:latin typeface="Times New Roman" panose="02020603050405020304" pitchFamily="18" charset="0"/>
                <a:cs typeface="Times New Roman" panose="02020603050405020304" pitchFamily="18" charset="0"/>
              </a:rPr>
              <a:t>муниципальных образовательных организаций Приморского </a:t>
            </a:r>
            <a:r>
              <a:rPr lang="ru-RU" sz="3000" b="1" dirty="0">
                <a:latin typeface="Times New Roman" panose="02020603050405020304" pitchFamily="18" charset="0"/>
                <a:cs typeface="Times New Roman" panose="02020603050405020304" pitchFamily="18" charset="0"/>
              </a:rPr>
              <a:t>края</a:t>
            </a:r>
          </a:p>
        </p:txBody>
      </p:sp>
    </p:spTree>
    <p:extLst>
      <p:ext uri="{BB962C8B-B14F-4D97-AF65-F5344CB8AC3E}">
        <p14:creationId xmlns:p14="http://schemas.microsoft.com/office/powerpoint/2010/main" val="2964329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r>
              <a:rPr lang="ru-RU" sz="4000" b="1" dirty="0" smtClean="0">
                <a:latin typeface="Times New Roman" panose="02020603050405020304" pitchFamily="18" charset="0"/>
                <a:cs typeface="Times New Roman" panose="02020603050405020304" pitchFamily="18" charset="0"/>
              </a:rPr>
              <a:t>Меры </a:t>
            </a:r>
            <a:r>
              <a:rPr lang="ru-RU" sz="4000" b="1" dirty="0">
                <a:latin typeface="Times New Roman" panose="02020603050405020304" pitchFamily="18" charset="0"/>
                <a:cs typeface="Times New Roman" panose="02020603050405020304" pitchFamily="18" charset="0"/>
              </a:rPr>
              <a:t>социальной поддержки</a:t>
            </a:r>
          </a:p>
        </p:txBody>
      </p:sp>
      <p:sp>
        <p:nvSpPr>
          <p:cNvPr id="3" name="Объект 2"/>
          <p:cNvSpPr>
            <a:spLocks noGrp="1"/>
          </p:cNvSpPr>
          <p:nvPr>
            <p:ph idx="1"/>
          </p:nvPr>
        </p:nvSpPr>
        <p:spPr>
          <a:xfrm>
            <a:off x="457200" y="980728"/>
            <a:ext cx="8363272" cy="5400600"/>
          </a:xfrm>
        </p:spPr>
        <p:txBody>
          <a:bodyPr/>
          <a:lstStyle/>
          <a:p>
            <a:r>
              <a:rPr lang="ru-RU" dirty="0">
                <a:latin typeface="Times New Roman" panose="02020603050405020304" pitchFamily="18" charset="0"/>
                <a:cs typeface="Times New Roman" panose="02020603050405020304" pitchFamily="18" charset="0"/>
              </a:rPr>
              <a:t>единовременная денежная выплата молодому </a:t>
            </a:r>
            <a:r>
              <a:rPr lang="ru-RU" dirty="0" smtClean="0">
                <a:latin typeface="Times New Roman" panose="02020603050405020304" pitchFamily="18" charset="0"/>
                <a:cs typeface="Times New Roman" panose="02020603050405020304" pitchFamily="18" charset="0"/>
              </a:rPr>
              <a:t>специалисту</a:t>
            </a:r>
          </a:p>
          <a:p>
            <a:r>
              <a:rPr lang="ru-RU" dirty="0" smtClean="0">
                <a:latin typeface="Times New Roman" panose="02020603050405020304" pitchFamily="18" charset="0"/>
                <a:cs typeface="Times New Roman" panose="02020603050405020304" pitchFamily="18" charset="0"/>
              </a:rPr>
              <a:t>ежемесячная </a:t>
            </a:r>
            <a:r>
              <a:rPr lang="ru-RU" dirty="0">
                <a:latin typeface="Times New Roman" panose="02020603050405020304" pitchFamily="18" charset="0"/>
                <a:cs typeface="Times New Roman" panose="02020603050405020304" pitchFamily="18" charset="0"/>
              </a:rPr>
              <a:t>денежная выплата молодому </a:t>
            </a:r>
            <a:r>
              <a:rPr lang="ru-RU" dirty="0" smtClean="0">
                <a:latin typeface="Times New Roman" panose="02020603050405020304" pitchFamily="18" charset="0"/>
                <a:cs typeface="Times New Roman" panose="02020603050405020304" pitchFamily="18" charset="0"/>
              </a:rPr>
              <a:t>специалисту</a:t>
            </a:r>
          </a:p>
          <a:p>
            <a:r>
              <a:rPr lang="ru-RU" dirty="0" smtClean="0">
                <a:latin typeface="Times New Roman" panose="02020603050405020304" pitchFamily="18" charset="0"/>
                <a:cs typeface="Times New Roman" panose="02020603050405020304" pitchFamily="18" charset="0"/>
              </a:rPr>
              <a:t>ежемесячная </a:t>
            </a:r>
            <a:r>
              <a:rPr lang="ru-RU" dirty="0">
                <a:latin typeface="Times New Roman" panose="02020603050405020304" pitchFamily="18" charset="0"/>
                <a:cs typeface="Times New Roman" panose="02020603050405020304" pitchFamily="18" charset="0"/>
              </a:rPr>
              <a:t>денежная </a:t>
            </a:r>
            <a:r>
              <a:rPr lang="ru-RU" dirty="0" smtClean="0">
                <a:latin typeface="Times New Roman" panose="02020603050405020304" pitchFamily="18" charset="0"/>
                <a:cs typeface="Times New Roman" panose="02020603050405020304" pitchFamily="18" charset="0"/>
              </a:rPr>
              <a:t>выплата наставнику</a:t>
            </a:r>
          </a:p>
          <a:p>
            <a:r>
              <a:rPr lang="ru-RU" dirty="0" smtClean="0">
                <a:latin typeface="Times New Roman" panose="02020603050405020304" pitchFamily="18" charset="0"/>
                <a:cs typeface="Times New Roman" panose="02020603050405020304" pitchFamily="18" charset="0"/>
              </a:rPr>
              <a:t>компенсация за наем (поднаем) </a:t>
            </a:r>
            <a:r>
              <a:rPr lang="ru-RU" dirty="0">
                <a:latin typeface="Times New Roman" panose="02020603050405020304" pitchFamily="18" charset="0"/>
                <a:cs typeface="Times New Roman" panose="02020603050405020304" pitchFamily="18" charset="0"/>
              </a:rPr>
              <a:t>жилого помещения молодому </a:t>
            </a:r>
            <a:r>
              <a:rPr lang="ru-RU" dirty="0" smtClean="0">
                <a:latin typeface="Times New Roman" panose="02020603050405020304" pitchFamily="18" charset="0"/>
                <a:cs typeface="Times New Roman" panose="02020603050405020304" pitchFamily="18" charset="0"/>
              </a:rPr>
              <a:t>специалисту</a:t>
            </a:r>
          </a:p>
          <a:p>
            <a:r>
              <a:rPr lang="ru-RU" dirty="0" smtClean="0">
                <a:latin typeface="Times New Roman" panose="02020603050405020304" pitchFamily="18" charset="0"/>
                <a:cs typeface="Times New Roman" panose="02020603050405020304" pitchFamily="18" charset="0"/>
              </a:rPr>
              <a:t>компенсация </a:t>
            </a:r>
            <a:r>
              <a:rPr lang="ru-RU" dirty="0">
                <a:latin typeface="Times New Roman" panose="02020603050405020304" pitchFamily="18" charset="0"/>
                <a:cs typeface="Times New Roman" panose="02020603050405020304" pitchFamily="18" charset="0"/>
              </a:rPr>
              <a:t>части стоимости путевки на санаторно-курортное лечение педагогическому работнику </a:t>
            </a:r>
            <a:endParaRPr lang="ru-RU" dirty="0" smtClean="0">
              <a:latin typeface="Times New Roman" panose="02020603050405020304" pitchFamily="18" charset="0"/>
              <a:cs typeface="Times New Roman" panose="02020603050405020304" pitchFamily="18" charset="0"/>
            </a:endParaRPr>
          </a:p>
          <a:p>
            <a:endParaRPr lang="ru-RU" dirty="0" smtClean="0"/>
          </a:p>
          <a:p>
            <a:endParaRPr lang="ru-RU" dirty="0"/>
          </a:p>
          <a:p>
            <a:endParaRPr lang="ru-RU" dirty="0"/>
          </a:p>
        </p:txBody>
      </p:sp>
    </p:spTree>
    <p:extLst>
      <p:ext uri="{BB962C8B-B14F-4D97-AF65-F5344CB8AC3E}">
        <p14:creationId xmlns:p14="http://schemas.microsoft.com/office/powerpoint/2010/main" val="244355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92088"/>
          </a:xfrm>
        </p:spPr>
        <p:txBody>
          <a:bodyPr/>
          <a:lstStyle/>
          <a:p>
            <a:r>
              <a:rPr lang="ru-RU" sz="3600" b="1" dirty="0" smtClean="0">
                <a:latin typeface="Times New Roman" panose="02020603050405020304" pitchFamily="18" charset="0"/>
                <a:cs typeface="Times New Roman" panose="02020603050405020304" pitchFamily="18" charset="0"/>
              </a:rPr>
              <a:t>Единовременная </a:t>
            </a:r>
            <a:r>
              <a:rPr lang="ru-RU" sz="3600" b="1" dirty="0">
                <a:latin typeface="Times New Roman" panose="02020603050405020304" pitchFamily="18" charset="0"/>
                <a:cs typeface="Times New Roman" panose="02020603050405020304" pitchFamily="18" charset="0"/>
              </a:rPr>
              <a:t>денежная выплата </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предоставляется</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844824"/>
            <a:ext cx="8363272" cy="4536504"/>
          </a:xfrm>
        </p:spPr>
        <p:txBody>
          <a:bodyPr/>
          <a:lstStyle/>
          <a:p>
            <a:r>
              <a:rPr lang="ru-RU" sz="2800" dirty="0" smtClean="0">
                <a:latin typeface="Times New Roman" panose="02020603050405020304" pitchFamily="18" charset="0"/>
                <a:cs typeface="Times New Roman" panose="02020603050405020304" pitchFamily="18" charset="0"/>
              </a:rPr>
              <a:t>специалисту</a:t>
            </a:r>
            <a:r>
              <a:rPr lang="ru-RU" sz="280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впервые трудоустроившемуся в образовательную организацию в течение трех лет со дня окончания по очной форме обучения профессиональной образовательной организации или образовательной организации высшего образования  на должность педагогического работника, при условии заключения бессрочного трудового договора по основному месту работы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по штатной должности не менее одной ставки</a:t>
            </a: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2505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584176"/>
          </a:xfrm>
        </p:spPr>
        <p:txBody>
          <a:bodyPr/>
          <a:lstStyle/>
          <a:p>
            <a:r>
              <a:rPr lang="ru-RU" sz="3000" b="1" dirty="0" smtClean="0">
                <a:latin typeface="Times New Roman" panose="02020603050405020304" pitchFamily="18" charset="0"/>
                <a:cs typeface="Times New Roman" panose="02020603050405020304" pitchFamily="18" charset="0"/>
              </a:rPr>
              <a:t>Размер единовременной денежной выплаты молодому </a:t>
            </a:r>
            <a:r>
              <a:rPr lang="ru-RU" sz="3000" b="1" dirty="0">
                <a:latin typeface="Times New Roman" panose="02020603050405020304" pitchFamily="18" charset="0"/>
                <a:cs typeface="Times New Roman" panose="02020603050405020304" pitchFamily="18" charset="0"/>
              </a:rPr>
              <a:t>специалисту </a:t>
            </a:r>
            <a:r>
              <a:rPr lang="ru-RU" sz="3000" b="1" dirty="0" smtClean="0">
                <a:latin typeface="Times New Roman" panose="02020603050405020304" pitchFamily="18" charset="0"/>
                <a:cs typeface="Times New Roman" panose="02020603050405020304" pitchFamily="18" charset="0"/>
              </a:rPr>
              <a:t/>
            </a:r>
            <a:br>
              <a:rPr lang="ru-RU" sz="3000" b="1" dirty="0" smtClean="0">
                <a:latin typeface="Times New Roman" panose="02020603050405020304" pitchFamily="18" charset="0"/>
                <a:cs typeface="Times New Roman" panose="02020603050405020304" pitchFamily="18" charset="0"/>
              </a:rPr>
            </a:br>
            <a:r>
              <a:rPr lang="ru-RU" sz="3000" b="1" dirty="0" smtClean="0">
                <a:latin typeface="Times New Roman" panose="02020603050405020304" pitchFamily="18" charset="0"/>
                <a:cs typeface="Times New Roman" panose="02020603050405020304" pitchFamily="18" charset="0"/>
              </a:rPr>
              <a:t>от </a:t>
            </a:r>
            <a:r>
              <a:rPr lang="ru-RU" sz="3000" b="1" dirty="0">
                <a:latin typeface="Times New Roman" panose="02020603050405020304" pitchFamily="18" charset="0"/>
                <a:cs typeface="Times New Roman" panose="02020603050405020304" pitchFamily="18" charset="0"/>
              </a:rPr>
              <a:t>250 000 </a:t>
            </a:r>
            <a:r>
              <a:rPr lang="ru-RU" sz="3000" b="1" dirty="0" smtClean="0">
                <a:latin typeface="Times New Roman" panose="02020603050405020304" pitchFamily="18" charset="0"/>
                <a:cs typeface="Times New Roman" panose="02020603050405020304" pitchFamily="18" charset="0"/>
              </a:rPr>
              <a:t>до </a:t>
            </a:r>
            <a:r>
              <a:rPr lang="ru-RU" sz="3000" b="1" dirty="0">
                <a:latin typeface="Times New Roman" panose="02020603050405020304" pitchFamily="18" charset="0"/>
                <a:cs typeface="Times New Roman" panose="02020603050405020304" pitchFamily="18" charset="0"/>
              </a:rPr>
              <a:t>440 000 </a:t>
            </a:r>
            <a:r>
              <a:rPr lang="ru-RU" sz="3000" b="1" dirty="0" smtClean="0">
                <a:latin typeface="Times New Roman" panose="02020603050405020304" pitchFamily="18" charset="0"/>
                <a:cs typeface="Times New Roman" panose="02020603050405020304" pitchFamily="18" charset="0"/>
              </a:rPr>
              <a:t>рублей </a:t>
            </a:r>
            <a:r>
              <a:rPr lang="ru-RU" sz="3000" b="1" dirty="0" smtClean="0">
                <a:latin typeface="Times New Roman" panose="02020603050405020304" pitchFamily="18" charset="0"/>
                <a:cs typeface="Times New Roman" panose="02020603050405020304" pitchFamily="18" charset="0"/>
              </a:rPr>
              <a:t>зависит </a:t>
            </a:r>
            <a:r>
              <a:rPr lang="ru-RU" sz="3000" b="1" dirty="0" smtClean="0">
                <a:latin typeface="Times New Roman" panose="02020603050405020304" pitchFamily="18" charset="0"/>
                <a:cs typeface="Times New Roman" panose="02020603050405020304" pitchFamily="18" charset="0"/>
              </a:rPr>
              <a:t>от</a:t>
            </a:r>
            <a:endParaRPr lang="ru-RU" sz="3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7544" y="2276872"/>
            <a:ext cx="8435280" cy="4032448"/>
          </a:xfrm>
        </p:spPr>
        <p:txBody>
          <a:bodyPr/>
          <a:lstStyle/>
          <a:p>
            <a:r>
              <a:rPr lang="ru-RU" sz="3000" dirty="0" smtClean="0">
                <a:latin typeface="Times New Roman" panose="02020603050405020304" pitchFamily="18" charset="0"/>
                <a:cs typeface="Times New Roman" panose="02020603050405020304" pitchFamily="18" charset="0"/>
              </a:rPr>
              <a:t>уровня </a:t>
            </a:r>
            <a:r>
              <a:rPr lang="ru-RU" sz="3000" dirty="0">
                <a:latin typeface="Times New Roman" panose="02020603050405020304" pitchFamily="18" charset="0"/>
                <a:cs typeface="Times New Roman" panose="02020603050405020304" pitchFamily="18" charset="0"/>
              </a:rPr>
              <a:t>полученного образования </a:t>
            </a:r>
            <a:r>
              <a:rPr lang="ru-RU" sz="3000" dirty="0" smtClean="0">
                <a:latin typeface="Times New Roman" panose="02020603050405020304" pitchFamily="18" charset="0"/>
                <a:cs typeface="Times New Roman" panose="02020603050405020304" pitchFamily="18" charset="0"/>
              </a:rPr>
              <a:t>(</a:t>
            </a:r>
            <a:r>
              <a:rPr lang="ru-RU" sz="3000" dirty="0">
                <a:latin typeface="Times New Roman" panose="02020603050405020304" pitchFamily="18" charset="0"/>
                <a:cs typeface="Times New Roman" panose="02020603050405020304" pitchFamily="18" charset="0"/>
              </a:rPr>
              <a:t>высшее или среднее профессиональное образование), </a:t>
            </a:r>
            <a:endParaRPr lang="ru-RU" sz="3000" dirty="0" smtClean="0">
              <a:latin typeface="Times New Roman" panose="02020603050405020304" pitchFamily="18" charset="0"/>
              <a:cs typeface="Times New Roman" panose="02020603050405020304" pitchFamily="18" charset="0"/>
            </a:endParaRPr>
          </a:p>
          <a:p>
            <a:r>
              <a:rPr lang="ru-RU" sz="3000" dirty="0" smtClean="0">
                <a:latin typeface="Times New Roman" panose="02020603050405020304" pitchFamily="18" charset="0"/>
                <a:cs typeface="Times New Roman" panose="02020603050405020304" pitchFamily="18" charset="0"/>
              </a:rPr>
              <a:t>наличия </a:t>
            </a:r>
            <a:r>
              <a:rPr lang="ru-RU" sz="3000" dirty="0">
                <a:latin typeface="Times New Roman" panose="02020603050405020304" pitchFamily="18" charset="0"/>
                <a:cs typeface="Times New Roman" panose="02020603050405020304" pitchFamily="18" charset="0"/>
              </a:rPr>
              <a:t>диплома с отличием, </a:t>
            </a:r>
            <a:endParaRPr lang="ru-RU" sz="3000" dirty="0" smtClean="0">
              <a:latin typeface="Times New Roman" panose="02020603050405020304" pitchFamily="18" charset="0"/>
              <a:cs typeface="Times New Roman" panose="02020603050405020304" pitchFamily="18" charset="0"/>
            </a:endParaRPr>
          </a:p>
          <a:p>
            <a:r>
              <a:rPr lang="ru-RU" sz="3000" dirty="0" smtClean="0">
                <a:latin typeface="Times New Roman" panose="02020603050405020304" pitchFamily="18" charset="0"/>
                <a:cs typeface="Times New Roman" panose="02020603050405020304" pitchFamily="18" charset="0"/>
              </a:rPr>
              <a:t>местонахождения </a:t>
            </a:r>
            <a:r>
              <a:rPr lang="ru-RU" sz="3000" dirty="0">
                <a:latin typeface="Times New Roman" panose="02020603050405020304" pitchFamily="18" charset="0"/>
                <a:cs typeface="Times New Roman" panose="02020603050405020304" pitchFamily="18" charset="0"/>
              </a:rPr>
              <a:t>образовательной организации (сельская, городская территории и приравненная к территориям Крайнего Севера</a:t>
            </a:r>
            <a:r>
              <a:rPr lang="ru-RU" sz="3000" dirty="0" smtClean="0">
                <a:latin typeface="Times New Roman" panose="02020603050405020304" pitchFamily="18" charset="0"/>
                <a:cs typeface="Times New Roman" panose="02020603050405020304" pitchFamily="18" charset="0"/>
              </a:rPr>
              <a:t>)</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105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lstStyle/>
          <a:p>
            <a:r>
              <a:rPr lang="ru-RU" sz="3600" b="1" dirty="0" smtClean="0">
                <a:latin typeface="Times New Roman" panose="02020603050405020304" pitchFamily="18" charset="0"/>
                <a:cs typeface="Times New Roman" panose="02020603050405020304" pitchFamily="18" charset="0"/>
              </a:rPr>
              <a:t>Ежемесячная </a:t>
            </a:r>
            <a:r>
              <a:rPr lang="ru-RU" sz="3600" b="1" dirty="0">
                <a:latin typeface="Times New Roman" panose="02020603050405020304" pitchFamily="18" charset="0"/>
                <a:cs typeface="Times New Roman" panose="02020603050405020304" pitchFamily="18" charset="0"/>
              </a:rPr>
              <a:t>денежная </a:t>
            </a:r>
            <a:r>
              <a:rPr lang="ru-RU" sz="3600" b="1" dirty="0" smtClean="0">
                <a:latin typeface="Times New Roman" panose="02020603050405020304" pitchFamily="18" charset="0"/>
                <a:cs typeface="Times New Roman" panose="02020603050405020304" pitchFamily="18" charset="0"/>
              </a:rPr>
              <a:t>выплата</a:t>
            </a:r>
            <a:br>
              <a:rPr lang="ru-RU" sz="3600" b="1"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предоставляется </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916832"/>
            <a:ext cx="8229600" cy="4209331"/>
          </a:xfrm>
        </p:spPr>
        <p:txBody>
          <a:bodyPr/>
          <a:lstStyle/>
          <a:p>
            <a:r>
              <a:rPr lang="ru-RU" sz="2400" dirty="0">
                <a:latin typeface="Times New Roman" panose="02020603050405020304" pitchFamily="18" charset="0"/>
                <a:cs typeface="Times New Roman" panose="02020603050405020304" pitchFamily="18" charset="0"/>
              </a:rPr>
              <a:t>в размере 10 000 рублей </a:t>
            </a:r>
            <a:r>
              <a:rPr lang="ru-RU" sz="2400" b="1" dirty="0">
                <a:latin typeface="Times New Roman" panose="02020603050405020304" pitchFamily="18" charset="0"/>
                <a:cs typeface="Times New Roman" panose="02020603050405020304" pitchFamily="18" charset="0"/>
              </a:rPr>
              <a:t>молодому </a:t>
            </a:r>
            <a:r>
              <a:rPr lang="ru-RU" sz="2400" b="1" dirty="0" smtClean="0">
                <a:latin typeface="Times New Roman" panose="02020603050405020304" pitchFamily="18" charset="0"/>
                <a:cs typeface="Times New Roman" panose="02020603050405020304" pitchFamily="18" charset="0"/>
              </a:rPr>
              <a:t>специалисту </a:t>
            </a:r>
            <a:r>
              <a:rPr lang="ru-RU" sz="2400" dirty="0" smtClean="0">
                <a:latin typeface="Times New Roman" panose="02020603050405020304" pitchFamily="18" charset="0"/>
                <a:cs typeface="Times New Roman" panose="02020603050405020304" pitchFamily="18" charset="0"/>
              </a:rPr>
              <a:t>до </a:t>
            </a:r>
            <a:r>
              <a:rPr lang="ru-RU" sz="2400" dirty="0" smtClean="0">
                <a:latin typeface="Times New Roman" panose="02020603050405020304" pitchFamily="18" charset="0"/>
                <a:cs typeface="Times New Roman" panose="02020603050405020304" pitchFamily="18" charset="0"/>
              </a:rPr>
              <a:t>достижения трехлетнего стажа работы в образовательной </a:t>
            </a:r>
            <a:r>
              <a:rPr lang="ru-RU" sz="2400" dirty="0" smtClean="0">
                <a:latin typeface="Times New Roman" panose="02020603050405020304" pitchFamily="18" charset="0"/>
                <a:cs typeface="Times New Roman" panose="02020603050405020304" pitchFamily="18" charset="0"/>
              </a:rPr>
              <a:t>организации</a:t>
            </a:r>
          </a:p>
          <a:p>
            <a:r>
              <a:rPr lang="ru-RU" sz="2400" dirty="0">
                <a:latin typeface="Times New Roman" panose="02020603050405020304" pitchFamily="18" charset="0"/>
                <a:cs typeface="Times New Roman" panose="02020603050405020304" pitchFamily="18" charset="0"/>
              </a:rPr>
              <a:t>в размере 5 000 рублей в течение одного года </a:t>
            </a:r>
            <a:r>
              <a:rPr lang="ru-RU" sz="2400" b="1" dirty="0" smtClean="0">
                <a:latin typeface="Times New Roman" panose="02020603050405020304" pitchFamily="18" charset="0"/>
                <a:cs typeface="Times New Roman" panose="02020603050405020304" pitchFamily="18" charset="0"/>
              </a:rPr>
              <a:t>наставнику</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высококвалифицированному педагогическому работнику, назначенному распорядительным документом руководителя образовательной </a:t>
            </a:r>
            <a:r>
              <a:rPr lang="ru-RU" sz="2400" dirty="0" smtClean="0">
                <a:latin typeface="Times New Roman" panose="02020603050405020304" pitchFamily="18" charset="0"/>
                <a:cs typeface="Times New Roman" panose="02020603050405020304" pitchFamily="18" charset="0"/>
              </a:rPr>
              <a:t>организации для </a:t>
            </a:r>
            <a:r>
              <a:rPr lang="ru-RU" sz="2400" dirty="0">
                <a:latin typeface="Times New Roman" panose="02020603050405020304" pitchFamily="18" charset="0"/>
                <a:cs typeface="Times New Roman" panose="02020603050405020304" pitchFamily="18" charset="0"/>
              </a:rPr>
              <a:t>сопровождения профессиональной деятельности молодого </a:t>
            </a:r>
            <a:r>
              <a:rPr lang="ru-RU" sz="2400" dirty="0" smtClean="0">
                <a:latin typeface="Times New Roman" panose="02020603050405020304" pitchFamily="18" charset="0"/>
                <a:cs typeface="Times New Roman" panose="02020603050405020304" pitchFamily="18" charset="0"/>
              </a:rPr>
              <a:t>специалиста в </a:t>
            </a:r>
            <a:r>
              <a:rPr lang="ru-RU" sz="2400" dirty="0">
                <a:latin typeface="Times New Roman" panose="02020603050405020304" pitchFamily="18" charset="0"/>
                <a:cs typeface="Times New Roman" panose="02020603050405020304" pitchFamily="18" charset="0"/>
              </a:rPr>
              <a:t>соответствии с утвержденным индивидуальным планом </a:t>
            </a:r>
            <a:r>
              <a:rPr lang="ru-RU" sz="2400" dirty="0" smtClean="0">
                <a:latin typeface="Times New Roman" panose="02020603050405020304" pitchFamily="18" charset="0"/>
                <a:cs typeface="Times New Roman" panose="02020603050405020304" pitchFamily="18" charset="0"/>
              </a:rPr>
              <a:t>адаптации в </a:t>
            </a:r>
            <a:r>
              <a:rPr lang="ru-RU" sz="2400" dirty="0">
                <a:latin typeface="Times New Roman" panose="02020603050405020304" pitchFamily="18" charset="0"/>
                <a:cs typeface="Times New Roman" panose="02020603050405020304" pitchFamily="18" charset="0"/>
              </a:rPr>
              <a:t>первый год его работы в образовательной </a:t>
            </a:r>
            <a:r>
              <a:rPr lang="ru-RU" sz="2400" dirty="0" smtClean="0">
                <a:latin typeface="Times New Roman" panose="02020603050405020304" pitchFamily="18" charset="0"/>
                <a:cs typeface="Times New Roman" panose="02020603050405020304" pitchFamily="18" charset="0"/>
              </a:rPr>
              <a:t>организации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008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lstStyle/>
          <a:p>
            <a:r>
              <a:rPr lang="ru-RU" sz="3600" b="1" dirty="0" smtClean="0">
                <a:latin typeface="Times New Roman" panose="02020603050405020304" pitchFamily="18" charset="0"/>
                <a:cs typeface="Times New Roman" panose="02020603050405020304" pitchFamily="18" charset="0"/>
              </a:rPr>
              <a:t>Компенсация </a:t>
            </a:r>
            <a:r>
              <a:rPr lang="ru-RU" sz="3600" b="1" dirty="0">
                <a:latin typeface="Times New Roman" panose="02020603050405020304" pitchFamily="18" charset="0"/>
                <a:cs typeface="Times New Roman" panose="02020603050405020304" pitchFamily="18" charset="0"/>
              </a:rPr>
              <a:t>за наем (поднаем) </a:t>
            </a:r>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600" b="1" dirty="0" smtClean="0">
                <a:latin typeface="Times New Roman" panose="02020603050405020304" pitchFamily="18" charset="0"/>
                <a:cs typeface="Times New Roman" panose="02020603050405020304" pitchFamily="18" charset="0"/>
              </a:rPr>
              <a:t>жилого </a:t>
            </a:r>
            <a:r>
              <a:rPr lang="ru-RU" sz="3600" b="1" dirty="0">
                <a:latin typeface="Times New Roman" panose="02020603050405020304" pitchFamily="18" charset="0"/>
                <a:cs typeface="Times New Roman" panose="02020603050405020304" pitchFamily="18" charset="0"/>
              </a:rPr>
              <a:t>помещения </a:t>
            </a:r>
            <a:r>
              <a:rPr lang="ru-RU" sz="3600" dirty="0" smtClean="0">
                <a:latin typeface="Times New Roman" panose="02020603050405020304" pitchFamily="18" charset="0"/>
                <a:cs typeface="Times New Roman" panose="02020603050405020304" pitchFamily="18" charset="0"/>
              </a:rPr>
              <a:t>предоставляется</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204864"/>
            <a:ext cx="8229600" cy="3921299"/>
          </a:xfrm>
        </p:spPr>
        <p:txBody>
          <a:bodyPr/>
          <a:lstStyle/>
          <a:p>
            <a:r>
              <a:rPr lang="ru-RU" sz="3600" dirty="0">
                <a:latin typeface="Times New Roman" panose="02020603050405020304" pitchFamily="18" charset="0"/>
                <a:cs typeface="Times New Roman" panose="02020603050405020304" pitchFamily="18" charset="0"/>
              </a:rPr>
              <a:t>молодому специалисту </a:t>
            </a:r>
            <a:r>
              <a:rPr lang="ru-RU" sz="3600" dirty="0" smtClean="0">
                <a:latin typeface="Times New Roman" panose="02020603050405020304" pitchFamily="18" charset="0"/>
                <a:cs typeface="Times New Roman" panose="02020603050405020304" pitchFamily="18" charset="0"/>
              </a:rPr>
              <a:t>в </a:t>
            </a:r>
            <a:r>
              <a:rPr lang="ru-RU" sz="3600" dirty="0">
                <a:latin typeface="Times New Roman" panose="02020603050405020304" pitchFamily="18" charset="0"/>
                <a:cs typeface="Times New Roman" panose="02020603050405020304" pitchFamily="18" charset="0"/>
              </a:rPr>
              <a:t>размере 50 </a:t>
            </a:r>
            <a:r>
              <a:rPr lang="ru-RU" sz="3600" dirty="0" smtClean="0">
                <a:latin typeface="Times New Roman" panose="02020603050405020304" pitchFamily="18" charset="0"/>
                <a:cs typeface="Times New Roman" panose="02020603050405020304" pitchFamily="18" charset="0"/>
              </a:rPr>
              <a:t>% фактических </a:t>
            </a:r>
            <a:r>
              <a:rPr lang="ru-RU" sz="3600" dirty="0">
                <a:latin typeface="Times New Roman" panose="02020603050405020304" pitchFamily="18" charset="0"/>
                <a:cs typeface="Times New Roman" panose="02020603050405020304" pitchFamily="18" charset="0"/>
              </a:rPr>
              <a:t>расходов по договору найма (поднайма) жилого помещения, но не более 10 </a:t>
            </a:r>
            <a:r>
              <a:rPr lang="ru-RU" sz="3600" dirty="0" smtClean="0">
                <a:latin typeface="Times New Roman" panose="02020603050405020304" pitchFamily="18" charset="0"/>
                <a:cs typeface="Times New Roman" panose="02020603050405020304" pitchFamily="18" charset="0"/>
              </a:rPr>
              <a:t>000 рублей </a:t>
            </a:r>
            <a:r>
              <a:rPr lang="ru-RU" sz="3600" dirty="0">
                <a:latin typeface="Times New Roman" panose="02020603050405020304" pitchFamily="18" charset="0"/>
                <a:cs typeface="Times New Roman" panose="02020603050405020304" pitchFamily="18" charset="0"/>
              </a:rPr>
              <a:t>в месяц, в течение одного года работы в образовательной </a:t>
            </a:r>
            <a:r>
              <a:rPr lang="ru-RU" sz="3600" dirty="0" smtClean="0">
                <a:latin typeface="Times New Roman" panose="02020603050405020304" pitchFamily="18" charset="0"/>
                <a:cs typeface="Times New Roman" panose="02020603050405020304" pitchFamily="18" charset="0"/>
              </a:rPr>
              <a:t>организации</a:t>
            </a:r>
            <a:endParaRPr lang="ru-RU" sz="36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2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lstStyle/>
          <a:p>
            <a:r>
              <a:rPr lang="ru-RU" sz="3600" b="1" dirty="0" smtClean="0">
                <a:latin typeface="Times New Roman" panose="02020603050405020304" pitchFamily="18" charset="0"/>
                <a:cs typeface="Times New Roman" panose="02020603050405020304" pitchFamily="18" charset="0"/>
              </a:rPr>
              <a:t>Компенсация </a:t>
            </a:r>
            <a:r>
              <a:rPr lang="ru-RU" sz="3600" b="1" dirty="0" smtClean="0">
                <a:latin typeface="Times New Roman" panose="02020603050405020304" pitchFamily="18" charset="0"/>
                <a:cs typeface="Times New Roman" panose="02020603050405020304" pitchFamily="18" charset="0"/>
              </a:rPr>
              <a:t>части </a:t>
            </a:r>
            <a:r>
              <a:rPr lang="ru-RU" sz="3600" b="1" dirty="0">
                <a:latin typeface="Times New Roman" panose="02020603050405020304" pitchFamily="18" charset="0"/>
                <a:cs typeface="Times New Roman" panose="02020603050405020304" pitchFamily="18" charset="0"/>
              </a:rPr>
              <a:t>стоимости путевки на санаторно-курортное </a:t>
            </a:r>
            <a:r>
              <a:rPr lang="ru-RU" sz="3600" b="1" dirty="0" smtClean="0">
                <a:latin typeface="Times New Roman" panose="02020603050405020304" pitchFamily="18" charset="0"/>
                <a:cs typeface="Times New Roman" panose="02020603050405020304" pitchFamily="18" charset="0"/>
              </a:rPr>
              <a:t>лечение </a:t>
            </a:r>
            <a:r>
              <a:rPr lang="ru-RU" sz="3600" dirty="0" smtClean="0">
                <a:latin typeface="Times New Roman" panose="02020603050405020304" pitchFamily="18" charset="0"/>
                <a:cs typeface="Times New Roman" panose="02020603050405020304" pitchFamily="18" charset="0"/>
              </a:rPr>
              <a:t>предоставляется</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492896"/>
            <a:ext cx="8363272" cy="3633267"/>
          </a:xfrm>
        </p:spPr>
        <p:txBody>
          <a:bodyPr/>
          <a:lstStyle/>
          <a:p>
            <a:r>
              <a:rPr lang="ru-RU" dirty="0" smtClean="0">
                <a:latin typeface="Times New Roman" panose="02020603050405020304" pitchFamily="18" charset="0"/>
                <a:cs typeface="Times New Roman" panose="02020603050405020304" pitchFamily="18" charset="0"/>
              </a:rPr>
              <a:t>педагогическому </a:t>
            </a:r>
            <a:r>
              <a:rPr lang="ru-RU" dirty="0">
                <a:latin typeface="Times New Roman" panose="02020603050405020304" pitchFamily="18" charset="0"/>
                <a:cs typeface="Times New Roman" panose="02020603050405020304" pitchFamily="18" charset="0"/>
              </a:rPr>
              <a:t>работнику, работающему в образовательной организации по основному месту </a:t>
            </a:r>
            <a:r>
              <a:rPr lang="ru-RU" dirty="0" smtClean="0">
                <a:latin typeface="Times New Roman" panose="02020603050405020304" pitchFamily="18" charset="0"/>
                <a:cs typeface="Times New Roman" panose="02020603050405020304" pitchFamily="18" charset="0"/>
              </a:rPr>
              <a:t>работы на </a:t>
            </a:r>
            <a:r>
              <a:rPr lang="ru-RU" dirty="0">
                <a:latin typeface="Times New Roman" panose="02020603050405020304" pitchFamily="18" charset="0"/>
                <a:cs typeface="Times New Roman" panose="02020603050405020304" pitchFamily="18" charset="0"/>
              </a:rPr>
              <a:t>должности </a:t>
            </a:r>
            <a:r>
              <a:rPr lang="ru-RU" dirty="0" smtClean="0">
                <a:latin typeface="Times New Roman" panose="02020603050405020304" pitchFamily="18" charset="0"/>
                <a:cs typeface="Times New Roman" panose="02020603050405020304" pitchFamily="18" charset="0"/>
              </a:rPr>
              <a:t>педагогического </a:t>
            </a:r>
            <a:r>
              <a:rPr lang="ru-RU" dirty="0">
                <a:latin typeface="Times New Roman" panose="02020603050405020304" pitchFamily="18" charset="0"/>
                <a:cs typeface="Times New Roman" panose="02020603050405020304" pitchFamily="18" charset="0"/>
              </a:rPr>
              <a:t>работника, раз в три года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размере </a:t>
            </a:r>
            <a:r>
              <a:rPr lang="ru-RU" dirty="0" smtClean="0">
                <a:latin typeface="Times New Roman" panose="02020603050405020304" pitchFamily="18" charset="0"/>
                <a:cs typeface="Times New Roman" panose="02020603050405020304" pitchFamily="18" charset="0"/>
              </a:rPr>
              <a:t>25 </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фактических расходов стоимости путевки, но не более 15 </a:t>
            </a:r>
            <a:r>
              <a:rPr lang="ru-RU" dirty="0" smtClean="0">
                <a:latin typeface="Times New Roman" panose="02020603050405020304" pitchFamily="18" charset="0"/>
                <a:cs typeface="Times New Roman" panose="02020603050405020304" pitchFamily="18" charset="0"/>
              </a:rPr>
              <a:t>000 рублей</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708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976664"/>
          </a:xfrm>
        </p:spPr>
        <p:txBody>
          <a:bodyPr/>
          <a:lstStyle/>
          <a:p>
            <a:r>
              <a:rPr lang="ru-RU" sz="3000" dirty="0" smtClean="0">
                <a:latin typeface="Times New Roman" panose="02020603050405020304" pitchFamily="18" charset="0"/>
                <a:cs typeface="Times New Roman" panose="02020603050405020304" pitchFamily="18" charset="0"/>
              </a:rPr>
              <a:t>Законом </a:t>
            </a:r>
            <a:r>
              <a:rPr lang="ru-RU" sz="3000" dirty="0">
                <a:latin typeface="Times New Roman" panose="02020603050405020304" pitchFamily="18" charset="0"/>
                <a:cs typeface="Times New Roman" panose="02020603050405020304" pitchFamily="18" charset="0"/>
              </a:rPr>
              <a:t>устанавливается полномочие Администрации Приморского края </a:t>
            </a:r>
            <a:r>
              <a:rPr lang="ru-RU" sz="3000" dirty="0" smtClean="0">
                <a:latin typeface="Times New Roman" panose="02020603050405020304" pitchFamily="18" charset="0"/>
                <a:cs typeface="Times New Roman" panose="02020603050405020304" pitchFamily="18" charset="0"/>
              </a:rPr>
              <a:t>по </a:t>
            </a:r>
            <a:r>
              <a:rPr lang="ru-RU" sz="3000" dirty="0">
                <a:latin typeface="Times New Roman" panose="02020603050405020304" pitchFamily="18" charset="0"/>
                <a:cs typeface="Times New Roman" panose="02020603050405020304" pitchFamily="18" charset="0"/>
              </a:rPr>
              <a:t>установлению размера и порядка предоставления </a:t>
            </a:r>
            <a:r>
              <a:rPr lang="ru-RU" sz="3000" dirty="0" smtClean="0">
                <a:latin typeface="Times New Roman" panose="02020603050405020304" pitchFamily="18" charset="0"/>
                <a:cs typeface="Times New Roman" panose="02020603050405020304" pitchFamily="18" charset="0"/>
              </a:rPr>
              <a:t>мер </a:t>
            </a:r>
            <a:r>
              <a:rPr lang="ru-RU" sz="3000" dirty="0">
                <a:latin typeface="Times New Roman" panose="02020603050405020304" pitchFamily="18" charset="0"/>
                <a:cs typeface="Times New Roman" panose="02020603050405020304" pitchFamily="18" charset="0"/>
              </a:rPr>
              <a:t>социальной </a:t>
            </a:r>
            <a:r>
              <a:rPr lang="ru-RU" sz="3000" dirty="0" smtClean="0">
                <a:latin typeface="Times New Roman" panose="02020603050405020304" pitchFamily="18" charset="0"/>
                <a:cs typeface="Times New Roman" panose="02020603050405020304" pitchFamily="18" charset="0"/>
              </a:rPr>
              <a:t>поддержки педагогическим работникам Приморского края</a:t>
            </a:r>
          </a:p>
          <a:p>
            <a:pPr marL="0" indent="0">
              <a:buNone/>
            </a:pPr>
            <a:endParaRPr lang="ru-RU" sz="3000" dirty="0" smtClean="0">
              <a:latin typeface="Times New Roman" panose="02020603050405020304" pitchFamily="18" charset="0"/>
              <a:cs typeface="Times New Roman" panose="02020603050405020304" pitchFamily="18" charset="0"/>
            </a:endParaRPr>
          </a:p>
          <a:p>
            <a:r>
              <a:rPr lang="ru-RU" sz="3000" dirty="0" smtClean="0">
                <a:latin typeface="Times New Roman" panose="02020603050405020304" pitchFamily="18" charset="0"/>
                <a:cs typeface="Times New Roman" panose="02020603050405020304" pitchFamily="18" charset="0"/>
              </a:rPr>
              <a:t>Финансовое обеспечение расходов, связанных с предоставлением мер социальной поддержки педагогическим работникам Приморского края, осуществляется из средств бюджета края</a:t>
            </a:r>
          </a:p>
          <a:p>
            <a:endParaRPr lang="ru-RU" dirty="0"/>
          </a:p>
        </p:txBody>
      </p:sp>
    </p:spTree>
    <p:extLst>
      <p:ext uri="{BB962C8B-B14F-4D97-AF65-F5344CB8AC3E}">
        <p14:creationId xmlns:p14="http://schemas.microsoft.com/office/powerpoint/2010/main" val="749505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dirty="0">
                <a:latin typeface="Times New Roman" panose="02020603050405020304" pitchFamily="18" charset="0"/>
                <a:cs typeface="Times New Roman" panose="02020603050405020304" pitchFamily="18" charset="0"/>
              </a:rPr>
              <a:t>В целях популяризации педагогического образования, получения профессии педагога, привлечения, закрепления и адаптации молодых </a:t>
            </a:r>
            <a:r>
              <a:rPr lang="ru-RU" sz="2400" b="1" dirty="0" smtClean="0">
                <a:latin typeface="Times New Roman" panose="02020603050405020304" pitchFamily="18" charset="0"/>
                <a:cs typeface="Times New Roman" panose="02020603050405020304" pitchFamily="18" charset="0"/>
              </a:rPr>
              <a:t>специалистов </a:t>
            </a:r>
            <a:r>
              <a:rPr lang="ru-RU" sz="2400" dirty="0" smtClean="0">
                <a:latin typeface="Times New Roman" panose="02020603050405020304" pitchFamily="18" charset="0"/>
                <a:cs typeface="Times New Roman" panose="02020603050405020304" pitchFamily="18" charset="0"/>
              </a:rPr>
              <a:t>необходимо</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4853136"/>
          </a:xfrm>
        </p:spPr>
        <p:txBody>
          <a:bodyPr/>
          <a:lstStyle/>
          <a:p>
            <a:pPr algn="just"/>
            <a:r>
              <a:rPr lang="ru-RU" sz="2400" dirty="0" smtClean="0">
                <a:latin typeface="Times New Roman" panose="02020603050405020304" pitchFamily="18" charset="0"/>
                <a:cs typeface="Times New Roman" panose="02020603050405020304" pitchFamily="18" charset="0"/>
              </a:rPr>
              <a:t>создавать педагогические классы </a:t>
            </a:r>
            <a:r>
              <a:rPr lang="ru-RU" sz="2400" dirty="0">
                <a:latin typeface="Times New Roman" panose="02020603050405020304" pitchFamily="18" charset="0"/>
                <a:cs typeface="Times New Roman" panose="02020603050405020304" pitchFamily="18" charset="0"/>
              </a:rPr>
              <a:t>в общеобразовательных организациях </a:t>
            </a:r>
            <a:r>
              <a:rPr lang="ru-RU" sz="2400" dirty="0" smtClean="0">
                <a:latin typeface="Times New Roman" panose="02020603050405020304" pitchFamily="18" charset="0"/>
                <a:cs typeface="Times New Roman" panose="02020603050405020304" pitchFamily="18" charset="0"/>
              </a:rPr>
              <a:t>муниципальных образований края</a:t>
            </a:r>
          </a:p>
          <a:p>
            <a:pPr algn="just"/>
            <a:r>
              <a:rPr lang="ru-RU" sz="2400" dirty="0" smtClean="0">
                <a:latin typeface="Times New Roman" panose="02020603050405020304" pitchFamily="18" charset="0"/>
                <a:cs typeface="Times New Roman" panose="02020603050405020304" pitchFamily="18" charset="0"/>
              </a:rPr>
              <a:t>заключать договоры </a:t>
            </a:r>
            <a:r>
              <a:rPr lang="ru-RU" sz="2400" dirty="0">
                <a:latin typeface="Times New Roman" panose="02020603050405020304" pitchFamily="18" charset="0"/>
                <a:cs typeface="Times New Roman" panose="02020603050405020304" pitchFamily="18" charset="0"/>
              </a:rPr>
              <a:t>на целевое обучение со студентами старших курсов вузов </a:t>
            </a:r>
            <a:r>
              <a:rPr lang="ru-RU" sz="2400" dirty="0" smtClean="0">
                <a:latin typeface="Times New Roman" panose="02020603050405020304" pitchFamily="18" charset="0"/>
                <a:cs typeface="Times New Roman" panose="02020603050405020304" pitchFamily="18" charset="0"/>
              </a:rPr>
              <a:t>края</a:t>
            </a:r>
          </a:p>
          <a:p>
            <a:pPr algn="just"/>
            <a:r>
              <a:rPr lang="ru-RU" sz="2400" dirty="0" smtClean="0">
                <a:latin typeface="Times New Roman" panose="02020603050405020304" pitchFamily="18" charset="0"/>
                <a:cs typeface="Times New Roman" panose="02020603050405020304" pitchFamily="18" charset="0"/>
              </a:rPr>
              <a:t>привлекать </a:t>
            </a:r>
            <a:r>
              <a:rPr lang="ru-RU" sz="2400" dirty="0">
                <a:latin typeface="Times New Roman" panose="02020603050405020304" pitchFamily="18" charset="0"/>
                <a:cs typeface="Times New Roman" panose="02020603050405020304" pitchFamily="18" charset="0"/>
              </a:rPr>
              <a:t>перспективных выпускников педагогических учебных заведений субъектов </a:t>
            </a:r>
            <a:r>
              <a:rPr lang="ru-RU" sz="2400" dirty="0" smtClean="0">
                <a:latin typeface="Times New Roman" panose="02020603050405020304" pitchFamily="18" charset="0"/>
                <a:cs typeface="Times New Roman" panose="02020603050405020304" pitchFamily="18" charset="0"/>
              </a:rPr>
              <a:t>РФ </a:t>
            </a:r>
            <a:r>
              <a:rPr lang="ru-RU" sz="2400" dirty="0">
                <a:latin typeface="Times New Roman" panose="02020603050405020304" pitchFamily="18" charset="0"/>
                <a:cs typeface="Times New Roman" panose="02020603050405020304" pitchFamily="18" charset="0"/>
              </a:rPr>
              <a:t>для работы в образовательных организациях Приморского </a:t>
            </a:r>
            <a:r>
              <a:rPr lang="ru-RU" sz="2400" dirty="0" smtClean="0">
                <a:latin typeface="Times New Roman" panose="02020603050405020304" pitchFamily="18" charset="0"/>
                <a:cs typeface="Times New Roman" panose="02020603050405020304" pitchFamily="18" charset="0"/>
              </a:rPr>
              <a:t>края</a:t>
            </a:r>
          </a:p>
          <a:p>
            <a:pPr algn="just"/>
            <a:r>
              <a:rPr lang="ru-RU" sz="2400" dirty="0" smtClean="0">
                <a:latin typeface="Times New Roman" panose="02020603050405020304" pitchFamily="18" charset="0"/>
                <a:cs typeface="Times New Roman" panose="02020603050405020304" pitchFamily="18" charset="0"/>
              </a:rPr>
              <a:t>возобновлять наставничество </a:t>
            </a:r>
            <a:r>
              <a:rPr lang="ru-RU" sz="2400" dirty="0">
                <a:latin typeface="Times New Roman" panose="02020603050405020304" pitchFamily="18" charset="0"/>
                <a:cs typeface="Times New Roman" panose="02020603050405020304" pitchFamily="18" charset="0"/>
              </a:rPr>
              <a:t>по сопровождению профессиональной деятельности молодого специалиста в образовательной </a:t>
            </a:r>
            <a:r>
              <a:rPr lang="ru-RU" sz="2400" dirty="0" smtClean="0">
                <a:latin typeface="Times New Roman" panose="02020603050405020304" pitchFamily="18" charset="0"/>
                <a:cs typeface="Times New Roman" panose="02020603050405020304" pitchFamily="18" charset="0"/>
              </a:rPr>
              <a:t>организации</a:t>
            </a:r>
          </a:p>
          <a:p>
            <a:pPr algn="just"/>
            <a:r>
              <a:rPr lang="ru-RU" sz="2400" dirty="0" smtClean="0">
                <a:latin typeface="Times New Roman" panose="02020603050405020304" pitchFamily="18" charset="0"/>
                <a:cs typeface="Times New Roman" panose="02020603050405020304" pitchFamily="18" charset="0"/>
              </a:rPr>
              <a:t>организовывать ассоциации молодых специалистов, конкурсы профессионального педагогического мастерства</a:t>
            </a:r>
          </a:p>
          <a:p>
            <a:pPr algn="just"/>
            <a:endParaRPr lang="ru-RU" sz="2400" dirty="0"/>
          </a:p>
        </p:txBody>
      </p:sp>
    </p:spTree>
    <p:extLst>
      <p:ext uri="{BB962C8B-B14F-4D97-AF65-F5344CB8AC3E}">
        <p14:creationId xmlns:p14="http://schemas.microsoft.com/office/powerpoint/2010/main" val="20654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sz="5400" b="1" dirty="0" smtClean="0">
                <a:latin typeface="Times New Roman" panose="02020603050405020304" pitchFamily="18" charset="0"/>
                <a:cs typeface="Times New Roman" panose="02020603050405020304" pitchFamily="18" charset="0"/>
              </a:rPr>
              <a:t>Спасибо за внимание!</a:t>
            </a:r>
            <a:endParaRPr lang="ru-RU"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62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
            </a:r>
            <a:br>
              <a:rPr lang="ru-RU" sz="3200" dirty="0" smtClean="0"/>
            </a:br>
            <a:r>
              <a:rPr lang="ru-RU" sz="3200" b="1" dirty="0" smtClean="0">
                <a:latin typeface="Times New Roman" panose="02020603050405020304" pitchFamily="18" charset="0"/>
                <a:cs typeface="Times New Roman" panose="02020603050405020304" pitchFamily="18" charset="0"/>
              </a:rPr>
              <a:t>В системе образования Приморского края</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dirty="0">
                <a:latin typeface="Times New Roman" panose="02020603050405020304" pitchFamily="18" charset="0"/>
                <a:cs typeface="Times New Roman" panose="02020603050405020304" pitchFamily="18" charset="0"/>
              </a:rPr>
              <a:t>22 595 педагогических работников, из них</a:t>
            </a:r>
          </a:p>
          <a:p>
            <a:r>
              <a:rPr lang="ru-RU" dirty="0" smtClean="0">
                <a:latin typeface="Times New Roman" panose="02020603050405020304" pitchFamily="18" charset="0"/>
                <a:cs typeface="Times New Roman" panose="02020603050405020304" pitchFamily="18" charset="0"/>
              </a:rPr>
              <a:t>дошкольное образование </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7046 </a:t>
            </a:r>
          </a:p>
          <a:p>
            <a:r>
              <a:rPr lang="ru-RU" dirty="0" smtClean="0">
                <a:latin typeface="Times New Roman" panose="02020603050405020304" pitchFamily="18" charset="0"/>
                <a:cs typeface="Times New Roman" panose="02020603050405020304" pitchFamily="18" charset="0"/>
              </a:rPr>
              <a:t>общее образование </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12388 </a:t>
            </a:r>
          </a:p>
          <a:p>
            <a:r>
              <a:rPr lang="ru-RU" dirty="0" smtClean="0">
                <a:latin typeface="Times New Roman" panose="02020603050405020304" pitchFamily="18" charset="0"/>
                <a:cs typeface="Times New Roman" panose="02020603050405020304" pitchFamily="18" charset="0"/>
              </a:rPr>
              <a:t>дополнительное образование - 1636</a:t>
            </a:r>
          </a:p>
          <a:p>
            <a:r>
              <a:rPr lang="ru-RU" dirty="0" smtClean="0">
                <a:latin typeface="Times New Roman" panose="02020603050405020304" pitchFamily="18" charset="0"/>
                <a:cs typeface="Times New Roman" panose="02020603050405020304" pitchFamily="18" charset="0"/>
              </a:rPr>
              <a:t>профессиональное образование - 1040</a:t>
            </a:r>
          </a:p>
          <a:p>
            <a:r>
              <a:rPr lang="ru-RU" dirty="0" smtClean="0">
                <a:latin typeface="Times New Roman" panose="02020603050405020304" pitchFamily="18" charset="0"/>
                <a:cs typeface="Times New Roman" panose="02020603050405020304" pitchFamily="18" charset="0"/>
              </a:rPr>
              <a:t>организации </a:t>
            </a:r>
            <a:r>
              <a:rPr lang="ru-RU" dirty="0">
                <a:latin typeface="Times New Roman" panose="02020603050405020304" pitchFamily="18" charset="0"/>
                <a:cs typeface="Times New Roman" panose="02020603050405020304" pitchFamily="18" charset="0"/>
              </a:rPr>
              <a:t>для детей-сирот и детей, оставшихся без попечения родителей, - </a:t>
            </a:r>
            <a:r>
              <a:rPr lang="ru-RU" dirty="0" smtClean="0">
                <a:latin typeface="Times New Roman" panose="02020603050405020304" pitchFamily="18" charset="0"/>
                <a:cs typeface="Times New Roman" panose="02020603050405020304" pitchFamily="18" charset="0"/>
              </a:rPr>
              <a:t>485</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43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ru-RU" sz="3200" b="1" dirty="0" smtClean="0">
                <a:latin typeface="Times New Roman" panose="02020603050405020304" pitchFamily="18" charset="0"/>
                <a:cs typeface="Times New Roman" panose="02020603050405020304" pitchFamily="18" charset="0"/>
              </a:rPr>
              <a:t>В образовательных </a:t>
            </a:r>
            <a:r>
              <a:rPr lang="ru-RU" sz="3200" b="1" dirty="0">
                <a:latin typeface="Times New Roman" panose="02020603050405020304" pitchFamily="18" charset="0"/>
                <a:cs typeface="Times New Roman" panose="02020603050405020304" pitchFamily="18" charset="0"/>
              </a:rPr>
              <a:t>организациях </a:t>
            </a:r>
            <a:r>
              <a:rPr lang="ru-RU" sz="3200" b="1" dirty="0" smtClean="0">
                <a:latin typeface="Times New Roman" panose="02020603050405020304" pitchFamily="18" charset="0"/>
                <a:cs typeface="Times New Roman" panose="02020603050405020304" pitchFamily="18" charset="0"/>
              </a:rPr>
              <a:t>края</a:t>
            </a:r>
            <a:br>
              <a:rPr lang="ru-RU" sz="3200" b="1" dirty="0" smtClean="0">
                <a:latin typeface="Times New Roman" panose="02020603050405020304" pitchFamily="18" charset="0"/>
                <a:cs typeface="Times New Roman" panose="02020603050405020304" pitchFamily="18" charset="0"/>
              </a:rPr>
            </a:br>
            <a:r>
              <a:rPr lang="ru-RU" sz="3200" b="1" dirty="0" smtClean="0">
                <a:latin typeface="Times New Roman" panose="02020603050405020304" pitchFamily="18" charset="0"/>
                <a:cs typeface="Times New Roman" panose="02020603050405020304" pitchFamily="18" charset="0"/>
              </a:rPr>
              <a:t>свыше 600 вакансий педагогов</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dirty="0">
                <a:latin typeface="Times New Roman" panose="02020603050405020304" pitchFamily="18" charset="0"/>
                <a:cs typeface="Times New Roman" panose="02020603050405020304" pitchFamily="18" charset="0"/>
              </a:rPr>
              <a:t>учителя иностранных языков - </a:t>
            </a:r>
            <a:r>
              <a:rPr lang="ru-RU" dirty="0" smtClean="0">
                <a:latin typeface="Times New Roman" panose="02020603050405020304" pitchFamily="18" charset="0"/>
                <a:cs typeface="Times New Roman" panose="02020603050405020304" pitchFamily="18" charset="0"/>
              </a:rPr>
              <a:t>95</a:t>
            </a: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учителя математики </a:t>
            </a:r>
            <a:r>
              <a:rPr lang="ru-RU" dirty="0" smtClean="0">
                <a:latin typeface="Times New Roman" panose="02020603050405020304" pitchFamily="18" charset="0"/>
                <a:cs typeface="Times New Roman" panose="02020603050405020304" pitchFamily="18" charset="0"/>
              </a:rPr>
              <a:t>- 79</a:t>
            </a:r>
          </a:p>
          <a:p>
            <a:pPr marL="0" indent="0">
              <a:buNone/>
            </a:pPr>
            <a:r>
              <a:rPr lang="ru-RU" dirty="0" smtClean="0">
                <a:latin typeface="Times New Roman" panose="02020603050405020304" pitchFamily="18" charset="0"/>
                <a:cs typeface="Times New Roman" panose="02020603050405020304" pitchFamily="18" charset="0"/>
              </a:rPr>
              <a:t>учителя </a:t>
            </a:r>
            <a:r>
              <a:rPr lang="ru-RU" dirty="0">
                <a:latin typeface="Times New Roman" panose="02020603050405020304" pitchFamily="18" charset="0"/>
                <a:cs typeface="Times New Roman" panose="02020603050405020304" pitchFamily="18" charset="0"/>
              </a:rPr>
              <a:t>начальных классов </a:t>
            </a:r>
            <a:r>
              <a:rPr lang="ru-RU" dirty="0" smtClean="0">
                <a:latin typeface="Times New Roman" panose="02020603050405020304" pitchFamily="18" charset="0"/>
                <a:cs typeface="Times New Roman" panose="02020603050405020304" pitchFamily="18" charset="0"/>
              </a:rPr>
              <a:t>- 60</a:t>
            </a:r>
          </a:p>
          <a:p>
            <a:pPr marL="0" indent="0">
              <a:buNone/>
            </a:pPr>
            <a:r>
              <a:rPr lang="ru-RU" dirty="0">
                <a:latin typeface="Times New Roman" panose="02020603050405020304" pitchFamily="18" charset="0"/>
                <a:cs typeface="Times New Roman" panose="02020603050405020304" pitchFamily="18" charset="0"/>
              </a:rPr>
              <a:t>учителя русского языка и литературы </a:t>
            </a:r>
            <a:r>
              <a:rPr lang="ru-RU" dirty="0" smtClean="0">
                <a:latin typeface="Times New Roman" panose="02020603050405020304" pitchFamily="18" charset="0"/>
                <a:cs typeface="Times New Roman" panose="02020603050405020304" pitchFamily="18" charset="0"/>
              </a:rPr>
              <a:t>- 58</a:t>
            </a:r>
            <a:endParaRPr lang="ru-RU"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учителя физической </a:t>
            </a:r>
            <a:r>
              <a:rPr lang="ru-RU" dirty="0">
                <a:latin typeface="Times New Roman" panose="02020603050405020304" pitchFamily="18" charset="0"/>
                <a:cs typeface="Times New Roman" panose="02020603050405020304" pitchFamily="18" charset="0"/>
              </a:rPr>
              <a:t>культуры </a:t>
            </a:r>
            <a:r>
              <a:rPr lang="ru-RU" dirty="0" smtClean="0">
                <a:latin typeface="Times New Roman" panose="02020603050405020304" pitchFamily="18" charset="0"/>
                <a:cs typeface="Times New Roman" panose="02020603050405020304" pitchFamily="18" charset="0"/>
              </a:rPr>
              <a:t>- 28</a:t>
            </a:r>
          </a:p>
          <a:p>
            <a:pPr marL="0" indent="0">
              <a:buNone/>
            </a:pPr>
            <a:r>
              <a:rPr lang="ru-RU" dirty="0" smtClean="0">
                <a:latin typeface="Times New Roman" panose="02020603050405020304" pitchFamily="18" charset="0"/>
                <a:cs typeface="Times New Roman" panose="02020603050405020304" pitchFamily="18" charset="0"/>
              </a:rPr>
              <a:t>учителя физики - 22</a:t>
            </a:r>
          </a:p>
          <a:p>
            <a:pPr marL="0" indent="0">
              <a:buNone/>
            </a:pPr>
            <a:r>
              <a:rPr lang="ru-RU" dirty="0" smtClean="0">
                <a:latin typeface="Times New Roman" panose="02020603050405020304" pitchFamily="18" charset="0"/>
                <a:cs typeface="Times New Roman" panose="02020603050405020304" pitchFamily="18" charset="0"/>
              </a:rPr>
              <a:t>воспитатели ДОО - 96</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9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2"/>
          <p:cNvSpPr>
            <a:spLocks noGrp="1"/>
          </p:cNvSpPr>
          <p:nvPr>
            <p:ph idx="1"/>
          </p:nvPr>
        </p:nvSpPr>
        <p:spPr>
          <a:xfrm>
            <a:off x="395288" y="333375"/>
            <a:ext cx="8229600" cy="6048375"/>
          </a:xfrm>
        </p:spPr>
        <p:txBody>
          <a:bodyPr/>
          <a:lstStyle/>
          <a:p>
            <a:pPr marL="0" indent="0" algn="ctr" eaLnBrk="1" hangingPunct="1">
              <a:spcBef>
                <a:spcPct val="0"/>
              </a:spcBef>
              <a:buNone/>
            </a:pPr>
            <a:r>
              <a:rPr lang="ru-RU" sz="2400" b="1" dirty="0" smtClean="0">
                <a:latin typeface="Times New Roman" pitchFamily="18" charset="0"/>
                <a:cs typeface="Times New Roman" pitchFamily="18" charset="0"/>
              </a:rPr>
              <a:t>За </a:t>
            </a:r>
            <a:r>
              <a:rPr lang="ru-RU" sz="2400" b="1" dirty="0">
                <a:latin typeface="Times New Roman" pitchFamily="18" charset="0"/>
                <a:cs typeface="Times New Roman" pitchFamily="18" charset="0"/>
              </a:rPr>
              <a:t>последние три года </a:t>
            </a:r>
            <a:r>
              <a:rPr lang="ru-RU" sz="2400" b="1" dirty="0" smtClean="0">
                <a:latin typeface="Times New Roman" pitchFamily="18" charset="0"/>
                <a:cs typeface="Times New Roman" pitchFamily="18" charset="0"/>
              </a:rPr>
              <a:t>в </a:t>
            </a:r>
            <a:r>
              <a:rPr lang="ru-RU" sz="2400" b="1" dirty="0">
                <a:latin typeface="Times New Roman" pitchFamily="18" charset="0"/>
                <a:cs typeface="Times New Roman" pitchFamily="18" charset="0"/>
              </a:rPr>
              <a:t>образовательные организации </a:t>
            </a:r>
            <a:br>
              <a:rPr lang="ru-RU" sz="2400" b="1" dirty="0">
                <a:latin typeface="Times New Roman" pitchFamily="18" charset="0"/>
                <a:cs typeface="Times New Roman" pitchFamily="18" charset="0"/>
              </a:rPr>
            </a:br>
            <a:r>
              <a:rPr lang="ru-RU" sz="2400" b="1" dirty="0" smtClean="0">
                <a:latin typeface="Times New Roman" pitchFamily="18" charset="0"/>
                <a:cs typeface="Times New Roman" pitchFamily="18" charset="0"/>
              </a:rPr>
              <a:t>края прибыло </a:t>
            </a:r>
            <a:r>
              <a:rPr lang="ru-RU" sz="2400" b="1" dirty="0">
                <a:latin typeface="Times New Roman" pitchFamily="18" charset="0"/>
                <a:cs typeface="Times New Roman" pitchFamily="18" charset="0"/>
              </a:rPr>
              <a:t>свыше </a:t>
            </a:r>
            <a:r>
              <a:rPr lang="ru-RU" sz="2400" b="1" dirty="0" smtClean="0">
                <a:latin typeface="Times New Roman" pitchFamily="18" charset="0"/>
                <a:cs typeface="Times New Roman" pitchFamily="18" charset="0"/>
              </a:rPr>
              <a:t>500 молодых специалистов</a:t>
            </a:r>
          </a:p>
          <a:p>
            <a:pPr marL="0" indent="0" eaLnBrk="1" hangingPunct="1">
              <a:spcBef>
                <a:spcPct val="0"/>
              </a:spcBef>
              <a:buNone/>
            </a:pPr>
            <a:r>
              <a:rPr lang="ru-RU" sz="2400" dirty="0" smtClean="0">
                <a:latin typeface="Times New Roman" pitchFamily="18" charset="0"/>
                <a:cs typeface="Times New Roman" pitchFamily="18" charset="0"/>
              </a:rPr>
              <a:t>(2018 г. – 194 педагога)</a:t>
            </a:r>
            <a:endParaRPr lang="ru-RU" sz="2400" dirty="0">
              <a:latin typeface="Times New Roman" pitchFamily="18" charset="0"/>
              <a:cs typeface="Times New Roman" pitchFamily="18" charset="0"/>
            </a:endParaRPr>
          </a:p>
          <a:p>
            <a:pPr marL="0" indent="0" algn="ctr" eaLnBrk="1" hangingPunct="1">
              <a:spcBef>
                <a:spcPct val="0"/>
              </a:spcBef>
              <a:buFont typeface="Arial" charset="0"/>
              <a:buNone/>
            </a:pPr>
            <a:r>
              <a:rPr lang="ru-RU" sz="2400" b="1" dirty="0" smtClean="0">
                <a:latin typeface="Times New Roman" pitchFamily="18" charset="0"/>
                <a:cs typeface="Times New Roman" pitchFamily="18" charset="0"/>
              </a:rPr>
              <a:t>Мероприятия</a:t>
            </a:r>
            <a:endParaRPr lang="ru-RU" sz="2400" b="1" dirty="0">
              <a:latin typeface="Times New Roman" pitchFamily="18" charset="0"/>
              <a:cs typeface="Times New Roman" pitchFamily="18" charset="0"/>
            </a:endParaRPr>
          </a:p>
          <a:p>
            <a:pPr algn="just" eaLnBrk="1" hangingPunct="1">
              <a:spcBef>
                <a:spcPct val="0"/>
              </a:spcBef>
            </a:pPr>
            <a:r>
              <a:rPr lang="ru-RU" sz="2400" kern="100" dirty="0" smtClean="0">
                <a:latin typeface="Times New Roman" pitchFamily="18" charset="0"/>
                <a:cs typeface="Times New Roman" pitchFamily="18" charset="0"/>
              </a:rPr>
              <a:t>Заключение между муниципальным образованием и педагогическим учебным заведением договора о целевом обучении студентов на педагогических специальностях </a:t>
            </a:r>
          </a:p>
          <a:p>
            <a:pPr marL="0" indent="0" algn="just" eaLnBrk="1" hangingPunct="1">
              <a:spcBef>
                <a:spcPct val="0"/>
              </a:spcBef>
              <a:buNone/>
            </a:pPr>
            <a:r>
              <a:rPr lang="ru-RU" sz="2400" kern="100" dirty="0" smtClean="0">
                <a:latin typeface="Times New Roman" pitchFamily="18" charset="0"/>
                <a:cs typeface="Times New Roman" pitchFamily="18" charset="0"/>
              </a:rPr>
              <a:t>(2018 г. – 32 договора) </a:t>
            </a:r>
            <a:endParaRPr lang="ru-RU" sz="2400" kern="100" dirty="0">
              <a:latin typeface="Times New Roman" pitchFamily="18" charset="0"/>
              <a:cs typeface="Times New Roman" pitchFamily="18" charset="0"/>
            </a:endParaRPr>
          </a:p>
          <a:p>
            <a:pPr algn="just" eaLnBrk="1" hangingPunct="1">
              <a:spcBef>
                <a:spcPct val="0"/>
              </a:spcBef>
            </a:pPr>
            <a:r>
              <a:rPr lang="ru-RU" sz="2400" kern="100" dirty="0" smtClean="0">
                <a:latin typeface="Times New Roman" pitchFamily="18" charset="0"/>
                <a:cs typeface="Times New Roman" pitchFamily="18" charset="0"/>
              </a:rPr>
              <a:t>Реализация </a:t>
            </a:r>
            <a:r>
              <a:rPr lang="ru-RU" sz="2400" kern="100" dirty="0">
                <a:latin typeface="Times New Roman" pitchFamily="18" charset="0"/>
                <a:cs typeface="Times New Roman" pitchFamily="18" charset="0"/>
              </a:rPr>
              <a:t>проекта «Учитель для </a:t>
            </a:r>
            <a:r>
              <a:rPr lang="ru-RU" sz="2400" kern="100" dirty="0" smtClean="0">
                <a:latin typeface="Times New Roman" pitchFamily="18" charset="0"/>
                <a:cs typeface="Times New Roman" pitchFamily="18" charset="0"/>
              </a:rPr>
              <a:t>Приморья» - </a:t>
            </a:r>
            <a:r>
              <a:rPr lang="ru-RU" sz="2400" dirty="0" smtClean="0">
                <a:latin typeface="Times New Roman" panose="02020603050405020304" pitchFamily="18" charset="0"/>
                <a:cs typeface="Times New Roman" panose="02020603050405020304" pitchFamily="18" charset="0"/>
              </a:rPr>
              <a:t>длительная педагогическая практика </a:t>
            </a:r>
            <a:r>
              <a:rPr lang="ru-RU" sz="2400" dirty="0">
                <a:latin typeface="Times New Roman" panose="02020603050405020304" pitchFamily="18" charset="0"/>
                <a:cs typeface="Times New Roman" panose="02020603050405020304" pitchFamily="18" charset="0"/>
              </a:rPr>
              <a:t>студентов старших курсов Школы педагогики </a:t>
            </a:r>
            <a:r>
              <a:rPr lang="ru-RU" sz="2400" dirty="0" smtClean="0">
                <a:latin typeface="Times New Roman" panose="02020603050405020304" pitchFamily="18" charset="0"/>
                <a:cs typeface="Times New Roman" panose="02020603050405020304" pitchFamily="18" charset="0"/>
              </a:rPr>
              <a:t>ДВФУ в образовательных организациях края</a:t>
            </a:r>
          </a:p>
          <a:p>
            <a:pPr marL="0" indent="0" algn="just" eaLnBrk="1" hangingPunct="1">
              <a:spcBef>
                <a:spcPct val="0"/>
              </a:spcBef>
              <a:buNone/>
            </a:pPr>
            <a:r>
              <a:rPr lang="ru-RU" sz="2400" dirty="0" smtClean="0">
                <a:latin typeface="Times New Roman" panose="02020603050405020304" pitchFamily="18" charset="0"/>
                <a:cs typeface="Times New Roman" panose="02020603050405020304" pitchFamily="18" charset="0"/>
              </a:rPr>
              <a:t>(2018 г. – 156 человек)</a:t>
            </a:r>
          </a:p>
          <a:p>
            <a:pPr algn="just" eaLnBrk="1" hangingPunct="1">
              <a:spcBef>
                <a:spcPct val="0"/>
              </a:spcBef>
            </a:pPr>
            <a:r>
              <a:rPr lang="ru-RU" sz="2400" kern="100" dirty="0" smtClean="0">
                <a:latin typeface="Times New Roman" pitchFamily="18" charset="0"/>
                <a:cs typeface="Times New Roman" pitchFamily="18" charset="0"/>
              </a:rPr>
              <a:t>Распределение выпускников педагогических учебных заведений в образовательные организации края </a:t>
            </a:r>
          </a:p>
          <a:p>
            <a:pPr marL="0" indent="0" algn="just" eaLnBrk="1" hangingPunct="1">
              <a:spcBef>
                <a:spcPct val="0"/>
              </a:spcBef>
              <a:buNone/>
            </a:pPr>
            <a:r>
              <a:rPr lang="ru-RU" sz="2400" kern="100" dirty="0" smtClean="0">
                <a:latin typeface="Times New Roman" pitchFamily="18" charset="0"/>
                <a:cs typeface="Times New Roman" pitchFamily="18" charset="0"/>
              </a:rPr>
              <a:t>(2018 г. – 151 выпускник)</a:t>
            </a:r>
          </a:p>
          <a:p>
            <a:pPr marL="0" indent="0" algn="just" eaLnBrk="1" hangingPunct="1">
              <a:lnSpc>
                <a:spcPct val="120000"/>
              </a:lnSpc>
              <a:buFont typeface="Arial" charset="0"/>
              <a:buNone/>
            </a:pPr>
            <a:endParaRPr lang="ru-RU" sz="1800" dirty="0" smtClean="0">
              <a:latin typeface="Times New Roman" pitchFamily="18" charset="0"/>
              <a:cs typeface="Times New Roman" pitchFamily="18" charset="0"/>
            </a:endParaRPr>
          </a:p>
          <a:p>
            <a:pPr marL="0" indent="0" algn="just" eaLnBrk="1" hangingPunct="1">
              <a:lnSpc>
                <a:spcPct val="120000"/>
              </a:lnSpc>
              <a:buFont typeface="Arial" charset="0"/>
              <a:buNone/>
            </a:pPr>
            <a:endParaRPr lang="ru-RU" sz="1800" dirty="0" smtClean="0">
              <a:latin typeface="Times New Roman" pitchFamily="18" charset="0"/>
              <a:cs typeface="Times New Roman" pitchFamily="18" charset="0"/>
            </a:endParaRPr>
          </a:p>
          <a:p>
            <a:pPr marL="0" indent="0" algn="just" eaLnBrk="1" hangingPunct="1">
              <a:lnSpc>
                <a:spcPct val="120000"/>
              </a:lnSpc>
              <a:buFont typeface="Arial" charset="0"/>
              <a:buNone/>
            </a:pPr>
            <a:endParaRPr lang="ru-RU" sz="1800" dirty="0" smtClean="0">
              <a:latin typeface="Times New Roman" pitchFamily="18" charset="0"/>
              <a:cs typeface="Times New Roman" pitchFamily="18" charset="0"/>
            </a:endParaRPr>
          </a:p>
          <a:p>
            <a:pPr marL="0" indent="0" algn="just" eaLnBrk="1" hangingPunct="1">
              <a:lnSpc>
                <a:spcPct val="120000"/>
              </a:lnSpc>
              <a:buFont typeface="Arial" charset="0"/>
              <a:buNone/>
            </a:pPr>
            <a:endParaRPr lang="ru-RU" sz="2000" dirty="0" smtClean="0"/>
          </a:p>
          <a:p>
            <a:pPr marL="0" indent="0" eaLnBrk="1" hangingPunct="1"/>
            <a:endParaRPr lang="ru-RU"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Объект 2"/>
          <p:cNvSpPr>
            <a:spLocks noGrp="1"/>
          </p:cNvSpPr>
          <p:nvPr>
            <p:ph idx="1"/>
          </p:nvPr>
        </p:nvSpPr>
        <p:spPr>
          <a:xfrm>
            <a:off x="457200" y="404813"/>
            <a:ext cx="8363272" cy="6119812"/>
          </a:xfrm>
        </p:spPr>
        <p:txBody>
          <a:bodyPr/>
          <a:lstStyle/>
          <a:p>
            <a:pPr marL="0" indent="0" algn="ctr" eaLnBrk="1" hangingPunct="1">
              <a:buNone/>
            </a:pPr>
            <a:r>
              <a:rPr lang="ru-RU" sz="2800" b="1" dirty="0">
                <a:latin typeface="Times New Roman" panose="02020603050405020304" pitchFamily="18" charset="0"/>
                <a:cs typeface="Times New Roman" panose="02020603050405020304" pitchFamily="18" charset="0"/>
              </a:rPr>
              <a:t>Муниципальные программы (мероприятия) </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поддержки молодых специалистов</a:t>
            </a:r>
            <a:r>
              <a:rPr lang="ru-RU" sz="2800"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края</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smtClean="0">
              <a:latin typeface="Times New Roman" panose="02020603050405020304" pitchFamily="18" charset="0"/>
              <a:cs typeface="Times New Roman" panose="02020603050405020304" pitchFamily="18" charset="0"/>
            </a:endParaRPr>
          </a:p>
          <a:p>
            <a:pPr eaLnBrk="1" hangingPunct="1"/>
            <a:r>
              <a:rPr lang="ru-RU" sz="2800" b="1" dirty="0" smtClean="0">
                <a:latin typeface="Times New Roman" panose="02020603050405020304" pitchFamily="18" charset="0"/>
                <a:cs typeface="Times New Roman" panose="02020603050405020304" pitchFamily="18" charset="0"/>
              </a:rPr>
              <a:t>17</a:t>
            </a:r>
            <a:r>
              <a:rPr lang="ru-RU" sz="2800" dirty="0" smtClean="0">
                <a:latin typeface="Times New Roman" panose="02020603050405020304" pitchFamily="18" charset="0"/>
                <a:cs typeface="Times New Roman" panose="02020603050405020304" pitchFamily="18" charset="0"/>
              </a:rPr>
              <a:t> муниципалитетов - единовременные </a:t>
            </a:r>
            <a:r>
              <a:rPr lang="ru-RU" sz="2800" dirty="0">
                <a:latin typeface="Times New Roman" panose="02020603050405020304" pitchFamily="18" charset="0"/>
                <a:cs typeface="Times New Roman" panose="02020603050405020304" pitchFamily="18" charset="0"/>
              </a:rPr>
              <a:t>компенсационные выплаты в размере от </a:t>
            </a:r>
            <a:r>
              <a:rPr lang="ru-RU" sz="2800" dirty="0" smtClean="0">
                <a:latin typeface="Times New Roman" panose="02020603050405020304" pitchFamily="18" charset="0"/>
                <a:cs typeface="Times New Roman" panose="02020603050405020304" pitchFamily="18" charset="0"/>
              </a:rPr>
              <a:t>2 </a:t>
            </a:r>
            <a:r>
              <a:rPr lang="ru-RU" sz="2800" dirty="0">
                <a:latin typeface="Times New Roman" panose="02020603050405020304" pitchFamily="18" charset="0"/>
                <a:cs typeface="Times New Roman" panose="02020603050405020304" pitchFamily="18" charset="0"/>
              </a:rPr>
              <a:t>до </a:t>
            </a:r>
            <a:r>
              <a:rPr lang="ru-RU" sz="2800" dirty="0" smtClean="0">
                <a:latin typeface="Times New Roman" panose="02020603050405020304" pitchFamily="18" charset="0"/>
                <a:cs typeface="Times New Roman" panose="02020603050405020304" pitchFamily="18" charset="0"/>
              </a:rPr>
              <a:t>10 </a:t>
            </a:r>
            <a:r>
              <a:rPr lang="ru-RU" sz="2800" dirty="0">
                <a:latin typeface="Times New Roman" panose="02020603050405020304" pitchFamily="18" charset="0"/>
                <a:cs typeface="Times New Roman" panose="02020603050405020304" pitchFamily="18" charset="0"/>
              </a:rPr>
              <a:t>должностных окладов </a:t>
            </a:r>
            <a:endParaRPr lang="ru-RU" sz="2800" dirty="0" smtClean="0">
              <a:latin typeface="Times New Roman" panose="02020603050405020304" pitchFamily="18" charset="0"/>
              <a:cs typeface="Times New Roman" panose="02020603050405020304" pitchFamily="18" charset="0"/>
            </a:endParaRPr>
          </a:p>
          <a:p>
            <a:pPr eaLnBrk="1" hangingPunct="1"/>
            <a:r>
              <a:rPr lang="ru-RU" sz="2800" b="1" dirty="0" smtClean="0">
                <a:latin typeface="Times New Roman" panose="02020603050405020304" pitchFamily="18" charset="0"/>
                <a:cs typeface="Times New Roman" panose="02020603050405020304" pitchFamily="18" charset="0"/>
              </a:rPr>
              <a:t>20</a:t>
            </a:r>
            <a:r>
              <a:rPr lang="ru-RU" sz="2800" dirty="0" smtClean="0">
                <a:latin typeface="Times New Roman" panose="02020603050405020304" pitchFamily="18" charset="0"/>
                <a:cs typeface="Times New Roman" panose="02020603050405020304" pitchFamily="18" charset="0"/>
              </a:rPr>
              <a:t> муниципалитетов - ежемесячные </a:t>
            </a:r>
            <a:r>
              <a:rPr lang="ru-RU" sz="2800" dirty="0">
                <a:latin typeface="Times New Roman" panose="02020603050405020304" pitchFamily="18" charset="0"/>
                <a:cs typeface="Times New Roman" panose="02020603050405020304" pitchFamily="18" charset="0"/>
              </a:rPr>
              <a:t>доплаты к должностному окладу от 10% до 150</a:t>
            </a:r>
            <a:r>
              <a:rPr lang="ru-RU" sz="2800" dirty="0" smtClean="0">
                <a:latin typeface="Times New Roman" panose="02020603050405020304" pitchFamily="18" charset="0"/>
                <a:cs typeface="Times New Roman" panose="02020603050405020304" pitchFamily="18" charset="0"/>
              </a:rPr>
              <a:t>%</a:t>
            </a:r>
          </a:p>
          <a:p>
            <a:pPr eaLnBrk="1" hangingPunct="1"/>
            <a:r>
              <a:rPr lang="ru-RU" sz="2800" b="1" dirty="0" smtClean="0">
                <a:latin typeface="Times New Roman" panose="02020603050405020304" pitchFamily="18" charset="0"/>
                <a:cs typeface="Times New Roman" panose="02020603050405020304" pitchFamily="18" charset="0"/>
              </a:rPr>
              <a:t>23</a:t>
            </a:r>
            <a:r>
              <a:rPr lang="ru-RU" sz="2800" dirty="0" smtClean="0">
                <a:latin typeface="Times New Roman" panose="02020603050405020304" pitchFamily="18" charset="0"/>
                <a:cs typeface="Times New Roman" panose="02020603050405020304" pitchFamily="18" charset="0"/>
              </a:rPr>
              <a:t> муниципалитета - комнаты </a:t>
            </a:r>
            <a:r>
              <a:rPr lang="ru-RU" sz="2800" dirty="0">
                <a:latin typeface="Times New Roman" panose="02020603050405020304" pitchFamily="18" charset="0"/>
                <a:cs typeface="Times New Roman" panose="02020603050405020304" pitchFamily="18" charset="0"/>
              </a:rPr>
              <a:t>в общежитии или служебное </a:t>
            </a:r>
            <a:r>
              <a:rPr lang="ru-RU" sz="2800" dirty="0" smtClean="0">
                <a:latin typeface="Times New Roman" panose="02020603050405020304" pitchFamily="18" charset="0"/>
                <a:cs typeface="Times New Roman" panose="02020603050405020304" pitchFamily="18" charset="0"/>
              </a:rPr>
              <a:t>жилье</a:t>
            </a:r>
            <a:endParaRPr lang="ru-RU" sz="2800" dirty="0">
              <a:latin typeface="Times New Roman" panose="02020603050405020304" pitchFamily="18" charset="0"/>
              <a:cs typeface="Times New Roman" panose="02020603050405020304" pitchFamily="18" charset="0"/>
            </a:endParaRPr>
          </a:p>
          <a:p>
            <a:pPr marL="0" indent="0" algn="ctr" eaLnBrk="1" hangingPunct="1">
              <a:buFont typeface="Arial" charset="0"/>
              <a:buNone/>
            </a:pPr>
            <a:endParaRPr lang="ru-RU" sz="22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7349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Times New Roman" panose="02020603050405020304" pitchFamily="18" charset="0"/>
                <a:cs typeface="Times New Roman" panose="02020603050405020304" pitchFamily="18" charset="0"/>
              </a:rPr>
              <a:t>Жилищные государственные программы </a:t>
            </a:r>
            <a:r>
              <a:rPr lang="ru-RU" sz="2800" b="1" dirty="0">
                <a:latin typeface="Times New Roman" panose="02020603050405020304" pitchFamily="18" charset="0"/>
                <a:cs typeface="Times New Roman" panose="02020603050405020304" pitchFamily="18" charset="0"/>
              </a:rPr>
              <a:t>Приморского края</a:t>
            </a:r>
          </a:p>
        </p:txBody>
      </p:sp>
      <p:sp>
        <p:nvSpPr>
          <p:cNvPr id="3" name="Объект 2"/>
          <p:cNvSpPr>
            <a:spLocks noGrp="1"/>
          </p:cNvSpPr>
          <p:nvPr>
            <p:ph idx="1"/>
          </p:nvPr>
        </p:nvSpPr>
        <p:spPr/>
        <p:txBody>
          <a:bodyPr/>
          <a:lstStyle/>
          <a:p>
            <a:r>
              <a:rPr lang="ru-RU" dirty="0" smtClean="0">
                <a:latin typeface="Times New Roman" panose="02020603050405020304" pitchFamily="18" charset="0"/>
                <a:cs typeface="Times New Roman" panose="02020603050405020304" pitchFamily="18" charset="0"/>
              </a:rPr>
              <a:t>социальная </a:t>
            </a:r>
            <a:r>
              <a:rPr lang="ru-RU" dirty="0">
                <a:latin typeface="Times New Roman" panose="02020603050405020304" pitchFamily="18" charset="0"/>
                <a:cs typeface="Times New Roman" panose="02020603050405020304" pitchFamily="18" charset="0"/>
              </a:rPr>
              <a:t>выплата на приобретение жилья педагогам, проживающим и работающим в сельской </a:t>
            </a:r>
            <a:r>
              <a:rPr lang="ru-RU" dirty="0" smtClean="0">
                <a:latin typeface="Times New Roman" panose="02020603050405020304" pitchFamily="18" charset="0"/>
                <a:cs typeface="Times New Roman" panose="02020603050405020304" pitchFamily="18" charset="0"/>
              </a:rPr>
              <a:t>местности</a:t>
            </a:r>
          </a:p>
          <a:p>
            <a:r>
              <a:rPr lang="ru-RU" dirty="0" smtClean="0">
                <a:latin typeface="Times New Roman" panose="02020603050405020304" pitchFamily="18" charset="0"/>
                <a:cs typeface="Times New Roman" panose="02020603050405020304" pitchFamily="18" charset="0"/>
              </a:rPr>
              <a:t>социальная выплата на приобретение жилья молодой  семье</a:t>
            </a:r>
          </a:p>
          <a:p>
            <a:r>
              <a:rPr lang="ru-RU" dirty="0">
                <a:latin typeface="Times New Roman" panose="02020603050405020304" pitchFamily="18" charset="0"/>
                <a:cs typeface="Times New Roman" panose="02020603050405020304" pitchFamily="18" charset="0"/>
              </a:rPr>
              <a:t>ипотечное кредитование под 5,5% годовых</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1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Объект 2"/>
          <p:cNvSpPr>
            <a:spLocks noGrp="1"/>
          </p:cNvSpPr>
          <p:nvPr>
            <p:ph idx="1"/>
          </p:nvPr>
        </p:nvSpPr>
        <p:spPr>
          <a:xfrm>
            <a:off x="457200" y="404813"/>
            <a:ext cx="8363272" cy="6119812"/>
          </a:xfrm>
        </p:spPr>
        <p:txBody>
          <a:bodyPr/>
          <a:lstStyle/>
          <a:p>
            <a:pPr marL="0" indent="0" algn="ctr" eaLnBrk="1" hangingPunct="1">
              <a:buNone/>
            </a:pPr>
            <a:endParaRPr lang="ru-RU" sz="2200" b="1" dirty="0" smtClean="0">
              <a:latin typeface="Times New Roman" panose="02020603050405020304" pitchFamily="18" charset="0"/>
              <a:cs typeface="Times New Roman" panose="02020603050405020304" pitchFamily="18" charset="0"/>
            </a:endParaRPr>
          </a:p>
          <a:p>
            <a:pPr marL="0" indent="0" algn="just" eaLnBrk="1" hangingPunct="1">
              <a:buNone/>
            </a:pPr>
            <a:r>
              <a:rPr lang="ru-RU" sz="2800" b="1" dirty="0" smtClean="0">
                <a:latin typeface="Times New Roman" panose="02020603050405020304" pitchFamily="18" charset="0"/>
                <a:cs typeface="Times New Roman" panose="02020603050405020304" pitchFamily="18" charset="0"/>
              </a:rPr>
              <a:t>ст. 47 Федерального закона от 29.12.2013 № 273-ФЗ </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«Об образовании в Российской Федерации»</a:t>
            </a:r>
          </a:p>
          <a:p>
            <a:pPr marL="0" indent="0" algn="just" eaLnBrk="1" hangingPunct="1">
              <a:buNone/>
            </a:pPr>
            <a:endParaRPr lang="ru-RU" sz="2800" b="1" dirty="0" smtClean="0">
              <a:latin typeface="Times New Roman" panose="02020603050405020304" pitchFamily="18" charset="0"/>
              <a:cs typeface="Times New Roman" panose="02020603050405020304" pitchFamily="18" charset="0"/>
            </a:endParaRPr>
          </a:p>
          <a:p>
            <a:pPr marL="0" indent="0" algn="just" eaLnBrk="1" hangingPunct="1">
              <a:buNone/>
            </a:pPr>
            <a:endParaRPr lang="ru-RU" sz="2200" dirty="0">
              <a:latin typeface="Times New Roman" panose="02020603050405020304" pitchFamily="18" charset="0"/>
              <a:cs typeface="Times New Roman" panose="02020603050405020304" pitchFamily="18" charset="0"/>
            </a:endParaRPr>
          </a:p>
          <a:p>
            <a:pPr marL="0" indent="0" algn="just" eaLnBrk="1" hangingPunct="1">
              <a:buNone/>
            </a:pPr>
            <a:r>
              <a:rPr lang="ru-RU" sz="2800" dirty="0" smtClean="0">
                <a:latin typeface="Times New Roman" panose="02020603050405020304" pitchFamily="18" charset="0"/>
                <a:cs typeface="Times New Roman" panose="02020603050405020304" pitchFamily="18" charset="0"/>
              </a:rPr>
              <a:t>10. Для привлечения </a:t>
            </a:r>
            <a:r>
              <a:rPr lang="ru-RU" sz="2800" dirty="0">
                <a:latin typeface="Times New Roman" panose="02020603050405020304" pitchFamily="18" charset="0"/>
                <a:cs typeface="Times New Roman" panose="02020603050405020304" pitchFamily="18" charset="0"/>
              </a:rPr>
              <a:t>выпускников профессиональных образовательных организаций и </a:t>
            </a:r>
            <a:r>
              <a:rPr lang="ru-RU" sz="2800" dirty="0" smtClean="0">
                <a:latin typeface="Times New Roman" panose="02020603050405020304" pitchFamily="18" charset="0"/>
                <a:cs typeface="Times New Roman" panose="02020603050405020304" pitchFamily="18" charset="0"/>
              </a:rPr>
              <a:t>образовательных организаций </a:t>
            </a:r>
            <a:r>
              <a:rPr lang="ru-RU" sz="2800" dirty="0">
                <a:latin typeface="Times New Roman" panose="02020603050405020304" pitchFamily="18" charset="0"/>
                <a:cs typeface="Times New Roman" panose="02020603050405020304" pitchFamily="18" charset="0"/>
              </a:rPr>
              <a:t>высшего образования к педагогической </a:t>
            </a:r>
            <a:r>
              <a:rPr lang="ru-RU" sz="2800" dirty="0" smtClean="0">
                <a:latin typeface="Times New Roman" panose="02020603050405020304" pitchFamily="18" charset="0"/>
                <a:cs typeface="Times New Roman" panose="02020603050405020304" pitchFamily="18" charset="0"/>
              </a:rPr>
              <a:t>деятельности органы государственной власти субъектов Российской Федерации вправе устанавливать дополнительные меры государственной поддержки</a:t>
            </a:r>
            <a:endParaRPr 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Объект 2"/>
          <p:cNvSpPr>
            <a:spLocks noGrp="1"/>
          </p:cNvSpPr>
          <p:nvPr>
            <p:ph idx="1"/>
          </p:nvPr>
        </p:nvSpPr>
        <p:spPr>
          <a:xfrm>
            <a:off x="457200" y="404813"/>
            <a:ext cx="8363272" cy="6119812"/>
          </a:xfrm>
        </p:spPr>
        <p:txBody>
          <a:bodyPr/>
          <a:lstStyle/>
          <a:p>
            <a:pPr marL="0" indent="0" algn="ctr" eaLnBrk="1" hangingPunct="1">
              <a:buNone/>
            </a:pPr>
            <a:r>
              <a:rPr lang="ru-RU" sz="2000" b="1" dirty="0" smtClean="0">
                <a:latin typeface="Times New Roman" panose="02020603050405020304" pitchFamily="18" charset="0"/>
                <a:cs typeface="Times New Roman" panose="02020603050405020304" pitchFamily="18" charset="0"/>
              </a:rPr>
              <a:t>Концепция и План мероприятий привлечения </a:t>
            </a:r>
            <a:r>
              <a:rPr lang="ru-RU" sz="2000" b="1" dirty="0">
                <a:latin typeface="Times New Roman" panose="02020603050405020304" pitchFamily="18" charset="0"/>
                <a:cs typeface="Times New Roman" panose="02020603050405020304" pitchFamily="18" charset="0"/>
              </a:rPr>
              <a:t>выпускников профессиональных образовательных организаций и </a:t>
            </a:r>
            <a:r>
              <a:rPr lang="ru-RU" sz="2000" b="1" dirty="0" smtClean="0">
                <a:latin typeface="Times New Roman" panose="02020603050405020304" pitchFamily="18" charset="0"/>
                <a:cs typeface="Times New Roman" panose="02020603050405020304" pitchFamily="18" charset="0"/>
              </a:rPr>
              <a:t>организаций высшего образования к </a:t>
            </a:r>
            <a:r>
              <a:rPr lang="ru-RU" sz="2000" b="1" dirty="0">
                <a:latin typeface="Times New Roman" panose="02020603050405020304" pitchFamily="18" charset="0"/>
                <a:cs typeface="Times New Roman" panose="02020603050405020304" pitchFamily="18" charset="0"/>
              </a:rPr>
              <a:t>педагогической деятельности и </a:t>
            </a:r>
            <a:r>
              <a:rPr lang="ru-RU" sz="2000" b="1" dirty="0" smtClean="0">
                <a:latin typeface="Times New Roman" panose="02020603050405020304" pitchFamily="18" charset="0"/>
                <a:cs typeface="Times New Roman" panose="02020603050405020304" pitchFamily="18" charset="0"/>
              </a:rPr>
              <a:t>закрепления молодых специалистов в </a:t>
            </a:r>
            <a:r>
              <a:rPr lang="ru-RU" sz="2000" b="1" dirty="0">
                <a:latin typeface="Times New Roman" panose="02020603050405020304" pitchFamily="18" charset="0"/>
                <a:cs typeface="Times New Roman" panose="02020603050405020304" pitchFamily="18" charset="0"/>
              </a:rPr>
              <a:t>системе образования </a:t>
            </a:r>
            <a:r>
              <a:rPr lang="ru-RU" sz="2000" b="1" dirty="0" smtClean="0">
                <a:latin typeface="Times New Roman" panose="02020603050405020304" pitchFamily="18" charset="0"/>
                <a:cs typeface="Times New Roman" panose="02020603050405020304" pitchFamily="18" charset="0"/>
              </a:rPr>
              <a:t>Приморского края </a:t>
            </a:r>
          </a:p>
          <a:p>
            <a:pPr marL="0" indent="0" algn="ctr" eaLnBrk="1" hangingPunct="1">
              <a:buNone/>
            </a:pPr>
            <a:endParaRPr lang="ru-RU" sz="2000" b="1" dirty="0" smtClean="0">
              <a:latin typeface="Times New Roman" panose="02020603050405020304" pitchFamily="18" charset="0"/>
              <a:cs typeface="Times New Roman" panose="02020603050405020304" pitchFamily="18" charset="0"/>
            </a:endParaRPr>
          </a:p>
          <a:p>
            <a:pPr marL="0" indent="0" algn="ctr" eaLnBrk="1" hangingPunct="1">
              <a:buNone/>
            </a:pPr>
            <a:r>
              <a:rPr lang="ru-RU" sz="2400" b="1" dirty="0" smtClean="0">
                <a:latin typeface="Times New Roman" panose="02020603050405020304" pitchFamily="18" charset="0"/>
                <a:cs typeface="Times New Roman" panose="02020603050405020304" pitchFamily="18" charset="0"/>
              </a:rPr>
              <a:t>Основные </a:t>
            </a:r>
            <a:r>
              <a:rPr lang="ru-RU" sz="2400" b="1" dirty="0">
                <a:latin typeface="Times New Roman" panose="02020603050405020304" pitchFamily="18" charset="0"/>
                <a:cs typeface="Times New Roman" panose="02020603050405020304" pitchFamily="18" charset="0"/>
              </a:rPr>
              <a:t>направления</a:t>
            </a:r>
          </a:p>
          <a:p>
            <a:pPr eaLnBrk="1" hangingPunct="1"/>
            <a:r>
              <a:rPr lang="ru-RU" sz="2400" dirty="0" smtClean="0">
                <a:latin typeface="Times New Roman" panose="02020603050405020304" pitchFamily="18" charset="0"/>
                <a:cs typeface="Times New Roman" panose="02020603050405020304" pitchFamily="18" charset="0"/>
              </a:rPr>
              <a:t>Привлечение </a:t>
            </a:r>
            <a:r>
              <a:rPr lang="ru-RU" sz="2400" dirty="0">
                <a:latin typeface="Times New Roman" panose="02020603050405020304" pitchFamily="18" charset="0"/>
                <a:cs typeface="Times New Roman" panose="02020603050405020304" pitchFamily="18" charset="0"/>
              </a:rPr>
              <a:t>молодых педагогов в образовательные </a:t>
            </a:r>
            <a:r>
              <a:rPr lang="ru-RU" sz="2400" dirty="0" smtClean="0">
                <a:latin typeface="Times New Roman" panose="02020603050405020304" pitchFamily="18" charset="0"/>
                <a:cs typeface="Times New Roman" panose="02020603050405020304" pitchFamily="18" charset="0"/>
              </a:rPr>
              <a:t>организации</a:t>
            </a:r>
          </a:p>
          <a:p>
            <a:pPr eaLnBrk="1" hangingPunct="1"/>
            <a:r>
              <a:rPr lang="ru-RU" sz="2400" dirty="0" smtClean="0">
                <a:latin typeface="Times New Roman" panose="02020603050405020304" pitchFamily="18" charset="0"/>
                <a:cs typeface="Times New Roman" panose="02020603050405020304" pitchFamily="18" charset="0"/>
              </a:rPr>
              <a:t>Психолого-педагогическая </a:t>
            </a:r>
            <a:r>
              <a:rPr lang="ru-RU" sz="2400" dirty="0">
                <a:latin typeface="Times New Roman" panose="02020603050405020304" pitchFamily="18" charset="0"/>
                <a:cs typeface="Times New Roman" panose="02020603050405020304" pitchFamily="18" charset="0"/>
              </a:rPr>
              <a:t>поддержка адаптации молодых педагогов, их творческой включенности в работу</a:t>
            </a:r>
          </a:p>
          <a:p>
            <a:pPr eaLnBrk="1" hangingPunct="1"/>
            <a:r>
              <a:rPr lang="ru-RU" sz="2400" dirty="0" smtClean="0">
                <a:latin typeface="Times New Roman" panose="02020603050405020304" pitchFamily="18" charset="0"/>
                <a:cs typeface="Times New Roman" panose="02020603050405020304" pitchFamily="18" charset="0"/>
              </a:rPr>
              <a:t>Развитие </a:t>
            </a:r>
            <a:r>
              <a:rPr lang="ru-RU" sz="2400" dirty="0">
                <a:latin typeface="Times New Roman" panose="02020603050405020304" pitchFamily="18" charset="0"/>
                <a:cs typeface="Times New Roman" panose="02020603050405020304" pitchFamily="18" charset="0"/>
              </a:rPr>
              <a:t>профессионального мастерства начинающих </a:t>
            </a:r>
            <a:r>
              <a:rPr lang="ru-RU" sz="2400" dirty="0" smtClean="0">
                <a:latin typeface="Times New Roman" panose="02020603050405020304" pitchFamily="18" charset="0"/>
                <a:cs typeface="Times New Roman" panose="02020603050405020304" pitchFamily="18" charset="0"/>
              </a:rPr>
              <a:t>педагогов</a:t>
            </a:r>
          </a:p>
          <a:p>
            <a:pPr eaLnBrk="1" hangingPunct="1"/>
            <a:endParaRPr lang="ru-RU" sz="2400" dirty="0">
              <a:latin typeface="Times New Roman" panose="02020603050405020304" pitchFamily="18" charset="0"/>
              <a:cs typeface="Times New Roman" panose="02020603050405020304" pitchFamily="18" charset="0"/>
            </a:endParaRPr>
          </a:p>
          <a:p>
            <a:pPr marL="0" indent="0" algn="ctr" eaLnBrk="1" hangingPunct="1">
              <a:buNone/>
            </a:pPr>
            <a:r>
              <a:rPr lang="ru-RU" sz="2400" dirty="0" smtClean="0">
                <a:latin typeface="Times New Roman" panose="02020603050405020304" pitchFamily="18" charset="0"/>
                <a:cs typeface="Times New Roman" panose="02020603050405020304" pitchFamily="18" charset="0"/>
              </a:rPr>
              <a:t>(мониторинг реализации </a:t>
            </a:r>
            <a:r>
              <a:rPr lang="ru-RU" sz="2400" dirty="0">
                <a:latin typeface="Times New Roman" panose="02020603050405020304" pitchFamily="18" charset="0"/>
                <a:cs typeface="Times New Roman" panose="02020603050405020304" pitchFamily="18" charset="0"/>
              </a:rPr>
              <a:t>плана </a:t>
            </a:r>
            <a:r>
              <a:rPr lang="ru-RU" sz="2400" dirty="0" smtClean="0">
                <a:latin typeface="Times New Roman" panose="02020603050405020304" pitchFamily="18" charset="0"/>
                <a:cs typeface="Times New Roman" panose="02020603050405020304" pitchFamily="18" charset="0"/>
              </a:rPr>
              <a:t>мероприятий – </a:t>
            </a:r>
          </a:p>
          <a:p>
            <a:pPr marL="0" indent="0" algn="ctr" eaLnBrk="1" hangingPunct="1">
              <a:buNone/>
            </a:pPr>
            <a:r>
              <a:rPr lang="ru-RU" sz="2400" dirty="0" smtClean="0">
                <a:latin typeface="Times New Roman" panose="02020603050405020304" pitchFamily="18" charset="0"/>
                <a:cs typeface="Times New Roman" panose="02020603050405020304" pitchFamily="18" charset="0"/>
              </a:rPr>
              <a:t>ежегодно, 2,4 квартал 2018-2020 гг.)</a:t>
            </a:r>
          </a:p>
          <a:p>
            <a:pPr eaLnBrk="1" hangingPunct="1"/>
            <a:endParaRPr lang="ru-RU" sz="2400" dirty="0">
              <a:latin typeface="Times New Roman" panose="02020603050405020304" pitchFamily="18" charset="0"/>
              <a:cs typeface="Times New Roman" panose="02020603050405020304" pitchFamily="18" charset="0"/>
            </a:endParaRPr>
          </a:p>
          <a:p>
            <a:pPr eaLnBrk="1" hangingPunct="1"/>
            <a:endParaRPr lang="ru-RU"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169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813"/>
            <a:ext cx="8229600" cy="6119812"/>
          </a:xfrm>
        </p:spPr>
        <p:txBody>
          <a:bodyPr rtlCol="0">
            <a:normAutofit fontScale="92500" lnSpcReduction="10000"/>
          </a:bodyPr>
          <a:lstStyle/>
          <a:p>
            <a:pPr marL="0" indent="0" algn="ctr" eaLnBrk="1" fontAlgn="auto" hangingPunct="1">
              <a:spcAft>
                <a:spcPts val="0"/>
              </a:spcAft>
              <a:buNone/>
              <a:defRPr/>
            </a:pPr>
            <a:r>
              <a:rPr lang="ru-RU" sz="3600" b="1" dirty="0" smtClean="0">
                <a:latin typeface="Times New Roman" panose="02020603050405020304" pitchFamily="18" charset="0"/>
                <a:cs typeface="Times New Roman" panose="02020603050405020304" pitchFamily="18" charset="0"/>
              </a:rPr>
              <a:t>Закон </a:t>
            </a:r>
            <a:r>
              <a:rPr lang="ru-RU" sz="3600" b="1" dirty="0">
                <a:latin typeface="Times New Roman" panose="02020603050405020304" pitchFamily="18" charset="0"/>
                <a:cs typeface="Times New Roman" panose="02020603050405020304" pitchFamily="18" charset="0"/>
              </a:rPr>
              <a:t>Приморского края </a:t>
            </a:r>
            <a:endParaRPr lang="ru-RU" sz="3600" b="1" dirty="0" smtClean="0">
              <a:latin typeface="Times New Roman" panose="02020603050405020304" pitchFamily="18" charset="0"/>
              <a:cs typeface="Times New Roman" panose="02020603050405020304" pitchFamily="18" charset="0"/>
            </a:endParaRPr>
          </a:p>
          <a:p>
            <a:pPr marL="0" indent="0" algn="ctr" eaLnBrk="1" fontAlgn="auto" hangingPunct="1">
              <a:spcAft>
                <a:spcPts val="0"/>
              </a:spcAft>
              <a:buNone/>
              <a:defRPr/>
            </a:pPr>
            <a:r>
              <a:rPr lang="ru-RU" sz="3600" b="1" dirty="0" smtClean="0">
                <a:latin typeface="Times New Roman" panose="02020603050405020304" pitchFamily="18" charset="0"/>
                <a:cs typeface="Times New Roman" panose="02020603050405020304" pitchFamily="18" charset="0"/>
              </a:rPr>
              <a:t>от 23.11.2018 № 389-ФЗ</a:t>
            </a:r>
          </a:p>
          <a:p>
            <a:pPr marL="0" indent="0" algn="ctr" eaLnBrk="1" fontAlgn="auto" hangingPunct="1">
              <a:spcAft>
                <a:spcPts val="0"/>
              </a:spcAft>
              <a:buNone/>
              <a:defRPr/>
            </a:pPr>
            <a:r>
              <a:rPr lang="ru-RU" sz="3600" b="1" dirty="0" smtClean="0">
                <a:latin typeface="Times New Roman" panose="02020603050405020304" pitchFamily="18" charset="0"/>
                <a:cs typeface="Times New Roman" panose="02020603050405020304" pitchFamily="18" charset="0"/>
              </a:rPr>
              <a:t>«</a:t>
            </a:r>
            <a:r>
              <a:rPr lang="ru-RU" sz="3600" b="1" dirty="0">
                <a:latin typeface="Times New Roman" panose="02020603050405020304" pitchFamily="18" charset="0"/>
                <a:cs typeface="Times New Roman" panose="02020603050405020304" pitchFamily="18" charset="0"/>
              </a:rPr>
              <a:t>О предоставлении мер социальной поддержки педагогическим работникам </a:t>
            </a:r>
            <a:r>
              <a:rPr lang="ru-RU" sz="3600" b="1" dirty="0" smtClean="0">
                <a:latin typeface="Times New Roman" panose="02020603050405020304" pitchFamily="18" charset="0"/>
                <a:cs typeface="Times New Roman" panose="02020603050405020304" pitchFamily="18" charset="0"/>
              </a:rPr>
              <a:t>краевых государственных </a:t>
            </a:r>
            <a:r>
              <a:rPr lang="ru-RU" sz="3600" b="1" dirty="0">
                <a:latin typeface="Times New Roman" panose="02020603050405020304" pitchFamily="18" charset="0"/>
                <a:cs typeface="Times New Roman" panose="02020603050405020304" pitchFamily="18" charset="0"/>
              </a:rPr>
              <a:t>и </a:t>
            </a:r>
            <a:r>
              <a:rPr lang="ru-RU" sz="3600" b="1" dirty="0" smtClean="0">
                <a:latin typeface="Times New Roman" panose="02020603050405020304" pitchFamily="18" charset="0"/>
                <a:cs typeface="Times New Roman" panose="02020603050405020304" pitchFamily="18" charset="0"/>
              </a:rPr>
              <a:t>муниципальных образовательных организаций </a:t>
            </a:r>
            <a:r>
              <a:rPr lang="ru-RU" sz="3600" b="1" dirty="0">
                <a:latin typeface="Times New Roman" panose="02020603050405020304" pitchFamily="18" charset="0"/>
                <a:cs typeface="Times New Roman" panose="02020603050405020304" pitchFamily="18" charset="0"/>
              </a:rPr>
              <a:t>Приморского края</a:t>
            </a:r>
            <a:r>
              <a:rPr lang="ru-RU" sz="3600" b="1" dirty="0" smtClean="0">
                <a:latin typeface="Times New Roman" panose="02020603050405020304" pitchFamily="18" charset="0"/>
                <a:cs typeface="Times New Roman" panose="02020603050405020304" pitchFamily="18" charset="0"/>
              </a:rPr>
              <a:t>»</a:t>
            </a:r>
          </a:p>
          <a:p>
            <a:pPr marL="0" indent="0" algn="ctr" eaLnBrk="1" fontAlgn="auto" hangingPunct="1">
              <a:spcAft>
                <a:spcPts val="0"/>
              </a:spcAft>
              <a:buNone/>
              <a:defRPr/>
            </a:pPr>
            <a:endParaRPr lang="ru-RU" sz="3500" b="1" dirty="0" smtClean="0">
              <a:latin typeface="Times New Roman" panose="02020603050405020304" pitchFamily="18" charset="0"/>
              <a:cs typeface="Times New Roman" panose="02020603050405020304" pitchFamily="18" charset="0"/>
            </a:endParaRPr>
          </a:p>
          <a:p>
            <a:pPr marL="0" indent="0" algn="ctr" eaLnBrk="1" fontAlgn="auto" hangingPunct="1">
              <a:spcAft>
                <a:spcPts val="0"/>
              </a:spcAft>
              <a:buNone/>
              <a:defRPr/>
            </a:pPr>
            <a:r>
              <a:rPr lang="ru-RU" sz="2800" dirty="0">
                <a:latin typeface="Times New Roman" panose="02020603050405020304" pitchFamily="18" charset="0"/>
                <a:cs typeface="Times New Roman" panose="02020603050405020304" pitchFamily="18" charset="0"/>
              </a:rPr>
              <a:t>Цель: достижение показателей, определенных Указом Президента Российской Федерации </a:t>
            </a:r>
            <a:endParaRPr lang="ru-RU" sz="2800" dirty="0" smtClean="0">
              <a:latin typeface="Times New Roman" panose="02020603050405020304" pitchFamily="18" charset="0"/>
              <a:cs typeface="Times New Roman" panose="02020603050405020304" pitchFamily="18" charset="0"/>
            </a:endParaRPr>
          </a:p>
          <a:p>
            <a:pPr marL="0" indent="0" algn="ctr" eaLnBrk="1" fontAlgn="auto" hangingPunct="1">
              <a:spcAft>
                <a:spcPts val="0"/>
              </a:spcAft>
              <a:buNone/>
              <a:defRPr/>
            </a:pPr>
            <a:r>
              <a:rPr lang="ru-RU" sz="2800" dirty="0" smtClean="0">
                <a:latin typeface="Times New Roman" panose="02020603050405020304" pitchFamily="18" charset="0"/>
                <a:cs typeface="Times New Roman" panose="02020603050405020304" pitchFamily="18" charset="0"/>
              </a:rPr>
              <a:t>от </a:t>
            </a:r>
            <a:r>
              <a:rPr lang="ru-RU" sz="2800" dirty="0">
                <a:latin typeface="Times New Roman" panose="02020603050405020304" pitchFamily="18" charset="0"/>
                <a:cs typeface="Times New Roman" panose="02020603050405020304" pitchFamily="18" charset="0"/>
              </a:rPr>
              <a:t>07.05.2018 № 204 «О национальных целях и стратегических задачах развития Российской Федерации на период до 2024 года»</a:t>
            </a:r>
            <a:endParaRPr lang="ru-RU" sz="2800" dirty="0" smtClean="0">
              <a:latin typeface="Times New Roman" panose="02020603050405020304" pitchFamily="18" charset="0"/>
              <a:cs typeface="Times New Roman" panose="02020603050405020304" pitchFamily="18" charset="0"/>
            </a:endParaRPr>
          </a:p>
          <a:p>
            <a:pPr algn="just"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1494</TotalTime>
  <Words>521</Words>
  <Application>Microsoft Office PowerPoint</Application>
  <PresentationFormat>Экран (4:3)</PresentationFormat>
  <Paragraphs>86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О предоставлении мер социальной поддержки педагогическим работникам  краевых государственных и  муниципальных образовательных организаций Приморского края</vt:lpstr>
      <vt:lpstr> В системе образования Приморского края</vt:lpstr>
      <vt:lpstr>В образовательных организациях края свыше 600 вакансий педагогов</vt:lpstr>
      <vt:lpstr>Презентация PowerPoint</vt:lpstr>
      <vt:lpstr>Презентация PowerPoint</vt:lpstr>
      <vt:lpstr>Жилищные государственные программы Приморского края</vt:lpstr>
      <vt:lpstr>Презентация PowerPoint</vt:lpstr>
      <vt:lpstr>Презентация PowerPoint</vt:lpstr>
      <vt:lpstr>Презентация PowerPoint</vt:lpstr>
      <vt:lpstr>Меры социальной поддержки</vt:lpstr>
      <vt:lpstr>Единовременная денежная выплата  предоставляется</vt:lpstr>
      <vt:lpstr>Размер единовременной денежной выплаты молодому специалисту  от 250 000 до 440 000 рублей зависит от</vt:lpstr>
      <vt:lpstr>Ежемесячная денежная выплата предоставляется </vt:lpstr>
      <vt:lpstr>Компенсация за наем (поднаем)  жилого помещения предоставляется</vt:lpstr>
      <vt:lpstr>Компенсация части стоимости путевки на санаторно-курортное лечение предоставляется</vt:lpstr>
      <vt:lpstr>Презентация PowerPoint</vt:lpstr>
      <vt:lpstr>В целях популяризации педагогического образования, получения профессии педагога, привлечения, закрепления и адаптации молодых специалистов необходимо</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МИНИСТЕРСТВО ОБРАЗОВАНИЯ И НАУКИ РОССИЙСКОЙ ФЕДЕРАЦИИ  ПРИКАЗ от 26 сентября 2016 г. N 1223  О ВЕДОМСТВЕННЫХ НАГРАДАХ МИНИСТЕРСТВА ОБРАЗОВАНИЯ И НАУКИ РОССИЙСКОЙ ФЕДЕРАЦИИ </dc:title>
  <cp:lastModifiedBy>Лейбольт Ольга Анатольевна</cp:lastModifiedBy>
  <cp:revision>139</cp:revision>
  <cp:lastPrinted>2018-11-01T02:26:48Z</cp:lastPrinted>
  <dcterms:modified xsi:type="dcterms:W3CDTF">2018-12-19T01:21:14Z</dcterms:modified>
</cp:coreProperties>
</file>