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448" r:id="rId3"/>
    <p:sldId id="445" r:id="rId4"/>
    <p:sldId id="446" r:id="rId5"/>
    <p:sldId id="460" r:id="rId6"/>
    <p:sldId id="462" r:id="rId7"/>
    <p:sldId id="463" r:id="rId8"/>
    <p:sldId id="464" r:id="rId9"/>
    <p:sldId id="468" r:id="rId10"/>
    <p:sldId id="469" r:id="rId11"/>
    <p:sldId id="465" r:id="rId12"/>
    <p:sldId id="466" r:id="rId13"/>
    <p:sldId id="467" r:id="rId14"/>
    <p:sldId id="424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FFFCC"/>
    <a:srgbClr val="FFCC00"/>
    <a:srgbClr val="3399FF"/>
    <a:srgbClr val="FFCC66"/>
    <a:srgbClr val="FFCC99"/>
    <a:srgbClr val="FF99CC"/>
    <a:srgbClr val="FF66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/>
    <p:restoredTop sz="93560" autoAdjust="0"/>
  </p:normalViewPr>
  <p:slideViewPr>
    <p:cSldViewPr snapToGrid="0" snapToObjects="1">
      <p:cViewPr varScale="1">
        <p:scale>
          <a:sx n="107" d="100"/>
          <a:sy n="107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650CF-66C1-D549-80E1-EAA2C63765C9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2ABA2-0A71-0149-8C19-97A6FC2DE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1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20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87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85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4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1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8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43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85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67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2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4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1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7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1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2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9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7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3EF8-4D1E-4C41-8D95-7523E5F8FF06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amki-vsem.ru/fon/korichnevyj-fon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086965" y="2366411"/>
            <a:ext cx="4221480" cy="3060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49000">
                <a:srgbClr val="FFC000"/>
              </a:gs>
              <a:gs pos="61000">
                <a:schemeClr val="accent2">
                  <a:lumMod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br>
              <a:rPr lang="ru-RU" sz="1050" b="1" dirty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3" y="-18538"/>
            <a:ext cx="12191999" cy="5152513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45000">
                <a:srgbClr val="800000">
                  <a:alpha val="68000"/>
                </a:srgbClr>
              </a:gs>
              <a:gs pos="100000">
                <a:srgbClr val="FFC000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br>
              <a:rPr lang="ru-RU" sz="1050" b="1" dirty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www.vexillographia.ru/russia/images/obraz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6154" r="15356" b="19487"/>
          <a:stretch/>
        </p:blipFill>
        <p:spPr bwMode="auto">
          <a:xfrm>
            <a:off x="4811690" y="2922287"/>
            <a:ext cx="2614340" cy="194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708497"/>
            <a:ext cx="12192001" cy="2204521"/>
          </a:xfrm>
          <a:effectLst/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 перспективы</a:t>
            </a:r>
            <a:b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профессиональных интересов молодых педагогов</a:t>
            </a:r>
            <a:b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174244"/>
            <a:ext cx="12192000" cy="250433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6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9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100" b="1" i="1" spc="3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800" b="1" i="1" spc="3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Шадрин Сергей Сергеевич</a:t>
            </a:r>
            <a:r>
              <a:rPr lang="ru-RU" sz="3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9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специалист отдела по вопросам общего образования</a:t>
            </a:r>
          </a:p>
          <a:p>
            <a:r>
              <a:rPr lang="ru-RU" sz="33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 Общероссийского Профсоюза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55207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75381" y="3333307"/>
            <a:ext cx="5805996" cy="33855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постановление Правительства РФ от 27 июня 2016 г. № 504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5639" y="5295618"/>
            <a:ext cx="4955737" cy="338554"/>
          </a:xfrm>
          <a:prstGeom prst="rect">
            <a:avLst/>
          </a:prstGeom>
          <a:solidFill>
            <a:srgbClr val="CCECFF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приказ Минтруда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от 5 августа 2016 г. № 422н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71194"/>
            <a:ext cx="12191999" cy="1450925"/>
          </a:xfrm>
          <a:effectLst/>
        </p:spPr>
        <p:txBody>
          <a:bodyPr anchor="t">
            <a:noAutofit/>
          </a:bodyPr>
          <a:lstStyle/>
          <a:p>
            <a:pPr algn="ctr"/>
            <a:r>
              <a:rPr lang="ru-RU" sz="37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прав педагогических работников в связи с применением профессиональных стандартов (в 2016 г.)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8763" y="1610939"/>
            <a:ext cx="5839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Социальные вызовы 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75381" y="1615334"/>
            <a:ext cx="5805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Меры, предпринятые Профсоюзом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763" y="2115131"/>
            <a:ext cx="5805996" cy="156966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sz="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разработка проекта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Особенностей применения профессиональных стандартов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, предоставляющего работодателям права вменения в обязанности педагогических работников требований любых профстандартов</a:t>
            </a:r>
          </a:p>
          <a:p>
            <a:endParaRPr lang="ru-RU" sz="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762" y="3819651"/>
            <a:ext cx="5805996" cy="147732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продолжение «кампании» по массовому признанию педагогических работников якобы несоответствующими образовательному цензу 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75381" y="2124125"/>
            <a:ext cx="580599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отказ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(совместно с Минобрнауки России и   профсоюзами непроизводственной сферы)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от согласования проекта Особенностей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и участие в его кардинальной переработке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5381" y="3806141"/>
            <a:ext cx="5805996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инициирование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(совместно с                          Минобрнауки России)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приведения положений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профстандарта «Педагог» в части требований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к образованию и обучению в соответствие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с квалификационными требованиями ЕКС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33220" y="5634172"/>
            <a:ext cx="754815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Квалификационные характеристики должностей работников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Единого квалификационного справочника должностей руководителей, специалистов и служащих, утверждённые приказом Минздравсоцразвития России от 26 августа 2010 г. № 761-н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Стрелка вниз 12"/>
          <p:cNvSpPr/>
          <p:nvPr/>
        </p:nvSpPr>
        <p:spPr>
          <a:xfrm rot="16200000">
            <a:off x="5927342" y="2648830"/>
            <a:ext cx="335060" cy="15091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2"/>
          <p:cNvSpPr/>
          <p:nvPr/>
        </p:nvSpPr>
        <p:spPr>
          <a:xfrm rot="16200000">
            <a:off x="5924482" y="4323635"/>
            <a:ext cx="335060" cy="15091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275" y="2210357"/>
            <a:ext cx="763200" cy="108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275" y="3966067"/>
            <a:ext cx="763200" cy="108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512" y="3914315"/>
            <a:ext cx="763200" cy="108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8120" r="46394" b="33333"/>
          <a:stretch/>
        </p:blipFill>
        <p:spPr bwMode="auto">
          <a:xfrm>
            <a:off x="11100607" y="3860228"/>
            <a:ext cx="774131" cy="108000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373" y="2180053"/>
            <a:ext cx="763200" cy="108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8034" r="46586" b="33333"/>
          <a:stretch/>
        </p:blipFill>
        <p:spPr bwMode="auto">
          <a:xfrm>
            <a:off x="11099407" y="2137103"/>
            <a:ext cx="763557" cy="108000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3180" t="26019" r="30097" b="4854"/>
          <a:stretch/>
        </p:blipFill>
        <p:spPr>
          <a:xfrm rot="10800000">
            <a:off x="11192860" y="5677778"/>
            <a:ext cx="742247" cy="108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Стрелка вниз 9"/>
          <p:cNvSpPr/>
          <p:nvPr/>
        </p:nvSpPr>
        <p:spPr>
          <a:xfrm>
            <a:off x="6195670" y="5338402"/>
            <a:ext cx="207436" cy="21361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58763" y="5431839"/>
            <a:ext cx="4063833" cy="1402662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Профсоюзом                        проводится работа по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 переноса даты начала применения профстандарта «Педагог»</a:t>
            </a:r>
          </a:p>
          <a:p>
            <a:pPr algn="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сентября 2019 г. </a:t>
            </a:r>
          </a:p>
        </p:txBody>
      </p:sp>
      <p:pic>
        <p:nvPicPr>
          <p:cNvPr id="30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6" y="5501587"/>
            <a:ext cx="395999" cy="39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90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2860" y="1264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221092"/>
          </a:xfrm>
          <a:effectLst/>
        </p:spPr>
        <p:txBody>
          <a:bodyPr anchor="t">
            <a:noAutofit/>
          </a:bodyPr>
          <a:lstStyle/>
          <a:p>
            <a:pPr algn="ctr"/>
            <a:r>
              <a:rPr lang="ru-RU" sz="3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Профсоюза в улучшении</a:t>
            </a:r>
            <a:br>
              <a:rPr lang="ru-RU" sz="3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режима рабочего времени</a:t>
            </a:r>
            <a:br>
              <a:rPr lang="ru-RU" sz="3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времени отдыха педагогических работников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431" t="10209" r="33719" b="5625"/>
          <a:stretch/>
        </p:blipFill>
        <p:spPr>
          <a:xfrm>
            <a:off x="1182877" y="2343523"/>
            <a:ext cx="1287624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314" t="8750" r="34070" b="7084"/>
          <a:stretch/>
        </p:blipFill>
        <p:spPr>
          <a:xfrm>
            <a:off x="396240" y="2133600"/>
            <a:ext cx="1278713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2819398" y="2089561"/>
            <a:ext cx="8930642" cy="1828800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Минобрнауки России от 11 мая 2016 г. № 536 «Об утверждении 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режима рабочего времени и времени отдыха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и иных работников организаций, осуществляющих образовательную деятельность»</a:t>
            </a:r>
          </a:p>
        </p:txBody>
      </p:sp>
      <p:sp>
        <p:nvSpPr>
          <p:cNvPr id="9" name="Стрелка вниз 9"/>
          <p:cNvSpPr/>
          <p:nvPr/>
        </p:nvSpPr>
        <p:spPr>
          <a:xfrm rot="16200000">
            <a:off x="2520919" y="2304719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6240" y="4268057"/>
            <a:ext cx="4892040" cy="886395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участвовал</a:t>
            </a:r>
          </a:p>
          <a:p>
            <a:pPr algn="l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проекта приказа и </a:t>
            </a:r>
          </a:p>
          <a:p>
            <a:pPr algn="l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осуществлении его правовой экспертизы </a:t>
            </a:r>
          </a:p>
        </p:txBody>
      </p:sp>
      <p:pic>
        <p:nvPicPr>
          <p:cNvPr id="13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80" y="4261274"/>
            <a:ext cx="539999" cy="5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96240" y="5158470"/>
            <a:ext cx="11353800" cy="139621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вебинара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руководителей и специалистов органов исполнительной власти субъектов 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Российской Федерации, осуществляющих государственное управление в сфере образования, и региональных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(межрегиональных) организаций Профсоюза на тему: «Особенности режима рабочего времени педагогических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иных работников организаций, осуществляющих образовательную деятельность: актуальные вопросы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правоприменения» (20 апреля 2016 г.)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861560" y="4042895"/>
            <a:ext cx="6888480" cy="10512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содержит улучшающие нормы по сравнению с утратившим силу приказом Минобрнауки России от 27 марта 2006 г. № 69      «Об особенностях режима рабочего времени и времени отдыха педагогических и других работников образовательных учреждений» </a:t>
            </a:r>
          </a:p>
        </p:txBody>
      </p:sp>
    </p:spTree>
    <p:extLst>
      <p:ext uri="{BB962C8B-B14F-4D97-AF65-F5344CB8AC3E}">
        <p14:creationId xmlns:p14="http://schemas.microsoft.com/office/powerpoint/2010/main" val="227477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232372"/>
            <a:ext cx="12191999" cy="122109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Профсоюза по устранению избыточной отчётности учителей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38469" y="1792596"/>
            <a:ext cx="4699376" cy="146108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сокращению и</a:t>
            </a:r>
          </a:p>
          <a:p>
            <a:pPr algn="l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устранению избыточной отчётности учителей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5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(Третьяк Н.В., Меркулова Г.И.,</a:t>
            </a:r>
          </a:p>
          <a:p>
            <a:pPr algn="l"/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Минобрнауки России и Профсоюза</a:t>
            </a:r>
          </a:p>
          <a:p>
            <a:pPr algn="l"/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16 мая 2016 г. № 664/08)</a:t>
            </a:r>
          </a:p>
          <a:p>
            <a:pPr algn="l"/>
            <a:endParaRPr lang="ru-RU" sz="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1466" y="3444186"/>
            <a:ext cx="6858014" cy="146108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разъяснений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сокращению  и устранению избыточной отчётности учителей</a:t>
            </a:r>
          </a:p>
          <a:p>
            <a:pPr algn="l"/>
            <a:endParaRPr lang="ru-RU" sz="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(Куприянова Т.В., письмо Профсоюза от 7 июля 2016 г. № 323)</a:t>
            </a:r>
          </a:p>
          <a:p>
            <a:pPr algn="l"/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11465" y="5055946"/>
            <a:ext cx="6858015" cy="146108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устранения избыточной отчётности</a:t>
            </a:r>
          </a:p>
          <a:p>
            <a:pPr algn="l"/>
            <a:endParaRPr lang="ru-RU" sz="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(Куприянова Т.В., письмо Профсоюза от 18 октября 2016 г. № 479)</a:t>
            </a:r>
          </a:p>
          <a:p>
            <a:pPr algn="l"/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5710" t="23125" r="36295" b="6250"/>
          <a:stretch/>
        </p:blipFill>
        <p:spPr>
          <a:xfrm>
            <a:off x="1664071" y="1811345"/>
            <a:ext cx="1015221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3" y="1811345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0" y="1736372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3" y="1639585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5769" t="10570" r="36224" b="18824"/>
          <a:stretch/>
        </p:blipFill>
        <p:spPr>
          <a:xfrm>
            <a:off x="411466" y="1564612"/>
            <a:ext cx="1015944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47" y="5207463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47" y="3571809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759" y="3519944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39021" t="28125" r="38322" b="15158"/>
          <a:stretch/>
        </p:blipFill>
        <p:spPr>
          <a:xfrm>
            <a:off x="7347871" y="3454726"/>
            <a:ext cx="1016697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759" y="5142245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Соединительная линия уступом 40"/>
          <p:cNvCxnSpPr/>
          <p:nvPr/>
        </p:nvCxnSpPr>
        <p:spPr>
          <a:xfrm>
            <a:off x="2386706" y="2641862"/>
            <a:ext cx="499008" cy="152400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40"/>
          <p:cNvCxnSpPr/>
          <p:nvPr/>
        </p:nvCxnSpPr>
        <p:spPr>
          <a:xfrm rot="10800000" flipV="1">
            <a:off x="6796996" y="4184095"/>
            <a:ext cx="531191" cy="191561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40"/>
          <p:cNvCxnSpPr/>
          <p:nvPr/>
        </p:nvCxnSpPr>
        <p:spPr>
          <a:xfrm rot="5400000">
            <a:off x="7072315" y="5509499"/>
            <a:ext cx="288508" cy="265473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19219" t="18056" r="55781" b="19584"/>
          <a:stretch/>
        </p:blipFill>
        <p:spPr>
          <a:xfrm>
            <a:off x="7338288" y="5077027"/>
            <a:ext cx="1026280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Заголовок 1"/>
          <p:cNvSpPr txBox="1">
            <a:spLocks/>
          </p:cNvSpPr>
          <p:nvPr/>
        </p:nvSpPr>
        <p:spPr>
          <a:xfrm rot="16200000">
            <a:off x="7049880" y="2097351"/>
            <a:ext cx="1764799" cy="84926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</a:t>
            </a:r>
          </a:p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разъяснений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601237" y="1638300"/>
            <a:ext cx="3468844" cy="37632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Общие положения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601236" y="2076450"/>
            <a:ext cx="3468845" cy="37632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Осуществление должностных обязанностей, </a:t>
            </a:r>
          </a:p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связанных с обучением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601238" y="2515740"/>
            <a:ext cx="3468844" cy="37595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Участие в разработке рабочих программ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601236" y="2952380"/>
            <a:ext cx="3468845" cy="659195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Осуществление контрольно-оценочной  </a:t>
            </a: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деятельности посредством электронного </a:t>
            </a: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журнала и дневников обучающихся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601237" y="3667124"/>
            <a:ext cx="3468846" cy="41729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Участие в деятельности педагогического совета </a:t>
            </a:r>
          </a:p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и методических объединений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601236" y="4143374"/>
            <a:ext cx="3468845" cy="38154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Дежурство и выполнение правил по охране </a:t>
            </a:r>
          </a:p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труда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601236" y="4581525"/>
            <a:ext cx="3468845" cy="40563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Реализация календаря образовательных </a:t>
            </a:r>
          </a:p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событий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601238" y="5046107"/>
            <a:ext cx="3468844" cy="102904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VIII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Выполнение учителями с их письменного  </a:t>
            </a:r>
          </a:p>
          <a:p>
            <a:pPr>
              <a:spcAft>
                <a:spcPts val="0"/>
              </a:spcAft>
            </a:pP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согласия дополнительных обязанностей, </a:t>
            </a:r>
          </a:p>
          <a:p>
            <a:pPr>
              <a:spcAft>
                <a:spcPts val="0"/>
              </a:spcAft>
            </a:pP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непосредственно связанных с образовательным </a:t>
            </a:r>
          </a:p>
          <a:p>
            <a:pPr>
              <a:spcAft>
                <a:spcPts val="0"/>
              </a:spcAft>
            </a:pP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процессом, за дополнительную оплату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01236" y="6134100"/>
            <a:ext cx="3468845" cy="40733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</a:t>
            </a:r>
            <a:r>
              <a:rPr lang="ru-RU" sz="1200" spc="-3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Прохождение аттестации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Стрелка вниз 9"/>
          <p:cNvSpPr/>
          <p:nvPr/>
        </p:nvSpPr>
        <p:spPr>
          <a:xfrm rot="16200000">
            <a:off x="8325076" y="1772747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9"/>
          <p:cNvSpPr/>
          <p:nvPr/>
        </p:nvSpPr>
        <p:spPr>
          <a:xfrm rot="16200000">
            <a:off x="7666660" y="3179408"/>
            <a:ext cx="178275" cy="3817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9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232372"/>
            <a:ext cx="12191999" cy="122109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Профсоюза в совершенствовании системы аттестации педагогических работников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197" t="8542" r="33952" b="6667"/>
          <a:stretch/>
        </p:blipFill>
        <p:spPr>
          <a:xfrm>
            <a:off x="1129747" y="1907402"/>
            <a:ext cx="1022507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38469" y="1792597"/>
            <a:ext cx="8911572" cy="88964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Минобрнауки России от 7 апреля 2014 г. № 276 «Об утверждении </a:t>
            </a:r>
            <a:r>
              <a:rPr lang="ru-RU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проведения аттестации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педагогических работников организаций, осуществляющих образовательную деятельность»</a:t>
            </a:r>
          </a:p>
        </p:txBody>
      </p:sp>
      <p:pic>
        <p:nvPicPr>
          <p:cNvPr id="10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66" y="2807403"/>
            <a:ext cx="539999" cy="5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низ 9"/>
          <p:cNvSpPr/>
          <p:nvPr/>
        </p:nvSpPr>
        <p:spPr>
          <a:xfrm rot="16200000">
            <a:off x="2353421" y="1949604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32314" t="8334" r="33835" b="6875"/>
          <a:stretch/>
        </p:blipFill>
        <p:spPr>
          <a:xfrm>
            <a:off x="443535" y="1798720"/>
            <a:ext cx="1022506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489961" y="2810764"/>
            <a:ext cx="8260080" cy="67919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участвовал</a:t>
            </a:r>
          </a:p>
          <a:p>
            <a:pPr algn="l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разработке проекта приказа и осуществлении его правовой экспертизы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3535" y="3494301"/>
            <a:ext cx="11353800" cy="101673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подготовке 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Разъяснений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применению Порядка проведения аттестации </a:t>
            </a:r>
            <a:r>
              <a:rPr lang="en-US" alt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alt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(Зырянова А.В., Меркулова Г.И., письмо Департамента государственной политики в сфере</a:t>
            </a:r>
          </a:p>
          <a:p>
            <a:r>
              <a:rPr lang="ru-RU" alt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общего образования Минобрнауки России  и Профсоюза от 3 декабря 2014 г. № 08-1933/505)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12720" y="4511040"/>
            <a:ext cx="7848600" cy="166116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подготовке рекомендаций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адрес председателей региональных (межрегиональных) организаций Профсоюза об участии в устранении нарушений Порядка проведения аттестации по итогам селекторного совещания в Минобрнауки России 22 декабря 2015 г.</a:t>
            </a:r>
          </a:p>
          <a:p>
            <a:endParaRPr lang="ru-RU" sz="8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(Куприянова Т.В., письмо Профсоюза от 29 декабря 2015 г. № 572)</a:t>
            </a:r>
          </a:p>
          <a:p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8427720" y="3751306"/>
            <a:ext cx="199644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50547" t="18889" r="20469" b="8056"/>
          <a:stretch/>
        </p:blipFill>
        <p:spPr>
          <a:xfrm>
            <a:off x="1407659" y="4714322"/>
            <a:ext cx="1015666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20703" t="19028" r="50313" b="7778"/>
          <a:stretch/>
        </p:blipFill>
        <p:spPr>
          <a:xfrm>
            <a:off x="452302" y="4603100"/>
            <a:ext cx="1013739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46" y="3791040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565" y="3691505"/>
            <a:ext cx="1015200" cy="144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/>
          <a:srcRect l="34688" t="12084" r="35235" b="11389"/>
          <a:stretch/>
        </p:blipFill>
        <p:spPr>
          <a:xfrm>
            <a:off x="10501769" y="3611109"/>
            <a:ext cx="1006171" cy="144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373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ramki-vsem.ru/fon/korichnevyj-fon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" y="5133975"/>
            <a:ext cx="12191995" cy="1724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3" y="-18538"/>
            <a:ext cx="12191999" cy="5152513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45000">
                <a:srgbClr val="800000">
                  <a:alpha val="68000"/>
                </a:srgbClr>
              </a:gs>
              <a:gs pos="100000">
                <a:srgbClr val="FFC000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br>
              <a:rPr lang="ru-RU" sz="1050" b="1" dirty="0">
                <a:solidFill>
                  <a:srgbClr val="FFC000"/>
                </a:solidFill>
              </a:rPr>
            </a:b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13" name="Picture 2" descr="http://www.vexillographia.ru/russia/images/obraz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6154" r="15356" b="19487"/>
          <a:stretch/>
        </p:blipFill>
        <p:spPr bwMode="auto">
          <a:xfrm>
            <a:off x="4811690" y="2922287"/>
            <a:ext cx="2614340" cy="194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4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208429"/>
            <a:ext cx="12191999" cy="1025299"/>
          </a:xfrm>
          <a:effectLst/>
        </p:spPr>
        <p:txBody>
          <a:bodyPr anchor="t">
            <a:normAutofit fontScale="90000"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«молодёжь»,</a:t>
            </a:r>
            <a:b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«молодой специалист», «молодой учёный»</a:t>
            </a:r>
          </a:p>
        </p:txBody>
      </p:sp>
      <p:sp>
        <p:nvSpPr>
          <p:cNvPr id="6" name="Прямоугольник с двумя усеченными противолежащими углами 4"/>
          <p:cNvSpPr/>
          <p:nvPr/>
        </p:nvSpPr>
        <p:spPr>
          <a:xfrm>
            <a:off x="305593" y="1392852"/>
            <a:ext cx="11580812" cy="5501343"/>
          </a:xfrm>
          <a:prstGeom prst="snip2DiagRec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Из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 государственной молодёжной политики Российской Федерации                                    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на период до 2025 года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утверждённых распоряжением Правительства Российской </a:t>
            </a: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Федерации от 29 ноября 2014 г. № 2403-р 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(раздел </a:t>
            </a:r>
            <a:r>
              <a:rPr lang="en-US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часть 2):</a:t>
            </a:r>
            <a:endParaRPr lang="ru-RU" sz="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молодёжь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социально-демографическая группа, выделяемая на основе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возрастных особенностей, социального положения и характеризующаяся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специфическими интересами и ценностями. Эта группа включает лиц в возрасте от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14 до 30 лет, а в некоторых случаях, определённых нормативными правовыми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актами Российской Федерации и субъектов Российской Федерации, – до 35 и более лет, имеющих постоянное место жительства в Российской Федерации или проживающих за рубежом (граждане Российской Федерации и соотечественники)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Российской Федерации в возрасте до 30 лет (для участников жилищных программ поддержки молодых специалистов – до 35 лет), имеющий среднее профессиональное или высшее образование, принятый на работу по трудовому договору в соответствии с уровнем профессионального образования и квалификацией;</a:t>
            </a: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учёный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работник образовательной или научной организации, имеющий учёную степень кандидата наук в возрасте до 35 лет или учёную степень доктора наук в возрасте до 40 лет (для участников программ решения жилищных проблем работников – до 45 лет) либо являющийся аспирантом, исследователем или преподавателем образовательной организации высшего образования без учёной степени в возрасте до 30 лет».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3047" t="13382" r="33906" b="4722"/>
          <a:stretch/>
        </p:blipFill>
        <p:spPr>
          <a:xfrm>
            <a:off x="1301242" y="1530464"/>
            <a:ext cx="1274400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3088" t="11760" r="33971" b="5625"/>
          <a:stretch/>
        </p:blipFill>
        <p:spPr>
          <a:xfrm>
            <a:off x="428290" y="1461658"/>
            <a:ext cx="1275948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низ 9"/>
          <p:cNvSpPr/>
          <p:nvPr/>
        </p:nvSpPr>
        <p:spPr>
          <a:xfrm rot="16200000">
            <a:off x="2527631" y="2472665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2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22109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Профсоюза в сфере поддержки</a:t>
            </a:r>
            <a:b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специалистов и их объединений</a:t>
            </a:r>
          </a:p>
        </p:txBody>
      </p:sp>
      <p:sp>
        <p:nvSpPr>
          <p:cNvPr id="6" name="Прямоугольник с двумя усеченными противолежащими углами 4"/>
          <p:cNvSpPr/>
          <p:nvPr/>
        </p:nvSpPr>
        <p:spPr>
          <a:xfrm>
            <a:off x="305593" y="1392852"/>
            <a:ext cx="11580812" cy="4846583"/>
          </a:xfrm>
          <a:prstGeom prst="snip2DiagRec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Из </a:t>
            </a:r>
            <a:r>
              <a:rPr lang="ru-RU" sz="1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развития деятельности Профсоюза на 2015–2020 годы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утверждённой 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постановлением Центрального Совета Профсоюза от 10 декабря 2015 г. № 2–3 (раздел 4):</a:t>
            </a:r>
          </a:p>
          <a:p>
            <a:endParaRPr lang="ru-RU" sz="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Профсоюза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4.2.1. Добиваться: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включения в федеральные и региональные программы развития образования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конкретных мер по повышению социального статуса педагогических работников      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образовательных организаций, обеспечивающих: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системы льгот и гарантий 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работникам образования, включая молодых специалистов, сохранение действующих социальных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льгот и гарантий работников образования, обучающихся и недопущение их необоснованной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отмены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4.2.2. Способствовать реализации мер по повышению престижа профессии педагога в профессиональной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среде и в обществе, направленных на: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моральных и материальных стимулов для привлечения в сферу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образования молодых учителей, воспитателей, преподавателей и оставления их в профессии;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усиление внимания федеральных и региональных органов исполнительной власти к проблемам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профессионального становления, социально-экономической и правовой поддержки молодых учителей,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преподавателей и воспитателей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создание и вовлечение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 молодых педагогов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работу по повышению престижа педагогических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профессий»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7656" t="17917" r="61979" b="30654"/>
          <a:stretch/>
        </p:blipFill>
        <p:spPr>
          <a:xfrm>
            <a:off x="652817" y="1632629"/>
            <a:ext cx="1267109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7656" t="17917" r="61979" b="30654"/>
          <a:stretch/>
        </p:blipFill>
        <p:spPr>
          <a:xfrm>
            <a:off x="603837" y="1593140"/>
            <a:ext cx="1267109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7656" t="17917" r="61979" b="30654"/>
          <a:stretch/>
        </p:blipFill>
        <p:spPr>
          <a:xfrm>
            <a:off x="554857" y="1535296"/>
            <a:ext cx="1267109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трелка вниз 9"/>
          <p:cNvSpPr/>
          <p:nvPr/>
        </p:nvSpPr>
        <p:spPr>
          <a:xfrm rot="16200000">
            <a:off x="1773415" y="2193617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431741" y="3173506"/>
            <a:ext cx="344244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86635" y="3432629"/>
            <a:ext cx="501127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903694" y="4383741"/>
            <a:ext cx="626633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308847" y="4634754"/>
            <a:ext cx="803237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308847" y="4876800"/>
            <a:ext cx="1694329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570259" y="4876800"/>
            <a:ext cx="10757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308847" y="5118847"/>
            <a:ext cx="8901953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308847" y="5369859"/>
            <a:ext cx="270734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308847" y="5620871"/>
            <a:ext cx="9350188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308847" y="5853953"/>
            <a:ext cx="93232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16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с двумя усеченными противолежащими углами 4"/>
          <p:cNvSpPr/>
          <p:nvPr/>
        </p:nvSpPr>
        <p:spPr>
          <a:xfrm>
            <a:off x="5786834" y="1392852"/>
            <a:ext cx="6123782" cy="5158286"/>
          </a:xfrm>
          <a:prstGeom prst="snip2DiagRec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Отраслевого соглашения 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организациям, находящимся в ведении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Министерства образования и науки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Российской Федерации, на 2015–2017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годы, заключённого между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Минобрнауки России и Профсоюзом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22 декабря 2014 г.:</a:t>
            </a:r>
          </a:p>
          <a:p>
            <a:endParaRPr lang="ru-RU" sz="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«8.6. Стороны договорились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8.6.3. Содействовать созданию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 молодых     </a:t>
            </a:r>
          </a:p>
          <a:p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преподавателей, учёных, учителей и других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педагогических работников с целью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привлечения внимания к их проблемам и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обеспечения взаимодействия с органами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государственной власти, органами местного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самоуправления, общественными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организациями в решении социально-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экономических и профессиональных </a:t>
            </a:r>
          </a:p>
          <a:p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проблем»</a:t>
            </a:r>
          </a:p>
          <a:p>
            <a:endParaRPr lang="ru-RU" sz="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22109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советов</a:t>
            </a:r>
            <a:b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педагогических работников</a:t>
            </a:r>
          </a:p>
        </p:txBody>
      </p:sp>
      <p:sp>
        <p:nvSpPr>
          <p:cNvPr id="6" name="Прямоугольник с двумя усеченными противолежащими углами 4"/>
          <p:cNvSpPr/>
          <p:nvPr/>
        </p:nvSpPr>
        <p:spPr>
          <a:xfrm>
            <a:off x="278154" y="1392852"/>
            <a:ext cx="5350180" cy="5158286"/>
          </a:xfrm>
          <a:prstGeom prst="snip2DiagRect">
            <a:avLst/>
          </a:prstGeom>
          <a:solidFill>
            <a:srgbClr val="FFFFCC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о Совете  </a:t>
            </a:r>
          </a:p>
          <a:p>
            <a:r>
              <a:rPr lang="ru-RU" sz="1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молодых педагогов </a:t>
            </a:r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</a:p>
          <a:p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Центральном совете </a:t>
            </a:r>
          </a:p>
          <a:p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Общероссийского </a:t>
            </a:r>
          </a:p>
          <a:p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Профсоюза образования, </a:t>
            </a:r>
          </a:p>
          <a:p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утверждённого  </a:t>
            </a:r>
          </a:p>
          <a:p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постановлением </a:t>
            </a:r>
          </a:p>
          <a:p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Исполкома Профсоюза от  </a:t>
            </a:r>
          </a:p>
          <a:p>
            <a:r>
              <a:rPr lang="ru-RU" sz="1700" i="1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24 сентября 2014 г. № 21-5:</a:t>
            </a:r>
            <a:endParaRPr lang="ru-RU" sz="800" i="1" dirty="0">
              <a:solidFill>
                <a:srgbClr val="001F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>
              <a:solidFill>
                <a:srgbClr val="001F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«2. Цели и задачи Совета.</a:t>
            </a:r>
          </a:p>
          <a:p>
            <a:endParaRPr lang="ru-RU" sz="800" dirty="0">
              <a:solidFill>
                <a:srgbClr val="001F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8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8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молодым </a:t>
            </a:r>
          </a:p>
          <a:p>
            <a:pPr lvl="0"/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педагогам в повышении их квалификации  </a:t>
            </a:r>
          </a:p>
          <a:p>
            <a:pPr lvl="0"/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и компетентности, росту </a:t>
            </a:r>
          </a:p>
          <a:p>
            <a:pPr lvl="0"/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профессионализма; </a:t>
            </a:r>
            <a:r>
              <a:rPr lang="en-US" sz="8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</a:p>
          <a:p>
            <a:pPr lvl="0"/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предложений по усилению защиты </a:t>
            </a:r>
          </a:p>
          <a:p>
            <a:pPr lvl="0"/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социально-трудовых прав и </a:t>
            </a:r>
          </a:p>
          <a:p>
            <a:pPr lvl="0"/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профессиональных интересов молодых </a:t>
            </a:r>
          </a:p>
          <a:p>
            <a:pPr lvl="0"/>
            <a:r>
              <a:rPr lang="ru-RU" sz="1700" dirty="0">
                <a:solidFill>
                  <a:srgbClr val="001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педагогов»</a:t>
            </a:r>
          </a:p>
        </p:txBody>
      </p:sp>
      <p:pic>
        <p:nvPicPr>
          <p:cNvPr id="9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48" y="1674412"/>
            <a:ext cx="1267200" cy="16848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35" y="1592984"/>
            <a:ext cx="1267200" cy="16848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5547" t="11667" r="36172" b="21528"/>
          <a:stretch/>
        </p:blipFill>
        <p:spPr>
          <a:xfrm>
            <a:off x="5906487" y="1511556"/>
            <a:ext cx="1267200" cy="168376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 вниз 9"/>
          <p:cNvSpPr/>
          <p:nvPr/>
        </p:nvSpPr>
        <p:spPr>
          <a:xfrm rot="16200000">
            <a:off x="7313747" y="1651122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953250" y="4095750"/>
            <a:ext cx="402907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953250" y="4381500"/>
            <a:ext cx="324292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4" y="1674412"/>
            <a:ext cx="1202400" cy="16848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3" y="1592984"/>
            <a:ext cx="1202400" cy="16848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281" t="12361" r="71016" b="36034"/>
          <a:stretch/>
        </p:blipFill>
        <p:spPr>
          <a:xfrm>
            <a:off x="412934" y="1511556"/>
            <a:ext cx="1201629" cy="16848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Стрелка вниз 9"/>
          <p:cNvSpPr/>
          <p:nvPr/>
        </p:nvSpPr>
        <p:spPr>
          <a:xfrm rot="16200000">
            <a:off x="1741114" y="1639936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8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34610" t="20310" r="35547" b="4445"/>
          <a:stretch/>
        </p:blipFill>
        <p:spPr>
          <a:xfrm>
            <a:off x="7262391" y="2526589"/>
            <a:ext cx="1269176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22109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поддержки деятельности</a:t>
            </a:r>
            <a:b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 молодых педагогических работников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3839" y="1478500"/>
            <a:ext cx="5446745" cy="923330"/>
          </a:xfrm>
          <a:prstGeom prst="rect">
            <a:avLst/>
          </a:prstGeom>
          <a:gradFill flip="none"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речи председателя Самарской ассоциации</a:t>
            </a: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молодых педагогов С.С. Кочережко</a:t>
            </a: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заседании Государственного совета 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3839" y="2745692"/>
            <a:ext cx="5446745" cy="3937227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очень важно продолжать привлечение молодых специалистов – выпускников вузов и педагогических колледжей в школу и важно повышать их профессионализм.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система мер материальной поддержки молодых педагогов.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люди активные, они создают свои профессиональные общественные организации (например,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молодых учителей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они выдвигают актуальные инициативы.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 необходимым поддерживать эти организации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поддерживать эти инициативы»</a:t>
            </a:r>
          </a:p>
          <a:p>
            <a:pPr algn="l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074" t="4026" r="55143" b="32935"/>
          <a:stretch/>
        </p:blipFill>
        <p:spPr>
          <a:xfrm>
            <a:off x="83820" y="5014215"/>
            <a:ext cx="2171700" cy="180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2" descr="Заседание Госсовета по вопросам совершенствования системы общего образования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79" y="4998037"/>
            <a:ext cx="2917242" cy="1800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913479" y="5041557"/>
            <a:ext cx="1865344" cy="159784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600" i="1" dirty="0">
              <a:solidFill>
                <a:srgbClr val="020C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РФ под председательством Президента РФ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Путина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(г. Москва,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декабря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г.)</a:t>
            </a:r>
          </a:p>
        </p:txBody>
      </p:sp>
      <p:sp>
        <p:nvSpPr>
          <p:cNvPr id="12" name="Стрелка: вправо 35"/>
          <p:cNvSpPr/>
          <p:nvPr/>
        </p:nvSpPr>
        <p:spPr>
          <a:xfrm rot="10800000">
            <a:off x="4286589" y="5197429"/>
            <a:ext cx="185696" cy="33677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28" y="2481481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64287" y="1479064"/>
            <a:ext cx="6068633" cy="646331"/>
          </a:xfrm>
          <a:prstGeom prst="rect">
            <a:avLst/>
          </a:prstGeom>
          <a:gradFill flip="none" rotWithShape="1">
            <a:gsLst>
              <a:gs pos="0">
                <a:srgbClr val="FFCC66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Меры, предпринятые Профсоюзом</a:t>
            </a: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(во взаимодействии с Минобрнауки России)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0423" y="2433271"/>
            <a:ext cx="5334000" cy="312421"/>
          </a:xfrm>
          <a:prstGeom prst="rect">
            <a:avLst/>
          </a:prstGeom>
          <a:gradFill flip="none" rotWithShape="1">
            <a:gsLst>
              <a:gs pos="0">
                <a:srgbClr val="FFCC99"/>
              </a:gs>
              <a:gs pos="5300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молодых специалистах и их объединениях: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64287" y="2125395"/>
            <a:ext cx="6068633" cy="127727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мерах комплексной</a:t>
            </a:r>
          </a:p>
          <a:p>
            <a:pPr algn="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молодых педагогов»</a:t>
            </a:r>
          </a:p>
          <a:p>
            <a:pPr algn="r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(Третьяк Н.В., Меркулова Г.И., письмо</a:t>
            </a:r>
          </a:p>
          <a:p>
            <a:pPr algn="r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 России и Профсоюза</a:t>
            </a:r>
          </a:p>
          <a:p>
            <a:pPr algn="r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11 июля 2016 г. № НТ-944/08)</a:t>
            </a:r>
          </a:p>
        </p:txBody>
      </p:sp>
      <p:pic>
        <p:nvPicPr>
          <p:cNvPr id="17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27" y="2448431"/>
            <a:ext cx="1250909" cy="180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26" y="2370273"/>
            <a:ext cx="1250909" cy="180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25" y="2304444"/>
            <a:ext cx="1250909" cy="180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l="34588" t="11779" r="35485" b="13269"/>
          <a:stretch/>
        </p:blipFill>
        <p:spPr>
          <a:xfrm>
            <a:off x="5967812" y="2238615"/>
            <a:ext cx="1277721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Соединительная линия уступом 40"/>
          <p:cNvCxnSpPr/>
          <p:nvPr/>
        </p:nvCxnSpPr>
        <p:spPr>
          <a:xfrm rot="10800000" flipV="1">
            <a:off x="7546794" y="2295950"/>
            <a:ext cx="799001" cy="191560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861085" y="4214608"/>
            <a:ext cx="2670481" cy="7865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</a:p>
          <a:p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комплексной поддержки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656321" y="3426589"/>
            <a:ext cx="3276600" cy="433353"/>
          </a:xfrm>
          <a:prstGeom prst="rect">
            <a:avLst/>
          </a:prstGeom>
          <a:gradFill flip="none" rotWithShape="1">
            <a:gsLst>
              <a:gs pos="2000">
                <a:schemeClr val="tx2">
                  <a:lumMod val="40000"/>
                  <a:lumOff val="60000"/>
                </a:schemeClr>
              </a:gs>
              <a:gs pos="34000">
                <a:schemeClr val="bg1"/>
              </a:gs>
              <a:gs pos="56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рабочего времени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656320" y="3901799"/>
            <a:ext cx="3276599" cy="433353"/>
          </a:xfrm>
          <a:prstGeom prst="rect">
            <a:avLst/>
          </a:prstGeom>
          <a:gradFill flip="none" rotWithShape="1">
            <a:gsLst>
              <a:gs pos="2000">
                <a:schemeClr val="tx2">
                  <a:lumMod val="40000"/>
                  <a:lumOff val="60000"/>
                </a:schemeClr>
              </a:gs>
              <a:gs pos="34000">
                <a:schemeClr val="bg1"/>
              </a:gs>
              <a:gs pos="56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оплаты труда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656320" y="4386774"/>
            <a:ext cx="3276602" cy="433353"/>
          </a:xfrm>
          <a:prstGeom prst="rect">
            <a:avLst/>
          </a:prstGeom>
          <a:gradFill flip="none" rotWithShape="1">
            <a:gsLst>
              <a:gs pos="2000">
                <a:schemeClr val="tx2">
                  <a:lumMod val="40000"/>
                  <a:lumOff val="60000"/>
                </a:schemeClr>
              </a:gs>
              <a:gs pos="34000">
                <a:srgbClr val="FFFFFF"/>
              </a:gs>
              <a:gs pos="56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профессионального уровня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864287" y="4871181"/>
            <a:ext cx="2174349" cy="433353"/>
          </a:xfrm>
          <a:prstGeom prst="rect">
            <a:avLst/>
          </a:prstGeom>
          <a:gradFill flip="none" rotWithShape="1">
            <a:gsLst>
              <a:gs pos="2000">
                <a:schemeClr val="tx2">
                  <a:lumMod val="40000"/>
                  <a:lumOff val="60000"/>
                </a:schemeClr>
              </a:gs>
              <a:gs pos="34000">
                <a:srgbClr val="FFFFFF"/>
              </a:gs>
              <a:gs pos="56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Аттестация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122920" y="4877342"/>
            <a:ext cx="3810002" cy="433353"/>
          </a:xfrm>
          <a:prstGeom prst="rect">
            <a:avLst/>
          </a:prstGeom>
          <a:gradFill flip="none" rotWithShape="1">
            <a:gsLst>
              <a:gs pos="2000">
                <a:schemeClr val="tx2">
                  <a:lumMod val="40000"/>
                  <a:lumOff val="60000"/>
                </a:schemeClr>
              </a:gs>
              <a:gs pos="34000">
                <a:srgbClr val="FFFFFF"/>
              </a:gs>
              <a:gs pos="56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статуса и популяризация деятельности советов молодых педагогов</a:t>
            </a:r>
          </a:p>
        </p:txBody>
      </p:sp>
      <p:sp>
        <p:nvSpPr>
          <p:cNvPr id="28" name="Стрелка вниз 9"/>
          <p:cNvSpPr/>
          <p:nvPr/>
        </p:nvSpPr>
        <p:spPr>
          <a:xfrm rot="16200000">
            <a:off x="8104115" y="4511052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5864287" y="5394035"/>
            <a:ext cx="6068635" cy="127218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</a:t>
            </a:r>
            <a:r>
              <a:rPr lang="ru-RU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(раздел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algn="l"/>
            <a:endParaRPr lang="ru-RU" sz="5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«Привлекать представителей советов молодых педагогов субъектов Российской Федерации к текущей работе в общественных советах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выборных органах региональных (межрегиональных) организаций Общероссийского Профсоюза образования»  </a:t>
            </a:r>
          </a:p>
        </p:txBody>
      </p:sp>
    </p:spTree>
    <p:extLst>
      <p:ext uri="{BB962C8B-B14F-4D97-AF65-F5344CB8AC3E}">
        <p14:creationId xmlns:p14="http://schemas.microsoft.com/office/powerpoint/2010/main" val="223398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22109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Профсоюза в регулировании</a:t>
            </a:r>
            <a:b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 оплаты труда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2293800" y="1668581"/>
            <a:ext cx="9380039" cy="1800000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кодекса Российской Федерации 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135, часть третья):</a:t>
            </a:r>
          </a:p>
          <a:p>
            <a:endPara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Российская трёхсторонняя комиссия по регулированию социально-трудовых отношений ежегодно разрабатывает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единые рекомендации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установлению на федеральном, региональном и местном уровнях систем оплаты труда работников государственных и муниципальных учреждений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Picture 4" descr="http://molodozhenu.ru/up/image/%D0%BE%20%D1%81%D0%B2%D0%B0%D0%B4%D1%8C%D0%B1%D0%B5/%D1%8E%D1%80%D0%B8%D1%81%D0%BA%D0%BE%D0%BD%D1%81%D1%83%D0%BB%D1%8C%D1%82/%D0%B2%D1%8B%D1%85%D0%BE%D0%B4%D0%BD%D1%8B%D0%B5%20%D1%82%D0%BA%20%D1%80%D1%84/%D1%82%D0%BA%20%D1%80%D1%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56"/>
          <a:stretch/>
        </p:blipFill>
        <p:spPr bwMode="auto">
          <a:xfrm>
            <a:off x="523845" y="1668581"/>
            <a:ext cx="1374459" cy="18000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низ 9"/>
          <p:cNvSpPr/>
          <p:nvPr/>
        </p:nvSpPr>
        <p:spPr>
          <a:xfrm rot="16200000">
            <a:off x="1954112" y="1846969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613660" y="2480012"/>
            <a:ext cx="34442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29840" y="2788920"/>
            <a:ext cx="47396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6016" t="23750" r="37187" b="7361"/>
          <a:stretch/>
        </p:blipFill>
        <p:spPr>
          <a:xfrm>
            <a:off x="523104" y="3723622"/>
            <a:ext cx="1375200" cy="198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2293800" y="3723622"/>
            <a:ext cx="9380039" cy="1800000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Единые рекомендации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установлению на федеральном, региональном и местном уровнях систем оплаты труда работников государственных и муниципальных учреждений на 2016 год, утверждённые Российской трёхсторонней комиссией по регулированию социально-трудовых отношений от 25 декабря 2015 г. (протокол № 12)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9"/>
          <p:cNvSpPr/>
          <p:nvPr/>
        </p:nvSpPr>
        <p:spPr>
          <a:xfrm rot="16200000">
            <a:off x="1954112" y="4249743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9"/>
          <p:cNvSpPr/>
          <p:nvPr/>
        </p:nvSpPr>
        <p:spPr>
          <a:xfrm>
            <a:off x="2613660" y="3510012"/>
            <a:ext cx="207436" cy="21361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529840" y="4349482"/>
            <a:ext cx="399288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413760" y="4623622"/>
            <a:ext cx="1981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 txBox="1">
            <a:spLocks/>
          </p:cNvSpPr>
          <p:nvPr/>
        </p:nvSpPr>
        <p:spPr>
          <a:xfrm>
            <a:off x="502920" y="5885748"/>
            <a:ext cx="11170919" cy="64632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РТК и её рабочих групп входят представители Профсоюза</a:t>
            </a:r>
          </a:p>
          <a:p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6" y="6010908"/>
            <a:ext cx="395999" cy="39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26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472440"/>
            <a:ext cx="12191999" cy="92041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права на жилище</a:t>
            </a:r>
          </a:p>
        </p:txBody>
      </p:sp>
      <p:pic>
        <p:nvPicPr>
          <p:cNvPr id="6" name="Picture 2" descr="Картинки по запросу жилищный кодек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31"/>
          <a:stretch/>
        </p:blipFill>
        <p:spPr bwMode="auto">
          <a:xfrm>
            <a:off x="523104" y="1668581"/>
            <a:ext cx="1375200" cy="197288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низ 9"/>
          <p:cNvSpPr/>
          <p:nvPr/>
        </p:nvSpPr>
        <p:spPr>
          <a:xfrm rot="16200000">
            <a:off x="1954112" y="1846969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2293800" y="1668580"/>
            <a:ext cx="9380039" cy="1972881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кодекса Российской Федерации 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2, часть 3):</a:t>
            </a:r>
          </a:p>
          <a:p>
            <a:endPara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рганы государственной власти и органы местного самоуправления в пределах своих полномочий обеспечивают условия для осуществления гражданами права на жилище,       в том числе в установленном порядке предоставляют гражданам жилые помещения по договорам социального найма или договорам найма жилых помещений государственного или муниципального жилищного фонда»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667000" y="2423160"/>
            <a:ext cx="65684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248400" y="2971800"/>
            <a:ext cx="47396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545080" y="3261360"/>
            <a:ext cx="69189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507865" y="3961939"/>
            <a:ext cx="1687926" cy="157851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жилищные программы поддержки молодых специалистов</a:t>
            </a:r>
          </a:p>
          <a:p>
            <a:pPr algn="l"/>
            <a:endParaRPr lang="ru-RU" sz="9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с двумя усеченными противолежащими углами 18"/>
          <p:cNvSpPr/>
          <p:nvPr/>
        </p:nvSpPr>
        <p:spPr>
          <a:xfrm>
            <a:off x="2293799" y="3961500"/>
            <a:ext cx="9380039" cy="1146684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Федеральная целевая программа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«Устойчивое развитие сельских территорий                  на 2014–2017 годы и на период до 2020 года», утверждённая постановлением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Правительства Российской Федерации от 15 июля 2013 г. № 598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9"/>
          <p:cNvSpPr/>
          <p:nvPr/>
        </p:nvSpPr>
        <p:spPr>
          <a:xfrm rot="16200000">
            <a:off x="1954112" y="4178689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293800" y="5234242"/>
            <a:ext cx="9380038" cy="306208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разработчик и координатор программы – Минсельхоз России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02920" y="5885748"/>
            <a:ext cx="11170919" cy="64632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региональных и муниципальных Советов молодых педагогических работников –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квалифицированную разъяснительную работу с молодыми специалистами </a:t>
            </a: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6" y="6010908"/>
            <a:ext cx="395999" cy="39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03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472440"/>
            <a:ext cx="12191999" cy="920412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ru-RU" sz="39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меры социальной поддержки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4766" t="11806" r="35625" b="13611"/>
          <a:stretch/>
        </p:blipFill>
        <p:spPr>
          <a:xfrm>
            <a:off x="1217527" y="1720440"/>
            <a:ext cx="1270391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890" t="11806" r="33828" b="5417"/>
          <a:stretch/>
        </p:blipFill>
        <p:spPr>
          <a:xfrm>
            <a:off x="307065" y="1392852"/>
            <a:ext cx="1286577" cy="180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http://terraingis.ru/up/article/icon/normativ/131fz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18" y="3739907"/>
            <a:ext cx="1375200" cy="198153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2804821" y="1392852"/>
            <a:ext cx="9082379" cy="2127588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закона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6 октября 1999 г. № 184-ФЗ «Об общих принципах организации законодательных (представительных) и исполнительных органов государственной власти субъектов Российской Федерации»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26.3-1):</a:t>
            </a:r>
          </a:p>
          <a:p>
            <a:endParaRPr lang="ru-RU" sz="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Органы государственной власти субъекта Российской Федерации вправе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  устанавливать за счёт средств бюджета субъекта Российской Федерации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]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  дополнительные меры социальной поддержки и социальной помощи для отдельных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  категорий граждан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]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11" name="Стрелка вниз 9"/>
          <p:cNvSpPr/>
          <p:nvPr/>
        </p:nvSpPr>
        <p:spPr>
          <a:xfrm rot="16200000">
            <a:off x="2531965" y="1478761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2804821" y="3739907"/>
            <a:ext cx="9106743" cy="1981538"/>
          </a:xfrm>
          <a:prstGeom prst="snip2Diag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Федерального закона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от 6 октября 2003 г. № 131-ФЗ «Об общих принципах организации местного самоуправления в Российской Федерации» (статья 20, часть 5):</a:t>
            </a:r>
          </a:p>
          <a:p>
            <a:endParaRPr lang="ru-RU" sz="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Органы местного самоуправления вправе устанавливать за счёт средств бюджета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  муниципального образования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]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дополнительные меры социальной поддержки и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  социальной помощи для отдельных категорий граждан 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[</a:t>
            </a:r>
            <a:r>
              <a:rPr lang="ru-RU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  <a:r>
              <a:rPr lang="en-US" sz="800" dirty="0">
                <a:solidFill>
                  <a:srgbClr val="002060"/>
                </a:solidFill>
                <a:latin typeface="Times New Roman" panose="02020603050405020304" pitchFamily="18" charset="0"/>
              </a:rPr>
              <a:t>]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14" name="Стрелка вниз 9"/>
          <p:cNvSpPr/>
          <p:nvPr/>
        </p:nvSpPr>
        <p:spPr>
          <a:xfrm rot="16200000">
            <a:off x="2512628" y="4026787"/>
            <a:ext cx="283880" cy="19947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07064" y="5949242"/>
            <a:ext cx="11604499" cy="58337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3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региональных и муниципальных Советов молодых педагогических работников –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добиваться реализации указанных прав в отношении молодых специалистов</a:t>
            </a:r>
          </a:p>
        </p:txBody>
      </p:sp>
      <p:pic>
        <p:nvPicPr>
          <p:cNvPr id="16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6" y="6010908"/>
            <a:ext cx="395999" cy="39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8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941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71760"/>
            <a:ext cx="12191999" cy="1550360"/>
          </a:xfrm>
          <a:effectLst/>
        </p:spPr>
        <p:txBody>
          <a:bodyPr anchor="t">
            <a:noAutofit/>
          </a:bodyPr>
          <a:lstStyle/>
          <a:p>
            <a:pPr algn="ctr"/>
            <a:r>
              <a:rPr lang="ru-RU" sz="37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прав педагогических работников в связи с применением профессионального стандарта «Педагог»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8763" y="1281236"/>
            <a:ext cx="5805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Социальные вызовы 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4790" y="1280983"/>
            <a:ext cx="5620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Меры, предпринятые Профсоюзом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763" y="1662211"/>
            <a:ext cx="5805996" cy="64633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начало применения профстандарта с 1 января 2015 г.     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(в условиях ограниченного формата его апробации)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8763" y="2417137"/>
            <a:ext cx="5805996" cy="120032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принуждение педагогических работников,                       не имеющих профильного образования,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к освоению программ профессиональной переподготовки за счёт собственных средств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5742" y="3692700"/>
            <a:ext cx="3227218" cy="1800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ПОНКРАТОВА Вера Николаевна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 algn="ctr">
              <a:spcAft>
                <a:spcPts val="0"/>
              </a:spcAft>
            </a:pPr>
            <a:endParaRPr lang="ru-RU" sz="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эксперт Общероссийского Профсоюза образования, отличник просвещения СССР, отличник народного просвещения, почётный работник общего образования РФ</a:t>
            </a:r>
          </a:p>
          <a:p>
            <a:pPr algn="ctr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2766" t="4123" r="9597" b="21133"/>
          <a:stretch/>
        </p:blipFill>
        <p:spPr>
          <a:xfrm>
            <a:off x="4492608" y="3683615"/>
            <a:ext cx="1472151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34765" t="7639" r="34688" b="14888"/>
          <a:stretch/>
        </p:blipFill>
        <p:spPr>
          <a:xfrm>
            <a:off x="185285" y="4403615"/>
            <a:ext cx="757032" cy="108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7948" r="46586" b="33333"/>
          <a:stretch/>
        </p:blipFill>
        <p:spPr bwMode="auto">
          <a:xfrm>
            <a:off x="551697" y="3695724"/>
            <a:ext cx="762446" cy="108000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8763" y="5542293"/>
            <a:ext cx="5805996" cy="92333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принуждение педагогических работников к увольнению под предлогом несоответствия их требованиям профстандарта к образованию и обучению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05491" y="2308720"/>
            <a:ext cx="5805996" cy="338554"/>
          </a:xfrm>
          <a:prstGeom prst="rect">
            <a:avLst/>
          </a:prstGeom>
          <a:gradFill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приказ Минтруда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от 25 декабря 2014 г. № 1115н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05490" y="2751477"/>
            <a:ext cx="5805997" cy="1615827"/>
          </a:xfrm>
          <a:prstGeom prst="rect">
            <a:avLst/>
          </a:prstGeom>
          <a:gradFill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подготовка разъяснений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«О реализации права педагогических работников на дополнительное профессиональное образование» </a:t>
            </a:r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(Зырянова А.В., Меркулова Г.И., письмо Департамента государственной политики  в сфере общего образования Минобрнауки России и Профсоюза     от 23 марта 2015 г. № 08-415/124)</a:t>
            </a:r>
            <a:endParaRPr lang="ru-RU" sz="15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05491" y="4491637"/>
            <a:ext cx="5791470" cy="1969770"/>
          </a:xfrm>
          <a:prstGeom prst="rect">
            <a:avLst/>
          </a:prstGeom>
          <a:gradFill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экспертиза и рецензирование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Профсоюзом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разъяснений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«О квалификационных требованиях к педагогическим работникам организаций, реализующих программы дошкольного и общего образования» </a:t>
            </a:r>
          </a:p>
          <a:p>
            <a:endParaRPr lang="ru-RU" sz="5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(Сергоманов П.А., письмо Департамента государственной политики в сфере общего образования Минобрнауки России           от 10 августа 2015 г. № 08-1240)</a:t>
            </a:r>
            <a:endParaRPr lang="ru-RU" sz="15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1300302" y="4254280"/>
            <a:ext cx="788062" cy="3952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22" name="Стрелка вниз 12"/>
          <p:cNvSpPr/>
          <p:nvPr/>
        </p:nvSpPr>
        <p:spPr>
          <a:xfrm rot="16200000">
            <a:off x="5927345" y="1798979"/>
            <a:ext cx="335060" cy="15091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12"/>
          <p:cNvSpPr/>
          <p:nvPr/>
        </p:nvSpPr>
        <p:spPr>
          <a:xfrm rot="16200000">
            <a:off x="5927346" y="2915931"/>
            <a:ext cx="335060" cy="15091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964759" y="4171950"/>
            <a:ext cx="227352" cy="411665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964759" y="4592946"/>
            <a:ext cx="227352" cy="436254"/>
          </a:xfrm>
          <a:prstGeom prst="straightConnector1">
            <a:avLst/>
          </a:prstGeom>
          <a:ln w="31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низ 12"/>
          <p:cNvSpPr/>
          <p:nvPr/>
        </p:nvSpPr>
        <p:spPr>
          <a:xfrm rot="16200000">
            <a:off x="5917954" y="5760969"/>
            <a:ext cx="335060" cy="15091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05491" y="1662210"/>
            <a:ext cx="5805996" cy="646331"/>
          </a:xfrm>
          <a:prstGeom prst="rect">
            <a:avLst/>
          </a:prstGeom>
          <a:gradFill>
            <a:gsLst>
              <a:gs pos="0">
                <a:schemeClr val="bg2"/>
              </a:gs>
              <a:gs pos="50000">
                <a:schemeClr val="bg1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инициирование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</a:rPr>
              <a:t>(совместно с Минобрнауки России)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переноса даты начала применения на 1 января 2017 г.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1300302" y="1323477"/>
            <a:ext cx="788062" cy="39522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6577190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26970</TotalTime>
  <Words>1710</Words>
  <Application>Microsoft Office PowerPoint</Application>
  <PresentationFormat>Широкоэкранный</PresentationFormat>
  <Paragraphs>536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Возможности и перспективы реализации профессиональных интересов молодых педагогов </vt:lpstr>
      <vt:lpstr>Понятия «молодёжь», «молодой специалист», «молодой учёный»</vt:lpstr>
      <vt:lpstr>Задачи Профсоюза в сфере поддержки молодых специалистов и их объединений</vt:lpstr>
      <vt:lpstr>Создание советов молодых педагогических работников</vt:lpstr>
      <vt:lpstr>Обеспечение поддержки деятельности Советов молодых педагогических работников</vt:lpstr>
      <vt:lpstr>Участие Профсоюза в регулировании вопросов оплаты труда</vt:lpstr>
      <vt:lpstr>Осуществление права на жилище</vt:lpstr>
      <vt:lpstr>Дополнительные меры социальной поддержки</vt:lpstr>
      <vt:lpstr>Защита прав педагогических работников в связи с применением профессионального стандарта «Педагог»</vt:lpstr>
      <vt:lpstr>Защита прав педагогических работников в связи с применением профессиональных стандартов (в 2016 г.)</vt:lpstr>
      <vt:lpstr>Участие Профсоюза в улучшении особенностей режима рабочего времени и времени отдыха педагогических работников</vt:lpstr>
      <vt:lpstr>Деятельность Профсоюза по устранению избыточной отчётности учителей</vt:lpstr>
      <vt:lpstr>Участие Профсоюза в совершенствовании системы аттестации педагогических работников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НАЦИОНАЛЬНАЯ СИСТЕМА УЧИТЕЛЬСКОГО РОСТА</dc:title>
  <dc:creator>Sergomanov Pavel</dc:creator>
  <cp:lastModifiedBy>User_12</cp:lastModifiedBy>
  <cp:revision>3331</cp:revision>
  <cp:lastPrinted>2016-12-09T11:41:15Z</cp:lastPrinted>
  <dcterms:created xsi:type="dcterms:W3CDTF">2016-04-11T18:28:37Z</dcterms:created>
  <dcterms:modified xsi:type="dcterms:W3CDTF">2016-12-14T11:54:47Z</dcterms:modified>
</cp:coreProperties>
</file>