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20" r:id="rId1"/>
  </p:sldMasterIdLst>
  <p:notesMasterIdLst>
    <p:notesMasterId r:id="rId20"/>
  </p:notesMasterIdLst>
  <p:sldIdLst>
    <p:sldId id="256" r:id="rId2"/>
    <p:sldId id="8008" r:id="rId3"/>
    <p:sldId id="311" r:id="rId4"/>
    <p:sldId id="260" r:id="rId5"/>
    <p:sldId id="8042" r:id="rId6"/>
    <p:sldId id="8043" r:id="rId7"/>
    <p:sldId id="8044" r:id="rId8"/>
    <p:sldId id="8045" r:id="rId9"/>
    <p:sldId id="8047" r:id="rId10"/>
    <p:sldId id="8048" r:id="rId11"/>
    <p:sldId id="8049" r:id="rId12"/>
    <p:sldId id="262" r:id="rId13"/>
    <p:sldId id="261" r:id="rId14"/>
    <p:sldId id="263" r:id="rId15"/>
    <p:sldId id="274" r:id="rId16"/>
    <p:sldId id="275" r:id="rId17"/>
    <p:sldId id="280" r:id="rId18"/>
    <p:sldId id="281" r:id="rId19"/>
  </p:sldIdLst>
  <p:sldSz cx="12192000" cy="6858000"/>
  <p:notesSz cx="6858000" cy="9144000"/>
  <p:embeddedFontLst>
    <p:embeddedFont>
      <p:font typeface="Akrobat Black" charset="-52"/>
      <p:bold r:id="rId21"/>
    </p:embeddedFont>
    <p:embeddedFont>
      <p:font typeface="Akrobat" charset="-52"/>
      <p:regular r:id="rId22"/>
      <p:bold r:id="rId23"/>
    </p:embeddedFont>
    <p:embeddedFont>
      <p:font typeface="Calibri" pitchFamily="34" charset="0"/>
      <p:regular r:id="rId24"/>
      <p:bold r:id="rId25"/>
      <p:italic r:id="rId26"/>
      <p:boldItalic r:id="rId27"/>
    </p:embeddedFont>
    <p:embeddedFont>
      <p:font typeface="Bookman Old Style" pitchFamily="18" charset="0"/>
      <p:regular r:id="rId28"/>
      <p:bold r:id="rId29"/>
      <p:italic r:id="rId30"/>
      <p:boldItalic r:id="rId3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pos="393" userDrawn="1">
          <p15:clr>
            <a:srgbClr val="A4A3A4"/>
          </p15:clr>
        </p15:guide>
        <p15:guide id="4" orient="horz" pos="368" userDrawn="1">
          <p15:clr>
            <a:srgbClr val="A4A3A4"/>
          </p15:clr>
        </p15:guide>
        <p15:guide id="5" pos="7287" userDrawn="1">
          <p15:clr>
            <a:srgbClr val="A4A3A4"/>
          </p15:clr>
        </p15:guide>
        <p15:guide id="6" orient="horz" pos="39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00"/>
    <a:srgbClr val="006600"/>
    <a:srgbClr val="F8F8F8"/>
    <a:srgbClr val="009B35"/>
    <a:srgbClr val="FF7C2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52" autoAdjust="0"/>
    <p:restoredTop sz="94640"/>
  </p:normalViewPr>
  <p:slideViewPr>
    <p:cSldViewPr snapToGrid="0" showGuides="1">
      <p:cViewPr varScale="1">
        <p:scale>
          <a:sx n="110" d="100"/>
          <a:sy n="110" d="100"/>
        </p:scale>
        <p:origin x="-870" y="-84"/>
      </p:cViewPr>
      <p:guideLst>
        <p:guide orient="horz" pos="2160"/>
        <p:guide orient="horz" pos="368"/>
        <p:guide orient="horz" pos="3952"/>
        <p:guide pos="3795"/>
        <p:guide pos="393"/>
        <p:guide pos="728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F75CD-CA17-3844-9352-27F82862F4F6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281AEC-2BC3-A648-9EF6-C5EEC68FDB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9053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81AEC-2BC3-A648-9EF6-C5EEC68FDBF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2798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81AEC-2BC3-A648-9EF6-C5EEC68FDBF9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9379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81AEC-2BC3-A648-9EF6-C5EEC68FDBF9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8013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789B5-E311-4A4F-BE07-159AEDE35ACB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BD67-511A-5F47-8CB1-0378637B3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789B5-E311-4A4F-BE07-159AEDE35ACB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BD67-511A-5F47-8CB1-0378637B3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9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9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789B5-E311-4A4F-BE07-159AEDE35ACB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BD67-511A-5F47-8CB1-0378637B3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789B5-E311-4A4F-BE07-159AEDE35ACB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BD67-511A-5F47-8CB1-0378637B3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789B5-E311-4A4F-BE07-159AEDE35ACB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BD67-511A-5F47-8CB1-0378637B3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789B5-E311-4A4F-BE07-159AEDE35ACB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BD67-511A-5F47-8CB1-0378637B3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789B5-E311-4A4F-BE07-159AEDE35ACB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BD67-511A-5F47-8CB1-0378637B3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789B5-E311-4A4F-BE07-159AEDE35ACB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BD67-511A-5F47-8CB1-0378637B3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789B5-E311-4A4F-BE07-159AEDE35ACB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BD67-511A-5F47-8CB1-0378637B3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789B5-E311-4A4F-BE07-159AEDE35ACB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BD67-511A-5F47-8CB1-0378637B3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789B5-E311-4A4F-BE07-159AEDE35ACB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BD67-511A-5F47-8CB1-0378637B3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789B5-E311-4A4F-BE07-159AEDE35ACB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DBD67-511A-5F47-8CB1-0378637B35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2497EA2-F217-ED93-816C-08372455E1D3}"/>
              </a:ext>
            </a:extLst>
          </p:cNvPr>
          <p:cNvSpPr txBox="1"/>
          <p:nvPr/>
        </p:nvSpPr>
        <p:spPr>
          <a:xfrm>
            <a:off x="686952" y="2028616"/>
            <a:ext cx="9183924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9600" b="1" dirty="0" smtClean="0">
                <a:solidFill>
                  <a:srgbClr val="C00000"/>
                </a:solidFill>
                <a:latin typeface="Akrobat Black" pitchFamily="2" charset="0"/>
              </a:rPr>
              <a:t>Профсоюз в лицах</a:t>
            </a:r>
            <a:endParaRPr lang="ru-RU" sz="9600" b="1" dirty="0">
              <a:solidFill>
                <a:srgbClr val="C00000"/>
              </a:solidFill>
              <a:latin typeface="Akrobat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2834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9344" y="1095555"/>
            <a:ext cx="70132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</a:t>
            </a:r>
            <a:r>
              <a:rPr lang="ru-RU" sz="2400" dirty="0" smtClean="0">
                <a:latin typeface="Bookman Old Style" pitchFamily="18" charset="0"/>
              </a:rPr>
              <a:t>С 2024 года является председателем Барнаульской </a:t>
            </a:r>
            <a:r>
              <a:rPr lang="ru-RU" sz="2400" dirty="0" smtClean="0">
                <a:latin typeface="Bookman Old Style" pitchFamily="18" charset="0"/>
              </a:rPr>
              <a:t>городской организации Общероссийского Профсоюза образования.</a:t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>	Лариса </a:t>
            </a:r>
            <a:r>
              <a:rPr lang="ru-RU" sz="2400" dirty="0" smtClean="0">
                <a:latin typeface="Bookman Old Style" pitchFamily="18" charset="0"/>
              </a:rPr>
              <a:t>Петровна окончила химический факультет </a:t>
            </a:r>
            <a:r>
              <a:rPr lang="ru-RU" sz="2400" dirty="0" err="1" smtClean="0">
                <a:latin typeface="Bookman Old Style" pitchFamily="18" charset="0"/>
              </a:rPr>
              <a:t>АлтГУ</a:t>
            </a:r>
            <a:r>
              <a:rPr lang="ru-RU" sz="2400" dirty="0" smtClean="0">
                <a:latin typeface="Bookman Old Style" pitchFamily="18" charset="0"/>
              </a:rPr>
              <a:t> в 1992 году.</a:t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>Её </a:t>
            </a:r>
            <a:r>
              <a:rPr lang="ru-RU" sz="2400" dirty="0" smtClean="0">
                <a:latin typeface="Bookman Old Style" pitchFamily="18" charset="0"/>
              </a:rPr>
              <a:t>профессиональный путь начался с должности учителя химии в МБОУ «Средняя школа №11» города Барнаула. Проработав четыре года, она стала заместителем директора по учебно-воспитательной работе. Именно здесь Лариса Петровна зарекомендовала себя как профессионала в сфере образования. </a:t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>	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9509" y="345057"/>
            <a:ext cx="9385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  <a:latin typeface="Akrobat" charset="-52"/>
              </a:rPr>
              <a:t>Первун </a:t>
            </a:r>
            <a:r>
              <a:rPr lang="ru-RU" sz="4000" b="1" dirty="0" smtClean="0">
                <a:solidFill>
                  <a:schemeClr val="accent2"/>
                </a:solidFill>
                <a:latin typeface="Akrobat" charset="-52"/>
              </a:rPr>
              <a:t>Лариса Петровна</a:t>
            </a:r>
            <a:endParaRPr lang="ru-RU" sz="4000" b="1" dirty="0">
              <a:solidFill>
                <a:schemeClr val="accent2"/>
              </a:solidFill>
              <a:latin typeface="Akrobat" charset="-52"/>
            </a:endParaRPr>
          </a:p>
        </p:txBody>
      </p:sp>
      <p:pic>
        <p:nvPicPr>
          <p:cNvPr id="4" name="Рисунок 3" descr="s000513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7202" y="1647646"/>
            <a:ext cx="4502990" cy="300199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3849" y="396815"/>
            <a:ext cx="882482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Bookman Old Style" pitchFamily="18" charset="0"/>
              </a:rPr>
              <a:t>	</a:t>
            </a:r>
            <a:r>
              <a:rPr lang="ru-RU" sz="2400" dirty="0" smtClean="0">
                <a:latin typeface="Bookman Old Style" pitchFamily="18" charset="0"/>
              </a:rPr>
              <a:t>Спустя </a:t>
            </a:r>
            <a:r>
              <a:rPr lang="ru-RU" sz="2400" dirty="0" smtClean="0">
                <a:latin typeface="Bookman Old Style" pitchFamily="18" charset="0"/>
              </a:rPr>
              <a:t>12 лет успешной работы в должности Лариса Петровна занимает должность главного специалиста отдела общего образования комитета по образованию города Барнаула. Продемонстрировав свою компетентность и высокий профессионализм, ее назначили начальником отдела развития образования комитета по образованию города Барнаула. </a:t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>	За упорный труд награждена нагрудным знаком «Почетный работник общего образования Российской Федерации», нагрудным знаком «Барнаул», почетной грамотой администрации города Барнаула, благодарственным письмом Федеральной службы по надзору в сфере образования и науки, почетной грамотой Министерства образования и науки Алтайского края.</a:t>
            </a:r>
            <a:endParaRPr lang="ru-RU" sz="2400" dirty="0">
              <a:latin typeface="Bookman Old Style" pitchFamily="18" charset="0"/>
            </a:endParaRPr>
          </a:p>
        </p:txBody>
      </p:sp>
      <p:pic>
        <p:nvPicPr>
          <p:cNvPr id="3" name="Рисунок 2" descr="logotip_gorkom_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1072" y="615931"/>
            <a:ext cx="2059524" cy="229980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2497EA2-F217-ED93-816C-08372455E1D3}"/>
              </a:ext>
            </a:extLst>
          </p:cNvPr>
          <p:cNvSpPr txBox="1"/>
          <p:nvPr/>
        </p:nvSpPr>
        <p:spPr>
          <a:xfrm>
            <a:off x="844610" y="2147585"/>
            <a:ext cx="4112023" cy="221599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13800" b="1" dirty="0">
                <a:solidFill>
                  <a:srgbClr val="FF0000"/>
                </a:solidFill>
                <a:latin typeface="Akrobat Black" pitchFamily="2" charset="0"/>
              </a:rPr>
              <a:t>БЛИЦ</a:t>
            </a:r>
            <a:endParaRPr lang="ru-RU" sz="7200" b="1" dirty="0">
              <a:solidFill>
                <a:srgbClr val="FF0000"/>
              </a:solidFill>
              <a:latin typeface="Akrobat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6190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54347" y="215664"/>
            <a:ext cx="8074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7030A0"/>
                </a:solidFill>
                <a:latin typeface="Bookman Old Style" pitchFamily="18" charset="0"/>
              </a:rPr>
              <a:t>Вопросы</a:t>
            </a:r>
            <a:endParaRPr lang="ru-RU" sz="3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2421" y="1000666"/>
            <a:ext cx="960982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krobat" charset="-52"/>
              </a:rPr>
              <a:t>1.   </a:t>
            </a:r>
            <a:r>
              <a:rPr lang="ru-RU" sz="2800" dirty="0" smtClean="0">
                <a:latin typeface="Akrobat" charset="-52"/>
              </a:rPr>
              <a:t>Какой предмет преподавал Леонид Никитич Ивановский</a:t>
            </a:r>
            <a:r>
              <a:rPr lang="en-US" sz="2800" dirty="0" smtClean="0">
                <a:latin typeface="Akrobat" charset="-52"/>
              </a:rPr>
              <a:t>?</a:t>
            </a:r>
          </a:p>
          <a:p>
            <a:pPr marL="342900" indent="-342900">
              <a:buAutoNum type="arabicPeriod" startAt="2"/>
            </a:pPr>
            <a:r>
              <a:rPr lang="ru-RU" sz="2800" dirty="0" smtClean="0">
                <a:latin typeface="Akrobat" charset="-52"/>
              </a:rPr>
              <a:t>В какой школе Тамара Николаевна начала свою деятельность как Председатель ППО</a:t>
            </a:r>
            <a:r>
              <a:rPr lang="en-US" sz="2800" dirty="0" smtClean="0">
                <a:latin typeface="Akrobat" charset="-52"/>
              </a:rPr>
              <a:t>?</a:t>
            </a:r>
          </a:p>
          <a:p>
            <a:pPr marL="342900" indent="-342900">
              <a:buAutoNum type="arabicPeriod" startAt="2"/>
            </a:pPr>
            <a:r>
              <a:rPr lang="ru-RU" sz="2800" dirty="0" smtClean="0">
                <a:latin typeface="Akrobat" charset="-52"/>
              </a:rPr>
              <a:t>Сколько лет Юрий Геннадьевич возглавлял Алтайскую краевую организацию </a:t>
            </a:r>
            <a:r>
              <a:rPr lang="ru-RU" sz="2800" dirty="0" smtClean="0">
                <a:latin typeface="Akrobat" charset="-52"/>
              </a:rPr>
              <a:t>Профсоюза работников народного образования и науки РФ</a:t>
            </a:r>
            <a:r>
              <a:rPr lang="ru-RU" sz="2800" dirty="0" smtClean="0">
                <a:latin typeface="Akrobat" charset="-52"/>
              </a:rPr>
              <a:t>.</a:t>
            </a:r>
          </a:p>
          <a:p>
            <a:pPr marL="342900" indent="-342900">
              <a:buAutoNum type="arabicPeriod" startAt="2"/>
            </a:pPr>
            <a:r>
              <a:rPr lang="ru-RU" sz="2800" dirty="0" smtClean="0">
                <a:latin typeface="Akrobat" charset="-52"/>
              </a:rPr>
              <a:t>На какой срок избирается председатель краевой организаци</a:t>
            </a:r>
            <a:r>
              <a:rPr lang="ru-RU" sz="2800" dirty="0" smtClean="0">
                <a:latin typeface="Akrobat" charset="-52"/>
              </a:rPr>
              <a:t>и</a:t>
            </a:r>
            <a:r>
              <a:rPr lang="ru-RU" sz="2800" dirty="0" smtClean="0">
                <a:latin typeface="Akrobat" charset="-52"/>
              </a:rPr>
              <a:t> Профсоюза</a:t>
            </a:r>
            <a:r>
              <a:rPr lang="en-US" sz="2800" dirty="0" smtClean="0">
                <a:latin typeface="Akrobat" charset="-52"/>
              </a:rPr>
              <a:t>?</a:t>
            </a:r>
            <a:endParaRPr lang="ru-RU" sz="2800" dirty="0" smtClean="0">
              <a:latin typeface="Akrobat" charset="-52"/>
            </a:endParaRPr>
          </a:p>
          <a:p>
            <a:pPr marL="342900" indent="-342900">
              <a:buFontTx/>
              <a:buAutoNum type="arabicPeriod" startAt="2"/>
            </a:pPr>
            <a:r>
              <a:rPr lang="ru-RU" sz="2800" dirty="0" smtClean="0">
                <a:latin typeface="Akrobat" charset="-52"/>
              </a:rPr>
              <a:t>Номер школы в которой Лариса Петровна Первун начала работать</a:t>
            </a:r>
            <a:r>
              <a:rPr lang="en-US" sz="2800" dirty="0" smtClean="0">
                <a:latin typeface="Akrobat" charset="-52"/>
              </a:rPr>
              <a:t>? </a:t>
            </a:r>
            <a:r>
              <a:rPr lang="ru-RU" sz="2800" dirty="0" smtClean="0">
                <a:latin typeface="Akrobat" charset="-52"/>
              </a:rPr>
              <a:t> </a:t>
            </a:r>
          </a:p>
          <a:p>
            <a:pPr marL="342900" indent="-342900">
              <a:buFontTx/>
              <a:buAutoNum type="arabicPeriod" startAt="2"/>
            </a:pPr>
            <a:r>
              <a:rPr lang="ru-RU" sz="2800" dirty="0" smtClean="0">
                <a:latin typeface="Akrobat" charset="-52"/>
              </a:rPr>
              <a:t>С</a:t>
            </a:r>
            <a:r>
              <a:rPr lang="ru-RU" sz="2800" b="1" dirty="0" smtClean="0">
                <a:latin typeface="Akrobat" charset="-52"/>
              </a:rPr>
              <a:t> </a:t>
            </a:r>
            <a:r>
              <a:rPr lang="ru-RU" sz="2800" dirty="0" smtClean="0">
                <a:latin typeface="Akrobat" charset="-52"/>
              </a:rPr>
              <a:t>какого момента исчисляется профсоюзный стаж</a:t>
            </a:r>
          </a:p>
          <a:p>
            <a:pPr marL="342900" indent="-342900">
              <a:buFontTx/>
              <a:buAutoNum type="arabicPeriod" startAt="2"/>
            </a:pPr>
            <a:r>
              <a:rPr lang="ru-RU" sz="2800" dirty="0" smtClean="0"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Какой должен быть кворум, чтобы собрание первичной профсоюзной организации считалось правомочным?</a:t>
            </a:r>
          </a:p>
          <a:p>
            <a:pPr marL="342900" indent="-342900">
              <a:buFontTx/>
              <a:buAutoNum type="arabicPeriod" startAt="2"/>
            </a:pPr>
            <a:endParaRPr lang="ru-RU" sz="2800" b="1" dirty="0" smtClean="0">
              <a:latin typeface="Akrobat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8596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2497EA2-F217-ED93-816C-08372455E1D3}"/>
              </a:ext>
            </a:extLst>
          </p:cNvPr>
          <p:cNvSpPr txBox="1"/>
          <p:nvPr/>
        </p:nvSpPr>
        <p:spPr>
          <a:xfrm>
            <a:off x="876142" y="2336767"/>
            <a:ext cx="4112023" cy="27328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3800" b="1" dirty="0">
                <a:solidFill>
                  <a:srgbClr val="FF0000"/>
                </a:solidFill>
                <a:latin typeface="Akrobat Black" pitchFamily="2" charset="0"/>
              </a:rPr>
              <a:t>БЛИЦ</a:t>
            </a:r>
          </a:p>
          <a:p>
            <a:pPr>
              <a:lnSpc>
                <a:spcPct val="80000"/>
              </a:lnSpc>
            </a:pPr>
            <a:r>
              <a:rPr lang="ru-RU" sz="7200" b="1" dirty="0">
                <a:solidFill>
                  <a:srgbClr val="FF0000"/>
                </a:solidFill>
                <a:latin typeface="Akrobat Black" pitchFamily="2" charset="0"/>
              </a:rPr>
              <a:t>ОТВЕТЫ</a:t>
            </a:r>
          </a:p>
        </p:txBody>
      </p:sp>
    </p:spTree>
    <p:extLst>
      <p:ext uri="{BB962C8B-B14F-4D97-AF65-F5344CB8AC3E}">
        <p14:creationId xmlns:p14="http://schemas.microsoft.com/office/powerpoint/2010/main" xmlns="" val="3160347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2497EA2-F217-ED93-816C-08372455E1D3}"/>
              </a:ext>
            </a:extLst>
          </p:cNvPr>
          <p:cNvSpPr txBox="1"/>
          <p:nvPr/>
        </p:nvSpPr>
        <p:spPr>
          <a:xfrm>
            <a:off x="844610" y="2147585"/>
            <a:ext cx="5152373" cy="221599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13800" b="1" dirty="0">
                <a:solidFill>
                  <a:srgbClr val="FF0000"/>
                </a:solidFill>
                <a:latin typeface="Akrobat Black" pitchFamily="2" charset="0"/>
              </a:rPr>
              <a:t>КЕЙСЫ</a:t>
            </a:r>
            <a:endParaRPr lang="ru-RU" sz="7200" b="1" dirty="0">
              <a:solidFill>
                <a:srgbClr val="FF0000"/>
              </a:solidFill>
              <a:latin typeface="Akrobat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8591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9">
            <a:extLst>
              <a:ext uri="{FF2B5EF4-FFF2-40B4-BE49-F238E27FC236}">
                <a16:creationId xmlns:a16="http://schemas.microsoft.com/office/drawing/2014/main" xmlns="" id="{DC33E86A-CA3D-C38D-1B1F-FD535560CAC5}"/>
              </a:ext>
            </a:extLst>
          </p:cNvPr>
          <p:cNvSpPr/>
          <p:nvPr/>
        </p:nvSpPr>
        <p:spPr>
          <a:xfrm>
            <a:off x="623890" y="936952"/>
            <a:ext cx="10980737" cy="5336848"/>
          </a:xfrm>
          <a:prstGeom prst="roundRect">
            <a:avLst>
              <a:gd name="adj" fmla="val 7774"/>
            </a:avLst>
          </a:prstGeom>
          <a:gradFill flip="none" rotWithShape="1">
            <a:gsLst>
              <a:gs pos="100000">
                <a:schemeClr val="bg1">
                  <a:lumMod val="95000"/>
                </a:schemeClr>
              </a:gs>
              <a:gs pos="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762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robat" panose="00000600000000000000" pitchFamily="2" charset="-52"/>
                <a:sym typeface="Arial"/>
              </a:rPr>
              <a:t>]]</a:t>
            </a:r>
          </a:p>
        </p:txBody>
      </p:sp>
      <p:sp>
        <p:nvSpPr>
          <p:cNvPr id="3" name="Прямоугольник: скругленные углы 9">
            <a:extLst>
              <a:ext uri="{FF2B5EF4-FFF2-40B4-BE49-F238E27FC236}">
                <a16:creationId xmlns:a16="http://schemas.microsoft.com/office/drawing/2014/main" xmlns="" id="{E41A615B-38B2-BD15-D936-E9C02AD67828}"/>
              </a:ext>
            </a:extLst>
          </p:cNvPr>
          <p:cNvSpPr/>
          <p:nvPr/>
        </p:nvSpPr>
        <p:spPr>
          <a:xfrm>
            <a:off x="1020991" y="732134"/>
            <a:ext cx="2210940" cy="581592"/>
          </a:xfrm>
          <a:prstGeom prst="roundRect">
            <a:avLst>
              <a:gd name="adj" fmla="val 28237"/>
            </a:avLst>
          </a:prstGeom>
          <a:gradFill flip="none" rotWithShape="1">
            <a:gsLst>
              <a:gs pos="2000">
                <a:schemeClr val="bg1">
                  <a:lumMod val="95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009B35"/>
            </a:solidFill>
          </a:ln>
          <a:effectLst>
            <a:outerShdw blurRad="508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000000"/>
              </a:buClr>
            </a:pPr>
            <a:r>
              <a:rPr lang="ru-RU" sz="3200" kern="0" dirty="0">
                <a:solidFill>
                  <a:schemeClr val="tx1"/>
                </a:solidFill>
                <a:latin typeface="Akrobat" pitchFamily="2" charset="0"/>
                <a:sym typeface="Arial"/>
              </a:rPr>
              <a:t>КЕЙС 01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891E2A5-C508-AD9C-AFD7-E0FFB82B38B2}"/>
              </a:ext>
            </a:extLst>
          </p:cNvPr>
          <p:cNvSpPr txBox="1"/>
          <p:nvPr/>
        </p:nvSpPr>
        <p:spPr>
          <a:xfrm>
            <a:off x="1020991" y="1518547"/>
            <a:ext cx="10325296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Я работаю учителем математики в школе. </a:t>
            </a:r>
            <a:b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Моя учебная нагрузка составляет 22 часа в неделю. </a:t>
            </a:r>
            <a:b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 началом каникул администрация уведомила меня, </a:t>
            </a:r>
            <a:b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что в период каникул я обязан присутствовать на рабочем месте </a:t>
            </a:r>
            <a:b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 понедельника по пятницу каждый день начиная </a:t>
            </a:r>
            <a:b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 9.00 до 16.00. </a:t>
            </a:r>
            <a:b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Насколько правомерны требования администрации? </a:t>
            </a:r>
            <a:b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Какова продолжительность рабочего дня учителя в период каникул? </a:t>
            </a:r>
            <a:b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Какой нормативный акт устанавливает режим рабочего времени педагогических работников в каникулярное время? </a:t>
            </a:r>
            <a:b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0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Прошу помочь разобраться в сложной для меня ситуации.</a:t>
            </a:r>
            <a:endParaRPr lang="ru-RU" sz="3000" dirty="0">
              <a:latin typeface="Akrobat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067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9">
            <a:extLst>
              <a:ext uri="{FF2B5EF4-FFF2-40B4-BE49-F238E27FC236}">
                <a16:creationId xmlns:a16="http://schemas.microsoft.com/office/drawing/2014/main" xmlns="" id="{DC33E86A-CA3D-C38D-1B1F-FD535560CAC5}"/>
              </a:ext>
            </a:extLst>
          </p:cNvPr>
          <p:cNvSpPr/>
          <p:nvPr/>
        </p:nvSpPr>
        <p:spPr>
          <a:xfrm>
            <a:off x="623890" y="936952"/>
            <a:ext cx="10980737" cy="5336848"/>
          </a:xfrm>
          <a:prstGeom prst="roundRect">
            <a:avLst>
              <a:gd name="adj" fmla="val 7774"/>
            </a:avLst>
          </a:prstGeom>
          <a:gradFill flip="none" rotWithShape="1">
            <a:gsLst>
              <a:gs pos="2000">
                <a:schemeClr val="bg1">
                  <a:lumMod val="95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762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robat" panose="00000600000000000000" pitchFamily="2" charset="-52"/>
                <a:sym typeface="Arial"/>
              </a:rPr>
              <a:t>]]</a:t>
            </a:r>
          </a:p>
        </p:txBody>
      </p:sp>
      <p:sp>
        <p:nvSpPr>
          <p:cNvPr id="3" name="Прямоугольник: скругленные углы 9">
            <a:extLst>
              <a:ext uri="{FF2B5EF4-FFF2-40B4-BE49-F238E27FC236}">
                <a16:creationId xmlns:a16="http://schemas.microsoft.com/office/drawing/2014/main" xmlns="" id="{E41A615B-38B2-BD15-D936-E9C02AD67828}"/>
              </a:ext>
            </a:extLst>
          </p:cNvPr>
          <p:cNvSpPr/>
          <p:nvPr/>
        </p:nvSpPr>
        <p:spPr>
          <a:xfrm>
            <a:off x="1020991" y="732134"/>
            <a:ext cx="2210940" cy="581592"/>
          </a:xfrm>
          <a:prstGeom prst="roundRect">
            <a:avLst>
              <a:gd name="adj" fmla="val 28237"/>
            </a:avLst>
          </a:prstGeom>
          <a:gradFill flip="none" rotWithShape="1">
            <a:gsLst>
              <a:gs pos="2000">
                <a:schemeClr val="bg1">
                  <a:lumMod val="95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009B35"/>
            </a:solidFill>
          </a:ln>
          <a:effectLst>
            <a:outerShdw blurRad="508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000000"/>
              </a:buClr>
            </a:pPr>
            <a:r>
              <a:rPr lang="ru-RU" sz="3200" kern="0" dirty="0">
                <a:solidFill>
                  <a:schemeClr val="tx1"/>
                </a:solidFill>
                <a:latin typeface="Akrobat" pitchFamily="2" charset="0"/>
                <a:sym typeface="Arial"/>
              </a:rPr>
              <a:t>КЕЙС </a:t>
            </a:r>
            <a:r>
              <a:rPr lang="ru-RU" sz="3200" kern="0" dirty="0" smtClean="0">
                <a:solidFill>
                  <a:schemeClr val="tx1"/>
                </a:solidFill>
                <a:latin typeface="Akrobat" pitchFamily="2" charset="0"/>
                <a:sym typeface="Arial"/>
              </a:rPr>
              <a:t>02</a:t>
            </a:r>
            <a:endParaRPr lang="ru-RU" sz="3200" kern="0" dirty="0">
              <a:solidFill>
                <a:schemeClr val="tx1"/>
              </a:solidFill>
              <a:latin typeface="Akrobat" pitchFamily="2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891E2A5-C508-AD9C-AFD7-E0FFB82B38B2}"/>
              </a:ext>
            </a:extLst>
          </p:cNvPr>
          <p:cNvSpPr txBox="1"/>
          <p:nvPr/>
        </p:nvSpPr>
        <p:spPr>
          <a:xfrm>
            <a:off x="1020994" y="1518546"/>
            <a:ext cx="10013593" cy="4235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Дорогие коллеги, я работаю воспитателем в одной </a:t>
            </a:r>
            <a:r>
              <a:rPr lang="ru-RU" sz="3200" dirty="0"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из школ. Мне выплатили заработную плату в большем </a:t>
            </a:r>
            <a:b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размере, чем обычно. Я думала, что это премия за хорошую работу, потому что в этом месяце было много мероприятий, </a:t>
            </a:r>
            <a:b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которые я провела с детьми. Директор говорит, что я должна вернуть то, что мне переплатили, что это якобы произошло </a:t>
            </a:r>
            <a:b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по «технической ошибке» бухгалтера. 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ru-RU" sz="3200" dirty="0"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ли удержать из моей заработной платы эти излишне </a:t>
            </a:r>
            <a:b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выплаченные средства?</a:t>
            </a:r>
            <a:endParaRPr lang="ru-RU" sz="3200" dirty="0">
              <a:latin typeface="Akrobat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64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9">
            <a:extLst>
              <a:ext uri="{FF2B5EF4-FFF2-40B4-BE49-F238E27FC236}">
                <a16:creationId xmlns:a16="http://schemas.microsoft.com/office/drawing/2014/main" xmlns="" id="{DC33E86A-CA3D-C38D-1B1F-FD535560CAC5}"/>
              </a:ext>
            </a:extLst>
          </p:cNvPr>
          <p:cNvSpPr/>
          <p:nvPr/>
        </p:nvSpPr>
        <p:spPr>
          <a:xfrm>
            <a:off x="623890" y="936952"/>
            <a:ext cx="10980737" cy="5336848"/>
          </a:xfrm>
          <a:prstGeom prst="roundRect">
            <a:avLst>
              <a:gd name="adj" fmla="val 7774"/>
            </a:avLst>
          </a:prstGeom>
          <a:gradFill flip="none" rotWithShape="1">
            <a:gsLst>
              <a:gs pos="2000">
                <a:schemeClr val="bg1">
                  <a:lumMod val="95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762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krobat" panose="00000600000000000000" pitchFamily="2" charset="-52"/>
                <a:sym typeface="Arial"/>
              </a:rPr>
              <a:t>]]</a:t>
            </a:r>
          </a:p>
        </p:txBody>
      </p:sp>
      <p:sp>
        <p:nvSpPr>
          <p:cNvPr id="3" name="Прямоугольник: скругленные углы 9">
            <a:extLst>
              <a:ext uri="{FF2B5EF4-FFF2-40B4-BE49-F238E27FC236}">
                <a16:creationId xmlns:a16="http://schemas.microsoft.com/office/drawing/2014/main" xmlns="" id="{E41A615B-38B2-BD15-D936-E9C02AD67828}"/>
              </a:ext>
            </a:extLst>
          </p:cNvPr>
          <p:cNvSpPr/>
          <p:nvPr/>
        </p:nvSpPr>
        <p:spPr>
          <a:xfrm>
            <a:off x="1020991" y="732134"/>
            <a:ext cx="2210940" cy="581592"/>
          </a:xfrm>
          <a:prstGeom prst="roundRect">
            <a:avLst>
              <a:gd name="adj" fmla="val 28237"/>
            </a:avLst>
          </a:prstGeom>
          <a:gradFill flip="none" rotWithShape="1">
            <a:gsLst>
              <a:gs pos="2000">
                <a:schemeClr val="bg1">
                  <a:lumMod val="95000"/>
                </a:scheme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009B35"/>
            </a:solidFill>
          </a:ln>
          <a:effectLst>
            <a:outerShdw blurRad="508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000000"/>
              </a:buClr>
            </a:pPr>
            <a:r>
              <a:rPr lang="ru-RU" sz="3200" kern="0" dirty="0">
                <a:solidFill>
                  <a:schemeClr val="tx1"/>
                </a:solidFill>
                <a:latin typeface="Akrobat" pitchFamily="2" charset="0"/>
                <a:sym typeface="Arial"/>
              </a:rPr>
              <a:t>КЕЙС </a:t>
            </a:r>
            <a:r>
              <a:rPr lang="ru-RU" sz="3200" kern="0" dirty="0" smtClean="0">
                <a:solidFill>
                  <a:schemeClr val="tx1"/>
                </a:solidFill>
                <a:latin typeface="Akrobat" pitchFamily="2" charset="0"/>
                <a:sym typeface="Arial"/>
              </a:rPr>
              <a:t>03</a:t>
            </a:r>
            <a:endParaRPr lang="ru-RU" sz="3200" kern="0" dirty="0">
              <a:solidFill>
                <a:schemeClr val="tx1"/>
              </a:solidFill>
              <a:latin typeface="Akrobat" pitchFamily="2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891E2A5-C508-AD9C-AFD7-E0FFB82B38B2}"/>
              </a:ext>
            </a:extLst>
          </p:cNvPr>
          <p:cNvSpPr txBox="1"/>
          <p:nvPr/>
        </p:nvSpPr>
        <p:spPr>
          <a:xfrm>
            <a:off x="1026897" y="2438796"/>
            <a:ext cx="9995337" cy="2917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Я работаю учителем в школе. </a:t>
            </a:r>
            <a:b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Меня направляют на прохождение медосмотра в мой выходной день. 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effectLst/>
                <a:latin typeface="Akroba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Имею ли я право отказаться и получу ли я за этот день зарплату?</a:t>
            </a:r>
            <a:endParaRPr lang="ru-RU" sz="3200" dirty="0">
              <a:latin typeface="Akrobat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914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16B148-A9C1-F8B3-D8B5-C9199C4BE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748" y="265554"/>
            <a:ext cx="11655341" cy="13255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4000" dirty="0">
                <a:latin typeface="Akrobat" pitchFamily="2" charset="0"/>
              </a:rPr>
              <a:t>Ценности Общероссийского Профсоюза образования </a:t>
            </a:r>
            <a:r>
              <a:rPr lang="ru-RU" sz="2000" dirty="0">
                <a:latin typeface="Akrobat" pitchFamily="2" charset="0"/>
              </a:rPr>
              <a:t>(Декларация Профессионального союза работников народного образования и науки РФ) </a:t>
            </a:r>
            <a:endParaRPr lang="ru-RU" sz="4000" dirty="0">
              <a:latin typeface="Akrobat" pitchFamily="2" charset="0"/>
            </a:endParaRPr>
          </a:p>
        </p:txBody>
      </p:sp>
      <p:sp>
        <p:nvSpPr>
          <p:cNvPr id="3" name="Прямоугольник: скругленные углы 3">
            <a:extLst>
              <a:ext uri="{FF2B5EF4-FFF2-40B4-BE49-F238E27FC236}">
                <a16:creationId xmlns:a16="http://schemas.microsoft.com/office/drawing/2014/main" xmlns="" id="{E3502FE4-5E11-796A-1F44-C9F7F1DEC4C8}"/>
              </a:ext>
            </a:extLst>
          </p:cNvPr>
          <p:cNvSpPr>
            <a:spLocks noChangeAspect="1"/>
          </p:cNvSpPr>
          <p:nvPr/>
        </p:nvSpPr>
        <p:spPr>
          <a:xfrm>
            <a:off x="629835" y="1517297"/>
            <a:ext cx="5511500" cy="608050"/>
          </a:xfrm>
          <a:prstGeom prst="roundRect">
            <a:avLst/>
          </a:prstGeom>
          <a:solidFill>
            <a:srgbClr val="2B9340"/>
          </a:solidFill>
          <a:ln>
            <a:solidFill>
              <a:srgbClr val="2B9340"/>
            </a:solidFill>
          </a:ln>
          <a:effectLst>
            <a:outerShdw blurRad="762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72000" rtlCol="0" anchor="ctr"/>
          <a:lstStyle/>
          <a:p>
            <a:pPr>
              <a:lnSpc>
                <a:spcPct val="80000"/>
              </a:lnSpc>
            </a:pPr>
            <a:r>
              <a:rPr lang="ru-RU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" pitchFamily="2" charset="0"/>
              </a:rPr>
              <a:t>ПРОФЕССИОНАЛИЗМ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4C4FD693-A6BE-E121-4A8B-5A28C7877651}"/>
              </a:ext>
            </a:extLst>
          </p:cNvPr>
          <p:cNvSpPr>
            <a:spLocks noChangeAspect="1"/>
          </p:cNvSpPr>
          <p:nvPr/>
        </p:nvSpPr>
        <p:spPr>
          <a:xfrm>
            <a:off x="629835" y="2225050"/>
            <a:ext cx="5511500" cy="608050"/>
          </a:xfrm>
          <a:prstGeom prst="roundRect">
            <a:avLst/>
          </a:prstGeom>
          <a:solidFill>
            <a:srgbClr val="2B9340"/>
          </a:solidFill>
          <a:ln>
            <a:solidFill>
              <a:srgbClr val="2B9340"/>
            </a:solidFill>
          </a:ln>
          <a:effectLst>
            <a:outerShdw blurRad="762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72000" rtlCol="0" anchor="ctr"/>
          <a:lstStyle/>
          <a:p>
            <a:pPr>
              <a:lnSpc>
                <a:spcPct val="80000"/>
              </a:lnSpc>
            </a:pPr>
            <a:r>
              <a:rPr lang="ru-RU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" pitchFamily="2" charset="0"/>
              </a:rPr>
              <a:t>ЛИДЕРСТВО</a:t>
            </a:r>
          </a:p>
        </p:txBody>
      </p:sp>
      <p:sp>
        <p:nvSpPr>
          <p:cNvPr id="6" name="Прямоугольник: скругленные углы 3">
            <a:extLst>
              <a:ext uri="{FF2B5EF4-FFF2-40B4-BE49-F238E27FC236}">
                <a16:creationId xmlns:a16="http://schemas.microsoft.com/office/drawing/2014/main" xmlns="" id="{8920353B-B74C-88D3-930F-10A659A5D7A0}"/>
              </a:ext>
            </a:extLst>
          </p:cNvPr>
          <p:cNvSpPr>
            <a:spLocks noChangeAspect="1"/>
          </p:cNvSpPr>
          <p:nvPr/>
        </p:nvSpPr>
        <p:spPr>
          <a:xfrm>
            <a:off x="629835" y="2932803"/>
            <a:ext cx="5511500" cy="608050"/>
          </a:xfrm>
          <a:prstGeom prst="roundRect">
            <a:avLst/>
          </a:prstGeom>
          <a:solidFill>
            <a:srgbClr val="2B9340"/>
          </a:solidFill>
          <a:ln>
            <a:solidFill>
              <a:srgbClr val="2B9340"/>
            </a:solidFill>
          </a:ln>
          <a:effectLst>
            <a:outerShdw blurRad="762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72000" rtlCol="0" anchor="ctr"/>
          <a:lstStyle/>
          <a:p>
            <a:pPr>
              <a:lnSpc>
                <a:spcPct val="80000"/>
              </a:lnSpc>
            </a:pPr>
            <a:r>
              <a:rPr lang="ru-RU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" pitchFamily="2" charset="0"/>
              </a:rPr>
              <a:t>СВОБОДА СУЖДЕНИЙ</a:t>
            </a:r>
          </a:p>
        </p:txBody>
      </p:sp>
      <p:sp>
        <p:nvSpPr>
          <p:cNvPr id="7" name="Прямоугольник: скругленные углы 3">
            <a:extLst>
              <a:ext uri="{FF2B5EF4-FFF2-40B4-BE49-F238E27FC236}">
                <a16:creationId xmlns:a16="http://schemas.microsoft.com/office/drawing/2014/main" xmlns="" id="{1AC260CF-0527-F280-1990-6D8E42AD67DD}"/>
              </a:ext>
            </a:extLst>
          </p:cNvPr>
          <p:cNvSpPr>
            <a:spLocks noChangeAspect="1"/>
          </p:cNvSpPr>
          <p:nvPr/>
        </p:nvSpPr>
        <p:spPr>
          <a:xfrm>
            <a:off x="629835" y="3640556"/>
            <a:ext cx="5511500" cy="608050"/>
          </a:xfrm>
          <a:prstGeom prst="roundRect">
            <a:avLst/>
          </a:prstGeom>
          <a:solidFill>
            <a:srgbClr val="2B9340"/>
          </a:solidFill>
          <a:ln>
            <a:solidFill>
              <a:srgbClr val="2B9340"/>
            </a:solidFill>
          </a:ln>
          <a:effectLst>
            <a:outerShdw blurRad="762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72000" rtlCol="0" anchor="ctr"/>
          <a:lstStyle/>
          <a:p>
            <a:pPr>
              <a:lnSpc>
                <a:spcPct val="80000"/>
              </a:lnSpc>
            </a:pPr>
            <a:r>
              <a:rPr lang="ru-RU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" pitchFamily="2" charset="0"/>
              </a:rPr>
              <a:t>РАВНЫЕ ВОЗМОЖНОСТИ</a:t>
            </a:r>
          </a:p>
        </p:txBody>
      </p:sp>
      <p:sp>
        <p:nvSpPr>
          <p:cNvPr id="8" name="Прямоугольник: скругленные углы 3">
            <a:extLst>
              <a:ext uri="{FF2B5EF4-FFF2-40B4-BE49-F238E27FC236}">
                <a16:creationId xmlns:a16="http://schemas.microsoft.com/office/drawing/2014/main" xmlns="" id="{28FE9B04-0721-D5F1-48C7-F6EDD4D94F51}"/>
              </a:ext>
            </a:extLst>
          </p:cNvPr>
          <p:cNvSpPr>
            <a:spLocks noChangeAspect="1"/>
          </p:cNvSpPr>
          <p:nvPr/>
        </p:nvSpPr>
        <p:spPr>
          <a:xfrm>
            <a:off x="629835" y="4348309"/>
            <a:ext cx="5511500" cy="608050"/>
          </a:xfrm>
          <a:prstGeom prst="roundRect">
            <a:avLst/>
          </a:prstGeom>
          <a:solidFill>
            <a:srgbClr val="2B9340"/>
          </a:solidFill>
          <a:ln>
            <a:solidFill>
              <a:srgbClr val="2B9340"/>
            </a:solidFill>
          </a:ln>
          <a:effectLst>
            <a:outerShdw blurRad="762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72000" rtlCol="0" anchor="ctr"/>
          <a:lstStyle/>
          <a:p>
            <a:pPr>
              <a:lnSpc>
                <a:spcPct val="80000"/>
              </a:lnSpc>
            </a:pPr>
            <a:r>
              <a:rPr lang="ru-RU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" pitchFamily="2" charset="0"/>
              </a:rPr>
              <a:t>ОТВЕТСТВЕННОСТЬ</a:t>
            </a:r>
          </a:p>
        </p:txBody>
      </p:sp>
      <p:sp>
        <p:nvSpPr>
          <p:cNvPr id="9" name="Прямоугольник: скругленные углы 3">
            <a:extLst>
              <a:ext uri="{FF2B5EF4-FFF2-40B4-BE49-F238E27FC236}">
                <a16:creationId xmlns:a16="http://schemas.microsoft.com/office/drawing/2014/main" xmlns="" id="{CCAD1CD1-8F2A-90ED-D594-48E30B31AB17}"/>
              </a:ext>
            </a:extLst>
          </p:cNvPr>
          <p:cNvSpPr>
            <a:spLocks noChangeAspect="1"/>
          </p:cNvSpPr>
          <p:nvPr/>
        </p:nvSpPr>
        <p:spPr>
          <a:xfrm>
            <a:off x="629835" y="5056062"/>
            <a:ext cx="5511500" cy="608050"/>
          </a:xfrm>
          <a:prstGeom prst="roundRect">
            <a:avLst/>
          </a:prstGeom>
          <a:solidFill>
            <a:srgbClr val="2B9340"/>
          </a:solidFill>
          <a:ln>
            <a:solidFill>
              <a:srgbClr val="2B9340"/>
            </a:solidFill>
          </a:ln>
          <a:effectLst>
            <a:outerShdw blurRad="762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72000" rtlCol="0" anchor="ctr"/>
          <a:lstStyle/>
          <a:p>
            <a:pPr>
              <a:lnSpc>
                <a:spcPct val="80000"/>
              </a:lnSpc>
            </a:pPr>
            <a:r>
              <a:rPr lang="ru-RU" sz="320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" pitchFamily="2" charset="0"/>
              </a:rPr>
              <a:t>ИННОВАЦИОННОСТЬ</a:t>
            </a:r>
            <a:endParaRPr lang="ru-RU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krobat" pitchFamily="2" charset="0"/>
            </a:endParaRPr>
          </a:p>
        </p:txBody>
      </p:sp>
      <p:sp>
        <p:nvSpPr>
          <p:cNvPr id="10" name="Прямоугольник: скругленные углы 3">
            <a:extLst>
              <a:ext uri="{FF2B5EF4-FFF2-40B4-BE49-F238E27FC236}">
                <a16:creationId xmlns:a16="http://schemas.microsoft.com/office/drawing/2014/main" xmlns="" id="{BB58B296-DA68-AAEC-0F5B-FA09672340E7}"/>
              </a:ext>
            </a:extLst>
          </p:cNvPr>
          <p:cNvSpPr>
            <a:spLocks noChangeAspect="1"/>
          </p:cNvSpPr>
          <p:nvPr/>
        </p:nvSpPr>
        <p:spPr>
          <a:xfrm>
            <a:off x="629835" y="5763818"/>
            <a:ext cx="5511500" cy="608050"/>
          </a:xfrm>
          <a:prstGeom prst="roundRect">
            <a:avLst/>
          </a:prstGeom>
          <a:solidFill>
            <a:srgbClr val="2B9340"/>
          </a:solidFill>
          <a:ln>
            <a:solidFill>
              <a:srgbClr val="2B9340"/>
            </a:solidFill>
          </a:ln>
          <a:effectLst>
            <a:outerShdw blurRad="76200" dist="38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72000" rtlCol="0" anchor="ctr"/>
          <a:lstStyle/>
          <a:p>
            <a:pPr>
              <a:lnSpc>
                <a:spcPct val="80000"/>
              </a:lnSpc>
            </a:pPr>
            <a:r>
              <a:rPr lang="ru-RU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krobat" pitchFamily="2" charset="0"/>
              </a:rPr>
              <a:t>ПРИЕМСТВЕННОСТЬ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AD0A673-BD64-3BFD-1F86-B7B7089299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02" t="3120" r="26224" b="3348"/>
          <a:stretch/>
        </p:blipFill>
        <p:spPr>
          <a:xfrm>
            <a:off x="6584854" y="1347172"/>
            <a:ext cx="5221503" cy="524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953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A29A787-EB98-987D-48FC-4A18BA3F4104}"/>
              </a:ext>
            </a:extLst>
          </p:cNvPr>
          <p:cNvSpPr txBox="1"/>
          <p:nvPr/>
        </p:nvSpPr>
        <p:spPr>
          <a:xfrm>
            <a:off x="919511" y="981519"/>
            <a:ext cx="10210108" cy="1015663"/>
          </a:xfrm>
          <a:prstGeom prst="rect">
            <a:avLst/>
          </a:prstGeom>
          <a:noFill/>
          <a:effectLst>
            <a:outerShdw blurRad="762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Akrobat Black" panose="00000A00000000000000" pitchFamily="50" charset="-52"/>
              </a:rPr>
              <a:t>МИССИЯ ПРОФСОЮЗА:</a:t>
            </a:r>
            <a:endParaRPr lang="ru-RU" sz="6000" dirty="0">
              <a:solidFill>
                <a:srgbClr val="FF0000"/>
              </a:solidFill>
              <a:latin typeface="Akrobat" panose="00000600000000000000" pitchFamily="50" charset="-5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7671DF4-8C4A-9956-20BA-EB80F69DAB5F}"/>
              </a:ext>
            </a:extLst>
          </p:cNvPr>
          <p:cNvSpPr txBox="1"/>
          <p:nvPr/>
        </p:nvSpPr>
        <p:spPr>
          <a:xfrm>
            <a:off x="874289" y="2497011"/>
            <a:ext cx="10656779" cy="923330"/>
          </a:xfrm>
          <a:prstGeom prst="rect">
            <a:avLst/>
          </a:prstGeom>
          <a:noFill/>
          <a:effectLst>
            <a:outerShdw blurRad="762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9B34"/>
                </a:solidFill>
                <a:latin typeface="Akrobat Black" panose="00000A00000000000000" pitchFamily="50" charset="-52"/>
              </a:rPr>
              <a:t>ОБЪЕДИНЯТЬ ПРОФЕССИОНАЛОВ</a:t>
            </a:r>
            <a:endParaRPr lang="ru-RU" sz="5400" dirty="0">
              <a:solidFill>
                <a:srgbClr val="009B34"/>
              </a:solidFill>
              <a:latin typeface="Akrobat" panose="00000600000000000000" pitchFamily="50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0D5A2BD-6B35-4F03-7BC0-241083E82D38}"/>
              </a:ext>
            </a:extLst>
          </p:cNvPr>
          <p:cNvSpPr txBox="1"/>
          <p:nvPr/>
        </p:nvSpPr>
        <p:spPr>
          <a:xfrm>
            <a:off x="875764" y="3667532"/>
            <a:ext cx="10210109" cy="923330"/>
          </a:xfrm>
          <a:prstGeom prst="rect">
            <a:avLst/>
          </a:prstGeom>
          <a:noFill/>
          <a:effectLst>
            <a:outerShdw blurRad="762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9B34"/>
                </a:solidFill>
                <a:latin typeface="Akrobat Black" panose="00000A00000000000000" pitchFamily="50" charset="-52"/>
              </a:rPr>
              <a:t>ЗАЩИЩАТЬ ИНТЕРЕСЫ</a:t>
            </a:r>
            <a:endParaRPr lang="ru-RU" sz="5400" dirty="0">
              <a:solidFill>
                <a:srgbClr val="009B34"/>
              </a:solidFill>
              <a:latin typeface="Akrobat" panose="00000600000000000000" pitchFamily="50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3EFD2B9-1D7D-FFDF-FB8D-FFDB5ECC6551}"/>
              </a:ext>
            </a:extLst>
          </p:cNvPr>
          <p:cNvSpPr txBox="1"/>
          <p:nvPr/>
        </p:nvSpPr>
        <p:spPr>
          <a:xfrm>
            <a:off x="875764" y="4838053"/>
            <a:ext cx="10210109" cy="923330"/>
          </a:xfrm>
          <a:prstGeom prst="rect">
            <a:avLst/>
          </a:prstGeom>
          <a:noFill/>
          <a:effectLst>
            <a:outerShdw blurRad="762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9B34"/>
                </a:solidFill>
                <a:latin typeface="Akrobat Black" panose="00000A00000000000000" pitchFamily="50" charset="-52"/>
              </a:rPr>
              <a:t>РАСШИРЯТЬ ВОЗМОЖНОСТИ</a:t>
            </a:r>
            <a:endParaRPr lang="ru-RU" sz="5400" dirty="0">
              <a:solidFill>
                <a:srgbClr val="009B34"/>
              </a:solidFill>
              <a:latin typeface="Akrobat" panose="00000600000000000000" pitchFamily="50" charset="-52"/>
            </a:endParaRPr>
          </a:p>
        </p:txBody>
      </p:sp>
      <p:pic>
        <p:nvPicPr>
          <p:cNvPr id="9" name="Рисунок 8" descr="logotip_gorkom_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3435" y="227742"/>
            <a:ext cx="2059524" cy="229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3899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7C27D2E-3CAE-3C7F-8482-AC3C06C5643E}"/>
              </a:ext>
            </a:extLst>
          </p:cNvPr>
          <p:cNvSpPr txBox="1"/>
          <p:nvPr/>
        </p:nvSpPr>
        <p:spPr>
          <a:xfrm>
            <a:off x="876139" y="2336767"/>
            <a:ext cx="5432898" cy="18969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3800" b="1" dirty="0" smtClean="0">
                <a:solidFill>
                  <a:srgbClr val="FF0000"/>
                </a:solidFill>
                <a:latin typeface="Akrobat Black" pitchFamily="2" charset="0"/>
              </a:rPr>
              <a:t>АГИТКА</a:t>
            </a:r>
            <a:endParaRPr lang="ru-RU" sz="13800" b="1" dirty="0">
              <a:solidFill>
                <a:srgbClr val="FF0000"/>
              </a:solidFill>
              <a:latin typeface="Akrobat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8472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>
            <a:extLst>
              <a:ext uri="{FF2B5EF4-FFF2-40B4-BE49-F238E27FC236}">
                <a16:creationId xmlns:a16="http://schemas.microsoft.com/office/drawing/2014/main" xmlns="" id="{C1AA6A34-B0D3-900D-DAD0-EEA542C31477}"/>
              </a:ext>
            </a:extLst>
          </p:cNvPr>
          <p:cNvSpPr/>
          <p:nvPr/>
        </p:nvSpPr>
        <p:spPr>
          <a:xfrm rot="16200000">
            <a:off x="2858629" y="662138"/>
            <a:ext cx="6651656" cy="5738783"/>
          </a:xfrm>
          <a:custGeom>
            <a:avLst/>
            <a:gdLst>
              <a:gd name="connsiteX0" fmla="*/ 5598822 w 6357341"/>
              <a:gd name="connsiteY0" fmla="*/ 2731670 h 5463340"/>
              <a:gd name="connsiteX1" fmla="*/ 4388746 w 6357341"/>
              <a:gd name="connsiteY1" fmla="*/ 651851 h 5463340"/>
              <a:gd name="connsiteX2" fmla="*/ 1968594 w 6357341"/>
              <a:gd name="connsiteY2" fmla="*/ 651851 h 5463340"/>
              <a:gd name="connsiteX3" fmla="*/ 758517 w 6357341"/>
              <a:gd name="connsiteY3" fmla="*/ 2731670 h 5463340"/>
              <a:gd name="connsiteX4" fmla="*/ 1968593 w 6357341"/>
              <a:gd name="connsiteY4" fmla="*/ 4811488 h 5463340"/>
              <a:gd name="connsiteX5" fmla="*/ 4388746 w 6357341"/>
              <a:gd name="connsiteY5" fmla="*/ 4811488 h 5463340"/>
              <a:gd name="connsiteX6" fmla="*/ 6357341 w 6357341"/>
              <a:gd name="connsiteY6" fmla="*/ 2731670 h 5463340"/>
              <a:gd name="connsiteX7" fmla="*/ 4768005 w 6357341"/>
              <a:gd name="connsiteY7" fmla="*/ 5463340 h 5463340"/>
              <a:gd name="connsiteX8" fmla="*/ 1589334 w 6357341"/>
              <a:gd name="connsiteY8" fmla="*/ 5463340 h 5463340"/>
              <a:gd name="connsiteX9" fmla="*/ 0 w 6357341"/>
              <a:gd name="connsiteY9" fmla="*/ 2731670 h 5463340"/>
              <a:gd name="connsiteX10" fmla="*/ 1589335 w 6357341"/>
              <a:gd name="connsiteY10" fmla="*/ 0 h 5463340"/>
              <a:gd name="connsiteX11" fmla="*/ 4768006 w 6357341"/>
              <a:gd name="connsiteY11" fmla="*/ 0 h 5463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357341" h="5463340">
                <a:moveTo>
                  <a:pt x="5598822" y="2731670"/>
                </a:moveTo>
                <a:lnTo>
                  <a:pt x="4388746" y="651851"/>
                </a:lnTo>
                <a:lnTo>
                  <a:pt x="1968594" y="651851"/>
                </a:lnTo>
                <a:lnTo>
                  <a:pt x="758517" y="2731670"/>
                </a:lnTo>
                <a:lnTo>
                  <a:pt x="1968593" y="4811488"/>
                </a:lnTo>
                <a:lnTo>
                  <a:pt x="4388746" y="4811488"/>
                </a:lnTo>
                <a:close/>
                <a:moveTo>
                  <a:pt x="6357341" y="2731670"/>
                </a:moveTo>
                <a:lnTo>
                  <a:pt x="4768005" y="5463340"/>
                </a:lnTo>
                <a:lnTo>
                  <a:pt x="1589334" y="5463340"/>
                </a:lnTo>
                <a:lnTo>
                  <a:pt x="0" y="2731670"/>
                </a:lnTo>
                <a:lnTo>
                  <a:pt x="1589335" y="0"/>
                </a:lnTo>
                <a:lnTo>
                  <a:pt x="4768006" y="0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7" name="TextBox 6"/>
          <p:cNvSpPr txBox="1"/>
          <p:nvPr/>
        </p:nvSpPr>
        <p:spPr>
          <a:xfrm>
            <a:off x="3140018" y="284672"/>
            <a:ext cx="6719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6600"/>
                </a:solidFill>
              </a:rPr>
              <a:t>Профсоюз в лицах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333" y="1794297"/>
            <a:ext cx="6935637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krobat" charset="-52"/>
              </a:rPr>
              <a:t>В 1979 году Леонид Никитич был избран председателем Алтайской краевой организации Профсоюза работников народного образования и науки. Глубочайшее знание проблем отрасли образования, строгое руководство законом, умелая работа с аппаратом краевого комитета, руководителями территориальных профсоюзных организаций, социальными партнерами – характерные черты стиля работы Леонида </a:t>
            </a:r>
            <a:r>
              <a:rPr lang="ru-RU" sz="2800" dirty="0" smtClean="0">
                <a:latin typeface="Akrobat" charset="-52"/>
              </a:rPr>
              <a:t>Никитича. </a:t>
            </a:r>
            <a:endParaRPr lang="ru-RU" sz="2800" dirty="0" smtClean="0">
              <a:latin typeface="Akrobat" charset="-52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183147" y="1035175"/>
            <a:ext cx="622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Леонид Никитич Ивановский</a:t>
            </a:r>
            <a:endParaRPr lang="ru-RU" sz="3600" dirty="0"/>
          </a:p>
        </p:txBody>
      </p:sp>
      <p:pic>
        <p:nvPicPr>
          <p:cNvPr id="10" name="Рисунок 9" descr="nIAYNFaGfOYf6Vj9LxP21PxcrdrK37ZNvCWd3Zp9PYoxeGDOVBAvoLMJfBE-gmOn9IBI2IJV3f9SRBsTqoKOI7P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4596" y="1992701"/>
            <a:ext cx="4528869" cy="290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402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>
            <a:extLst>
              <a:ext uri="{FF2B5EF4-FFF2-40B4-BE49-F238E27FC236}">
                <a16:creationId xmlns:a16="http://schemas.microsoft.com/office/drawing/2014/main" xmlns="" id="{C1AA6A34-B0D3-900D-DAD0-EEA542C31477}"/>
              </a:ext>
            </a:extLst>
          </p:cNvPr>
          <p:cNvSpPr/>
          <p:nvPr/>
        </p:nvSpPr>
        <p:spPr>
          <a:xfrm rot="16200000">
            <a:off x="2858629" y="662138"/>
            <a:ext cx="6651656" cy="5738783"/>
          </a:xfrm>
          <a:custGeom>
            <a:avLst/>
            <a:gdLst>
              <a:gd name="connsiteX0" fmla="*/ 5598822 w 6357341"/>
              <a:gd name="connsiteY0" fmla="*/ 2731670 h 5463340"/>
              <a:gd name="connsiteX1" fmla="*/ 4388746 w 6357341"/>
              <a:gd name="connsiteY1" fmla="*/ 651851 h 5463340"/>
              <a:gd name="connsiteX2" fmla="*/ 1968594 w 6357341"/>
              <a:gd name="connsiteY2" fmla="*/ 651851 h 5463340"/>
              <a:gd name="connsiteX3" fmla="*/ 758517 w 6357341"/>
              <a:gd name="connsiteY3" fmla="*/ 2731670 h 5463340"/>
              <a:gd name="connsiteX4" fmla="*/ 1968593 w 6357341"/>
              <a:gd name="connsiteY4" fmla="*/ 4811488 h 5463340"/>
              <a:gd name="connsiteX5" fmla="*/ 4388746 w 6357341"/>
              <a:gd name="connsiteY5" fmla="*/ 4811488 h 5463340"/>
              <a:gd name="connsiteX6" fmla="*/ 6357341 w 6357341"/>
              <a:gd name="connsiteY6" fmla="*/ 2731670 h 5463340"/>
              <a:gd name="connsiteX7" fmla="*/ 4768005 w 6357341"/>
              <a:gd name="connsiteY7" fmla="*/ 5463340 h 5463340"/>
              <a:gd name="connsiteX8" fmla="*/ 1589334 w 6357341"/>
              <a:gd name="connsiteY8" fmla="*/ 5463340 h 5463340"/>
              <a:gd name="connsiteX9" fmla="*/ 0 w 6357341"/>
              <a:gd name="connsiteY9" fmla="*/ 2731670 h 5463340"/>
              <a:gd name="connsiteX10" fmla="*/ 1589335 w 6357341"/>
              <a:gd name="connsiteY10" fmla="*/ 0 h 5463340"/>
              <a:gd name="connsiteX11" fmla="*/ 4768006 w 6357341"/>
              <a:gd name="connsiteY11" fmla="*/ 0 h 5463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357341" h="5463340">
                <a:moveTo>
                  <a:pt x="5598822" y="2731670"/>
                </a:moveTo>
                <a:lnTo>
                  <a:pt x="4388746" y="651851"/>
                </a:lnTo>
                <a:lnTo>
                  <a:pt x="1968594" y="651851"/>
                </a:lnTo>
                <a:lnTo>
                  <a:pt x="758517" y="2731670"/>
                </a:lnTo>
                <a:lnTo>
                  <a:pt x="1968593" y="4811488"/>
                </a:lnTo>
                <a:lnTo>
                  <a:pt x="4388746" y="4811488"/>
                </a:lnTo>
                <a:close/>
                <a:moveTo>
                  <a:pt x="6357341" y="2731670"/>
                </a:moveTo>
                <a:lnTo>
                  <a:pt x="4768005" y="5463340"/>
                </a:lnTo>
                <a:lnTo>
                  <a:pt x="1589334" y="5463340"/>
                </a:lnTo>
                <a:lnTo>
                  <a:pt x="0" y="2731670"/>
                </a:lnTo>
                <a:lnTo>
                  <a:pt x="1589335" y="0"/>
                </a:lnTo>
                <a:lnTo>
                  <a:pt x="4768006" y="0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7" name="TextBox 6"/>
          <p:cNvSpPr txBox="1"/>
          <p:nvPr/>
        </p:nvSpPr>
        <p:spPr>
          <a:xfrm>
            <a:off x="871270" y="491709"/>
            <a:ext cx="913537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krobat" charset="-52"/>
              </a:rPr>
              <a:t>	При </a:t>
            </a:r>
            <a:r>
              <a:rPr lang="ru-RU" sz="2800" dirty="0" smtClean="0">
                <a:latin typeface="Akrobat" charset="-52"/>
              </a:rPr>
              <a:t>личном участии Леонида Никитича, его настойчивости и последовательности в работе с Советом ректоров вузов края, ЦК Профсоюза, отраслевым министерством были открыты два студенческих санатория-профилактория, которые </a:t>
            </a:r>
            <a:r>
              <a:rPr lang="ru-RU" sz="2800" dirty="0" err="1" smtClean="0">
                <a:latin typeface="Akrobat" charset="-52"/>
              </a:rPr>
              <a:t>оздоравливали</a:t>
            </a:r>
            <a:r>
              <a:rPr lang="ru-RU" sz="2800" dirty="0" smtClean="0">
                <a:latin typeface="Akrobat" charset="-52"/>
              </a:rPr>
              <a:t> студентов и работников вузов. </a:t>
            </a:r>
            <a:endParaRPr lang="ru-RU" sz="2800" dirty="0" smtClean="0">
              <a:latin typeface="Akrobat" charset="-52"/>
            </a:endParaRPr>
          </a:p>
          <a:p>
            <a:r>
              <a:rPr lang="ru-RU" sz="2800" dirty="0" smtClean="0">
                <a:latin typeface="Akrobat" charset="-52"/>
              </a:rPr>
              <a:t>	</a:t>
            </a:r>
            <a:r>
              <a:rPr lang="ru-RU" sz="2800" dirty="0" smtClean="0">
                <a:latin typeface="Akrobat" charset="-52"/>
              </a:rPr>
              <a:t>В </a:t>
            </a:r>
            <a:r>
              <a:rPr lang="ru-RU" sz="2800" dirty="0" smtClean="0">
                <a:latin typeface="Akrobat" charset="-52"/>
              </a:rPr>
              <a:t>течение многих лет крайком Профсоюза участвовал в финансировании и подготовке конкурса «Учитель года Алтая», других профессиональных </a:t>
            </a:r>
            <a:r>
              <a:rPr lang="ru-RU" sz="2800" dirty="0" smtClean="0">
                <a:latin typeface="Akrobat" charset="-52"/>
              </a:rPr>
              <a:t>конкурсов. Умелое </a:t>
            </a:r>
            <a:r>
              <a:rPr lang="ru-RU" sz="2800" dirty="0" smtClean="0">
                <a:latin typeface="Akrobat" charset="-52"/>
              </a:rPr>
              <a:t>руководство Леонидом Никитичем финансовой деятельностью краевой организации Профсоюза дало возможность создать фонды социальной поддержки, беспроцентных ссуд, оздоровления работников и систематически оказывать помощь членам Профсоюза. </a:t>
            </a:r>
          </a:p>
        </p:txBody>
      </p:sp>
    </p:spTree>
    <p:extLst>
      <p:ext uri="{BB962C8B-B14F-4D97-AF65-F5344CB8AC3E}">
        <p14:creationId xmlns:p14="http://schemas.microsoft.com/office/powerpoint/2010/main" xmlns="" val="146351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96221" y="448576"/>
            <a:ext cx="75567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6600"/>
                </a:solidFill>
                <a:latin typeface="Bookman Old Style" pitchFamily="18" charset="0"/>
              </a:rPr>
              <a:t>Абдуллаев Юрий Геннадьевич</a:t>
            </a:r>
            <a:r>
              <a:rPr lang="ru-RU" sz="3600" dirty="0" smtClean="0">
                <a:latin typeface="Bookman Old Style" pitchFamily="18" charset="0"/>
              </a:rPr>
              <a:t/>
            </a:r>
            <a:br>
              <a:rPr lang="ru-RU" sz="3600" dirty="0" smtClean="0">
                <a:latin typeface="Bookman Old Style" pitchFamily="18" charset="0"/>
              </a:rPr>
            </a:b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8962" y="1134743"/>
            <a:ext cx="7168551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krobat" charset="-52"/>
              </a:rPr>
              <a:t>Юрий Геннадьевич Абдуллаев родился 26 декабря 1977 года в городе Джамбул Казахской ССР.</a:t>
            </a:r>
          </a:p>
          <a:p>
            <a:r>
              <a:rPr lang="ru-RU" sz="2000" dirty="0" smtClean="0">
                <a:latin typeface="Akrobat" charset="-52"/>
              </a:rPr>
              <a:t>В 1994 году закончил Орловскую среднюю школу Немецкого национального района Алтайского края.</a:t>
            </a:r>
          </a:p>
          <a:p>
            <a:r>
              <a:rPr lang="ru-RU" sz="2000" dirty="0" smtClean="0">
                <a:latin typeface="Akrobat" charset="-52"/>
              </a:rPr>
              <a:t>В 1999 году закончил Алтайский государственный университет по специальности «филолог. Преподаватель филологии». </a:t>
            </a:r>
            <a:r>
              <a:rPr lang="ru-RU" sz="2000" dirty="0" smtClean="0">
                <a:latin typeface="Akrobat" charset="-52"/>
              </a:rPr>
              <a:t>С </a:t>
            </a:r>
            <a:r>
              <a:rPr lang="ru-RU" sz="2000" dirty="0" smtClean="0">
                <a:latin typeface="Akrobat" charset="-52"/>
              </a:rPr>
              <a:t>2005 по 2007 год - председатель комитета по образованию администрации Немецкого национального района.</a:t>
            </a:r>
          </a:p>
          <a:p>
            <a:r>
              <a:rPr lang="ru-RU" sz="2000" dirty="0" smtClean="0">
                <a:latin typeface="Akrobat" charset="-52"/>
              </a:rPr>
              <a:t>С 2007 по 2009 год - начальник отдела в управлении Алтайского края по образованию и делам молодежи.</a:t>
            </a:r>
          </a:p>
          <a:p>
            <a:r>
              <a:rPr lang="ru-RU" sz="2000" dirty="0" smtClean="0">
                <a:latin typeface="Akrobat" charset="-52"/>
              </a:rPr>
              <a:t>С 2009 по 2012 год - заместитель начальника Главного управления образования и молодежной политики Алтайского края.</a:t>
            </a:r>
          </a:p>
          <a:p>
            <a:r>
              <a:rPr lang="ru-RU" sz="2000" dirty="0" smtClean="0">
                <a:latin typeface="Akrobat" charset="-52"/>
              </a:rPr>
              <a:t>С сентября 2012 года трижды избран председателем Алтайской краевой организации Профсоюза работников народного образования и науки РФ.</a:t>
            </a:r>
          </a:p>
          <a:p>
            <a:r>
              <a:rPr lang="ru-RU" sz="2000" dirty="0" smtClean="0">
                <a:latin typeface="Akrobat" charset="-52"/>
              </a:rPr>
              <a:t>В марте 2024 года назначен на пост заместителя Председателя Правительства Алтайского края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3" name="Рисунок 12" descr="uFLJ_Zk3OV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3" y="1781176"/>
            <a:ext cx="4186687" cy="265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202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>
            <a:extLst>
              <a:ext uri="{FF2B5EF4-FFF2-40B4-BE49-F238E27FC236}">
                <a16:creationId xmlns:a16="http://schemas.microsoft.com/office/drawing/2014/main" xmlns="" id="{C1AA6A34-B0D3-900D-DAD0-EEA542C31477}"/>
              </a:ext>
            </a:extLst>
          </p:cNvPr>
          <p:cNvSpPr/>
          <p:nvPr/>
        </p:nvSpPr>
        <p:spPr>
          <a:xfrm rot="16200000">
            <a:off x="2858629" y="662138"/>
            <a:ext cx="6651656" cy="5738783"/>
          </a:xfrm>
          <a:custGeom>
            <a:avLst/>
            <a:gdLst>
              <a:gd name="connsiteX0" fmla="*/ 5598822 w 6357341"/>
              <a:gd name="connsiteY0" fmla="*/ 2731670 h 5463340"/>
              <a:gd name="connsiteX1" fmla="*/ 4388746 w 6357341"/>
              <a:gd name="connsiteY1" fmla="*/ 651851 h 5463340"/>
              <a:gd name="connsiteX2" fmla="*/ 1968594 w 6357341"/>
              <a:gd name="connsiteY2" fmla="*/ 651851 h 5463340"/>
              <a:gd name="connsiteX3" fmla="*/ 758517 w 6357341"/>
              <a:gd name="connsiteY3" fmla="*/ 2731670 h 5463340"/>
              <a:gd name="connsiteX4" fmla="*/ 1968593 w 6357341"/>
              <a:gd name="connsiteY4" fmla="*/ 4811488 h 5463340"/>
              <a:gd name="connsiteX5" fmla="*/ 4388746 w 6357341"/>
              <a:gd name="connsiteY5" fmla="*/ 4811488 h 5463340"/>
              <a:gd name="connsiteX6" fmla="*/ 6357341 w 6357341"/>
              <a:gd name="connsiteY6" fmla="*/ 2731670 h 5463340"/>
              <a:gd name="connsiteX7" fmla="*/ 4768005 w 6357341"/>
              <a:gd name="connsiteY7" fmla="*/ 5463340 h 5463340"/>
              <a:gd name="connsiteX8" fmla="*/ 1589334 w 6357341"/>
              <a:gd name="connsiteY8" fmla="*/ 5463340 h 5463340"/>
              <a:gd name="connsiteX9" fmla="*/ 0 w 6357341"/>
              <a:gd name="connsiteY9" fmla="*/ 2731670 h 5463340"/>
              <a:gd name="connsiteX10" fmla="*/ 1589335 w 6357341"/>
              <a:gd name="connsiteY10" fmla="*/ 0 h 5463340"/>
              <a:gd name="connsiteX11" fmla="*/ 4768006 w 6357341"/>
              <a:gd name="connsiteY11" fmla="*/ 0 h 5463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357341" h="5463340">
                <a:moveTo>
                  <a:pt x="5598822" y="2731670"/>
                </a:moveTo>
                <a:lnTo>
                  <a:pt x="4388746" y="651851"/>
                </a:lnTo>
                <a:lnTo>
                  <a:pt x="1968594" y="651851"/>
                </a:lnTo>
                <a:lnTo>
                  <a:pt x="758517" y="2731670"/>
                </a:lnTo>
                <a:lnTo>
                  <a:pt x="1968593" y="4811488"/>
                </a:lnTo>
                <a:lnTo>
                  <a:pt x="4388746" y="4811488"/>
                </a:lnTo>
                <a:close/>
                <a:moveTo>
                  <a:pt x="6357341" y="2731670"/>
                </a:moveTo>
                <a:lnTo>
                  <a:pt x="4768005" y="5463340"/>
                </a:lnTo>
                <a:lnTo>
                  <a:pt x="1589334" y="5463340"/>
                </a:lnTo>
                <a:lnTo>
                  <a:pt x="0" y="2731670"/>
                </a:lnTo>
                <a:lnTo>
                  <a:pt x="1589335" y="0"/>
                </a:lnTo>
                <a:lnTo>
                  <a:pt x="4768006" y="0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8" name="TextBox 7"/>
          <p:cNvSpPr txBox="1"/>
          <p:nvPr/>
        </p:nvSpPr>
        <p:spPr>
          <a:xfrm>
            <a:off x="543467" y="1121436"/>
            <a:ext cx="781553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krobat" charset="-52"/>
              </a:rPr>
              <a:t>	</a:t>
            </a:r>
            <a:r>
              <a:rPr lang="ru-RU" sz="2400" dirty="0" smtClean="0">
                <a:latin typeface="Akrobat" charset="-52"/>
              </a:rPr>
              <a:t>С 2024 </a:t>
            </a:r>
            <a:r>
              <a:rPr lang="ru-RU" sz="2400" dirty="0" smtClean="0">
                <a:latin typeface="Akrobat" charset="-52"/>
              </a:rPr>
              <a:t>председатель Алтайской краевой организации </a:t>
            </a:r>
            <a:r>
              <a:rPr lang="ru-RU" sz="2400" dirty="0" smtClean="0">
                <a:latin typeface="Akrobat" charset="-52"/>
              </a:rPr>
              <a:t>Профсоюза.</a:t>
            </a:r>
          </a:p>
          <a:p>
            <a:r>
              <a:rPr lang="ru-RU" sz="2400" dirty="0" smtClean="0">
                <a:latin typeface="Akrobat" charset="-52"/>
              </a:rPr>
              <a:t>	Отличник </a:t>
            </a:r>
            <a:r>
              <a:rPr lang="ru-RU" sz="2400" dirty="0" smtClean="0">
                <a:latin typeface="Akrobat" charset="-52"/>
              </a:rPr>
              <a:t>народного образования, награждена Почетными грамотами администрации г. Барнаула, АКЗС, Министерства образования и науки Алтайского края, Центрального Совета Общероссийского Профсоюза образования и ФНПР, имеет нагрудный знак Алтайского </a:t>
            </a:r>
            <a:r>
              <a:rPr lang="ru-RU" sz="2400" dirty="0" err="1" smtClean="0">
                <a:latin typeface="Akrobat" charset="-52"/>
              </a:rPr>
              <a:t>крайсовпрофа</a:t>
            </a:r>
            <a:r>
              <a:rPr lang="ru-RU" sz="2400" dirty="0" smtClean="0">
                <a:latin typeface="Akrobat" charset="-52"/>
              </a:rPr>
              <a:t> «За активную работу в профсоюзах».</a:t>
            </a:r>
          </a:p>
          <a:p>
            <a:r>
              <a:rPr lang="ru-RU" sz="2400" dirty="0" smtClean="0">
                <a:latin typeface="Akrobat" charset="-52"/>
              </a:rPr>
              <a:t>	Возглавляла </a:t>
            </a:r>
            <a:r>
              <a:rPr lang="ru-RU" sz="2400" dirty="0" smtClean="0">
                <a:latin typeface="Akrobat" charset="-52"/>
              </a:rPr>
              <a:t>первичную профорганизацию школы, затем на общественных началась – Индустриальную районную организацию г. Барнаула, а с 2005 года – </a:t>
            </a:r>
            <a:r>
              <a:rPr lang="ru-RU" sz="2400" dirty="0" err="1" smtClean="0">
                <a:latin typeface="Akrobat" charset="-52"/>
              </a:rPr>
              <a:t>Барнаульскую</a:t>
            </a:r>
            <a:r>
              <a:rPr lang="ru-RU" sz="2400" dirty="0" smtClean="0">
                <a:latin typeface="Akrobat" charset="-52"/>
              </a:rPr>
              <a:t> городскую организацию </a:t>
            </a:r>
            <a:r>
              <a:rPr lang="ru-RU" sz="2400" dirty="0" smtClean="0">
                <a:latin typeface="Akrobat" charset="-52"/>
              </a:rPr>
              <a:t>Профсоюза</a:t>
            </a:r>
            <a:r>
              <a:rPr lang="ru-RU" sz="2400" dirty="0" smtClean="0">
                <a:latin typeface="Akrobat" charset="-52"/>
              </a:rPr>
              <a:t>.</a:t>
            </a:r>
          </a:p>
          <a:p>
            <a:r>
              <a:rPr lang="ru-RU" sz="2400" dirty="0" smtClean="0">
                <a:latin typeface="Akrobat" charset="-52"/>
              </a:rPr>
              <a:t>	</a:t>
            </a:r>
            <a:endParaRPr lang="ru-RU" sz="2400" dirty="0" smtClean="0">
              <a:latin typeface="Akrobat" charset="-52"/>
            </a:endParaRPr>
          </a:p>
          <a:p>
            <a:r>
              <a:rPr lang="ru-RU" sz="2000" dirty="0" smtClean="0">
                <a:latin typeface="Akrobat" charset="-52"/>
              </a:rPr>
              <a:t>	</a:t>
            </a:r>
            <a:endParaRPr lang="ru-RU" sz="2000" dirty="0">
              <a:latin typeface="Akrobat" charset="-5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18249" y="284674"/>
            <a:ext cx="81260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Bookman Old Style" pitchFamily="18" charset="0"/>
              </a:rPr>
              <a:t>Лесовых Тамара Николаевна</a:t>
            </a:r>
            <a:endParaRPr lang="ru-RU" sz="40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12" name="Рисунок 11" descr="file224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8265" y="1073991"/>
            <a:ext cx="3269411" cy="490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440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4236" y="577970"/>
            <a:ext cx="734970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Akrobat" charset="-52"/>
            </a:endParaRPr>
          </a:p>
          <a:p>
            <a:r>
              <a:rPr lang="ru-RU" dirty="0" smtClean="0">
                <a:latin typeface="Akrobat" charset="-52"/>
              </a:rPr>
              <a:t>	</a:t>
            </a:r>
            <a:r>
              <a:rPr lang="ru-RU" sz="2400" dirty="0" smtClean="0">
                <a:latin typeface="Akrobat" charset="-52"/>
              </a:rPr>
              <a:t>В </a:t>
            </a:r>
            <a:r>
              <a:rPr lang="ru-RU" sz="2400" dirty="0" smtClean="0">
                <a:latin typeface="Akrobat" charset="-52"/>
              </a:rPr>
              <a:t>2014 году </a:t>
            </a:r>
            <a:r>
              <a:rPr lang="ru-RU" sz="2400" dirty="0" err="1" smtClean="0">
                <a:latin typeface="Akrobat" charset="-52"/>
              </a:rPr>
              <a:t>Барнаульская</a:t>
            </a:r>
            <a:r>
              <a:rPr lang="ru-RU" sz="2400" dirty="0" smtClean="0">
                <a:latin typeface="Akrobat" charset="-52"/>
              </a:rPr>
              <a:t> городская организация Профсоюза признана организацией высокой эффективности и занесена в Книгу Почета общероссийского Профсоюза образования. </a:t>
            </a:r>
            <a:endParaRPr lang="ru-RU" sz="2400" dirty="0" smtClean="0">
              <a:latin typeface="Akrobat" charset="-52"/>
            </a:endParaRPr>
          </a:p>
          <a:p>
            <a:r>
              <a:rPr lang="ru-RU" sz="2400" dirty="0" smtClean="0">
                <a:latin typeface="Akrobat" charset="-52"/>
              </a:rPr>
              <a:t>	В </a:t>
            </a:r>
            <a:r>
              <a:rPr lang="ru-RU" sz="2400" dirty="0" smtClean="0">
                <a:latin typeface="Akrobat" charset="-52"/>
              </a:rPr>
              <a:t>2018 году Тамара Николаевна стала лауреатом премии им. В.М.Яковлева – это значимая награда утверждена в память о первом председателе Общероссийского Профсоюза образования, присуждается за значительные достижения в общественной деятельности, направленной на защиту социально-экономических прав и профессиональных интересов работников образования и науки, способствующей повышению престижа педагогического труда, укреплению авторитета и влияния Профсоюз</a:t>
            </a:r>
            <a:endParaRPr lang="ru-RU" sz="2400" dirty="0"/>
          </a:p>
        </p:txBody>
      </p:sp>
      <p:pic>
        <p:nvPicPr>
          <p:cNvPr id="3" name="Рисунок 2" descr="photo720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4491" y="172528"/>
            <a:ext cx="3048000" cy="2286000"/>
          </a:xfrm>
          <a:prstGeom prst="rect">
            <a:avLst/>
          </a:prstGeom>
        </p:spPr>
      </p:pic>
      <p:pic>
        <p:nvPicPr>
          <p:cNvPr id="4" name="Рисунок 3" descr="photo717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6855" y="2605178"/>
            <a:ext cx="3562711" cy="28294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4760</TotalTime>
  <Words>337</Words>
  <Application>Microsoft Office PowerPoint</Application>
  <PresentationFormat>Произвольный</PresentationFormat>
  <Paragraphs>66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Akrobat Black</vt:lpstr>
      <vt:lpstr>Akrobat</vt:lpstr>
      <vt:lpstr>Calibri</vt:lpstr>
      <vt:lpstr>Bookman Old Style</vt:lpstr>
      <vt:lpstr>Times New Roman</vt:lpstr>
      <vt:lpstr>Тема Office</vt:lpstr>
      <vt:lpstr>Слайд 1</vt:lpstr>
      <vt:lpstr>Ценности Общероссийского Профсоюза образования (Декларация Профессионального союза работников народного образования и науки РФ)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Пользователь Windows</cp:lastModifiedBy>
  <cp:revision>52</cp:revision>
  <dcterms:created xsi:type="dcterms:W3CDTF">2024-04-24T07:32:43Z</dcterms:created>
  <dcterms:modified xsi:type="dcterms:W3CDTF">2025-03-29T12:29:59Z</dcterms:modified>
</cp:coreProperties>
</file>