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8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anklin Gothic Book" panose="020B0503020102020204" pitchFamily="34" charset="0"/>
      <p:regular r:id="rId22"/>
      <p:italic r:id="rId23"/>
    </p:embeddedFont>
    <p:embeddedFont>
      <p:font typeface="Franklin Gothic Medium" panose="020B0603020102020204" pitchFamily="34" charset="0"/>
      <p:regular r:id="rId24"/>
      <p: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485"/>
    <a:srgbClr val="1069B2"/>
    <a:srgbClr val="B79F8B"/>
    <a:srgbClr val="E5B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F46E7-BB74-4C92-B7A9-AAE2583D5D8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2BBEA-A928-4C9C-8F13-5D81DD14F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55CF2-256D-44FD-9430-5B63A079CF5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96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55CF2-256D-44FD-9430-5B63A079CF5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13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55CF2-256D-44FD-9430-5B63A079CF5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38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106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-863599"/>
            <a:ext cx="4248706" cy="37293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" y="6393237"/>
            <a:ext cx="12141207" cy="35610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1699" y="2206171"/>
            <a:ext cx="7772400" cy="20815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6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1800" y="4719522"/>
            <a:ext cx="7772400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E5B4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Спикера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650" y="5067184"/>
            <a:ext cx="1219202" cy="11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7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5250" y="1"/>
            <a:ext cx="77724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1069B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50" y="838201"/>
            <a:ext cx="7772400" cy="347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B79F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99" y="5552947"/>
            <a:ext cx="1219202" cy="1136906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94311" y="6516022"/>
            <a:ext cx="7772400" cy="34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ОБЩЕРОССИЙСКИЙ</a:t>
            </a:r>
            <a:r>
              <a:rPr lang="ru-RU" sz="1000" baseline="0" dirty="0"/>
              <a:t> ПРОФСОЮЗ ОБРАЗОВАНИЯ</a:t>
            </a:r>
            <a:endParaRPr lang="ru-RU" sz="1000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969500" y="1"/>
            <a:ext cx="2222500" cy="6858000"/>
          </a:xfrm>
          <a:prstGeom prst="rect">
            <a:avLst/>
          </a:prstGeom>
          <a:solidFill>
            <a:srgbClr val="106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38" y="-584199"/>
            <a:ext cx="2864768" cy="2514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889" y="6168360"/>
            <a:ext cx="4189989" cy="396241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9101" y="62262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3FC5B-6EEA-453E-8BFC-A1DEE3BFB5B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49" y="5019324"/>
            <a:ext cx="1219202" cy="11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5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" y="6251066"/>
            <a:ext cx="12141207" cy="35610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56725" y="64166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069B2"/>
                </a:solidFill>
              </a:defRPr>
            </a:lvl1pPr>
          </a:lstStyle>
          <a:p>
            <a:fld id="{2253FC5B-6EEA-453E-8BFC-A1DEE3BFB5B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76722"/>
            <a:ext cx="1604888" cy="82657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5250" y="1"/>
            <a:ext cx="77724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1069B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50" y="838201"/>
            <a:ext cx="7772400" cy="347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79F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Подзаголовок 2"/>
          <p:cNvSpPr txBox="1">
            <a:spLocks/>
          </p:cNvSpPr>
          <p:nvPr userDrawn="1"/>
        </p:nvSpPr>
        <p:spPr>
          <a:xfrm>
            <a:off x="194311" y="6516022"/>
            <a:ext cx="7772400" cy="34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ОБЩЕРОССИЙСКИЙ</a:t>
            </a:r>
            <a:r>
              <a:rPr lang="ru-RU" sz="1000" baseline="0" dirty="0"/>
              <a:t> ПРОФСОЮЗ ОБРАЗОВАНИЯ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1368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94" y="6198655"/>
            <a:ext cx="12141207" cy="3561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092">
            <a:off x="-391248" y="961932"/>
            <a:ext cx="6583784" cy="5909755"/>
          </a:xfrm>
          <a:prstGeom prst="rect">
            <a:avLst/>
          </a:prstGeom>
        </p:spPr>
      </p:pic>
      <p:sp>
        <p:nvSpPr>
          <p:cNvPr id="14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48112" y="1185862"/>
            <a:ext cx="5485520" cy="5485520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718339" y="0"/>
            <a:ext cx="5346661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1069B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8339" y="838200"/>
            <a:ext cx="5346661" cy="347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B79F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2" y="419100"/>
            <a:ext cx="2322581" cy="2203708"/>
          </a:xfrm>
          <a:prstGeom prst="rect">
            <a:avLst/>
          </a:prstGeom>
        </p:spPr>
      </p:pic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56725" y="64166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069B2"/>
                </a:solidFill>
              </a:defRPr>
            </a:lvl1pPr>
          </a:lstStyle>
          <a:p>
            <a:fld id="{2253FC5B-6EEA-453E-8BFC-A1DEE3BFB5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84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217" y="1766999"/>
            <a:ext cx="1378972" cy="1237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76722"/>
            <a:ext cx="1604888" cy="82657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5250" y="1"/>
            <a:ext cx="77724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1069B2"/>
                </a:solidFill>
              </a:defRPr>
            </a:lvl1pPr>
          </a:lstStyle>
          <a:p>
            <a:r>
              <a:rPr lang="ru-RU" dirty="0"/>
              <a:t>СЛАЙД С ИНФОГРАФИКОЙ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6" b="69362"/>
          <a:stretch/>
        </p:blipFill>
        <p:spPr>
          <a:xfrm>
            <a:off x="1203850" y="2051199"/>
            <a:ext cx="1142820" cy="7810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6" b="25477"/>
          <a:stretch/>
        </p:blipFill>
        <p:spPr>
          <a:xfrm>
            <a:off x="6388515" y="1828069"/>
            <a:ext cx="1142820" cy="10858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1" b="45105"/>
          <a:stretch/>
        </p:blipFill>
        <p:spPr>
          <a:xfrm>
            <a:off x="3918601" y="1931738"/>
            <a:ext cx="1142820" cy="1143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7" r="-9242" b="8457"/>
          <a:stretch/>
        </p:blipFill>
        <p:spPr>
          <a:xfrm>
            <a:off x="9412705" y="1900321"/>
            <a:ext cx="1248443" cy="904875"/>
          </a:xfrm>
          <a:prstGeom prst="rect">
            <a:avLst/>
          </a:prstGeom>
        </p:spPr>
      </p:pic>
      <p:grpSp>
        <p:nvGrpSpPr>
          <p:cNvPr id="29" name="Группа 28"/>
          <p:cNvGrpSpPr/>
          <p:nvPr userDrawn="1"/>
        </p:nvGrpSpPr>
        <p:grpSpPr>
          <a:xfrm>
            <a:off x="1085774" y="1753634"/>
            <a:ext cx="1378972" cy="1618402"/>
            <a:chOff x="971474" y="2346701"/>
            <a:chExt cx="1378972" cy="1618402"/>
          </a:xfrm>
        </p:grpSpPr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474" y="2346701"/>
              <a:ext cx="1378972" cy="1237797"/>
            </a:xfrm>
            <a:prstGeom prst="rect">
              <a:avLst/>
            </a:prstGeom>
          </p:spPr>
        </p:pic>
        <p:sp>
          <p:nvSpPr>
            <p:cNvPr id="28" name="Равнобедренный треугольник 27"/>
            <p:cNvSpPr/>
            <p:nvPr userDrawn="1"/>
          </p:nvSpPr>
          <p:spPr>
            <a:xfrm flipH="1" flipV="1">
              <a:off x="1560947" y="3830852"/>
              <a:ext cx="200025" cy="134251"/>
            </a:xfrm>
            <a:prstGeom prst="triangle">
              <a:avLst/>
            </a:prstGeom>
            <a:solidFill>
              <a:srgbClr val="B79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 userDrawn="1"/>
        </p:nvGrpSpPr>
        <p:grpSpPr>
          <a:xfrm>
            <a:off x="3704190" y="1805555"/>
            <a:ext cx="1378972" cy="1514561"/>
            <a:chOff x="2965137" y="2382065"/>
            <a:chExt cx="1378972" cy="1514561"/>
          </a:xfrm>
        </p:grpSpPr>
        <p:pic>
          <p:nvPicPr>
            <p:cNvPr id="32" name="Рисунок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37" y="2382065"/>
              <a:ext cx="1378972" cy="1237797"/>
            </a:xfrm>
            <a:prstGeom prst="rect">
              <a:avLst/>
            </a:prstGeom>
          </p:spPr>
        </p:pic>
        <p:sp>
          <p:nvSpPr>
            <p:cNvPr id="33" name="Равнобедренный треугольник 32"/>
            <p:cNvSpPr/>
            <p:nvPr userDrawn="1"/>
          </p:nvSpPr>
          <p:spPr>
            <a:xfrm flipH="1" flipV="1">
              <a:off x="3609975" y="3762375"/>
              <a:ext cx="200025" cy="134251"/>
            </a:xfrm>
            <a:prstGeom prst="triangle">
              <a:avLst/>
            </a:prstGeom>
            <a:solidFill>
              <a:srgbClr val="B79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>
            <a:off x="6184973" y="1805555"/>
            <a:ext cx="1378972" cy="1514561"/>
            <a:chOff x="2965137" y="2382065"/>
            <a:chExt cx="1378972" cy="1514561"/>
          </a:xfrm>
        </p:grpSpPr>
        <p:pic>
          <p:nvPicPr>
            <p:cNvPr id="35" name="Рисунок 3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37" y="2382065"/>
              <a:ext cx="1378972" cy="1237797"/>
            </a:xfrm>
            <a:prstGeom prst="rect">
              <a:avLst/>
            </a:prstGeom>
          </p:spPr>
        </p:pic>
        <p:sp>
          <p:nvSpPr>
            <p:cNvPr id="36" name="Равнобедренный треугольник 35"/>
            <p:cNvSpPr/>
            <p:nvPr userDrawn="1"/>
          </p:nvSpPr>
          <p:spPr>
            <a:xfrm flipH="1" flipV="1">
              <a:off x="3609975" y="3762375"/>
              <a:ext cx="200025" cy="134251"/>
            </a:xfrm>
            <a:prstGeom prst="triangle">
              <a:avLst/>
            </a:prstGeom>
            <a:solidFill>
              <a:srgbClr val="B79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Равнобедренный треугольник 38"/>
          <p:cNvSpPr/>
          <p:nvPr userDrawn="1"/>
        </p:nvSpPr>
        <p:spPr>
          <a:xfrm flipH="1" flipV="1">
            <a:off x="9800055" y="3163995"/>
            <a:ext cx="200025" cy="134251"/>
          </a:xfrm>
          <a:prstGeom prst="triangle">
            <a:avLst/>
          </a:prstGeom>
          <a:solidFill>
            <a:srgbClr val="B79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5717" y="3587356"/>
            <a:ext cx="1981200" cy="347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B79F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Подаголовок</a:t>
            </a:r>
          </a:p>
        </p:txBody>
      </p:sp>
      <p:sp>
        <p:nvSpPr>
          <p:cNvPr id="41" name="Подзаголовок 2"/>
          <p:cNvSpPr txBox="1">
            <a:spLocks/>
          </p:cNvSpPr>
          <p:nvPr userDrawn="1"/>
        </p:nvSpPr>
        <p:spPr>
          <a:xfrm>
            <a:off x="825717" y="3989606"/>
            <a:ext cx="1981200" cy="1647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1069B2"/>
                </a:solidFill>
              </a:rPr>
              <a:t>основной текст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>
              <a:solidFill>
                <a:srgbClr val="1069B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069B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069B2"/>
              </a:solidFill>
            </a:endParaRPr>
          </a:p>
        </p:txBody>
      </p:sp>
      <p:sp>
        <p:nvSpPr>
          <p:cNvPr id="42" name="Подзаголовок 2"/>
          <p:cNvSpPr txBox="1">
            <a:spLocks/>
          </p:cNvSpPr>
          <p:nvPr userDrawn="1"/>
        </p:nvSpPr>
        <p:spPr>
          <a:xfrm>
            <a:off x="3515593" y="3605217"/>
            <a:ext cx="1981200" cy="3476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Подаголовок</a:t>
            </a:r>
            <a:endParaRPr lang="ru-RU" dirty="0"/>
          </a:p>
        </p:txBody>
      </p:sp>
      <p:sp>
        <p:nvSpPr>
          <p:cNvPr id="43" name="Подзаголовок 2"/>
          <p:cNvSpPr txBox="1">
            <a:spLocks/>
          </p:cNvSpPr>
          <p:nvPr userDrawn="1"/>
        </p:nvSpPr>
        <p:spPr>
          <a:xfrm>
            <a:off x="3515593" y="4007467"/>
            <a:ext cx="1981200" cy="1647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1069B2"/>
                </a:solidFill>
              </a:rPr>
              <a:t>основной текст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>
              <a:solidFill>
                <a:srgbClr val="1069B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069B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069B2"/>
              </a:solidFill>
            </a:endParaRPr>
          </a:p>
        </p:txBody>
      </p:sp>
      <p:sp>
        <p:nvSpPr>
          <p:cNvPr id="44" name="Подзаголовок 2"/>
          <p:cNvSpPr txBox="1">
            <a:spLocks/>
          </p:cNvSpPr>
          <p:nvPr userDrawn="1"/>
        </p:nvSpPr>
        <p:spPr>
          <a:xfrm>
            <a:off x="6108773" y="3630691"/>
            <a:ext cx="1981200" cy="3476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Подаголовок</a:t>
            </a:r>
            <a:endParaRPr lang="ru-RU" dirty="0"/>
          </a:p>
        </p:txBody>
      </p:sp>
      <p:sp>
        <p:nvSpPr>
          <p:cNvPr id="45" name="Подзаголовок 2"/>
          <p:cNvSpPr txBox="1">
            <a:spLocks/>
          </p:cNvSpPr>
          <p:nvPr userDrawn="1"/>
        </p:nvSpPr>
        <p:spPr>
          <a:xfrm>
            <a:off x="6108773" y="4032941"/>
            <a:ext cx="1981200" cy="1647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1069B2"/>
                </a:solidFill>
              </a:rPr>
              <a:t>основной текст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>
              <a:solidFill>
                <a:srgbClr val="1069B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069B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069B2"/>
              </a:solidFill>
            </a:endParaRPr>
          </a:p>
        </p:txBody>
      </p:sp>
      <p:sp>
        <p:nvSpPr>
          <p:cNvPr id="46" name="Подзаголовок 2"/>
          <p:cNvSpPr txBox="1">
            <a:spLocks/>
          </p:cNvSpPr>
          <p:nvPr userDrawn="1"/>
        </p:nvSpPr>
        <p:spPr>
          <a:xfrm>
            <a:off x="8930553" y="3605217"/>
            <a:ext cx="1981200" cy="3476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Подаголовок</a:t>
            </a:r>
            <a:endParaRPr lang="ru-RU" dirty="0"/>
          </a:p>
        </p:txBody>
      </p:sp>
      <p:sp>
        <p:nvSpPr>
          <p:cNvPr id="47" name="Подзаголовок 2"/>
          <p:cNvSpPr txBox="1">
            <a:spLocks/>
          </p:cNvSpPr>
          <p:nvPr userDrawn="1"/>
        </p:nvSpPr>
        <p:spPr>
          <a:xfrm>
            <a:off x="8930553" y="4007467"/>
            <a:ext cx="1981200" cy="1647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1069B2"/>
                </a:solidFill>
              </a:rPr>
              <a:t>основной текст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1069B2"/>
                </a:solidFill>
              </a:rPr>
              <a:t>основной текст,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dirty="0">
              <a:solidFill>
                <a:srgbClr val="1069B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069B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069B2"/>
              </a:solidFill>
            </a:endParaRPr>
          </a:p>
        </p:txBody>
      </p:sp>
      <p:sp>
        <p:nvSpPr>
          <p:cNvPr id="4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56725" y="64166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069B2"/>
                </a:solidFill>
              </a:defRPr>
            </a:lvl1pPr>
          </a:lstStyle>
          <a:p>
            <a:fld id="{2253FC5B-6EEA-453E-8BFC-A1DEE3BFB5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9" name="Подзаголовок 2"/>
          <p:cNvSpPr txBox="1">
            <a:spLocks/>
          </p:cNvSpPr>
          <p:nvPr userDrawn="1"/>
        </p:nvSpPr>
        <p:spPr>
          <a:xfrm>
            <a:off x="194311" y="6516022"/>
            <a:ext cx="7772400" cy="34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ОБЩЕРОССИЙСКИЙ</a:t>
            </a:r>
            <a:r>
              <a:rPr lang="ru-RU" sz="1000" baseline="0" dirty="0"/>
              <a:t> ПРОФСОЮЗ ОБРАЗОВАНИЯ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" y="6251066"/>
            <a:ext cx="12141207" cy="3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58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2158" y="1830364"/>
            <a:ext cx="10555905" cy="1156104"/>
          </a:xfrm>
        </p:spPr>
        <p:txBody>
          <a:bodyPr/>
          <a:lstStyle/>
          <a:p>
            <a:r>
              <a:rPr lang="ru-RU" sz="3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120 лет профсоюзному движению </a:t>
            </a:r>
            <a:br>
              <a:rPr lang="ru-RU" sz="3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35 лет Общероссийскому Профсоюзу образования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A20E81-D9E2-4AB6-858E-FBE0163BEC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7"/>
          <a:stretch/>
        </p:blipFill>
        <p:spPr>
          <a:xfrm>
            <a:off x="117613" y="3185252"/>
            <a:ext cx="10287000" cy="329458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581AE49-015E-4A73-BEDD-B91B1C59ECD3}"/>
              </a:ext>
            </a:extLst>
          </p:cNvPr>
          <p:cNvSpPr/>
          <p:nvPr/>
        </p:nvSpPr>
        <p:spPr>
          <a:xfrm>
            <a:off x="5464865" y="6221896"/>
            <a:ext cx="6609522" cy="257937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system-ui"/>
              </a:rPr>
              <a:t>Служим образованию. Защищаем права. Объединяем сердца.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6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018" y="559485"/>
            <a:ext cx="7722705" cy="5300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2000-е — социальное партнёрство</a:t>
            </a:r>
            <a:br>
              <a:rPr lang="ru-RU" sz="1200" b="1" i="0" dirty="0">
                <a:solidFill>
                  <a:srgbClr val="2C2C36"/>
                </a:solidFill>
                <a:effectLst/>
                <a:latin typeface="system-ui"/>
              </a:rPr>
            </a:b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8C75095-9D63-4942-B997-01DA2D3AD195}"/>
              </a:ext>
            </a:extLst>
          </p:cNvPr>
          <p:cNvSpPr txBox="1">
            <a:spLocks/>
          </p:cNvSpPr>
          <p:nvPr/>
        </p:nvSpPr>
        <p:spPr>
          <a:xfrm>
            <a:off x="221975" y="1201847"/>
            <a:ext cx="9023074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516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A12F0C8-FEE4-449B-8D88-56588659C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50" y="1426416"/>
            <a:ext cx="4255011" cy="193894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76176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altLang="ru-RU" sz="1600" dirty="0">
                <a:solidFill>
                  <a:srgbClr val="C00000"/>
                </a:solidFill>
                <a:cs typeface="Arial" panose="020B0604020202020204" pitchFamily="34" charset="0"/>
              </a:rPr>
              <a:t>2002 г. </a:t>
            </a:r>
            <a:r>
              <a:rPr lang="ru-RU" altLang="ru-RU" sz="1600" dirty="0">
                <a:solidFill>
                  <a:srgbClr val="2C2C36"/>
                </a:solidFill>
                <a:cs typeface="Arial" panose="020B0604020202020204" pitchFamily="34" charset="0"/>
              </a:rPr>
              <a:t>— принятие Трудового Кодекса</a:t>
            </a:r>
            <a:br>
              <a:rPr lang="ru-RU" altLang="ru-RU" sz="1600" dirty="0">
                <a:solidFill>
                  <a:srgbClr val="2C2C36"/>
                </a:solidFill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rgbClr val="2C2C36"/>
                </a:solidFill>
                <a:cs typeface="Arial" panose="020B0604020202020204" pitchFamily="34" charset="0"/>
              </a:rPr>
              <a:t> (по итогам диалога с профсоюзами)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altLang="ru-RU" sz="1600" dirty="0">
                <a:solidFill>
                  <a:srgbClr val="C00000"/>
                </a:solidFill>
                <a:cs typeface="Arial" panose="020B0604020202020204" pitchFamily="34" charset="0"/>
              </a:rPr>
              <a:t>Норма: МРОТ </a:t>
            </a:r>
            <a:r>
              <a:rPr lang="ru-RU" altLang="ru-RU" sz="1600" dirty="0">
                <a:solidFill>
                  <a:srgbClr val="2C2C36"/>
                </a:solidFill>
                <a:cs typeface="Arial" panose="020B0604020202020204" pitchFamily="34" charset="0"/>
              </a:rPr>
              <a:t>≥ прожиточному минимуму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altLang="ru-RU" sz="1600" dirty="0">
                <a:solidFill>
                  <a:srgbClr val="C00000"/>
                </a:solidFill>
                <a:cs typeface="Arial" panose="020B0604020202020204" pitchFamily="34" charset="0"/>
              </a:rPr>
              <a:t>2020 г.</a:t>
            </a:r>
            <a:r>
              <a:rPr lang="ru-RU" altLang="ru-RU" sz="1600" dirty="0">
                <a:solidFill>
                  <a:srgbClr val="2C2C36"/>
                </a:solidFill>
                <a:cs typeface="Arial" panose="020B0604020202020204" pitchFamily="34" charset="0"/>
              </a:rPr>
              <a:t> — закрепление в Конституции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2C2C36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03201-C8BB-40A6-B4EB-298D8D79744A}"/>
              </a:ext>
            </a:extLst>
          </p:cNvPr>
          <p:cNvSpPr txBox="1"/>
          <p:nvPr/>
        </p:nvSpPr>
        <p:spPr>
          <a:xfrm>
            <a:off x="5318831" y="1591169"/>
            <a:ext cx="4679934" cy="23237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ru-RU" sz="1900" b="1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Победы в законе «Об образовании»</a:t>
            </a:r>
          </a:p>
          <a:p>
            <a:pPr algn="l"/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Благодаря активности Профсоюза в 2012 г. были закреплены: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Компенсация ЖКХ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Досрочная пенсия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Удлинённый отпуск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Сокращённая рабочая неделя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Право на длительный отпуск до 1 года</a:t>
            </a: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B56E9336-1EC4-494C-8F27-7DBD4BA3713E}"/>
              </a:ext>
            </a:extLst>
          </p:cNvPr>
          <p:cNvSpPr txBox="1">
            <a:spLocks/>
          </p:cNvSpPr>
          <p:nvPr/>
        </p:nvSpPr>
        <p:spPr>
          <a:xfrm>
            <a:off x="391343" y="1591169"/>
            <a:ext cx="7772400" cy="347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Возрождение диалога</a:t>
            </a:r>
          </a:p>
          <a:p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C91509-740C-4F53-8124-058721BA9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0" y="3733396"/>
            <a:ext cx="3569874" cy="2395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404A97-43EA-4B65-8CF4-59E2D9E419C8}"/>
              </a:ext>
            </a:extLst>
          </p:cNvPr>
          <p:cNvSpPr txBox="1"/>
          <p:nvPr/>
        </p:nvSpPr>
        <p:spPr>
          <a:xfrm>
            <a:off x="4168371" y="4461039"/>
            <a:ext cx="64554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i="1" u="sng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«Профсоюзы должны быть влиятельной силой».</a:t>
            </a:r>
            <a:br>
              <a:rPr lang="ru-RU" altLang="ru-RU" sz="12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ru-RU" sz="1200" dirty="0" err="1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r>
              <a:rPr lang="ru-RU" sz="12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C8434-3AB7-4E50-9FE3-EBEFF2275E28}"/>
              </a:ext>
            </a:extLst>
          </p:cNvPr>
          <p:cNvSpPr txBox="1"/>
          <p:nvPr/>
        </p:nvSpPr>
        <p:spPr>
          <a:xfrm>
            <a:off x="4225958" y="5056461"/>
            <a:ext cx="54965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i="1" u="sng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«Защита интересов граждан, людей труда, повышение достатка и благополучия их семей – это ключевая, стратегическая задача. Важнее – ничего нет. Государство решает её вместе с бизнесом, с тем, кто создаёт рабочие места, и, конечно, вместе с профсоюзами, которые следят за интересами людей труда, в тесном, не всегда, конечно, простом, но, тем не менее, очень важном и за последние годы — мы можем это сказать — результативном диалоге».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AF76CD-03F1-4618-A4DB-AF699D29991E}"/>
              </a:ext>
            </a:extLst>
          </p:cNvPr>
          <p:cNvSpPr txBox="1"/>
          <p:nvPr/>
        </p:nvSpPr>
        <p:spPr>
          <a:xfrm>
            <a:off x="7918517" y="6344380"/>
            <a:ext cx="6455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r>
              <a:rPr lang="ru-RU" sz="12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2024г.</a:t>
            </a:r>
            <a:endParaRPr lang="ru-RU" sz="1200" dirty="0">
              <a:solidFill>
                <a:srgbClr val="516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2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6591" y="289560"/>
            <a:ext cx="9462914" cy="905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НАШИ ДНИ</a:t>
            </a:r>
            <a:br>
              <a:rPr lang="ru-RU" sz="1100" b="1" i="0" dirty="0">
                <a:solidFill>
                  <a:srgbClr val="2C2C36"/>
                </a:solidFill>
                <a:effectLst/>
                <a:latin typeface="system-ui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9006" y="866373"/>
            <a:ext cx="7772400" cy="3476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19 марта 2025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Х Съезд Общероссийского Профсоюза 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2BDB82-6379-47C5-A7EA-DCF39AF30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1559313"/>
            <a:ext cx="10588713" cy="47337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0EC491-3D6E-4353-AA3C-1841C2E7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2305163"/>
            <a:ext cx="5175504" cy="28775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6EDED0-6C72-4BCB-99EA-106F51BB5A7A}"/>
              </a:ext>
            </a:extLst>
          </p:cNvPr>
          <p:cNvSpPr txBox="1"/>
          <p:nvPr/>
        </p:nvSpPr>
        <p:spPr>
          <a:xfrm>
            <a:off x="4102227" y="3405399"/>
            <a:ext cx="3225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3 616 226 членов Профсоюза 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6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7383" y="246536"/>
            <a:ext cx="9462914" cy="905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НАШИ ДНИ</a:t>
            </a:r>
            <a:br>
              <a:rPr lang="ru-RU" sz="1100" b="1" i="0" dirty="0">
                <a:solidFill>
                  <a:srgbClr val="2C2C36"/>
                </a:solidFill>
                <a:effectLst/>
                <a:latin typeface="system-ui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086" y="804129"/>
            <a:ext cx="7772400" cy="3476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19 марта 2025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Х Съезд Общероссийского Профсоюза образования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D1D645-D410-4B3A-ADF5-A4FD10123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 b="7952"/>
          <a:stretch/>
        </p:blipFill>
        <p:spPr>
          <a:xfrm>
            <a:off x="534991" y="1709384"/>
            <a:ext cx="1031350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7AA1-60E3-D379-E558-A7EDB60B9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136" y="202668"/>
            <a:ext cx="7772400" cy="838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деятельности Профсоюза на 2025-2029г.г.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865301E-A5EA-45A8-9F9A-A6FA1F027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136" y="1032877"/>
            <a:ext cx="7772400" cy="3476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Приняты на Х Съезде Профсоюза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F39BFE7-3E7C-48EA-A450-9D9C243134F3}"/>
              </a:ext>
            </a:extLst>
          </p:cNvPr>
          <p:cNvGrpSpPr/>
          <p:nvPr/>
        </p:nvGrpSpPr>
        <p:grpSpPr>
          <a:xfrm>
            <a:off x="814746" y="1761816"/>
            <a:ext cx="5293563" cy="738664"/>
            <a:chOff x="814746" y="1622648"/>
            <a:chExt cx="5293563" cy="73866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484F9D7-36A3-209F-40D6-0A266CE54881}"/>
                </a:ext>
              </a:extLst>
            </p:cNvPr>
            <p:cNvSpPr txBox="1"/>
            <p:nvPr/>
          </p:nvSpPr>
          <p:spPr>
            <a:xfrm>
              <a:off x="955283" y="1622648"/>
              <a:ext cx="5153026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Содействие повышению</a:t>
              </a:r>
              <a:br>
                <a:rPr lang="ru-RU" sz="1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ровня федеральных гарантий по оплате </a:t>
              </a:r>
              <a:b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труда</a:t>
              </a: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B12B52C1-D63B-C046-DE91-0320CD8AEB66}"/>
                </a:ext>
              </a:extLst>
            </p:cNvPr>
            <p:cNvSpPr/>
            <p:nvPr/>
          </p:nvSpPr>
          <p:spPr>
            <a:xfrm>
              <a:off x="814746" y="1673098"/>
              <a:ext cx="28467" cy="63776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03B226B-9F83-4274-BCEE-92DBA0259FF2}"/>
              </a:ext>
            </a:extLst>
          </p:cNvPr>
          <p:cNvGrpSpPr/>
          <p:nvPr/>
        </p:nvGrpSpPr>
        <p:grpSpPr>
          <a:xfrm>
            <a:off x="786279" y="2672507"/>
            <a:ext cx="5322030" cy="738664"/>
            <a:chOff x="786279" y="2428764"/>
            <a:chExt cx="5322030" cy="738664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3B304F7-37B6-33B5-F79C-C853133B0362}"/>
                </a:ext>
              </a:extLst>
            </p:cNvPr>
            <p:cNvSpPr txBox="1"/>
            <p:nvPr/>
          </p:nvSpPr>
          <p:spPr>
            <a:xfrm>
              <a:off x="955283" y="2428764"/>
              <a:ext cx="5153026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Осуществление</a:t>
              </a:r>
            </a:p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профсоюзного контроля за соблюдением </a:t>
              </a:r>
              <a:b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трудового законодательства </a:t>
              </a: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D5CC7732-1C5B-256A-093A-4D8B27E9D90F}"/>
                </a:ext>
              </a:extLst>
            </p:cNvPr>
            <p:cNvSpPr/>
            <p:nvPr/>
          </p:nvSpPr>
          <p:spPr>
            <a:xfrm>
              <a:off x="786279" y="2479214"/>
              <a:ext cx="28467" cy="6377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602B5EC-E740-9CD6-817F-C2DDD066187C}"/>
              </a:ext>
            </a:extLst>
          </p:cNvPr>
          <p:cNvSpPr txBox="1"/>
          <p:nvPr/>
        </p:nvSpPr>
        <p:spPr>
          <a:xfrm>
            <a:off x="1001450" y="3705663"/>
            <a:ext cx="5183383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повышению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социального статуса педагогических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C328E4D-A4AB-3DDF-AB05-650AA0206581}"/>
              </a:ext>
            </a:extLst>
          </p:cNvPr>
          <p:cNvSpPr/>
          <p:nvPr/>
        </p:nvSpPr>
        <p:spPr>
          <a:xfrm>
            <a:off x="808229" y="3756114"/>
            <a:ext cx="28635" cy="6377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8E7E944-6F7E-44B2-96E3-C4D785A3F7BD}"/>
              </a:ext>
            </a:extLst>
          </p:cNvPr>
          <p:cNvGrpSpPr/>
          <p:nvPr/>
        </p:nvGrpSpPr>
        <p:grpSpPr>
          <a:xfrm>
            <a:off x="843212" y="4560699"/>
            <a:ext cx="6194776" cy="830997"/>
            <a:chOff x="843212" y="4353777"/>
            <a:chExt cx="6194776" cy="830997"/>
          </a:xfrm>
        </p:grpSpPr>
        <p:sp>
          <p:nvSpPr>
            <p:cNvPr id="61" name="Rectangle: Rounded Corners 83">
              <a:extLst>
                <a:ext uri="{FF2B5EF4-FFF2-40B4-BE49-F238E27FC236}">
                  <a16:creationId xmlns:a16="http://schemas.microsoft.com/office/drawing/2014/main" id="{65844E69-9D72-4B7D-ADEF-20D9F07D324F}"/>
                </a:ext>
              </a:extLst>
            </p:cNvPr>
            <p:cNvSpPr/>
            <p:nvPr/>
          </p:nvSpPr>
          <p:spPr>
            <a:xfrm>
              <a:off x="843212" y="4401822"/>
              <a:ext cx="28467" cy="63776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6DC7CD3-C3D5-41AA-86A5-8CCD14A9C552}"/>
                </a:ext>
              </a:extLst>
            </p:cNvPr>
            <p:cNvSpPr txBox="1"/>
            <p:nvPr/>
          </p:nvSpPr>
          <p:spPr>
            <a:xfrm>
              <a:off x="943664" y="4353777"/>
              <a:ext cx="60943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Восстановление</a:t>
              </a:r>
            </a:p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нарушенных социально-трудовых </a:t>
              </a:r>
              <a:b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прав членов Профсоюза 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87A23C8-509C-4D72-BD5C-915F21D3C47F}"/>
              </a:ext>
            </a:extLst>
          </p:cNvPr>
          <p:cNvGrpSpPr/>
          <p:nvPr/>
        </p:nvGrpSpPr>
        <p:grpSpPr>
          <a:xfrm>
            <a:off x="6096000" y="1866414"/>
            <a:ext cx="7073151" cy="3617615"/>
            <a:chOff x="7020322" y="1828913"/>
            <a:chExt cx="7073151" cy="3617615"/>
          </a:xfrm>
        </p:grpSpPr>
        <p:sp>
          <p:nvSpPr>
            <p:cNvPr id="63" name="Rectangle: Rounded Corners 85">
              <a:extLst>
                <a:ext uri="{FF2B5EF4-FFF2-40B4-BE49-F238E27FC236}">
                  <a16:creationId xmlns:a16="http://schemas.microsoft.com/office/drawing/2014/main" id="{CD3213CA-13CF-40C4-B951-3310157C43F2}"/>
                </a:ext>
              </a:extLst>
            </p:cNvPr>
            <p:cNvSpPr/>
            <p:nvPr/>
          </p:nvSpPr>
          <p:spPr>
            <a:xfrm>
              <a:off x="7037988" y="1872573"/>
              <a:ext cx="28467" cy="6377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B59C30B-EFFB-4071-9712-6CE429A058FE}"/>
                </a:ext>
              </a:extLst>
            </p:cNvPr>
            <p:cNvSpPr txBox="1"/>
            <p:nvPr/>
          </p:nvSpPr>
          <p:spPr>
            <a:xfrm>
              <a:off x="7166906" y="1828913"/>
              <a:ext cx="60943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Осуществление</a:t>
              </a:r>
            </a:p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защиты чести, достоинства, деловой </a:t>
              </a:r>
              <a:b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репутации работников</a:t>
              </a:r>
            </a:p>
          </p:txBody>
        </p:sp>
        <p:sp>
          <p:nvSpPr>
            <p:cNvPr id="65" name="Rectangle: Rounded Corners 87">
              <a:extLst>
                <a:ext uri="{FF2B5EF4-FFF2-40B4-BE49-F238E27FC236}">
                  <a16:creationId xmlns:a16="http://schemas.microsoft.com/office/drawing/2014/main" id="{E1FEE63B-05F3-4AC3-8342-35BCAFA8D9F2}"/>
                </a:ext>
              </a:extLst>
            </p:cNvPr>
            <p:cNvSpPr/>
            <p:nvPr/>
          </p:nvSpPr>
          <p:spPr>
            <a:xfrm>
              <a:off x="7066455" y="2824211"/>
              <a:ext cx="28467" cy="63776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E7F3BD2-B874-4FD5-9D39-49CEA58D9CFE}"/>
                </a:ext>
              </a:extLst>
            </p:cNvPr>
            <p:cNvSpPr txBox="1"/>
            <p:nvPr/>
          </p:nvSpPr>
          <p:spPr>
            <a:xfrm>
              <a:off x="7172602" y="2798020"/>
              <a:ext cx="66319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проведение</a:t>
              </a:r>
            </a:p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профессиональных конкурсов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48E8C65-2D6D-4C67-8D02-DE4B9632F428}"/>
                </a:ext>
              </a:extLst>
            </p:cNvPr>
            <p:cNvSpPr txBox="1"/>
            <p:nvPr/>
          </p:nvSpPr>
          <p:spPr>
            <a:xfrm>
              <a:off x="7218722" y="3675222"/>
              <a:ext cx="595628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</a:t>
              </a:r>
            </a:p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здоровьесберегающей среды в образовательных организациях</a:t>
              </a:r>
            </a:p>
          </p:txBody>
        </p:sp>
        <p:sp>
          <p:nvSpPr>
            <p:cNvPr id="68" name="Rectangle: Rounded Corners 83">
              <a:extLst>
                <a:ext uri="{FF2B5EF4-FFF2-40B4-BE49-F238E27FC236}">
                  <a16:creationId xmlns:a16="http://schemas.microsoft.com/office/drawing/2014/main" id="{0D8BA2D1-6377-4C6E-B68B-271DBFB25B9B}"/>
                </a:ext>
              </a:extLst>
            </p:cNvPr>
            <p:cNvSpPr/>
            <p:nvPr/>
          </p:nvSpPr>
          <p:spPr>
            <a:xfrm>
              <a:off x="7052221" y="3764060"/>
              <a:ext cx="28467" cy="63776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Rectangle: Rounded Corners 85">
              <a:extLst>
                <a:ext uri="{FF2B5EF4-FFF2-40B4-BE49-F238E27FC236}">
                  <a16:creationId xmlns:a16="http://schemas.microsoft.com/office/drawing/2014/main" id="{428EB541-42CF-4A82-98AC-AA12C7BE212A}"/>
                </a:ext>
              </a:extLst>
            </p:cNvPr>
            <p:cNvSpPr/>
            <p:nvPr/>
          </p:nvSpPr>
          <p:spPr>
            <a:xfrm>
              <a:off x="7020322" y="4758315"/>
              <a:ext cx="28467" cy="6377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E4E2BCD-701C-46C5-A8BD-EC489B42C007}"/>
                </a:ext>
              </a:extLst>
            </p:cNvPr>
            <p:cNvSpPr txBox="1"/>
            <p:nvPr/>
          </p:nvSpPr>
          <p:spPr>
            <a:xfrm>
              <a:off x="7190257" y="4615531"/>
              <a:ext cx="690321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Содействие</a:t>
              </a:r>
            </a:p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Принятию и сохранению эффективных мер</a:t>
              </a:r>
              <a:b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социальной поддержки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94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7AA1-60E3-D379-E558-A7EDB60B9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136" y="99802"/>
            <a:ext cx="7772400" cy="838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Волгоградская областная организация Общероссийского Профсоюза образования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865301E-A5EA-45A8-9F9A-A6FA1F027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28" y="938002"/>
            <a:ext cx="7772400" cy="3476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История региональной организации в лицах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7B098-E838-4E1E-8165-1625DCE2708C}"/>
              </a:ext>
            </a:extLst>
          </p:cNvPr>
          <p:cNvSpPr txBox="1"/>
          <p:nvPr/>
        </p:nvSpPr>
        <p:spPr>
          <a:xfrm>
            <a:off x="487136" y="1342326"/>
            <a:ext cx="662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C2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 профсоюзов был уничтожен в дни Сталинградской битвы </a:t>
            </a:r>
            <a:br>
              <a:rPr lang="ru-RU" sz="1600" dirty="0">
                <a:solidFill>
                  <a:srgbClr val="2C2C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1943г. </a:t>
            </a:r>
            <a:r>
              <a:rPr lang="ru-RU" sz="1600" dirty="0">
                <a:solidFill>
                  <a:srgbClr val="2C2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первые архивные документы</a:t>
            </a:r>
          </a:p>
        </p:txBody>
      </p:sp>
      <p:sp>
        <p:nvSpPr>
          <p:cNvPr id="21" name="Подзаголовок 3">
            <a:extLst>
              <a:ext uri="{FF2B5EF4-FFF2-40B4-BE49-F238E27FC236}">
                <a16:creationId xmlns:a16="http://schemas.microsoft.com/office/drawing/2014/main" id="{CC522FA6-21DB-4D9B-9432-2F902064B047}"/>
              </a:ext>
            </a:extLst>
          </p:cNvPr>
          <p:cNvSpPr txBox="1">
            <a:spLocks/>
          </p:cNvSpPr>
          <p:nvPr/>
        </p:nvSpPr>
        <p:spPr>
          <a:xfrm>
            <a:off x="2656768" y="2011080"/>
            <a:ext cx="7772400" cy="347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С послевоенных лет региональный Профсоюз образования возглавляли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751C41-8FB7-49DB-8DD5-061D25B2E0C9}"/>
              </a:ext>
            </a:extLst>
          </p:cNvPr>
          <p:cNvSpPr txBox="1"/>
          <p:nvPr/>
        </p:nvSpPr>
        <p:spPr>
          <a:xfrm>
            <a:off x="511250" y="3026664"/>
            <a:ext cx="6094476" cy="2744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1944 – 1946 </a:t>
            </a:r>
            <a: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Николай Алексеевич Татарко</a:t>
            </a:r>
            <a:b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1947 – 1954</a:t>
            </a:r>
            <a: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Александра Михайловна Суркова</a:t>
            </a:r>
            <a:b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1954 – 1959 </a:t>
            </a:r>
            <a: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Николай Сергеевич Агринский</a:t>
            </a:r>
            <a:b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1959 – 1963 </a:t>
            </a:r>
            <a: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Виталий Степанович Усков</a:t>
            </a:r>
            <a:b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1963 – 1971 </a:t>
            </a:r>
            <a: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Иван Иванович Ляшенко</a:t>
            </a:r>
            <a:b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1971 – 1984 </a:t>
            </a:r>
            <a: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Антонина Павловна Спиридонова</a:t>
            </a:r>
            <a:b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1984 – 2014 </a:t>
            </a:r>
            <a: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Лидия Федоровна Нестеренко</a:t>
            </a:r>
            <a:b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 – 2018 </a:t>
            </a:r>
            <a: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Галина Валериевна Скоморохова</a:t>
            </a:r>
            <a:b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8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по </a:t>
            </a:r>
            <a:r>
              <a:rPr lang="ru-RU" sz="1800" b="1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н.в</a:t>
            </a:r>
            <a:r>
              <a:rPr lang="ru-RU" sz="1800" b="1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kern="1200" dirty="0">
                <a:solidFill>
                  <a:srgbClr val="51648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51648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Лариса Львовна Кочергина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F601D9-48CE-4DFA-946A-0CCFDD087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32" y="2475072"/>
            <a:ext cx="1105988" cy="14746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871856-E023-46D5-B9FC-AAA7D3086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87" y="2475072"/>
            <a:ext cx="1105987" cy="14823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6E724B-CFDE-408F-84F4-8069472CD5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41" y="2511157"/>
            <a:ext cx="1008000" cy="1512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610042-2216-4D0C-B6D9-042AF407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53" y="2475072"/>
            <a:ext cx="1105987" cy="152212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43CDF3-C641-4CB9-85C2-6E40597346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26" y="4437627"/>
            <a:ext cx="1105988" cy="1676978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000F257-C677-4E01-8EFA-F4A9E815C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5022"/>
          <a:stretch/>
        </p:blipFill>
        <p:spPr bwMode="auto">
          <a:xfrm>
            <a:off x="8494979" y="4421435"/>
            <a:ext cx="1371600" cy="17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B3F54FD-22D8-4041-9AA9-15BAB78C24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44" y="4468997"/>
            <a:ext cx="1121376" cy="1693170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BF98810E-1F6F-4700-BBF2-0190870FD8FC}"/>
              </a:ext>
            </a:extLst>
          </p:cNvPr>
          <p:cNvSpPr/>
          <p:nvPr/>
        </p:nvSpPr>
        <p:spPr>
          <a:xfrm>
            <a:off x="6542968" y="3831336"/>
            <a:ext cx="987115" cy="254732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/>
              <a:t>Н.А.Татарко</a:t>
            </a:r>
            <a:endParaRPr lang="ru-RU" sz="1000" dirty="0"/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41C75584-00D2-41AA-8920-B8CDEA4E1BC9}"/>
              </a:ext>
            </a:extLst>
          </p:cNvPr>
          <p:cNvSpPr/>
          <p:nvPr/>
        </p:nvSpPr>
        <p:spPr>
          <a:xfrm>
            <a:off x="7863840" y="3821993"/>
            <a:ext cx="1008169" cy="254732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/>
              <a:t>Н.С.Агринский</a:t>
            </a:r>
            <a:endParaRPr lang="ru-RU" sz="1000" dirty="0"/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5FF5CADC-FDF6-4B50-AE7B-76A3B685388A}"/>
              </a:ext>
            </a:extLst>
          </p:cNvPr>
          <p:cNvSpPr/>
          <p:nvPr/>
        </p:nvSpPr>
        <p:spPr>
          <a:xfrm>
            <a:off x="9165405" y="3830077"/>
            <a:ext cx="1008169" cy="254732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/>
              <a:t>В.С.Усков</a:t>
            </a:r>
            <a:endParaRPr lang="ru-RU" sz="1000" dirty="0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91271605-D369-4137-A86A-2C0293F21504}"/>
              </a:ext>
            </a:extLst>
          </p:cNvPr>
          <p:cNvSpPr/>
          <p:nvPr/>
        </p:nvSpPr>
        <p:spPr>
          <a:xfrm>
            <a:off x="10329373" y="3830077"/>
            <a:ext cx="1190145" cy="254732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/>
              <a:t>А.П.Спиридонова</a:t>
            </a:r>
            <a:endParaRPr lang="ru-RU" sz="1000" dirty="0"/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E2B91402-F699-4F0B-9FC6-68BB8B8CD473}"/>
              </a:ext>
            </a:extLst>
          </p:cNvPr>
          <p:cNvSpPr/>
          <p:nvPr/>
        </p:nvSpPr>
        <p:spPr>
          <a:xfrm>
            <a:off x="7036526" y="6034801"/>
            <a:ext cx="1105988" cy="254732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/>
              <a:t>Л.Ф.Нестеренко</a:t>
            </a:r>
            <a:endParaRPr lang="ru-RU" sz="1000" dirty="0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B3D887FF-3B61-485F-932D-C81CB7BFB0C7}"/>
              </a:ext>
            </a:extLst>
          </p:cNvPr>
          <p:cNvSpPr/>
          <p:nvPr/>
        </p:nvSpPr>
        <p:spPr>
          <a:xfrm>
            <a:off x="8553695" y="6032067"/>
            <a:ext cx="1223420" cy="254732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/>
              <a:t>Г.В.Скоморохова</a:t>
            </a:r>
            <a:endParaRPr lang="ru-RU" sz="1000" dirty="0"/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45F77DA8-904A-499C-A504-A2707354CB12}"/>
              </a:ext>
            </a:extLst>
          </p:cNvPr>
          <p:cNvSpPr/>
          <p:nvPr/>
        </p:nvSpPr>
        <p:spPr>
          <a:xfrm>
            <a:off x="10234432" y="6032067"/>
            <a:ext cx="1105988" cy="254732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Л.Л.Кочергина</a:t>
            </a:r>
          </a:p>
        </p:txBody>
      </p:sp>
    </p:spTree>
    <p:extLst>
      <p:ext uri="{BB962C8B-B14F-4D97-AF65-F5344CB8AC3E}">
        <p14:creationId xmlns:p14="http://schemas.microsoft.com/office/powerpoint/2010/main" val="106629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30BDDF-F4AB-488A-943C-B3625FC0F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3" b="16673"/>
          <a:stretch>
            <a:fillRect/>
          </a:stretch>
        </p:blipFill>
        <p:spPr>
          <a:xfrm>
            <a:off x="95250" y="778490"/>
            <a:ext cx="4682375" cy="468237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29820-A7CD-4840-819A-2CA5C823CF88}"/>
              </a:ext>
            </a:extLst>
          </p:cNvPr>
          <p:cNvSpPr txBox="1"/>
          <p:nvPr/>
        </p:nvSpPr>
        <p:spPr>
          <a:xfrm>
            <a:off x="4777625" y="1185863"/>
            <a:ext cx="73191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Уважаемые коллеги, дорогие друзья!</a:t>
            </a:r>
          </a:p>
          <a:p>
            <a:pPr algn="just"/>
            <a: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От всей души поздравляю вас с двумя знаменательными юбилейными датами — </a:t>
            </a:r>
            <a:r>
              <a:rPr lang="ru-RU" sz="1200" b="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35-летием</a:t>
            </a:r>
            <a: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 дня основания Общероссийского Профсоюза образования и </a:t>
            </a:r>
            <a:r>
              <a:rPr lang="ru-RU" sz="1200" b="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120-летием</a:t>
            </a:r>
            <a: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начала организованного профсоюзного движения в нашей стране!</a:t>
            </a:r>
          </a:p>
          <a:p>
            <a:pPr algn="just"/>
            <a: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Эти даты — не просто цифры в календаре. Это важные вехи в истории борьбы за достойный труд, справедливость, социальную защиту и профессиональное уважение работников образования. На протяжении десятилетий наш Профсоюз остаётся надёжным оплотом для педагогов, воспитателей, научных сотрудников и всех, кто посвятил себя благородному делу просвещения.</a:t>
            </a:r>
          </a:p>
          <a:p>
            <a:pPr algn="just"/>
            <a: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За эти годы мы прошли большой путь — от первых объединений учителей до мощной, сплочённой общественной организации, которая сегодня активно отстаивает интересы своих членов на всех уровнях: от местных органов управления образованием до федеральных институтов власти. </a:t>
            </a:r>
          </a:p>
          <a:p>
            <a:pPr algn="just"/>
            <a:r>
              <a:rPr lang="ru-RU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канун этих юбилейных дат хочется особенно поблагодарить тех, кто стоял у истоков профсоюзного движения, кто верил в силу коллективного голоса и продолжал идти вперёд, несмотря на все трудности. Благодарим нынешних активистов, председателей, членов выборных органов — ваша преданность делу, энергия и ответственность делают наш Профсоюз живым, сильным и настоящим.</a:t>
            </a:r>
          </a:p>
          <a:p>
            <a:pPr algn="just"/>
            <a: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Сегодня, как и 120 лет назад, Профсоюз — это не просто организация. Это семья. Это поддержка. Это уверенность в том, что ты не один перед лицом вызовов времени. И в условиях стремительно меняющегося мира эта сила единства становится особенно важной.</a:t>
            </a:r>
          </a:p>
          <a:p>
            <a:pPr algn="just"/>
            <a: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Желаю всем нам крепкого здоровья, благополучия, профессиональных успехов и вдохновения!           Пусть наш Профсоюз продолжает расти, укрепляться и оставаться верным своим</a:t>
            </a:r>
            <a:b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принципам — быть защитником прав, интересов и достоинства каждого работника образования.</a:t>
            </a:r>
          </a:p>
          <a:p>
            <a:pPr algn="just"/>
            <a:r>
              <a:rPr lang="ru-RU" sz="1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Наш путь продолжается – сильнее, смелее, вместе, а Профсоюз всегда поддержит!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A5A4F8-F602-4F5B-89DC-D4F9F6CC5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36953"/>
            <a:ext cx="2000529" cy="628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DE7EE9-AE44-41A5-9592-D8E0BB997847}"/>
              </a:ext>
            </a:extLst>
          </p:cNvPr>
          <p:cNvSpPr txBox="1"/>
          <p:nvPr/>
        </p:nvSpPr>
        <p:spPr>
          <a:xfrm>
            <a:off x="190919" y="5460865"/>
            <a:ext cx="412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Л.Л.Кочергина, председатель </a:t>
            </a:r>
            <a:br>
              <a:rPr lang="ru-RU" sz="12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Волгоградской областной организации Общероссийского Профсоюза </a:t>
            </a:r>
            <a:r>
              <a:rPr lang="ru-RU" sz="1200" dirty="0">
                <a:solidFill>
                  <a:srgbClr val="516485"/>
                </a:solidFill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009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7D93-0887-6DED-0DE7-A8D434B6B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71" y="-25183"/>
            <a:ext cx="9653006" cy="838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этапы развития профсоюзного движения</a:t>
            </a:r>
            <a:endParaRPr lang="ru-RU" sz="2800" dirty="0"/>
          </a:p>
        </p:txBody>
      </p:sp>
      <p:sp>
        <p:nvSpPr>
          <p:cNvPr id="17" name="Подзаголовок 16">
            <a:extLst>
              <a:ext uri="{FF2B5EF4-FFF2-40B4-BE49-F238E27FC236}">
                <a16:creationId xmlns:a16="http://schemas.microsoft.com/office/drawing/2014/main" id="{E800491C-56DE-4502-A0CF-B6537882C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173" y="813017"/>
            <a:ext cx="7750944" cy="3476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b="1" i="0" dirty="0">
                <a:effectLst/>
                <a:latin typeface="system-ui"/>
              </a:rPr>
              <a:t>Начало большого пути</a:t>
            </a:r>
            <a:endParaRPr lang="ru-RU" b="1" dirty="0"/>
          </a:p>
          <a:p>
            <a:endParaRPr lang="ru-RU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166F6A-8765-DC59-3035-B5C87757543F}"/>
              </a:ext>
            </a:extLst>
          </p:cNvPr>
          <p:cNvSpPr/>
          <p:nvPr/>
        </p:nvSpPr>
        <p:spPr>
          <a:xfrm>
            <a:off x="4377010" y="1272398"/>
            <a:ext cx="49541" cy="3835814"/>
          </a:xfrm>
          <a:prstGeom prst="roundRect">
            <a:avLst>
              <a:gd name="adj" fmla="val 50000"/>
            </a:avLst>
          </a:prstGeom>
          <a:solidFill>
            <a:srgbClr val="D0CEC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11AC99-7E5B-4CDB-E1E5-DF6219C7736E}"/>
              </a:ext>
            </a:extLst>
          </p:cNvPr>
          <p:cNvSpPr/>
          <p:nvPr/>
        </p:nvSpPr>
        <p:spPr>
          <a:xfrm>
            <a:off x="7616211" y="1272398"/>
            <a:ext cx="49541" cy="3835814"/>
          </a:xfrm>
          <a:prstGeom prst="roundRect">
            <a:avLst>
              <a:gd name="adj" fmla="val 50000"/>
            </a:avLst>
          </a:prstGeom>
          <a:solidFill>
            <a:srgbClr val="D0CEC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8058CC7-603C-4BA8-B1CA-7A7ACDE7589C}"/>
              </a:ext>
            </a:extLst>
          </p:cNvPr>
          <p:cNvGrpSpPr/>
          <p:nvPr/>
        </p:nvGrpSpPr>
        <p:grpSpPr>
          <a:xfrm>
            <a:off x="1287046" y="1453589"/>
            <a:ext cx="9439056" cy="3231645"/>
            <a:chOff x="1314669" y="2058020"/>
            <a:chExt cx="9439056" cy="3231645"/>
          </a:xfrm>
        </p:grpSpPr>
        <p:sp>
          <p:nvSpPr>
            <p:cNvPr id="69" name="TextBox 82 - 2">
              <a:extLst>
                <a:ext uri="{FF2B5EF4-FFF2-40B4-BE49-F238E27FC236}">
                  <a16:creationId xmlns:a16="http://schemas.microsoft.com/office/drawing/2014/main" id="{ADF5D91E-B383-9031-E072-19A789242BAE}"/>
                </a:ext>
              </a:extLst>
            </p:cNvPr>
            <p:cNvSpPr txBox="1"/>
            <p:nvPr/>
          </p:nvSpPr>
          <p:spPr>
            <a:xfrm>
              <a:off x="1314669" y="2673564"/>
              <a:ext cx="2798063" cy="261610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Борьба за базовые права: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8-часовой рабочий день</a:t>
              </a:r>
              <a:b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Право на объединение в профсоюзы</a:t>
              </a:r>
              <a:b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Социальное страхование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0" i="1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Ключевое событие:</a:t>
              </a:r>
              <a:r>
                <a:rPr lang="ru-RU" sz="16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Первый коллективный договор (Баку, 1904)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82 - 1">
              <a:extLst>
                <a:ext uri="{FF2B5EF4-FFF2-40B4-BE49-F238E27FC236}">
                  <a16:creationId xmlns:a16="http://schemas.microsoft.com/office/drawing/2014/main" id="{0B73D4F3-B117-90AB-07E0-B7CDBB8A3088}"/>
                </a:ext>
              </a:extLst>
            </p:cNvPr>
            <p:cNvSpPr txBox="1"/>
            <p:nvPr/>
          </p:nvSpPr>
          <p:spPr>
            <a:xfrm>
              <a:off x="4773447" y="2673564"/>
              <a:ext cx="2645108" cy="209288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/>
            <a:p>
              <a:pPr lvl="0" algn="ctr">
                <a:defRPr/>
              </a:pPr>
              <a:r>
                <a:rPr lang="ru-RU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Советский период: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Включение в государственную систему</a:t>
              </a:r>
              <a:b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Управление соцстрахом, охраной труда, оздоровлением</a:t>
              </a:r>
              <a:b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Массовые профсоюзы</a:t>
              </a:r>
              <a:br>
                <a:rPr lang="ru-RU" sz="16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(25 млн членов к 1940-м)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82">
              <a:extLst>
                <a:ext uri="{FF2B5EF4-FFF2-40B4-BE49-F238E27FC236}">
                  <a16:creationId xmlns:a16="http://schemas.microsoft.com/office/drawing/2014/main" id="{E27816C4-07A9-A87A-A15A-5980D4F59AC4}"/>
                </a:ext>
              </a:extLst>
            </p:cNvPr>
            <p:cNvSpPr txBox="1"/>
            <p:nvPr/>
          </p:nvSpPr>
          <p:spPr>
            <a:xfrm>
              <a:off x="8108617" y="2673564"/>
              <a:ext cx="2645108" cy="160043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Постсоветский этап: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solidFill>
                    <a:srgbClr val="0F11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Независимость от государства</a:t>
              </a:r>
              <a:br>
                <a:rPr lang="ru-RU" sz="1600" dirty="0">
                  <a:solidFill>
                    <a:srgbClr val="0F11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rgbClr val="0F11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Защита трудовых прав в рыночных условиях</a:t>
              </a:r>
              <a:br>
                <a:rPr lang="ru-RU" sz="1600" dirty="0">
                  <a:solidFill>
                    <a:srgbClr val="0F11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rgbClr val="0F11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Социальное партнерство</a:t>
              </a:r>
            </a:p>
          </p:txBody>
        </p:sp>
        <p:sp>
          <p:nvSpPr>
            <p:cNvPr id="64" name="Half Frame 63">
              <a:extLst>
                <a:ext uri="{FF2B5EF4-FFF2-40B4-BE49-F238E27FC236}">
                  <a16:creationId xmlns:a16="http://schemas.microsoft.com/office/drawing/2014/main" id="{DC8EF8C3-CCE3-7369-D507-EE23DBD498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4023119" y="3487427"/>
              <a:ext cx="554211" cy="554211"/>
            </a:xfrm>
            <a:prstGeom prst="halfFrame">
              <a:avLst>
                <a:gd name="adj1" fmla="val 20288"/>
                <a:gd name="adj2" fmla="val 21221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5" name="Half Frame 64">
              <a:extLst>
                <a:ext uri="{FF2B5EF4-FFF2-40B4-BE49-F238E27FC236}">
                  <a16:creationId xmlns:a16="http://schemas.microsoft.com/office/drawing/2014/main" id="{54118074-F0E3-444B-7684-A34867D6252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7394925" y="3487429"/>
              <a:ext cx="554211" cy="554211"/>
            </a:xfrm>
            <a:prstGeom prst="halfFrame">
              <a:avLst>
                <a:gd name="adj1" fmla="val 20288"/>
                <a:gd name="adj2" fmla="val 21221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692A8A36-36CA-4BAE-BC00-B832D858D387}"/>
                </a:ext>
              </a:extLst>
            </p:cNvPr>
            <p:cNvSpPr/>
            <p:nvPr/>
          </p:nvSpPr>
          <p:spPr>
            <a:xfrm>
              <a:off x="1921022" y="2058020"/>
              <a:ext cx="1679614" cy="347662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0" dirty="0">
                  <a:solidFill>
                    <a:schemeClr val="bg1"/>
                  </a:solidFill>
                  <a:effectLst/>
                  <a:latin typeface="quote-cjk-patch"/>
                </a:rPr>
                <a:t>1905-1917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2EC023C0-C999-493A-B7CD-D7AF3D88C4EF}"/>
                </a:ext>
              </a:extLst>
            </p:cNvPr>
            <p:cNvSpPr/>
            <p:nvPr/>
          </p:nvSpPr>
          <p:spPr>
            <a:xfrm>
              <a:off x="8591364" y="2081963"/>
              <a:ext cx="1679614" cy="347662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0" dirty="0">
                  <a:solidFill>
                    <a:schemeClr val="bg1"/>
                  </a:solidFill>
                  <a:effectLst/>
                  <a:latin typeface="quote-cjk-patch"/>
                </a:rPr>
                <a:t>1991-н.в.</a:t>
              </a:r>
              <a:r>
                <a:rPr lang="ru-RU" b="0" i="0" dirty="0">
                  <a:solidFill>
                    <a:schemeClr val="bg1"/>
                  </a:solidFill>
                  <a:effectLst/>
                  <a:latin typeface="quote-cjk-patch"/>
                </a:rPr>
                <a:t> 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27352A81-5178-4182-8C93-739BC87D41CE}"/>
                </a:ext>
              </a:extLst>
            </p:cNvPr>
            <p:cNvSpPr/>
            <p:nvPr/>
          </p:nvSpPr>
          <p:spPr>
            <a:xfrm>
              <a:off x="5256195" y="2081963"/>
              <a:ext cx="1679614" cy="347662"/>
            </a:xfrm>
            <a:prstGeom prst="round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0" dirty="0">
                  <a:solidFill>
                    <a:schemeClr val="bg1"/>
                  </a:solidFill>
                  <a:effectLst/>
                  <a:latin typeface="quote-cjk-patch"/>
                </a:rPr>
                <a:t>1917-1991</a:t>
              </a:r>
              <a:r>
                <a:rPr lang="ru-RU" b="0" i="0" dirty="0">
                  <a:solidFill>
                    <a:schemeClr val="bg1"/>
                  </a:solidFill>
                  <a:effectLst/>
                  <a:latin typeface="quote-cjk-patch"/>
                </a:rPr>
                <a:t> 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CB9365-1818-4F8D-98C7-C0FE19071D5B}"/>
              </a:ext>
            </a:extLst>
          </p:cNvPr>
          <p:cNvSpPr/>
          <p:nvPr/>
        </p:nvSpPr>
        <p:spPr>
          <a:xfrm>
            <a:off x="1287046" y="5009853"/>
            <a:ext cx="9617908" cy="1298421"/>
          </a:xfrm>
          <a:prstGeom prst="roundRect">
            <a:avLst/>
          </a:prstGeom>
          <a:solidFill>
            <a:schemeClr val="accent1">
              <a:alpha val="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2C2C36"/>
              </a:solidFill>
              <a:effectLst/>
              <a:latin typeface="system-u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Профсоюз образования был создан в </a:t>
            </a:r>
            <a:r>
              <a:rPr lang="ru-RU" b="0" i="0" dirty="0">
                <a:solidFill>
                  <a:srgbClr val="111827"/>
                </a:solidFill>
                <a:effectLst/>
                <a:latin typeface="system-ui"/>
              </a:rPr>
              <a:t>1905 году </a:t>
            </a: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как объединение педагогических работников.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Цель: защита прав, достойные условия труда, развитие системы образования.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За годы существования стал одним из крупнейших и авторитетных профсоюзов страны.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Сегодня — более 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3 616 226 </a:t>
            </a:r>
            <a:r>
              <a:rPr lang="ru-RU" b="0" i="0" dirty="0">
                <a:solidFill>
                  <a:srgbClr val="2C2C36"/>
                </a:solidFill>
                <a:effectLst/>
                <a:latin typeface="system-ui"/>
              </a:rPr>
              <a:t>человек по всей России.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25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0257" y="210313"/>
            <a:ext cx="9640162" cy="905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Условия труда до 1917 года</a:t>
            </a:r>
            <a:br>
              <a:rPr lang="ru-RU" sz="1100" b="1" i="0" dirty="0">
                <a:solidFill>
                  <a:srgbClr val="2C2C36"/>
                </a:solidFill>
                <a:effectLst/>
                <a:latin typeface="system-ui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0257" y="834679"/>
            <a:ext cx="7772400" cy="3476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system-ui"/>
              </a:rPr>
              <a:t>Рабочие получили возможность выражать свою волю через делегатов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38314-533E-4C8C-9087-361512B1E277}"/>
              </a:ext>
            </a:extLst>
          </p:cNvPr>
          <p:cNvSpPr txBox="1"/>
          <p:nvPr/>
        </p:nvSpPr>
        <p:spPr>
          <a:xfrm>
            <a:off x="561376" y="1724590"/>
            <a:ext cx="6094476" cy="20621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за прогресс:</a:t>
            </a:r>
            <a:br>
              <a:rPr lang="ru-RU" sz="1600" b="1" u="sng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Рабочий день: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10–16 часов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Зарплата: крайне низкая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медицинской помощи, </a:t>
            </a:r>
            <a:b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страхования, охраны труда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труд с 8 лет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Штрафы, фабричные </a:t>
            </a:r>
            <a:b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лавки, зависимость от работодателя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68771D-D968-46CC-8208-CFAC416D2546}"/>
              </a:ext>
            </a:extLst>
          </p:cNvPr>
          <p:cNvSpPr txBox="1"/>
          <p:nvPr/>
        </p:nvSpPr>
        <p:spPr>
          <a:xfrm>
            <a:off x="496062" y="4497530"/>
            <a:ext cx="6094476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i="0" u="sng" dirty="0">
                <a:solidFill>
                  <a:srgbClr val="B79F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1905-1917</a:t>
            </a:r>
            <a:r>
              <a:rPr lang="ru-RU" b="0" i="0" u="sng" dirty="0">
                <a:solidFill>
                  <a:srgbClr val="B79F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Борьба за базовые права: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8-часовой рабочий день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Право на объединение в профсоюзы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Социальное страхование</a:t>
            </a:r>
          </a:p>
          <a:p>
            <a:r>
              <a:rPr lang="ru-RU" b="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Ключевое событие:</a:t>
            </a:r>
            <a:r>
              <a:rPr lang="ru-RU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Первый коллективный договор (Баку, 1904)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4769D4-498A-45EB-98A9-8D41D153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34" y="1456131"/>
            <a:ext cx="4774603" cy="3250794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3B5BEFC-16DB-48DC-9C6C-43E36F461794}"/>
              </a:ext>
            </a:extLst>
          </p:cNvPr>
          <p:cNvSpPr/>
          <p:nvPr/>
        </p:nvSpPr>
        <p:spPr>
          <a:xfrm>
            <a:off x="5644134" y="1694212"/>
            <a:ext cx="1892808" cy="104150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1866 году К.Маркс и Ф.Энгельс призвали к введению 8-часового рабочего дня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035C570-7151-4D1A-B87A-6F67830E659A}"/>
              </a:ext>
            </a:extLst>
          </p:cNvPr>
          <p:cNvSpPr/>
          <p:nvPr/>
        </p:nvSpPr>
        <p:spPr>
          <a:xfrm>
            <a:off x="8363713" y="1694211"/>
            <a:ext cx="1892808" cy="104150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Спустя белее чем 50 лет, в 1917 году, впервые был введён 8-часовой рабочий день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57AC6C-F782-4DAD-9596-2D553086B814}"/>
              </a:ext>
            </a:extLst>
          </p:cNvPr>
          <p:cNvSpPr txBox="1"/>
          <p:nvPr/>
        </p:nvSpPr>
        <p:spPr>
          <a:xfrm>
            <a:off x="5705050" y="4840622"/>
            <a:ext cx="609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Рабочий день уменьшился с 11 до 9 часов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Зарплата увеличилась с 80 коп. до 1 рубля за день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квартальное довольствие и средства на оплату съёмной квартиры</a:t>
            </a:r>
          </a:p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C8F043-93E1-45EC-AB0A-9A32A12F7CB0}"/>
              </a:ext>
            </a:extLst>
          </p:cNvPr>
          <p:cNvSpPr txBox="1"/>
          <p:nvPr/>
        </p:nvSpPr>
        <p:spPr>
          <a:xfrm>
            <a:off x="5964174" y="4517457"/>
            <a:ext cx="609447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первого коллективного договора:</a:t>
            </a:r>
            <a:br>
              <a:rPr lang="ru-RU" u="sng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u="sng" dirty="0">
              <a:solidFill>
                <a:srgbClr val="B79F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советского законодательства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50" y="1698847"/>
            <a:ext cx="2400234" cy="3476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Октябрь 1917 года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54151CE-FC97-4E6E-BADC-0782C3485A39}"/>
              </a:ext>
            </a:extLst>
          </p:cNvPr>
          <p:cNvSpPr txBox="1">
            <a:spLocks/>
          </p:cNvSpPr>
          <p:nvPr/>
        </p:nvSpPr>
        <p:spPr>
          <a:xfrm>
            <a:off x="95250" y="2844452"/>
            <a:ext cx="7772400" cy="347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1918 год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C9FCA81-C6BB-44DC-8B5F-1B3F0118DDED}"/>
              </a:ext>
            </a:extLst>
          </p:cNvPr>
          <p:cNvSpPr txBox="1">
            <a:spLocks/>
          </p:cNvSpPr>
          <p:nvPr/>
        </p:nvSpPr>
        <p:spPr>
          <a:xfrm>
            <a:off x="95250" y="4034940"/>
            <a:ext cx="8042910" cy="347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1918 год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8C75095-9D63-4942-B997-01DA2D3AD195}"/>
              </a:ext>
            </a:extLst>
          </p:cNvPr>
          <p:cNvSpPr txBox="1">
            <a:spLocks/>
          </p:cNvSpPr>
          <p:nvPr/>
        </p:nvSpPr>
        <p:spPr>
          <a:xfrm>
            <a:off x="95250" y="2046509"/>
            <a:ext cx="4671822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Декрет «О восьмичасовом </a:t>
            </a:r>
            <a:br>
              <a:rPr lang="ru-RU" sz="19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рабочем дне»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A7A25B7-E736-4984-B4A6-47155AD93FE5}"/>
              </a:ext>
            </a:extLst>
          </p:cNvPr>
          <p:cNvSpPr txBox="1">
            <a:spLocks/>
          </p:cNvSpPr>
          <p:nvPr/>
        </p:nvSpPr>
        <p:spPr>
          <a:xfrm>
            <a:off x="95250" y="4448492"/>
            <a:ext cx="7772400" cy="3476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 Кодекс законов о труде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680E97B-CB6F-4655-91FA-748C11204C8B}"/>
              </a:ext>
            </a:extLst>
          </p:cNvPr>
          <p:cNvSpPr txBox="1">
            <a:spLocks/>
          </p:cNvSpPr>
          <p:nvPr/>
        </p:nvSpPr>
        <p:spPr>
          <a:xfrm>
            <a:off x="95250" y="3151890"/>
            <a:ext cx="7772400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государственной </a:t>
            </a:r>
            <a:br>
              <a:rPr lang="ru-RU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инспекции труда»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2B7A4B-9C44-40E6-A6E9-7DE83BF10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61" y="1658243"/>
            <a:ext cx="5589947" cy="35514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6E5849F-41F6-4F26-877B-8C51DCC7636D}"/>
              </a:ext>
            </a:extLst>
          </p:cNvPr>
          <p:cNvSpPr/>
          <p:nvPr/>
        </p:nvSpPr>
        <p:spPr>
          <a:xfrm>
            <a:off x="1024128" y="5349697"/>
            <a:ext cx="7772400" cy="908729"/>
          </a:xfrm>
          <a:prstGeom prst="roundRect">
            <a:avLst/>
          </a:prstGeom>
          <a:solidFill>
            <a:schemeClr val="accent1">
              <a:alpha val="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«Профсоюзы не есть организация государственная, это не есть организация принуждения. Это есть организация вовлечения, обучения, это есть школа управления, школа хозяйствования, школа коммунизма»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В.И.Ленин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1918 год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76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Зарождение профорганизаций в образовании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823" y="1114651"/>
            <a:ext cx="6245916" cy="3476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1895 год – первый Съезд народных учителей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54151CE-FC97-4E6E-BADC-0782C3485A39}"/>
              </a:ext>
            </a:extLst>
          </p:cNvPr>
          <p:cNvSpPr txBox="1">
            <a:spLocks/>
          </p:cNvSpPr>
          <p:nvPr/>
        </p:nvSpPr>
        <p:spPr>
          <a:xfrm>
            <a:off x="149087" y="2268840"/>
            <a:ext cx="9023074" cy="347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1905 год – учредительный Съезд Всероссийского Союза учителей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деятелей по народному образованию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C9FCA81-C6BB-44DC-8B5F-1B3F0118DDED}"/>
              </a:ext>
            </a:extLst>
          </p:cNvPr>
          <p:cNvSpPr txBox="1">
            <a:spLocks/>
          </p:cNvSpPr>
          <p:nvPr/>
        </p:nvSpPr>
        <p:spPr>
          <a:xfrm>
            <a:off x="180561" y="3681691"/>
            <a:ext cx="8042910" cy="347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1919 год – учредительный Съезд Всероссийского Союза работников просвещения и социалистической культуры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8C75095-9D63-4942-B997-01DA2D3AD195}"/>
              </a:ext>
            </a:extLst>
          </p:cNvPr>
          <p:cNvSpPr txBox="1">
            <a:spLocks/>
          </p:cNvSpPr>
          <p:nvPr/>
        </p:nvSpPr>
        <p:spPr>
          <a:xfrm>
            <a:off x="180561" y="1556176"/>
            <a:ext cx="9023074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u="sng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9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профессионального уровня педагогического персонала и участие в обсуждении школьного строительства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A7A25B7-E736-4984-B4A6-47155AD93FE5}"/>
              </a:ext>
            </a:extLst>
          </p:cNvPr>
          <p:cNvSpPr txBox="1">
            <a:spLocks/>
          </p:cNvSpPr>
          <p:nvPr/>
        </p:nvSpPr>
        <p:spPr>
          <a:xfrm>
            <a:off x="180561" y="4389761"/>
            <a:ext cx="9182100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неуклонно расширять число рабочих, непосредственно участвующих в управлении государством, просвещать остальные слои трудящихся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680E97B-CB6F-4655-91FA-748C11204C8B}"/>
              </a:ext>
            </a:extLst>
          </p:cNvPr>
          <p:cNvSpPr txBox="1">
            <a:spLocks/>
          </p:cNvSpPr>
          <p:nvPr/>
        </p:nvSpPr>
        <p:spPr>
          <a:xfrm>
            <a:off x="144945" y="2908064"/>
            <a:ext cx="7772400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материальная взаимопомощь, социально-экономическая и правовая защита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27949A-B954-4726-8E2D-E85EC5E94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16" y="5002916"/>
            <a:ext cx="4755046" cy="16880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425FED-FAF5-4E22-9528-39F9FB7645F1}"/>
              </a:ext>
            </a:extLst>
          </p:cNvPr>
          <p:cNvSpPr txBox="1"/>
          <p:nvPr/>
        </p:nvSpPr>
        <p:spPr>
          <a:xfrm>
            <a:off x="665922" y="5387113"/>
            <a:ext cx="4442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1922 г. профсоюз работников просвещения и искусств был разделен на два самостоятельных профсоюза: работников просвещения и работников искусств.</a:t>
            </a:r>
          </a:p>
        </p:txBody>
      </p:sp>
    </p:spTree>
    <p:extLst>
      <p:ext uri="{BB962C8B-B14F-4D97-AF65-F5344CB8AC3E}">
        <p14:creationId xmlns:p14="http://schemas.microsoft.com/office/powerpoint/2010/main" val="243839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561" y="558050"/>
            <a:ext cx="7722705" cy="5300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Советский период — институт поддержки</a:t>
            </a:r>
            <a:br>
              <a:rPr lang="ru-RU" sz="1400" b="1" i="0" dirty="0">
                <a:solidFill>
                  <a:srgbClr val="2C2C36"/>
                </a:solidFill>
                <a:effectLst/>
                <a:latin typeface="system-ui"/>
              </a:rPr>
            </a:b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8C75095-9D63-4942-B997-01DA2D3AD195}"/>
              </a:ext>
            </a:extLst>
          </p:cNvPr>
          <p:cNvSpPr txBox="1">
            <a:spLocks/>
          </p:cNvSpPr>
          <p:nvPr/>
        </p:nvSpPr>
        <p:spPr>
          <a:xfrm>
            <a:off x="221975" y="1201847"/>
            <a:ext cx="9023074" cy="347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u="sng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Профсоюзы в 30-е годы</a:t>
            </a:r>
          </a:p>
          <a:p>
            <a:r>
              <a:rPr lang="ru-RU" sz="16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Переданы функции управления государственным страхованием, охраной труда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A7A25B7-E736-4984-B4A6-47155AD93FE5}"/>
              </a:ext>
            </a:extLst>
          </p:cNvPr>
          <p:cNvSpPr txBox="1">
            <a:spLocks/>
          </p:cNvSpPr>
          <p:nvPr/>
        </p:nvSpPr>
        <p:spPr>
          <a:xfrm>
            <a:off x="221975" y="2256547"/>
            <a:ext cx="9182100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Профсоюзные средства                                 в фонд обороны страны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680E97B-CB6F-4655-91FA-748C11204C8B}"/>
              </a:ext>
            </a:extLst>
          </p:cNvPr>
          <p:cNvSpPr txBox="1">
            <a:spLocks/>
          </p:cNvSpPr>
          <p:nvPr/>
        </p:nvSpPr>
        <p:spPr>
          <a:xfrm>
            <a:off x="193814" y="1940007"/>
            <a:ext cx="7764944" cy="347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Профсоюзы в 40-е годы</a:t>
            </a:r>
            <a:endParaRPr lang="ru-RU" dirty="0">
              <a:solidFill>
                <a:srgbClr val="516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770CCA4E-016B-4DBB-B545-67A7B2A8C17D}"/>
              </a:ext>
            </a:extLst>
          </p:cNvPr>
          <p:cNvSpPr txBox="1">
            <a:spLocks/>
          </p:cNvSpPr>
          <p:nvPr/>
        </p:nvSpPr>
        <p:spPr>
          <a:xfrm>
            <a:off x="230257" y="834679"/>
            <a:ext cx="7772400" cy="347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Профсоюз на фронте и в тылу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171C6DF8-92BC-426C-9C80-53C403942815}"/>
              </a:ext>
            </a:extLst>
          </p:cNvPr>
          <p:cNvSpPr/>
          <p:nvPr/>
        </p:nvSpPr>
        <p:spPr>
          <a:xfrm>
            <a:off x="3192365" y="2272479"/>
            <a:ext cx="974035" cy="2165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10E686EB-6111-4B32-AC88-A5A780AEAB53}"/>
              </a:ext>
            </a:extLst>
          </p:cNvPr>
          <p:cNvSpPr txBox="1">
            <a:spLocks/>
          </p:cNvSpPr>
          <p:nvPr/>
        </p:nvSpPr>
        <p:spPr>
          <a:xfrm>
            <a:off x="197128" y="2514564"/>
            <a:ext cx="9182100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Курортно-оздоровительная инфраструктура                       на нужды военной медицины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3E391914-9667-40FB-92D3-62D70476979A}"/>
              </a:ext>
            </a:extLst>
          </p:cNvPr>
          <p:cNvSpPr/>
          <p:nvPr/>
        </p:nvSpPr>
        <p:spPr>
          <a:xfrm>
            <a:off x="4925087" y="2569890"/>
            <a:ext cx="974035" cy="2165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3F7C1C-8C7F-45CA-9C86-006D174EB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7" y="2882259"/>
            <a:ext cx="4868517" cy="3463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229371B-1811-4B5A-92B9-9BA4D6076546}"/>
              </a:ext>
            </a:extLst>
          </p:cNvPr>
          <p:cNvGrpSpPr/>
          <p:nvPr/>
        </p:nvGrpSpPr>
        <p:grpSpPr>
          <a:xfrm>
            <a:off x="5299461" y="2920067"/>
            <a:ext cx="6455464" cy="3656227"/>
            <a:chOff x="4166400" y="3127617"/>
            <a:chExt cx="6455464" cy="36562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0BFE8F-5EA7-46EC-B7B0-0C43C3AE9275}"/>
                </a:ext>
              </a:extLst>
            </p:cNvPr>
            <p:cNvSpPr txBox="1"/>
            <p:nvPr/>
          </p:nvSpPr>
          <p:spPr>
            <a:xfrm>
              <a:off x="4166400" y="3127617"/>
              <a:ext cx="52376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Шефская помощь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Организация госпиталей на базе школ и санаториев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Шефство месткомов над госпиталями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Сбор теплых вещей и подарков для бойцов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4D242D-5816-4EA7-B774-1EAC495FBBF8}"/>
                </a:ext>
              </a:extLst>
            </p:cNvPr>
            <p:cNvSpPr txBox="1"/>
            <p:nvPr/>
          </p:nvSpPr>
          <p:spPr>
            <a:xfrm>
              <a:off x="4166400" y="3859941"/>
              <a:ext cx="64554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Обучение и подготовка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Подготовка медсестер, сандружинниц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Организация курсов для населения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Обучение лыжников и снайперов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DA357D-4ED5-4DFD-9439-0B3CC58693F2}"/>
                </a:ext>
              </a:extLst>
            </p:cNvPr>
            <p:cNvSpPr txBox="1"/>
            <p:nvPr/>
          </p:nvSpPr>
          <p:spPr>
            <a:xfrm>
              <a:off x="4166400" y="4660185"/>
              <a:ext cx="64554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i="0" dirty="0">
                  <a:solidFill>
                    <a:srgbClr val="0F1115"/>
                  </a:solidFill>
                  <a:effectLst/>
                  <a:latin typeface="quote-cjk-patch"/>
                </a:rPr>
                <a:t> </a:t>
              </a:r>
              <a:r>
                <a:rPr lang="ru-RU" sz="12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Забота о детях и семьях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Создание интернатов для детей-сирот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Помощь семьям фронтовиков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Организация огородничества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59E9D9-F1A0-4F50-AED1-727D5B6A3FC9}"/>
                </a:ext>
              </a:extLst>
            </p:cNvPr>
            <p:cNvSpPr txBox="1"/>
            <p:nvPr/>
          </p:nvSpPr>
          <p:spPr>
            <a:xfrm>
              <a:off x="4166400" y="5491182"/>
              <a:ext cx="64554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effectLst/>
                  <a:latin typeface="quote-cjk-patch"/>
                </a:rPr>
                <a:t> </a:t>
              </a:r>
              <a:r>
                <a:rPr lang="ru-RU" sz="12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Перевод на военные рельсы</a:t>
              </a:r>
              <a:br>
                <a:rPr lang="ru-RU" sz="12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Помощь в эвакуации заводов и учреждений</a:t>
              </a:r>
              <a:br>
                <a:rPr lang="ru-RU" sz="12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Организация труда на новых местах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E082A4-C917-43EB-84A6-44232F95677E}"/>
                </a:ext>
              </a:extLst>
            </p:cNvPr>
            <p:cNvSpPr txBox="1"/>
            <p:nvPr/>
          </p:nvSpPr>
          <p:spPr>
            <a:xfrm>
              <a:off x="4166400" y="6137513"/>
              <a:ext cx="64554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Работа в тылу</a:t>
              </a:r>
              <a:br>
                <a:rPr lang="ru-RU" sz="12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Учителя и ученики работали на заводах и полях</a:t>
              </a:r>
              <a:br>
                <a:rPr lang="ru-RU" sz="12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• Школы помогали колхозам и предприятиям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64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9283" y="476969"/>
            <a:ext cx="10913164" cy="905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«Золотой век профсоюзов» 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6062" y="1056557"/>
            <a:ext cx="7772400" cy="3476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Забота, развитие, социальное партнёрство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38314-533E-4C8C-9087-361512B1E277}"/>
              </a:ext>
            </a:extLst>
          </p:cNvPr>
          <p:cNvSpPr txBox="1"/>
          <p:nvPr/>
        </p:nvSpPr>
        <p:spPr>
          <a:xfrm>
            <a:off x="408267" y="1684600"/>
            <a:ext cx="6094476" cy="307776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ru-RU" sz="1600" b="1" u="sng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достижения:</a:t>
            </a:r>
            <a:br>
              <a:rPr lang="ru-RU" sz="1600" b="1" u="sng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 </a:t>
            </a: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рабочего дня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8-часовой рабочий день (1967)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5-дневная рабочая неделя</a:t>
            </a:r>
          </a:p>
          <a:p>
            <a:pPr algn="l"/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✅ </a:t>
            </a:r>
            <a:r>
              <a:rPr lang="ru-RU" sz="16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Массовое жилищное строительство</a:t>
            </a:r>
            <a:endParaRPr lang="ru-RU" sz="1600" b="0" i="0" dirty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дома для педагогов</a:t>
            </a:r>
          </a:p>
          <a:p>
            <a:pPr algn="l"/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Очередь на квартиры через профком</a:t>
            </a:r>
            <a:b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✅ </a:t>
            </a:r>
            <a:r>
              <a:rPr lang="ru-RU" sz="16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Социальные гарантии</a:t>
            </a:r>
            <a:endParaRPr lang="ru-RU" sz="1600" b="0" i="0" dirty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Бесплатные путёвки в санатории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Дома отдыха и пионерлагеря для детей</a:t>
            </a:r>
          </a:p>
          <a:p>
            <a:pPr algn="l"/>
            <a:endParaRPr lang="ru-RU" sz="1600" dirty="0">
              <a:solidFill>
                <a:srgbClr val="0F1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0F1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AD9A2-1D18-4E5D-B357-2296637C2048}"/>
              </a:ext>
            </a:extLst>
          </p:cNvPr>
          <p:cNvSpPr txBox="1"/>
          <p:nvPr/>
        </p:nvSpPr>
        <p:spPr>
          <a:xfrm>
            <a:off x="6502743" y="1684600"/>
            <a:ext cx="6094476" cy="25853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ru-RU" sz="1600" b="1" u="sng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документы:</a:t>
            </a:r>
            <a:br>
              <a:rPr lang="ru-RU" sz="1600" b="1" u="sng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 </a:t>
            </a: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КЗоТ 1971 года</a:t>
            </a:r>
            <a:endParaRPr lang="ru-RU" sz="1600" b="0" i="0" dirty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Защита от необоснованных увольнений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Гарантии при приёме на работу</a:t>
            </a:r>
          </a:p>
          <a:p>
            <a:pPr algn="l"/>
            <a:r>
              <a:rPr lang="ru-RU" sz="1600" dirty="0">
                <a:solidFill>
                  <a:srgbClr val="0F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ru-RU" sz="16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Положение о правах профкома (1958)</a:t>
            </a:r>
            <a:endParaRPr lang="ru-RU" sz="1600" b="0" i="0" dirty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Участие в распределении жилья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Контроль за условиями труда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 соцсоревнований</a:t>
            </a:r>
          </a:p>
          <a:p>
            <a:pPr algn="l"/>
            <a:endParaRPr lang="ru-RU" sz="1600" dirty="0">
              <a:solidFill>
                <a:srgbClr val="0F1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0F1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28302-A2E3-4FBB-9D12-3F200DDE0E82}"/>
              </a:ext>
            </a:extLst>
          </p:cNvPr>
          <p:cNvSpPr txBox="1"/>
          <p:nvPr/>
        </p:nvSpPr>
        <p:spPr>
          <a:xfrm>
            <a:off x="496062" y="4792916"/>
            <a:ext cx="6097656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ru-RU" sz="1600" b="1" u="sng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ЦИФРЫ И ФАКТЫ</a:t>
            </a:r>
          </a:p>
          <a:p>
            <a:pPr algn="l"/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👉 100% педагогов – члены профсоюза</a:t>
            </a:r>
            <a:b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👉 70% путёвок – бесплатные или льготные</a:t>
            </a:r>
            <a:b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👉 500+ жилых домов построено при участии профсоюзов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1A1F0B-909F-4FE6-AF61-031D05E0D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43" y="3838809"/>
            <a:ext cx="5280990" cy="24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0135" y="246536"/>
            <a:ext cx="9640162" cy="905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Перестройка и рождение независимого профсоюза</a:t>
            </a:r>
            <a:br>
              <a:rPr lang="ru-RU" sz="1100" b="1" i="0" dirty="0">
                <a:solidFill>
                  <a:srgbClr val="2C2C36"/>
                </a:solidFill>
                <a:effectLst/>
                <a:latin typeface="system-ui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086" y="804129"/>
            <a:ext cx="7772400" cy="3476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Новейшая история профсоюзов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094F-FEDB-420A-B5D2-2E30B3461AE6}"/>
              </a:ext>
            </a:extLst>
          </p:cNvPr>
          <p:cNvSpPr txBox="1"/>
          <p:nvPr/>
        </p:nvSpPr>
        <p:spPr>
          <a:xfrm>
            <a:off x="546652" y="1582280"/>
            <a:ext cx="7644914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1990 г. </a:t>
            </a:r>
            <a:r>
              <a:rPr lang="ru-RU" sz="1600" b="0" i="0" dirty="0">
                <a:solidFill>
                  <a:srgbClr val="2C2C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создание Федерации независимых профсоюзов России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Сентябрь 1990 </a:t>
            </a:r>
            <a:r>
              <a:rPr lang="ru-RU" sz="1600" b="0" i="0" dirty="0">
                <a:solidFill>
                  <a:srgbClr val="2C2C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Съезд Профсоюза работников просвещения:</a:t>
            </a:r>
          </a:p>
          <a:p>
            <a:pPr algn="l"/>
            <a:r>
              <a:rPr lang="ru-RU" sz="1600" b="0" i="0" dirty="0">
                <a:solidFill>
                  <a:srgbClr val="2C2C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Создан </a:t>
            </a:r>
            <a:r>
              <a:rPr lang="ru-RU" sz="1600" b="0" i="0" dirty="0">
                <a:solidFill>
                  <a:srgbClr val="1118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Профсоюз работников народного образования и науки РСФСР</a:t>
            </a:r>
            <a:endParaRPr lang="ru-RU" sz="1600" b="0" i="0" dirty="0">
              <a:solidFill>
                <a:srgbClr val="2C2C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b="0" i="0" dirty="0">
                <a:solidFill>
                  <a:srgbClr val="2C2C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Первый председатель — </a:t>
            </a:r>
            <a:r>
              <a:rPr lang="ru-RU" sz="1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Владимир Михайлович Яковлев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A51B1-869A-4764-B3A8-04443CE182D9}"/>
              </a:ext>
            </a:extLst>
          </p:cNvPr>
          <p:cNvSpPr txBox="1"/>
          <p:nvPr/>
        </p:nvSpPr>
        <p:spPr>
          <a:xfrm>
            <a:off x="546652" y="4266337"/>
            <a:ext cx="5337313" cy="18158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B79F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больших протестов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164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 5 лет (1995-2000) не выплачивалась вовремя заработная плата. Профсоюз осваивал непривычные формы работы – публичные акции, забастовки, осуществлял контроль за распределением финансовых средств на выплату зарплаты.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812A39-BE17-407F-A131-835E159B0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22" y="3417103"/>
            <a:ext cx="4807555" cy="2971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B3C57C-2FD2-4031-9D24-5E7BCE5C8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478907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8BB4E2-441D-4166-9A62-28DB83C64CB5}"/>
              </a:ext>
            </a:extLst>
          </p:cNvPr>
          <p:cNvSpPr txBox="1"/>
          <p:nvPr/>
        </p:nvSpPr>
        <p:spPr>
          <a:xfrm>
            <a:off x="546652" y="3089987"/>
            <a:ext cx="6097656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1" indent="-285750">
              <a:tabLst>
                <a:tab pos="88900" algn="l"/>
              </a:tabLst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 и борьба</a:t>
            </a:r>
          </a:p>
          <a:p>
            <a:pPr marL="285750" lvl="1" indent="-285750">
              <a:buFont typeface="Wingdings" panose="05000000000000000000" pitchFamily="2" charset="2"/>
              <a:buChar char="q"/>
              <a:tabLst>
                <a:tab pos="88900" algn="l"/>
              </a:tabLst>
            </a:pPr>
            <a:r>
              <a:rPr lang="ru-RU" sz="1600" b="0" i="0" dirty="0">
                <a:solidFill>
                  <a:srgbClr val="2C2C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1992г. - утрата контроля над фондом соцстрахования 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88900" algn="l"/>
              </a:tabLst>
            </a:pPr>
            <a:r>
              <a:rPr lang="ru-RU" sz="1600" dirty="0">
                <a:solidFill>
                  <a:srgbClr val="2C2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1993г. -  лишение права законодательной инициативы</a:t>
            </a:r>
            <a:endParaRPr lang="ru-RU" sz="1600" b="0" i="0" dirty="0">
              <a:solidFill>
                <a:srgbClr val="2C2C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3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951" y="830852"/>
            <a:ext cx="7722705" cy="530077"/>
          </a:xfrm>
        </p:spPr>
        <p:txBody>
          <a:bodyPr>
            <a:normAutofit fontScale="90000"/>
          </a:bodyPr>
          <a:lstStyle/>
          <a:p>
            <a:pPr algn="l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 профессиональных союзах, их правах и гарантиях деятельности»</a:t>
            </a:r>
            <a:b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8C75095-9D63-4942-B997-01DA2D3AD195}"/>
              </a:ext>
            </a:extLst>
          </p:cNvPr>
          <p:cNvSpPr txBox="1">
            <a:spLocks/>
          </p:cNvSpPr>
          <p:nvPr/>
        </p:nvSpPr>
        <p:spPr>
          <a:xfrm>
            <a:off x="221975" y="1201847"/>
            <a:ext cx="9023074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5164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770CCA4E-016B-4DBB-B545-67A7B2A8C17D}"/>
              </a:ext>
            </a:extLst>
          </p:cNvPr>
          <p:cNvSpPr txBox="1">
            <a:spLocks/>
          </p:cNvSpPr>
          <p:nvPr/>
        </p:nvSpPr>
        <p:spPr>
          <a:xfrm>
            <a:off x="255104" y="1124885"/>
            <a:ext cx="7772400" cy="3476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B79F8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От 12.01.1996 №10-ФЗ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309236-250F-44DE-9034-40133B84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999"/>
            <a:ext cx="9670810" cy="43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55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1643</Words>
  <Application>Microsoft Office PowerPoint</Application>
  <PresentationFormat>Широкоэкранный</PresentationFormat>
  <Paragraphs>162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Franklin Gothic Medium</vt:lpstr>
      <vt:lpstr>YS Text</vt:lpstr>
      <vt:lpstr>system-ui</vt:lpstr>
      <vt:lpstr>Calibri</vt:lpstr>
      <vt:lpstr>Wingdings</vt:lpstr>
      <vt:lpstr>Franklin Gothic Book</vt:lpstr>
      <vt:lpstr>quote-cjk-patch</vt:lpstr>
      <vt:lpstr>Тема Office</vt:lpstr>
      <vt:lpstr>• 120 лет профсоюзному движению  • 35 лет Общероссийскому Профсоюзу образования</vt:lpstr>
      <vt:lpstr>Основные этапы развития профсоюзного движения</vt:lpstr>
      <vt:lpstr>       Условия труда до 1917 года </vt:lpstr>
      <vt:lpstr>Формирование советского законодательства</vt:lpstr>
      <vt:lpstr>Зарождение профорганизаций в образовании</vt:lpstr>
      <vt:lpstr>Советский период — институт поддержки </vt:lpstr>
      <vt:lpstr>        «Золотой век профсоюзов»  </vt:lpstr>
      <vt:lpstr>       Перестройка и рождение независимого профсоюза </vt:lpstr>
      <vt:lpstr>Федеральный закон «О профессиональных союзах, их правах и гарантиях деятельности» </vt:lpstr>
      <vt:lpstr>2000-е — социальное партнёрство </vt:lpstr>
      <vt:lpstr>       НАШИ ДНИ </vt:lpstr>
      <vt:lpstr>       НАШИ ДНИ </vt:lpstr>
      <vt:lpstr>Приоритетные направления деятельности Профсоюза на 2025-2029г.г.</vt:lpstr>
      <vt:lpstr>Волгоградская областная организация Общероссийского Профсоюза образования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Оля</cp:lastModifiedBy>
  <cp:revision>64</cp:revision>
  <dcterms:created xsi:type="dcterms:W3CDTF">2025-01-14T07:00:10Z</dcterms:created>
  <dcterms:modified xsi:type="dcterms:W3CDTF">2025-09-17T10:35:42Z</dcterms:modified>
</cp:coreProperties>
</file>