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1342" r:id="rId2"/>
    <p:sldId id="1315" r:id="rId3"/>
    <p:sldId id="1284" r:id="rId4"/>
    <p:sldId id="1364" r:id="rId5"/>
    <p:sldId id="1365" r:id="rId6"/>
    <p:sldId id="1366" r:id="rId7"/>
    <p:sldId id="1367" r:id="rId8"/>
    <p:sldId id="1318" r:id="rId9"/>
    <p:sldId id="1316" r:id="rId10"/>
    <p:sldId id="1343" r:id="rId11"/>
    <p:sldId id="1344" r:id="rId12"/>
    <p:sldId id="1348" r:id="rId13"/>
    <p:sldId id="1349" r:id="rId14"/>
    <p:sldId id="1345" r:id="rId15"/>
    <p:sldId id="1346" r:id="rId16"/>
    <p:sldId id="1350" r:id="rId17"/>
    <p:sldId id="1347" r:id="rId18"/>
    <p:sldId id="1352" r:id="rId19"/>
    <p:sldId id="1353" r:id="rId20"/>
    <p:sldId id="1354" r:id="rId21"/>
    <p:sldId id="1355" r:id="rId22"/>
    <p:sldId id="1356" r:id="rId23"/>
    <p:sldId id="1360" r:id="rId24"/>
    <p:sldId id="1357" r:id="rId25"/>
    <p:sldId id="1361" r:id="rId26"/>
    <p:sldId id="1358" r:id="rId27"/>
    <p:sldId id="1362" r:id="rId28"/>
    <p:sldId id="1359" r:id="rId29"/>
    <p:sldId id="1363" r:id="rId30"/>
    <p:sldId id="1368" r:id="rId31"/>
    <p:sldId id="1372" r:id="rId32"/>
    <p:sldId id="1374" r:id="rId33"/>
    <p:sldId id="1375" r:id="rId34"/>
    <p:sldId id="1377" r:id="rId35"/>
    <p:sldId id="1378" r:id="rId36"/>
    <p:sldId id="1371" r:id="rId37"/>
    <p:sldId id="1373" r:id="rId38"/>
    <p:sldId id="1370" r:id="rId39"/>
    <p:sldId id="1376" r:id="rId40"/>
  </p:sldIdLst>
  <p:sldSz cx="12192000" cy="6858000"/>
  <p:notesSz cx="6858000" cy="9144000"/>
  <p:embeddedFontLst>
    <p:embeddedFont>
      <p:font typeface="DM Sans" panose="020B0604020202020204" charset="0"/>
      <p:regular r:id="rId43"/>
    </p:embeddedFont>
    <p:embeddedFont>
      <p:font typeface="Comic Sans MS" panose="030F0702030302020204" pitchFamily="66" charset="0"/>
      <p:regular r:id="rId44"/>
      <p:bold r:id="rId45"/>
      <p:italic r:id="rId46"/>
      <p:boldItalic r:id="rId47"/>
    </p:embeddedFont>
    <p:embeddedFont>
      <p:font typeface="Miama Nueva" panose="02000603000000000000" pitchFamily="2" charset="-52"/>
      <p: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Georgia" panose="02040502050405020303" pitchFamily="18" charset="0"/>
      <p:regular r:id="rId53"/>
      <p:bold r:id="rId54"/>
      <p:italic r:id="rId55"/>
      <p:boldItalic r:id="rId56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6380" userDrawn="1">
          <p15:clr>
            <a:srgbClr val="A4A3A4"/>
          </p15:clr>
        </p15:guide>
        <p15:guide id="3" pos="14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CC0099"/>
    <a:srgbClr val="CCFFCC"/>
    <a:srgbClr val="56162A"/>
    <a:srgbClr val="D5577E"/>
    <a:srgbClr val="00FFFF"/>
    <a:srgbClr val="FFCCFF"/>
    <a:srgbClr val="448339"/>
    <a:srgbClr val="735D84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3" autoAdjust="0"/>
    <p:restoredTop sz="94160" autoAdjust="0"/>
  </p:normalViewPr>
  <p:slideViewPr>
    <p:cSldViewPr snapToGrid="0" snapToObjects="1">
      <p:cViewPr varScale="1">
        <p:scale>
          <a:sx n="95" d="100"/>
          <a:sy n="95" d="100"/>
        </p:scale>
        <p:origin x="108" y="570"/>
      </p:cViewPr>
      <p:guideLst>
        <p:guide orient="horz" pos="2251"/>
        <p:guide pos="6380"/>
        <p:guide pos="1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1" d="100"/>
          <a:sy n="111" d="100"/>
        </p:scale>
        <p:origin x="359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D937FF9E-5A19-4949-B7E4-D3969C017D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297A3B5D-C24D-214E-B70E-6AF14F2745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CD920-8712-C043-8AB7-7D862EBEBC17}" type="datetimeFigureOut">
              <a:rPr lang="es-ES" smtClean="0">
                <a:latin typeface="Arial" panose="020B0604020202020204" pitchFamily="34" charset="0"/>
              </a:rPr>
              <a:t>28/03/2025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124E4BB-B969-3F44-956F-496805830F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069AFD4-CD22-DA44-A13C-64AFF46E38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A319B-FE4D-2245-B436-34C602501310}" type="slidenum">
              <a:rPr lang="es-ES" smtClean="0">
                <a:latin typeface="Arial" panose="020B0604020202020204" pitchFamily="34" charset="0"/>
              </a:rPr>
              <a:t>‹#›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39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6A410180-DAFB-F648-A380-462CA691A87D}" type="datetimeFigureOut">
              <a:rPr lang="es-ES" smtClean="0"/>
              <a:pPr/>
              <a:t>28/03/2025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22DBF0A2-1897-E346-A078-3D31F19977A5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943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1507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3007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1780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8747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03090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497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83894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7485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3612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6242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128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11110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28793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26393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35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964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37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3995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9291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3733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2821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3454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5747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9104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1389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F0A2-1897-E346-A078-3D31F19977A5}" type="slidenum">
              <a:rPr lang="es-ES" smtClean="0"/>
              <a:pPr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4395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24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591D92F6-AEBE-574C-8053-B9BADAC2FA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64808" y="2461069"/>
            <a:ext cx="4939792" cy="3819525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908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="" xmlns:a16="http://schemas.microsoft.com/office/drawing/2014/main" id="{7A2A5406-EC82-DC4F-853D-71DCD4AF9E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244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2">
            <a:extLst>
              <a:ext uri="{FF2B5EF4-FFF2-40B4-BE49-F238E27FC236}">
                <a16:creationId xmlns="" xmlns:a16="http://schemas.microsoft.com/office/drawing/2014/main" id="{8F2B322E-4A73-EB47-BCD5-2769E1305A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4806" y="2887040"/>
            <a:ext cx="3164147" cy="2170467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4" name="Marcador de posición de imagen 2">
            <a:extLst>
              <a:ext uri="{FF2B5EF4-FFF2-40B4-BE49-F238E27FC236}">
                <a16:creationId xmlns="" xmlns:a16="http://schemas.microsoft.com/office/drawing/2014/main" id="{DA9344F7-E7FB-BD40-A6F1-FF25B65A5D7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06726" y="2887040"/>
            <a:ext cx="3164147" cy="2170467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5" name="Marcador de posición de imagen 2">
            <a:extLst>
              <a:ext uri="{FF2B5EF4-FFF2-40B4-BE49-F238E27FC236}">
                <a16:creationId xmlns="" xmlns:a16="http://schemas.microsoft.com/office/drawing/2014/main" id="{FB756620-A34A-574C-9746-A21BAD3094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47206" y="2887040"/>
            <a:ext cx="3164147" cy="2170467"/>
          </a:xfrm>
          <a:prstGeom prst="roundRect">
            <a:avLst>
              <a:gd name="adj" fmla="val 2225"/>
            </a:avLst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539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30E99D14-CA0C-E94E-AF4C-38E1FA1171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8952" y="2414617"/>
            <a:ext cx="1841829" cy="1841828"/>
          </a:xfrm>
          <a:prstGeom prst="flowChartDecision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2">
            <a:extLst>
              <a:ext uri="{FF2B5EF4-FFF2-40B4-BE49-F238E27FC236}">
                <a16:creationId xmlns="" xmlns:a16="http://schemas.microsoft.com/office/drawing/2014/main" id="{23C41441-464C-7743-9AE6-BB23AAD494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03546" y="2414617"/>
            <a:ext cx="1841829" cy="1841828"/>
          </a:xfrm>
          <a:prstGeom prst="flowChartDecision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2">
            <a:extLst>
              <a:ext uri="{FF2B5EF4-FFF2-40B4-BE49-F238E27FC236}">
                <a16:creationId xmlns="" xmlns:a16="http://schemas.microsoft.com/office/drawing/2014/main" id="{5E265C34-E6FA-384C-934D-7BDE8F5633F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96124" y="2414617"/>
            <a:ext cx="1841829" cy="1841828"/>
          </a:xfrm>
          <a:prstGeom prst="flowChartDecision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486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DEDE449B-A1F8-6D41-83A5-0F98D45E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D8E0-051D-8649-B8F9-CE7452FD8CA5}" type="datetimeFigureOut">
              <a:rPr lang="es-ES" smtClean="0"/>
              <a:t>28/03/2025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F3FE1BAB-AB37-BB4F-B81C-AA4C25659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C2E82E3-4624-7748-A7E5-91452B67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A4-F43B-E449-866C-00A4D770B3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594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45DEF5-3C0B-4FE9-8333-8081B24F4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1F0456-3722-4F28-84C7-51DF5519C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B17D98-9BC6-497D-A706-FA3EF42E8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3A0E3-2CD1-40D4-8711-9990DC175D58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E174B95-345E-47B8-B7C8-F8D6AEACD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CE5E40-D661-454E-94F1-CC2E787C3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F29F7-5D8A-41F0-8F37-4EE9EF419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172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F6D2FFB4-F76E-C948-9645-665A7D30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81378603-C01C-CD43-AA10-B9EF3E14F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BC51000-7A3C-9746-9222-72B5D4A7D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8C5F0E4-2082-3B46-938F-26731EC97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3B63BD0-FF31-D14A-8DA6-A3870F9A1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0A4DE-BA40-5048-A1FF-90262E11F86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54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9" r:id="rId2"/>
    <p:sldLayoutId id="2147483660" r:id="rId3"/>
    <p:sldLayoutId id="2147483655" r:id="rId4"/>
    <p:sldLayoutId id="2147483661" r:id="rId5"/>
    <p:sldLayoutId id="2147483658" r:id="rId6"/>
    <p:sldLayoutId id="214748366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9.jpg"/><Relationship Id="rId10" Type="http://schemas.openxmlformats.org/officeDocument/2006/relationships/slide" Target="slide39.xm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11.jpg"/><Relationship Id="rId10" Type="http://schemas.openxmlformats.org/officeDocument/2006/relationships/slide" Target="slide39.xml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jpg"/><Relationship Id="rId7" Type="http://schemas.openxmlformats.org/officeDocument/2006/relationships/slide" Target="slide3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slide" Target="slide30.xml"/><Relationship Id="rId11" Type="http://schemas.openxmlformats.org/officeDocument/2006/relationships/audio" Target="../media/audio1.wav"/><Relationship Id="rId5" Type="http://schemas.openxmlformats.org/officeDocument/2006/relationships/slide" Target="slide19.xml"/><Relationship Id="rId10" Type="http://schemas.openxmlformats.org/officeDocument/2006/relationships/image" Target="../media/image8.png"/><Relationship Id="rId4" Type="http://schemas.openxmlformats.org/officeDocument/2006/relationships/slide" Target="slide8.xml"/><Relationship Id="rId9" Type="http://schemas.openxmlformats.org/officeDocument/2006/relationships/slide" Target="slide3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slide" Target="slide3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slide" Target="slide3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audio" Target="../media/audio4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slide" Target="slide3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audio" Target="../media/audio4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slide" Target="slide3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11" Type="http://schemas.openxmlformats.org/officeDocument/2006/relationships/image" Target="../media/image10.png"/><Relationship Id="rId5" Type="http://schemas.openxmlformats.org/officeDocument/2006/relationships/audio" Target="../media/audio4.wav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jpg"/><Relationship Id="rId7" Type="http://schemas.openxmlformats.org/officeDocument/2006/relationships/slide" Target="slide3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slide" Target="slide7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5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slide" Target="slide3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30.xml"/><Relationship Id="rId11" Type="http://schemas.openxmlformats.org/officeDocument/2006/relationships/image" Target="../media/image5.png"/><Relationship Id="rId5" Type="http://schemas.openxmlformats.org/officeDocument/2006/relationships/slide" Target="slide19.xml"/><Relationship Id="rId10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slide" Target="slide3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slide" Target="slide3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30.xml"/><Relationship Id="rId11" Type="http://schemas.openxmlformats.org/officeDocument/2006/relationships/image" Target="../media/image5.png"/><Relationship Id="rId5" Type="http://schemas.openxmlformats.org/officeDocument/2006/relationships/slide" Target="slide8.xml"/><Relationship Id="rId10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slide" Target="slide3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slide" Target="slide3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9.xml"/><Relationship Id="rId11" Type="http://schemas.openxmlformats.org/officeDocument/2006/relationships/image" Target="../media/image5.png"/><Relationship Id="rId5" Type="http://schemas.openxmlformats.org/officeDocument/2006/relationships/slide" Target="slide8.xml"/><Relationship Id="rId10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slide" Target="slide3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slide" Target="slide3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9.xml"/><Relationship Id="rId11" Type="http://schemas.openxmlformats.org/officeDocument/2006/relationships/image" Target="../media/image5.png"/><Relationship Id="rId5" Type="http://schemas.openxmlformats.org/officeDocument/2006/relationships/slide" Target="slide8.xml"/><Relationship Id="rId10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slide" Target="slide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3"/>
          <p:cNvSpPr/>
          <p:nvPr/>
        </p:nvSpPr>
        <p:spPr>
          <a:xfrm>
            <a:off x="7502713" y="4561866"/>
            <a:ext cx="4294578" cy="1530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редседатель ППО,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№133»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Овсянникова Анастасия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Геннадьевн</a:t>
            </a:r>
            <a:r>
              <a:rPr lang="en-US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7"/>
          <p:cNvSpPr/>
          <p:nvPr/>
        </p:nvSpPr>
        <p:spPr>
          <a:xfrm>
            <a:off x="-565170" y="618067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Барнаул</a:t>
            </a:r>
            <a:r>
              <a:rPr lang="en-US" sz="1750" dirty="0" smtClean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2025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0"/>
          <p:cNvSpPr/>
          <p:nvPr/>
        </p:nvSpPr>
        <p:spPr>
          <a:xfrm>
            <a:off x="1878370" y="3266760"/>
            <a:ext cx="87907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 квиза по теме </a:t>
            </a:r>
          </a:p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профсоюз»</a:t>
            </a:r>
          </a:p>
        </p:txBody>
      </p:sp>
      <p:pic>
        <p:nvPicPr>
          <p:cNvPr id="7" name="Рисунок 6" descr="https://sh-zolotuxinskaya-oo-r38.gosweb.gosuslugi.ru/netcat_files/60/2918/Logotip_Obshherossijskogo_Profsoyuz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525" y="183515"/>
            <a:ext cx="819150" cy="902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22\Desktop\photo7562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8490" y="1651217"/>
            <a:ext cx="2095500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3048000" y="2662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Первичная профсоюзная организация 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МАОУ «СОШ №133»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71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Какую цель имел первый съезд народных учителей? 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solidFill>
                  <a:srgbClr val="764F00"/>
                </a:solidFill>
                <a:latin typeface="Georgia" panose="02040502050405020303" pitchFamily="18" charset="0"/>
              </a:rPr>
              <a:t>Политическое объединение </a:t>
            </a:r>
            <a:endParaRPr lang="en-US" sz="2000" b="1" dirty="0">
              <a:solidFill>
                <a:srgbClr val="764F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solidFill>
                  <a:srgbClr val="A87000"/>
                </a:solidFill>
                <a:latin typeface="Georgia" panose="02040502050405020303" pitchFamily="18" charset="0"/>
              </a:rPr>
              <a:t>Обсуждение зарплат </a:t>
            </a:r>
            <a:endParaRPr lang="en-US" sz="20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63261"/>
            <a:ext cx="30765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A87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Создание новых образовательных тем</a:t>
            </a:r>
            <a:endParaRPr lang="ru-RU" sz="16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463099" y="3792727"/>
            <a:ext cx="2886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Georgia" panose="02040502050405020303" pitchFamily="18" charset="0"/>
                <a:ea typeface="Times New Roman" panose="02020603050405020304" pitchFamily="18" charset="0"/>
              </a:rPr>
              <a:t>Повышение профессионального уровня </a:t>
            </a:r>
            <a:endParaRPr lang="ru-RU" sz="1600" dirty="0">
              <a:latin typeface="Georgia" panose="02040502050405020303" pitchFamily="18" charset="0"/>
            </a:endParaRPr>
          </a:p>
        </p:txBody>
      </p:sp>
      <p:sp>
        <p:nvSpPr>
          <p:cNvPr id="22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90709" y="3687017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23" name="Рисунок 22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2" name="194261535344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91499" y="5910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3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Кто вошел в профсоюз работников просвещения в мае 1921 года?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solidFill>
                  <a:srgbClr val="A87000"/>
                </a:solidFill>
                <a:latin typeface="Georgia" panose="02040502050405020303" pitchFamily="18" charset="0"/>
              </a:rPr>
              <a:t>Учителя</a:t>
            </a:r>
            <a:endParaRPr lang="en-US" sz="20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539335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solidFill>
                  <a:srgbClr val="A87000"/>
                </a:solidFill>
                <a:latin typeface="Georgia" panose="02040502050405020303" pitchFamily="18" charset="0"/>
              </a:rPr>
              <a:t>Работники печати </a:t>
            </a:r>
            <a:endParaRPr lang="en-US" sz="20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9" y="3832635"/>
            <a:ext cx="2886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A87000"/>
                </a:solidFill>
                <a:latin typeface="Georgia" panose="02040502050405020303" pitchFamily="18" charset="0"/>
              </a:rPr>
              <a:t>Работники науки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25691" y="4943049"/>
            <a:ext cx="3182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Работники дошкольного образования 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6892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Кто вошел в профсоюз работников просвещения в мае 1921 года?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solidFill>
                  <a:srgbClr val="A87000"/>
                </a:solidFill>
                <a:latin typeface="Georgia" panose="02040502050405020303" pitchFamily="18" charset="0"/>
              </a:rPr>
              <a:t>Учителя</a:t>
            </a:r>
            <a:endParaRPr lang="en-US" sz="20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9" y="3832635"/>
            <a:ext cx="2886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A87000"/>
                </a:solidFill>
                <a:latin typeface="Georgia" panose="02040502050405020303" pitchFamily="18" charset="0"/>
              </a:rPr>
              <a:t>Работники науки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25691" y="4943049"/>
            <a:ext cx="3182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Работники дошкольного образования 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1632145" y="488577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539335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Работники печати </a:t>
            </a:r>
            <a:endParaRPr lang="en-US" sz="2000" b="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9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0" name="194261535344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91499" y="5910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Что произошло в 1948 году?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601681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ru-RU" sz="1500" dirty="0">
                <a:solidFill>
                  <a:srgbClr val="A87000"/>
                </a:solidFill>
                <a:latin typeface="Georgia" panose="02040502050405020303" pitchFamily="18" charset="0"/>
              </a:rPr>
              <a:t>Объединение профсоюзов начальных и средних школ </a:t>
            </a:r>
            <a:endParaRPr lang="en-US" sz="15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Полный </a:t>
            </a:r>
            <a:r>
              <a:rPr lang="ru-RU" dirty="0" err="1">
                <a:solidFill>
                  <a:srgbClr val="A87000"/>
                </a:solidFill>
                <a:latin typeface="Georgia" panose="02040502050405020303" pitchFamily="18" charset="0"/>
              </a:rPr>
              <a:t>распуск</a:t>
            </a:r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 профсоюзов </a:t>
            </a:r>
            <a:endParaRPr lang="en-US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9" y="3792727"/>
            <a:ext cx="2886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Создание новых профсоюзов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850716"/>
            <a:ext cx="307654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A87000"/>
                </a:solidFill>
                <a:latin typeface="Georgia" panose="02040502050405020303" pitchFamily="18" charset="0"/>
              </a:rPr>
              <a:t>Создание международной ассоциации работников образования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4272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Что произошло в 1948 году?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Полный </a:t>
            </a:r>
            <a:r>
              <a:rPr lang="ru-RU" dirty="0" err="1">
                <a:solidFill>
                  <a:srgbClr val="A87000"/>
                </a:solidFill>
                <a:latin typeface="Georgia" panose="02040502050405020303" pitchFamily="18" charset="0"/>
              </a:rPr>
              <a:t>распуск</a:t>
            </a:r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 профсоюзов </a:t>
            </a:r>
            <a:endParaRPr lang="en-US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9" y="3792727"/>
            <a:ext cx="2886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Создание новых профсоюзов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850716"/>
            <a:ext cx="307654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A87000"/>
                </a:solidFill>
                <a:latin typeface="Georgia" panose="02040502050405020303" pitchFamily="18" charset="0"/>
              </a:rPr>
              <a:t>Создание международной ассоциации работников образования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8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1546799" y="371814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601681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ru-RU" sz="1500" dirty="0">
                <a:latin typeface="Georgia" panose="02040502050405020303" pitchFamily="18" charset="0"/>
              </a:rPr>
              <a:t>Объединение профсоюзов начальных и средних школ </a:t>
            </a:r>
            <a:endParaRPr lang="en-US" sz="1500" b="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3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9" name="194261535344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91499" y="5910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6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Как был переименован профсоюз в мае 1956 года?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865255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Профсоюз работников образования </a:t>
            </a:r>
            <a:endParaRPr lang="en-US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697987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Профсоюз работников просвещения РСФСР </a:t>
            </a:r>
            <a:endParaRPr lang="en-US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8" y="3766772"/>
            <a:ext cx="307654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A87000"/>
                </a:solidFill>
                <a:latin typeface="Georgia" panose="02040502050405020303" pitchFamily="18" charset="0"/>
              </a:rPr>
              <a:t>Профсоюз работников начальных и средних школ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63261"/>
            <a:ext cx="30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Начальная ассоциация учителей 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8100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Как был переименован профсоюз в мае 1956 года?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865255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Профсоюз работников образования </a:t>
            </a:r>
            <a:endParaRPr lang="en-US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8" y="3766772"/>
            <a:ext cx="307654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A87000"/>
                </a:solidFill>
                <a:latin typeface="Georgia" panose="02040502050405020303" pitchFamily="18" charset="0"/>
              </a:rPr>
              <a:t>Профсоюз работников начальных и средних школ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63261"/>
            <a:ext cx="30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A87000"/>
                </a:solidFill>
                <a:latin typeface="Georgia" panose="02040502050405020303" pitchFamily="18" charset="0"/>
              </a:rPr>
              <a:t>Начальная ассоциация учителей 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1546799" y="490598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697987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latin typeface="Georgia" panose="02040502050405020303" pitchFamily="18" charset="0"/>
              </a:rPr>
              <a:t>Профсоюз работников просвещения РСФСР </a:t>
            </a:r>
            <a:endParaRPr lang="en-US" b="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9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0" name="194261535344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91499" y="5910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7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 fontScale="92500"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Когда профсоюз был переименован в Профсоюз работников народного образования и науки Российской Федерации?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651850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500" dirty="0">
                <a:solidFill>
                  <a:srgbClr val="A87000"/>
                </a:solidFill>
                <a:latin typeface="Georgia" panose="02040502050405020303" pitchFamily="18" charset="0"/>
              </a:rPr>
              <a:t>1991 год </a:t>
            </a:r>
            <a:endParaRPr lang="en-US" sz="2500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5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77337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500" dirty="0">
                <a:solidFill>
                  <a:srgbClr val="A87000"/>
                </a:solidFill>
                <a:latin typeface="Georgia" panose="02040502050405020303" pitchFamily="18" charset="0"/>
              </a:rPr>
              <a:t>1993 год </a:t>
            </a:r>
            <a:r>
              <a:rPr lang="ru-RU" sz="2500" dirty="0" smtClean="0">
                <a:solidFill>
                  <a:srgbClr val="A87000"/>
                </a:solidFill>
                <a:latin typeface="Georgia" panose="02040502050405020303" pitchFamily="18" charset="0"/>
              </a:rPr>
              <a:t> </a:t>
            </a:r>
            <a:endParaRPr lang="en-US" sz="2500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9" y="3780293"/>
            <a:ext cx="28862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A87000"/>
                </a:solidFill>
                <a:latin typeface="Georgia" panose="02040502050405020303" pitchFamily="18" charset="0"/>
              </a:rPr>
              <a:t>1992 год </a:t>
            </a:r>
            <a:r>
              <a:rPr lang="ru-RU" sz="2500" dirty="0" smtClean="0">
                <a:solidFill>
                  <a:srgbClr val="A87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endParaRPr lang="ru-RU" sz="25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5005780"/>
            <a:ext cx="307654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A87000"/>
                </a:solidFill>
                <a:latin typeface="Georgia" panose="02040502050405020303" pitchFamily="18" charset="0"/>
              </a:rPr>
              <a:t>1994 год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9114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 fontScale="92500"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Когда профсоюз был переименован в Профсоюз работников народного образования и науки Российской Федерации?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651850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500" dirty="0">
                <a:solidFill>
                  <a:srgbClr val="A87000"/>
                </a:solidFill>
                <a:latin typeface="Georgia" panose="02040502050405020303" pitchFamily="18" charset="0"/>
              </a:rPr>
              <a:t>1991 год </a:t>
            </a:r>
            <a:endParaRPr lang="en-US" sz="2500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77337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500" dirty="0">
                <a:solidFill>
                  <a:srgbClr val="A87000"/>
                </a:solidFill>
                <a:latin typeface="Georgia" panose="02040502050405020303" pitchFamily="18" charset="0"/>
              </a:rPr>
              <a:t>1993 год </a:t>
            </a:r>
            <a:r>
              <a:rPr lang="ru-RU" sz="2500" dirty="0" smtClean="0">
                <a:solidFill>
                  <a:srgbClr val="A87000"/>
                </a:solidFill>
                <a:latin typeface="Georgia" panose="02040502050405020303" pitchFamily="18" charset="0"/>
              </a:rPr>
              <a:t> </a:t>
            </a:r>
            <a:endParaRPr lang="en-US" sz="2500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5005780"/>
            <a:ext cx="307654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rgbClr val="A87000"/>
                </a:solidFill>
                <a:latin typeface="Georgia" panose="02040502050405020303" pitchFamily="18" charset="0"/>
              </a:rPr>
              <a:t>1994 год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68608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63099" y="3780293"/>
            <a:ext cx="28862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latin typeface="Georgia" panose="02040502050405020303" pitchFamily="18" charset="0"/>
              </a:rPr>
              <a:t>1992 год </a:t>
            </a:r>
            <a:r>
              <a:rPr lang="ru-RU" sz="25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endParaRPr lang="ru-RU" sz="2500" dirty="0">
              <a:latin typeface="Georgia" panose="02040502050405020303" pitchFamily="18" charset="0"/>
            </a:endParaRPr>
          </a:p>
        </p:txBody>
      </p:sp>
      <p:pic>
        <p:nvPicPr>
          <p:cNvPr id="20" name="194261535344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91499" y="5910943"/>
            <a:ext cx="609600" cy="609600"/>
          </a:xfrm>
          <a:prstGeom prst="rect">
            <a:avLst/>
          </a:prstGeom>
        </p:spPr>
      </p:pic>
      <p:pic>
        <p:nvPicPr>
          <p:cNvPr id="21" name="Рисунок 2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9467" y="6059212"/>
            <a:ext cx="2504064" cy="649406"/>
          </a:xfrm>
          <a:prstGeom prst="rect">
            <a:avLst/>
          </a:prstGeom>
        </p:spPr>
      </p:pic>
      <p:pic>
        <p:nvPicPr>
          <p:cNvPr id="24" name="Рисунок 2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1668" y="6056310"/>
            <a:ext cx="1574196" cy="6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6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eparación 11">
            <a:extLst>
              <a:ext uri="{FF2B5EF4-FFF2-40B4-BE49-F238E27FC236}">
                <a16:creationId xmlns="" xmlns:a16="http://schemas.microsoft.com/office/drawing/2014/main" id="{4CFBC86F-F791-884F-BB03-C04F1D3670B7}"/>
              </a:ext>
            </a:extLst>
          </p:cNvPr>
          <p:cNvSpPr/>
          <p:nvPr/>
        </p:nvSpPr>
        <p:spPr>
          <a:xfrm>
            <a:off x="3627443" y="2276226"/>
            <a:ext cx="5338138" cy="1548642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1" name="Conector recto 10">
            <a:extLst>
              <a:ext uri="{FF2B5EF4-FFF2-40B4-BE49-F238E27FC236}">
                <a16:creationId xmlns="" xmlns:a16="http://schemas.microsoft.com/office/drawing/2014/main" id="{63330BB7-4C5B-9040-B932-BAC12878F94B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2F1F3BCD-FD2E-B246-8F93-EC99D745880D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="" xmlns:a16="http://schemas.microsoft.com/office/drawing/2014/main" id="{FEAAA60B-EEF3-9742-80F1-FA823FF58D5A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3C6B3368-C9A0-A445-9EB4-9AB421726DE1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4C7EC774-DE39-FB4C-ACDC-5610C61AFE34}"/>
              </a:ext>
            </a:extLst>
          </p:cNvPr>
          <p:cNvSpPr txBox="1"/>
          <p:nvPr/>
        </p:nvSpPr>
        <p:spPr>
          <a:xfrm>
            <a:off x="171340" y="2511938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600" dirty="0" smtClean="0">
                <a:solidFill>
                  <a:srgbClr val="D5577E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Профсоюз</a:t>
            </a:r>
          </a:p>
          <a:p>
            <a:pPr algn="ctr"/>
            <a:r>
              <a:rPr lang="ru-RU" sz="3200" b="1" spc="600" dirty="0" smtClean="0">
                <a:solidFill>
                  <a:srgbClr val="D5577E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 и право</a:t>
            </a:r>
            <a:endParaRPr lang="es-ES" sz="3200" b="1" spc="600" dirty="0">
              <a:solidFill>
                <a:srgbClr val="D5577E"/>
              </a:solidFill>
              <a:latin typeface="Georgia" panose="0204050205040502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https://sh-zolotuxinskaya-oo-r38.gosweb.gosuslugi.ru/netcat_files/60/2918/Logotip_Obshherossijskogo_Profsoyuz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340" y="230256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3" name="muzyka-iz-kino-rozovaja-panter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7943" y="596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7300" y="1086485"/>
            <a:ext cx="7370300" cy="7070140"/>
          </a:xfrm>
          <a:prstGeom prst="rect">
            <a:avLst/>
          </a:prstGeom>
          <a:noFill/>
          <a:effectLst>
            <a:outerShdw blurRad="1270000" dist="317500" dir="5400000" sx="200000" sy="200000" rotWithShape="0">
              <a:prstClr val="black">
                <a:alpha val="17000"/>
              </a:prstClr>
            </a:outerShdw>
          </a:effectLst>
        </p:spPr>
        <p:txBody>
          <a:bodyPr wrap="none" lIns="91440" tIns="45720" rIns="91440" bIns="4572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ru-RU" sz="6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ama Nueva" panose="02000603000000000000" pitchFamily="2" charset="-52"/>
              </a:rPr>
              <a:t>Мой профсоюз</a:t>
            </a:r>
            <a:endParaRPr lang="ru-RU" sz="6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99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ama Nueva" panose="02000603000000000000" pitchFamily="2" charset="-52"/>
            </a:endParaRPr>
          </a:p>
        </p:txBody>
      </p:sp>
      <p:pic>
        <p:nvPicPr>
          <p:cNvPr id="23" name="Рисунок 22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525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2" name="Sound_1934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52625" y="6028739"/>
            <a:ext cx="609600" cy="609600"/>
          </a:xfrm>
          <a:prstGeom prst="rect">
            <a:avLst/>
          </a:prstGeom>
        </p:spPr>
      </p:pic>
      <p:pic>
        <p:nvPicPr>
          <p:cNvPr id="3" name="Рисунок 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185" y="5625557"/>
            <a:ext cx="3038345" cy="101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2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200" b="1" dirty="0">
                <a:solidFill>
                  <a:srgbClr val="D5577E"/>
                </a:solidFill>
                <a:latin typeface="Georgia" panose="02040502050405020303" pitchFamily="18" charset="0"/>
              </a:rPr>
              <a:t>Что такое первичная профсоюзная организация?</a:t>
            </a:r>
            <a:endParaRPr lang="en-US" sz="32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341019" y="370757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Совещательный орган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573894" y="4877337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Обязанность всех работников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82360"/>
            <a:ext cx="30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Асоциальная группа по интересам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318132" y="3651740"/>
            <a:ext cx="30765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50" dirty="0">
                <a:solidFill>
                  <a:srgbClr val="D5577E"/>
                </a:solidFill>
                <a:latin typeface="Georgia" panose="02040502050405020303" pitchFamily="18" charset="0"/>
              </a:rPr>
              <a:t>Добровольное объединение работников на одном предприятии</a:t>
            </a:r>
          </a:p>
        </p:txBody>
      </p:sp>
    </p:spTree>
    <p:extLst>
      <p:ext uri="{BB962C8B-B14F-4D97-AF65-F5344CB8AC3E}">
        <p14:creationId xmlns:p14="http://schemas.microsoft.com/office/powerpoint/2010/main" val="226718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200" b="1" dirty="0">
                <a:solidFill>
                  <a:srgbClr val="D5577E"/>
                </a:solidFill>
                <a:latin typeface="Georgia" panose="02040502050405020303" pitchFamily="18" charset="0"/>
              </a:rPr>
              <a:t>Что такое первичная профсоюзная организация?</a:t>
            </a:r>
            <a:endParaRPr lang="en-US" sz="32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341019" y="370757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Совещательный орган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573894" y="4877337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Обязанность всех работников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82360"/>
            <a:ext cx="30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Асоциальная группа по интересам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68608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318132" y="3651740"/>
            <a:ext cx="30765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50" dirty="0">
                <a:latin typeface="Georgia" panose="02040502050405020303" pitchFamily="18" charset="0"/>
              </a:rPr>
              <a:t>Добровольное объединение работников на одном предприятии</a:t>
            </a:r>
          </a:p>
        </p:txBody>
      </p:sp>
      <p:pic>
        <p:nvPicPr>
          <p:cNvPr id="2" name="15120354535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1486" y="596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8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200" b="1" dirty="0">
                <a:solidFill>
                  <a:srgbClr val="D5577E"/>
                </a:solidFill>
                <a:latin typeface="Georgia" panose="02040502050405020303" pitchFamily="18" charset="0"/>
              </a:rPr>
              <a:t>Кто может стать членом профсоюза?</a:t>
            </a:r>
            <a:endParaRPr lang="en-US" sz="32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578427" y="3718694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Только руководители 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315823" y="4877337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Любой желающий </a:t>
            </a:r>
            <a:endParaRPr lang="en-US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15877" y="4943049"/>
            <a:ext cx="30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Каждый работник, уплачивающий взносы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357541" y="3785035"/>
            <a:ext cx="31821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Работники только с опытом от 3-х лет</a:t>
            </a:r>
          </a:p>
        </p:txBody>
      </p:sp>
    </p:spTree>
    <p:extLst>
      <p:ext uri="{BB962C8B-B14F-4D97-AF65-F5344CB8AC3E}">
        <p14:creationId xmlns:p14="http://schemas.microsoft.com/office/powerpoint/2010/main" val="139134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200" b="1" dirty="0">
                <a:solidFill>
                  <a:srgbClr val="D5577E"/>
                </a:solidFill>
                <a:latin typeface="Georgia" panose="02040502050405020303" pitchFamily="18" charset="0"/>
              </a:rPr>
              <a:t>Кто может стать членом профсоюза?</a:t>
            </a:r>
            <a:endParaRPr lang="en-US" sz="32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578427" y="3718694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Только руководители </a:t>
            </a: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315823" y="4877337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Любой желающий </a:t>
            </a:r>
            <a:endParaRPr lang="en-US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357541" y="3785035"/>
            <a:ext cx="31821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D5577E"/>
                </a:solidFill>
                <a:latin typeface="Georgia" panose="02040502050405020303" pitchFamily="18" charset="0"/>
              </a:rPr>
              <a:t>Работники только с опытом от 3-х лет</a:t>
            </a:r>
          </a:p>
        </p:txBody>
      </p:sp>
      <p:sp>
        <p:nvSpPr>
          <p:cNvPr id="18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489924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515877" y="4943049"/>
            <a:ext cx="3076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Georgia" panose="02040502050405020303" pitchFamily="18" charset="0"/>
              </a:rPr>
              <a:t>Каждый работник, уплачивающий взносы</a:t>
            </a:r>
          </a:p>
        </p:txBody>
      </p:sp>
      <p:pic>
        <p:nvPicPr>
          <p:cNvPr id="21" name="15120354535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1486" y="596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51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600" b="1" dirty="0">
                <a:solidFill>
                  <a:srgbClr val="D5577E"/>
                </a:solidFill>
                <a:latin typeface="Georgia" panose="02040502050405020303" pitchFamily="18" charset="0"/>
              </a:rPr>
              <a:t>Как часто проходят профсоюзные собрания?</a:t>
            </a:r>
            <a:endParaRPr lang="en-US" sz="36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399558" y="369806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dirty="0">
                <a:solidFill>
                  <a:srgbClr val="D5577E"/>
                </a:solidFill>
                <a:latin typeface="Georgia" panose="02040502050405020303" pitchFamily="18" charset="0"/>
              </a:rPr>
              <a:t>Один раз в год</a:t>
            </a:r>
            <a:endParaRPr lang="en-US" sz="24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468337" y="488867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 fontScale="85000" lnSpcReduction="10000"/>
          </a:bodyPr>
          <a:lstStyle/>
          <a:p>
            <a:pPr algn="ctr"/>
            <a:r>
              <a:rPr lang="ru-RU" sz="2400" dirty="0">
                <a:solidFill>
                  <a:srgbClr val="D5577E"/>
                </a:solidFill>
                <a:latin typeface="Georgia" panose="02040502050405020303" pitchFamily="18" charset="0"/>
              </a:rPr>
              <a:t>В любое время, по мере необходимости </a:t>
            </a:r>
            <a:endParaRPr lang="en-US" sz="24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69041"/>
            <a:ext cx="3076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D5577E"/>
                </a:solidFill>
                <a:latin typeface="Georgia" panose="02040502050405020303" pitchFamily="18" charset="0"/>
              </a:rPr>
              <a:t>Раз в несколько лет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000063" y="3854282"/>
            <a:ext cx="3076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D5577E"/>
                </a:solidFill>
                <a:latin typeface="Georgia" panose="02040502050405020303" pitchFamily="18" charset="0"/>
              </a:rPr>
              <a:t>Каждый месяц</a:t>
            </a:r>
          </a:p>
        </p:txBody>
      </p:sp>
    </p:spTree>
    <p:extLst>
      <p:ext uri="{BB962C8B-B14F-4D97-AF65-F5344CB8AC3E}">
        <p14:creationId xmlns:p14="http://schemas.microsoft.com/office/powerpoint/2010/main" val="42558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600" b="1" dirty="0">
                <a:solidFill>
                  <a:srgbClr val="D5577E"/>
                </a:solidFill>
                <a:latin typeface="Georgia" panose="02040502050405020303" pitchFamily="18" charset="0"/>
              </a:rPr>
              <a:t>Как часто проходят профсоюзные собрания?</a:t>
            </a:r>
            <a:endParaRPr lang="en-US" sz="36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399558" y="369806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dirty="0">
                <a:solidFill>
                  <a:srgbClr val="D5577E"/>
                </a:solidFill>
                <a:latin typeface="Georgia" panose="02040502050405020303" pitchFamily="18" charset="0"/>
              </a:rPr>
              <a:t>Один раз в год</a:t>
            </a:r>
            <a:endParaRPr lang="en-US" sz="24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69041"/>
            <a:ext cx="3076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D5577E"/>
                </a:solidFill>
                <a:latin typeface="Georgia" panose="02040502050405020303" pitchFamily="18" charset="0"/>
              </a:rPr>
              <a:t>Раз в несколько лет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000063" y="3854282"/>
            <a:ext cx="3076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D5577E"/>
                </a:solidFill>
                <a:latin typeface="Georgia" panose="02040502050405020303" pitchFamily="18" charset="0"/>
              </a:rPr>
              <a:t>Каждый месяц</a:t>
            </a:r>
          </a:p>
        </p:txBody>
      </p:sp>
      <p:sp>
        <p:nvSpPr>
          <p:cNvPr id="18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1546799" y="489924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468337" y="488867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 fontScale="85000" lnSpcReduction="10000"/>
          </a:bodyPr>
          <a:lstStyle/>
          <a:p>
            <a:pPr algn="ctr"/>
            <a:r>
              <a:rPr lang="ru-RU" sz="2400" dirty="0">
                <a:latin typeface="Georgia" panose="02040502050405020303" pitchFamily="18" charset="0"/>
              </a:rPr>
              <a:t>В любое время, по мере необходимости </a:t>
            </a:r>
            <a:endParaRPr lang="en-US" sz="24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0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1" name="15120354535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1486" y="596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9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 fontScale="92500"/>
          </a:bodyPr>
          <a:lstStyle/>
          <a:p>
            <a:pPr algn="ctr"/>
            <a:r>
              <a:rPr lang="ru-RU" sz="3200" b="1" dirty="0">
                <a:solidFill>
                  <a:srgbClr val="D5577E"/>
                </a:solidFill>
                <a:latin typeface="Georgia" panose="02040502050405020303" pitchFamily="18" charset="0"/>
              </a:rPr>
              <a:t>Какие организационные мероприятия проводит профсоюз?</a:t>
            </a:r>
            <a:endParaRPr lang="en-US" sz="32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341019" y="370757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Упрощение работы бухгалтерии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393550" y="4923280"/>
            <a:ext cx="3186637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Проведение спортивных соревнований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26751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Изменение законодательства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286863" y="3715243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Повышение мотивации и солидарности</a:t>
            </a:r>
          </a:p>
        </p:txBody>
      </p:sp>
    </p:spTree>
    <p:extLst>
      <p:ext uri="{BB962C8B-B14F-4D97-AF65-F5344CB8AC3E}">
        <p14:creationId xmlns:p14="http://schemas.microsoft.com/office/powerpoint/2010/main" val="321068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 fontScale="92500"/>
          </a:bodyPr>
          <a:lstStyle/>
          <a:p>
            <a:pPr algn="ctr"/>
            <a:r>
              <a:rPr lang="ru-RU" sz="3200" b="1" dirty="0">
                <a:solidFill>
                  <a:srgbClr val="D5577E"/>
                </a:solidFill>
                <a:latin typeface="Georgia" panose="02040502050405020303" pitchFamily="18" charset="0"/>
              </a:rPr>
              <a:t>Какие организационные мероприятия проводит профсоюз?</a:t>
            </a:r>
            <a:endParaRPr lang="en-US" sz="32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341019" y="3707578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Упрощение работы бухгалтерии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393550" y="4923280"/>
            <a:ext cx="3186637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Проведение спортивных соревнований</a:t>
            </a:r>
            <a:endParaRPr lang="en-US" sz="200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26751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Изменение законодательства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8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68608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286863" y="3715243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Georgia" panose="02040502050405020303" pitchFamily="18" charset="0"/>
              </a:rPr>
              <a:t>Повышение мотивации и солидарности</a:t>
            </a:r>
          </a:p>
        </p:txBody>
      </p:sp>
      <p:pic>
        <p:nvPicPr>
          <p:cNvPr id="17" name="15120354535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1486" y="596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1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600" b="1" dirty="0">
                <a:solidFill>
                  <a:srgbClr val="D5577E"/>
                </a:solidFill>
                <a:latin typeface="Georgia" panose="02040502050405020303" pitchFamily="18" charset="0"/>
              </a:rPr>
              <a:t>Что теряет работник, вышедший из профсоюза?</a:t>
            </a:r>
            <a:endParaRPr lang="en-US" sz="36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6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103612" y="3707578"/>
            <a:ext cx="3306588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750" dirty="0">
                <a:solidFill>
                  <a:srgbClr val="D5577E"/>
                </a:solidFill>
                <a:latin typeface="Georgia" panose="02040502050405020303" pitchFamily="18" charset="0"/>
              </a:rPr>
              <a:t>Право на защиту профессиональных и трудовых прав</a:t>
            </a:r>
            <a:endParaRPr lang="en-US" sz="1750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573894" y="4877337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Доступ к рабочему месту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25691" y="4913702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Участие в культурных мероприятиях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225691" y="3747123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Право на бесплатные обеды</a:t>
            </a:r>
          </a:p>
        </p:txBody>
      </p:sp>
    </p:spTree>
    <p:extLst>
      <p:ext uri="{BB962C8B-B14F-4D97-AF65-F5344CB8AC3E}">
        <p14:creationId xmlns:p14="http://schemas.microsoft.com/office/powerpoint/2010/main" val="54600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3600" b="1" dirty="0">
                <a:solidFill>
                  <a:srgbClr val="D5577E"/>
                </a:solidFill>
                <a:latin typeface="Georgia" panose="02040502050405020303" pitchFamily="18" charset="0"/>
              </a:rPr>
              <a:t>Что теряет работник, вышедший из профсоюза?</a:t>
            </a:r>
            <a:endParaRPr lang="en-US" sz="3600" b="1" dirty="0">
              <a:solidFill>
                <a:srgbClr val="D5577E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573894" y="4877337"/>
            <a:ext cx="2675684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Доступ к рабочему месту</a:t>
            </a: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rgbClr val="99FFCC">
              <a:alpha val="78000"/>
            </a:srgb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25691" y="4913702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Участие в культурных мероприятиях</a:t>
            </a:r>
          </a:p>
        </p:txBody>
      </p:sp>
      <p:pic>
        <p:nvPicPr>
          <p:cNvPr id="16" name="Рисунок 15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225691" y="3747123"/>
            <a:ext cx="307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D5577E"/>
                </a:solidFill>
                <a:latin typeface="Georgia" panose="02040502050405020303" pitchFamily="18" charset="0"/>
              </a:rPr>
              <a:t>Право на бесплатные обеды</a:t>
            </a:r>
          </a:p>
        </p:txBody>
      </p:sp>
      <p:sp>
        <p:nvSpPr>
          <p:cNvPr id="18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1546799" y="371814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gradFill>
            <a:gsLst>
              <a:gs pos="73000">
                <a:srgbClr val="0066FF"/>
              </a:gs>
              <a:gs pos="0">
                <a:srgbClr val="BD0DFF"/>
              </a:gs>
            </a:gsLst>
            <a:path path="circle">
              <a:fillToRect l="100000" b="100000"/>
            </a:path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103612" y="3707578"/>
            <a:ext cx="3306588" cy="7339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750" dirty="0">
                <a:latin typeface="Georgia" panose="02040502050405020303" pitchFamily="18" charset="0"/>
              </a:rPr>
              <a:t>Право на защиту профессиональных и трудовых прав</a:t>
            </a:r>
            <a:endParaRPr lang="en-US" sz="175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0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1" name="15120354535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19788" y="6194645"/>
            <a:ext cx="609600" cy="609600"/>
          </a:xfrm>
          <a:prstGeom prst="rect">
            <a:avLst/>
          </a:prstGeom>
        </p:spPr>
      </p:pic>
      <p:pic>
        <p:nvPicPr>
          <p:cNvPr id="23" name="Рисунок 2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9467" y="6059212"/>
            <a:ext cx="2504064" cy="649406"/>
          </a:xfrm>
          <a:prstGeom prst="rect">
            <a:avLst/>
          </a:prstGeom>
        </p:spPr>
      </p:pic>
      <p:pic>
        <p:nvPicPr>
          <p:cNvPr id="26" name="Рисунок 2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2919" y="6032275"/>
            <a:ext cx="1648517" cy="66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1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12AD32B-4D05-BE4F-81C7-A5792CB654C2}"/>
              </a:ext>
            </a:extLst>
          </p:cNvPr>
          <p:cNvSpPr txBox="1"/>
          <p:nvPr/>
        </p:nvSpPr>
        <p:spPr>
          <a:xfrm>
            <a:off x="5800653" y="-8875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4" name="Блок-схема: знак завершения 3">
            <a:hlinkClick r:id="rId4" action="ppaction://hlinksldjump"/>
          </p:cNvPr>
          <p:cNvSpPr/>
          <p:nvPr/>
        </p:nvSpPr>
        <p:spPr>
          <a:xfrm>
            <a:off x="4889500" y="2580626"/>
            <a:ext cx="3111500" cy="838200"/>
          </a:xfrm>
          <a:prstGeom prst="flowChartTerminator">
            <a:avLst/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История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4" name="Блок-схема: знак завершения 23">
            <a:hlinkClick r:id="rId5" action="ppaction://hlinksldjump"/>
          </p:cNvPr>
          <p:cNvSpPr/>
          <p:nvPr/>
        </p:nvSpPr>
        <p:spPr>
          <a:xfrm>
            <a:off x="4889500" y="3581400"/>
            <a:ext cx="3683000" cy="838200"/>
          </a:xfrm>
          <a:prstGeom prst="flowChartTerminator">
            <a:avLst/>
          </a:prstGeom>
          <a:solidFill>
            <a:srgbClr val="448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Профсоюз и право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25" name="Блок-схема: знак завершения 24">
            <a:hlinkClick r:id="rId6" action="ppaction://hlinksldjump"/>
          </p:cNvPr>
          <p:cNvSpPr/>
          <p:nvPr/>
        </p:nvSpPr>
        <p:spPr>
          <a:xfrm>
            <a:off x="4889500" y="4699000"/>
            <a:ext cx="3683000" cy="838200"/>
          </a:xfrm>
          <a:prstGeom prst="flowChartTerminator">
            <a:avLst/>
          </a:prstGeom>
          <a:solidFill>
            <a:srgbClr val="D55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latin typeface="Comic Sans MS" panose="030F0702030302020204" pitchFamily="66" charset="0"/>
              </a:rPr>
              <a:t>Азбука понятий</a:t>
            </a:r>
            <a:endParaRPr lang="ru-RU" sz="3000" b="1" dirty="0">
              <a:latin typeface="Comic Sans MS" panose="030F0702030302020204" pitchFamily="66" charset="0"/>
            </a:endParaRPr>
          </a:p>
        </p:txBody>
      </p:sp>
      <p:sp>
        <p:nvSpPr>
          <p:cNvPr id="28" name="Блок-схема: знак завершения 27">
            <a:hlinkClick r:id="rId7" action="ppaction://hlinksldjump"/>
          </p:cNvPr>
          <p:cNvSpPr/>
          <p:nvPr/>
        </p:nvSpPr>
        <p:spPr>
          <a:xfrm>
            <a:off x="4889500" y="5699774"/>
            <a:ext cx="3111500" cy="838200"/>
          </a:xfrm>
          <a:prstGeom prst="flowChartTerminator">
            <a:avLst/>
          </a:prstGeom>
          <a:solidFill>
            <a:srgbClr val="735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Аппарат БПО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pic>
        <p:nvPicPr>
          <p:cNvPr id="29" name="Рисунок 28" descr="https://sh-zolotuxinskaya-oo-r38.gosweb.gosuslugi.ru/netcat_files/60/2918/Logotip_Obshherossijskogo_Profsoyuza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94688">
            <a:off x="466725" y="589912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922" y="6273438"/>
            <a:ext cx="1182707" cy="47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621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  <p:sndAc>
          <p:stSnd>
            <p:snd r:embed="rId2" name="70b0fbbdffc8633.wav"/>
          </p:stSnd>
        </p:sndAc>
      </p:transition>
    </mc:Choice>
    <mc:Fallback xmlns="">
      <p:transition spd="slow" advClick="0">
        <p:fade/>
        <p:sndAc>
          <p:stSnd>
            <p:snd r:embed="rId11" name="70b0fbbdffc863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eparación 11">
            <a:extLst>
              <a:ext uri="{FF2B5EF4-FFF2-40B4-BE49-F238E27FC236}">
                <a16:creationId xmlns="" xmlns:a16="http://schemas.microsoft.com/office/drawing/2014/main" id="{4CFBC86F-F791-884F-BB03-C04F1D3670B7}"/>
              </a:ext>
            </a:extLst>
          </p:cNvPr>
          <p:cNvSpPr/>
          <p:nvPr/>
        </p:nvSpPr>
        <p:spPr>
          <a:xfrm>
            <a:off x="3538233" y="2494364"/>
            <a:ext cx="5338138" cy="1548642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1" name="Conector recto 10">
            <a:extLst>
              <a:ext uri="{FF2B5EF4-FFF2-40B4-BE49-F238E27FC236}">
                <a16:creationId xmlns="" xmlns:a16="http://schemas.microsoft.com/office/drawing/2014/main" id="{63330BB7-4C5B-9040-B932-BAC12878F94B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2F1F3BCD-FD2E-B246-8F93-EC99D745880D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="" xmlns:a16="http://schemas.microsoft.com/office/drawing/2014/main" id="{FEAAA60B-EEF3-9742-80F1-FA823FF58D5A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3C6B3368-C9A0-A445-9EB4-9AB421726DE1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4C7EC774-DE39-FB4C-ACDC-5610C61AFE34}"/>
              </a:ext>
            </a:extLst>
          </p:cNvPr>
          <p:cNvSpPr txBox="1"/>
          <p:nvPr/>
        </p:nvSpPr>
        <p:spPr>
          <a:xfrm>
            <a:off x="82130" y="260696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600" dirty="0" smtClean="0">
                <a:solidFill>
                  <a:srgbClr val="448339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Азбука</a:t>
            </a:r>
          </a:p>
          <a:p>
            <a:pPr algn="ctr"/>
            <a:r>
              <a:rPr lang="ru-RU" sz="4000" b="1" spc="600" dirty="0" smtClean="0">
                <a:solidFill>
                  <a:srgbClr val="448339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понятий</a:t>
            </a:r>
            <a:endParaRPr lang="es-ES" sz="4000" b="1" spc="600" dirty="0">
              <a:solidFill>
                <a:srgbClr val="448339"/>
              </a:solidFill>
              <a:latin typeface="Georgia" panose="0204050205040502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https://sh-zolotuxinskaya-oo-r38.gosweb.gosuslugi.ru/netcat_files/60/2918/Logotip_Obshherossijskogo_Profsoyuz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881" y="59893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3" name="01_-leopold-stokowski-toccata-and-fugue-in-d-minor-bwv-56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80762" y="54464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2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4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97028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П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AFE7013A-9237-4AF3-9077-4E31B4B70BCB}"/>
              </a:ext>
            </a:extLst>
          </p:cNvPr>
          <p:cNvCxnSpPr/>
          <p:nvPr/>
        </p:nvCxnSpPr>
        <p:spPr>
          <a:xfrm>
            <a:off x="3306837" y="31452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297DD3ED-068A-4038-B32D-124C10CD660E}"/>
              </a:ext>
            </a:extLst>
          </p:cNvPr>
          <p:cNvCxnSpPr/>
          <p:nvPr/>
        </p:nvCxnSpPr>
        <p:spPr>
          <a:xfrm>
            <a:off x="3982537" y="31452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D6A4295-E860-4876-8657-B64B0992E93F}"/>
              </a:ext>
            </a:extLst>
          </p:cNvPr>
          <p:cNvCxnSpPr/>
          <p:nvPr/>
        </p:nvCxnSpPr>
        <p:spPr>
          <a:xfrm>
            <a:off x="4640337" y="31452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4AB0DBBE-F59F-4DB3-958D-84127567029A}"/>
              </a:ext>
            </a:extLst>
          </p:cNvPr>
          <p:cNvCxnSpPr/>
          <p:nvPr/>
        </p:nvCxnSpPr>
        <p:spPr>
          <a:xfrm>
            <a:off x="5351537" y="31463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717878-B53C-4602-9B10-80BD40863338}"/>
              </a:ext>
            </a:extLst>
          </p:cNvPr>
          <p:cNvCxnSpPr/>
          <p:nvPr/>
        </p:nvCxnSpPr>
        <p:spPr>
          <a:xfrm>
            <a:off x="6050037" y="31452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4A9CE0ED-992B-4A82-9306-59445D13DB2F}"/>
              </a:ext>
            </a:extLst>
          </p:cNvPr>
          <p:cNvCxnSpPr/>
          <p:nvPr/>
        </p:nvCxnSpPr>
        <p:spPr>
          <a:xfrm>
            <a:off x="6723137" y="31463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7421637" y="31452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8120137" y="3145255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А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187759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32" name="Б">
            <a:extLst>
              <a:ext uri="{FF2B5EF4-FFF2-40B4-BE49-F238E27FC236}">
                <a16:creationId xmlns:a16="http://schemas.microsoft.com/office/drawing/2014/main" xmlns="" id="{07CF2011-636D-4B7F-9DFA-1ECCF5F0779F}"/>
              </a:ext>
            </a:extLst>
          </p:cNvPr>
          <p:cNvSpPr/>
          <p:nvPr/>
        </p:nvSpPr>
        <p:spPr>
          <a:xfrm>
            <a:off x="243742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Б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3" name="В">
            <a:extLst>
              <a:ext uri="{FF2B5EF4-FFF2-40B4-BE49-F238E27FC236}">
                <a16:creationId xmlns:a16="http://schemas.microsoft.com/office/drawing/2014/main" xmlns="" id="{4458BC57-744C-4CD5-8B40-D396288841AD}"/>
              </a:ext>
            </a:extLst>
          </p:cNvPr>
          <p:cNvSpPr/>
          <p:nvPr/>
        </p:nvSpPr>
        <p:spPr>
          <a:xfrm>
            <a:off x="29972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В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4" name="Г">
            <a:extLst>
              <a:ext uri="{FF2B5EF4-FFF2-40B4-BE49-F238E27FC236}">
                <a16:creationId xmlns:a16="http://schemas.microsoft.com/office/drawing/2014/main" xmlns="" id="{439742D9-EC4E-4292-A4A6-2E84732B6EC7}"/>
              </a:ext>
            </a:extLst>
          </p:cNvPr>
          <p:cNvSpPr/>
          <p:nvPr/>
        </p:nvSpPr>
        <p:spPr>
          <a:xfrm>
            <a:off x="355710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Г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Д">
            <a:extLst>
              <a:ext uri="{FF2B5EF4-FFF2-40B4-BE49-F238E27FC236}">
                <a16:creationId xmlns:a16="http://schemas.microsoft.com/office/drawing/2014/main" xmlns="" id="{62E4ED62-ADFA-4717-B4BC-7DB7A5E5F62B}"/>
              </a:ext>
            </a:extLst>
          </p:cNvPr>
          <p:cNvSpPr/>
          <p:nvPr/>
        </p:nvSpPr>
        <p:spPr>
          <a:xfrm>
            <a:off x="4116940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Д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6" name="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467055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7" name="Ж">
            <a:extLst>
              <a:ext uri="{FF2B5EF4-FFF2-40B4-BE49-F238E27FC236}">
                <a16:creationId xmlns:a16="http://schemas.microsoft.com/office/drawing/2014/main" xmlns="" id="{E97BE79F-11F7-44DD-803C-6DACB79AE0A1}"/>
              </a:ext>
            </a:extLst>
          </p:cNvPr>
          <p:cNvSpPr/>
          <p:nvPr/>
        </p:nvSpPr>
        <p:spPr>
          <a:xfrm>
            <a:off x="5230395" y="4864547"/>
            <a:ext cx="671801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Ж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8" name="З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5796445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39" name="И">
            <a:extLst>
              <a:ext uri="{FF2B5EF4-FFF2-40B4-BE49-F238E27FC236}">
                <a16:creationId xmlns:a16="http://schemas.microsoft.com/office/drawing/2014/main" xmlns="" id="{57AB8800-B68A-4CE8-9F23-F3FCA98F85E7}"/>
              </a:ext>
            </a:extLst>
          </p:cNvPr>
          <p:cNvSpPr/>
          <p:nvPr/>
        </p:nvSpPr>
        <p:spPr>
          <a:xfrm>
            <a:off x="635628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И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0" name="К">
            <a:extLst>
              <a:ext uri="{FF2B5EF4-FFF2-40B4-BE49-F238E27FC236}">
                <a16:creationId xmlns:a16="http://schemas.microsoft.com/office/drawing/2014/main" xmlns="" id="{1F978DC1-7983-466B-89E7-BBFCAE074FA2}"/>
              </a:ext>
            </a:extLst>
          </p:cNvPr>
          <p:cNvSpPr/>
          <p:nvPr/>
        </p:nvSpPr>
        <p:spPr>
          <a:xfrm>
            <a:off x="691611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К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1" name="Л">
            <a:extLst>
              <a:ext uri="{FF2B5EF4-FFF2-40B4-BE49-F238E27FC236}">
                <a16:creationId xmlns:a16="http://schemas.microsoft.com/office/drawing/2014/main" xmlns="" id="{A5121886-267B-42D1-B276-C34FE005D67C}"/>
              </a:ext>
            </a:extLst>
          </p:cNvPr>
          <p:cNvSpPr/>
          <p:nvPr/>
        </p:nvSpPr>
        <p:spPr>
          <a:xfrm>
            <a:off x="747595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Л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2" name="М">
            <a:extLst>
              <a:ext uri="{FF2B5EF4-FFF2-40B4-BE49-F238E27FC236}">
                <a16:creationId xmlns:a16="http://schemas.microsoft.com/office/drawing/2014/main" xmlns="" id="{8073BB84-9409-46A4-90FC-B2E0E8C1A77B}"/>
              </a:ext>
            </a:extLst>
          </p:cNvPr>
          <p:cNvSpPr/>
          <p:nvPr/>
        </p:nvSpPr>
        <p:spPr>
          <a:xfrm>
            <a:off x="803579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М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Н">
            <a:extLst>
              <a:ext uri="{FF2B5EF4-FFF2-40B4-BE49-F238E27FC236}">
                <a16:creationId xmlns:a16="http://schemas.microsoft.com/office/drawing/2014/main" xmlns="" id="{71C86CCE-3D0F-4DF5-BA37-A7C30E003639}"/>
              </a:ext>
            </a:extLst>
          </p:cNvPr>
          <p:cNvSpPr/>
          <p:nvPr/>
        </p:nvSpPr>
        <p:spPr>
          <a:xfrm>
            <a:off x="8589411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Н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4" name="О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914924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5" name="П в слове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3250858" y="250689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П</a:t>
            </a:r>
          </a:p>
        </p:txBody>
      </p:sp>
      <p:sp>
        <p:nvSpPr>
          <p:cNvPr id="46" name="Р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178352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С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234335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8" name="Т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290319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9" name="У">
            <a:extLst>
              <a:ext uri="{FF2B5EF4-FFF2-40B4-BE49-F238E27FC236}">
                <a16:creationId xmlns:a16="http://schemas.microsoft.com/office/drawing/2014/main" xmlns="" id="{508227EE-E63D-4639-AA96-B9715247B64C}"/>
              </a:ext>
            </a:extLst>
          </p:cNvPr>
          <p:cNvSpPr/>
          <p:nvPr/>
        </p:nvSpPr>
        <p:spPr>
          <a:xfrm>
            <a:off x="3463032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У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0" name="Ф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401665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1" name="Х">
            <a:extLst>
              <a:ext uri="{FF2B5EF4-FFF2-40B4-BE49-F238E27FC236}">
                <a16:creationId xmlns:a16="http://schemas.microsoft.com/office/drawing/2014/main" xmlns="" id="{E50911D8-A191-46B0-BDEF-DC0B969B7667}"/>
              </a:ext>
            </a:extLst>
          </p:cNvPr>
          <p:cNvSpPr/>
          <p:nvPr/>
        </p:nvSpPr>
        <p:spPr>
          <a:xfrm>
            <a:off x="457648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Х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2" name="Ц">
            <a:extLst>
              <a:ext uri="{FF2B5EF4-FFF2-40B4-BE49-F238E27FC236}">
                <a16:creationId xmlns:a16="http://schemas.microsoft.com/office/drawing/2014/main" xmlns="" id="{9AABF417-9254-47C6-BFAB-2AFB51148D61}"/>
              </a:ext>
            </a:extLst>
          </p:cNvPr>
          <p:cNvSpPr/>
          <p:nvPr/>
        </p:nvSpPr>
        <p:spPr>
          <a:xfrm>
            <a:off x="514253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Ц</a:t>
            </a:r>
          </a:p>
        </p:txBody>
      </p:sp>
      <p:sp>
        <p:nvSpPr>
          <p:cNvPr id="53" name="Ч">
            <a:extLst>
              <a:ext uri="{FF2B5EF4-FFF2-40B4-BE49-F238E27FC236}">
                <a16:creationId xmlns:a16="http://schemas.microsoft.com/office/drawing/2014/main" xmlns="" id="{03D3CB7D-57DF-43A7-A8FE-D17007B8076D}"/>
              </a:ext>
            </a:extLst>
          </p:cNvPr>
          <p:cNvSpPr/>
          <p:nvPr/>
        </p:nvSpPr>
        <p:spPr>
          <a:xfrm>
            <a:off x="570237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Ч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4" name="Ш">
            <a:extLst>
              <a:ext uri="{FF2B5EF4-FFF2-40B4-BE49-F238E27FC236}">
                <a16:creationId xmlns:a16="http://schemas.microsoft.com/office/drawing/2014/main" xmlns="" id="{84D42F62-7820-4867-898D-99C2155515EA}"/>
              </a:ext>
            </a:extLst>
          </p:cNvPr>
          <p:cNvSpPr/>
          <p:nvPr/>
        </p:nvSpPr>
        <p:spPr>
          <a:xfrm>
            <a:off x="626221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Ш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5" name="Щ">
            <a:extLst>
              <a:ext uri="{FF2B5EF4-FFF2-40B4-BE49-F238E27FC236}">
                <a16:creationId xmlns:a16="http://schemas.microsoft.com/office/drawing/2014/main" xmlns="" id="{3C750B6F-D9B3-419B-BD8F-1450406449C0}"/>
              </a:ext>
            </a:extLst>
          </p:cNvPr>
          <p:cNvSpPr/>
          <p:nvPr/>
        </p:nvSpPr>
        <p:spPr>
          <a:xfrm>
            <a:off x="682204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Щ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6" name="Ь">
            <a:extLst>
              <a:ext uri="{FF2B5EF4-FFF2-40B4-BE49-F238E27FC236}">
                <a16:creationId xmlns:a16="http://schemas.microsoft.com/office/drawing/2014/main" xmlns="" id="{54AE5CD9-9DF8-4B0B-A76B-92ED5F7BF0A2}"/>
              </a:ext>
            </a:extLst>
          </p:cNvPr>
          <p:cNvSpPr/>
          <p:nvPr/>
        </p:nvSpPr>
        <p:spPr>
          <a:xfrm>
            <a:off x="738188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Ь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7" name="Ъ">
            <a:extLst>
              <a:ext uri="{FF2B5EF4-FFF2-40B4-BE49-F238E27FC236}">
                <a16:creationId xmlns:a16="http://schemas.microsoft.com/office/drawing/2014/main" xmlns="" id="{8790E499-7263-4D80-8A7C-8D069F02505B}"/>
              </a:ext>
            </a:extLst>
          </p:cNvPr>
          <p:cNvSpPr/>
          <p:nvPr/>
        </p:nvSpPr>
        <p:spPr>
          <a:xfrm>
            <a:off x="7935503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Ъ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8" name="Ы">
            <a:extLst>
              <a:ext uri="{FF2B5EF4-FFF2-40B4-BE49-F238E27FC236}">
                <a16:creationId xmlns:a16="http://schemas.microsoft.com/office/drawing/2014/main" xmlns="" id="{DC517082-81FC-4A75-ACB0-14214C82EF8C}"/>
              </a:ext>
            </a:extLst>
          </p:cNvPr>
          <p:cNvSpPr/>
          <p:nvPr/>
        </p:nvSpPr>
        <p:spPr>
          <a:xfrm>
            <a:off x="849534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Ы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9" name="Э">
            <a:extLst>
              <a:ext uri="{FF2B5EF4-FFF2-40B4-BE49-F238E27FC236}">
                <a16:creationId xmlns:a16="http://schemas.microsoft.com/office/drawing/2014/main" xmlns="" id="{553EEC79-5EFA-47CD-8469-4A4FE988315C}"/>
              </a:ext>
            </a:extLst>
          </p:cNvPr>
          <p:cNvSpPr/>
          <p:nvPr/>
        </p:nvSpPr>
        <p:spPr>
          <a:xfrm>
            <a:off x="904160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Э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0" name="Ю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958674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1" name="Я">
            <a:extLst>
              <a:ext uri="{FF2B5EF4-FFF2-40B4-BE49-F238E27FC236}">
                <a16:creationId xmlns:a16="http://schemas.microsoft.com/office/drawing/2014/main" xmlns="" id="{BCAE5DFD-7291-4069-927F-221ABF919C90}"/>
              </a:ext>
            </a:extLst>
          </p:cNvPr>
          <p:cNvSpPr/>
          <p:nvPr/>
        </p:nvSpPr>
        <p:spPr>
          <a:xfrm>
            <a:off x="10102476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Я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ЕСТЬ ТАКАЯ БУКВА">
            <a:extLst>
              <a:ext uri="{FF2B5EF4-FFF2-40B4-BE49-F238E27FC236}">
                <a16:creationId xmlns:a16="http://schemas.microsoft.com/office/drawing/2014/main" xmlns="" id="{31E56B4B-24F6-45C4-9412-758D32BF8AFA}"/>
              </a:ext>
            </a:extLst>
          </p:cNvPr>
          <p:cNvSpPr/>
          <p:nvPr/>
        </p:nvSpPr>
        <p:spPr>
          <a:xfrm>
            <a:off x="1670497" y="4785099"/>
            <a:ext cx="8991816" cy="145505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Есть такая буква!</a:t>
            </a:r>
          </a:p>
        </p:txBody>
      </p:sp>
      <p:sp>
        <p:nvSpPr>
          <p:cNvPr id="65" name="ТАКОЙ БУКВЫ НЕТ">
            <a:extLst>
              <a:ext uri="{FF2B5EF4-FFF2-40B4-BE49-F238E27FC236}">
                <a16:creationId xmlns:a16="http://schemas.microsoft.com/office/drawing/2014/main" xmlns="" id="{C62AD4FA-569F-4C97-8BC1-0175B03D0925}"/>
              </a:ext>
            </a:extLst>
          </p:cNvPr>
          <p:cNvSpPr/>
          <p:nvPr/>
        </p:nvSpPr>
        <p:spPr>
          <a:xfrm>
            <a:off x="1670497" y="4839171"/>
            <a:ext cx="8991816" cy="1455058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Такой буквы нет!</a:t>
            </a:r>
          </a:p>
        </p:txBody>
      </p:sp>
      <p:sp>
        <p:nvSpPr>
          <p:cNvPr id="80" name="Р в слове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3950494" y="2514285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1" name="О в слове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4556373" y="250689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2" name="Ф в слове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5352358" y="250689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3" name="С в слове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6032300" y="2519346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4" name="О в слове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6741695" y="2514285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5" name="Ю в слове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7400237" y="2547286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6" name="З в слове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8081000" y="2550925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80135" y="724142"/>
            <a:ext cx="89800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Объединение </a:t>
            </a:r>
            <a:r>
              <a:rPr lang="ru-RU" sz="28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работников на добровольной основе, связанных друг с другом профессиональными интересами</a:t>
            </a:r>
            <a:endParaRPr lang="ru-RU" sz="2800" b="1" i="1" dirty="0">
              <a:solidFill>
                <a:srgbClr val="CCFFCC"/>
              </a:solidFill>
              <a:latin typeface="Georgia" panose="02040502050405020303" pitchFamily="18" charset="0"/>
            </a:endParaRPr>
          </a:p>
        </p:txBody>
      </p:sp>
      <p:pic>
        <p:nvPicPr>
          <p:cNvPr id="63" name="Рисунок 62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881" y="59893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62" name="Рисунок 6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7020" y="6171926"/>
            <a:ext cx="2083253" cy="5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3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4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4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grpId="4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ntr" presetSubtype="0" fill="hold" grpId="4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ntr" presetSubtype="0" fill="hold" grpId="4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4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7" fill="hold">
                      <p:stCondLst>
                        <p:cond delay="0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grpId="3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xit" presetSubtype="0" fill="hold" grpId="33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3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xit" presetSubtype="0" fill="hold" grpId="2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grpId="3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3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xit" presetSubtype="0" fill="hold" grpId="2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3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grpId="2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grpId="3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grpId="26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grpId="3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grpId="2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4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xit" presetSubtype="0" fill="hold" grpId="4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ntr" presetSubtype="0" fill="hold" grpId="4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xit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xit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xit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" presetClass="exit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xit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xit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ppy-wheels-z_uk-pobe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78" grpId="0"/>
      <p:bldP spid="31" grpId="0"/>
      <p:bldP spid="31" grpId="1"/>
      <p:bldP spid="32" grpId="0"/>
      <p:bldP spid="33" grpId="0"/>
      <p:bldP spid="34" grpId="0"/>
      <p:bldP spid="35" grpId="0"/>
      <p:bldP spid="36" grpId="0"/>
      <p:bldP spid="36" grpId="1"/>
      <p:bldP spid="37" grpId="0"/>
      <p:bldP spid="38" grpId="0"/>
      <p:bldP spid="38" grpId="1"/>
      <p:bldP spid="39" grpId="0"/>
      <p:bldP spid="39" grpId="1"/>
      <p:bldP spid="40" grpId="0"/>
      <p:bldP spid="41" grpId="0"/>
      <p:bldP spid="41" grpId="1"/>
      <p:bldP spid="42" grpId="0"/>
      <p:bldP spid="43" grpId="0"/>
      <p:bldP spid="44" grpId="0"/>
      <p:bldP spid="44" grpId="1"/>
      <p:bldP spid="45" grpId="0"/>
      <p:bldP spid="46" grpId="0"/>
      <p:bldP spid="46" grpId="1"/>
      <p:bldP spid="47" grpId="0"/>
      <p:bldP spid="47" grpId="1"/>
      <p:bldP spid="48" grpId="0"/>
      <p:bldP spid="49" grpId="0"/>
      <p:bldP spid="50" grpId="0"/>
      <p:bldP spid="50" grpId="1"/>
      <p:bldP spid="51" grpId="0"/>
      <p:bldP spid="52" grpId="0"/>
      <p:bldP spid="52" grpId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0" grpId="1"/>
      <p:bldP spid="61" grpId="0"/>
      <p:bldP spid="74" grpId="0" animBg="1"/>
      <p:bldP spid="74" grpId="1" animBg="1"/>
      <p:bldP spid="74" grpId="2" animBg="1"/>
      <p:bldP spid="74" grpId="3" animBg="1"/>
      <p:bldP spid="74" grpId="4" animBg="1"/>
      <p:bldP spid="74" grpId="5" animBg="1"/>
      <p:bldP spid="74" grpId="6" animBg="1"/>
      <p:bldP spid="74" grpId="7" animBg="1"/>
      <p:bldP spid="74" grpId="8" animBg="1"/>
      <p:bldP spid="74" grpId="9" animBg="1"/>
      <p:bldP spid="74" grpId="10" animBg="1"/>
      <p:bldP spid="74" grpId="11" animBg="1"/>
      <p:bldP spid="74" grpId="12" animBg="1"/>
      <p:bldP spid="74" grpId="13" animBg="1"/>
      <p:bldP spid="65" grpId="0" animBg="1"/>
      <p:bldP spid="65" grpId="1" animBg="1"/>
      <p:bldP spid="65" grpId="2" animBg="1"/>
      <p:bldP spid="65" grpId="3" animBg="1"/>
      <p:bldP spid="65" grpId="4" animBg="1"/>
      <p:bldP spid="65" grpId="5" animBg="1"/>
      <p:bldP spid="65" grpId="6" animBg="1"/>
      <p:bldP spid="65" grpId="7" animBg="1"/>
      <p:bldP spid="65" grpId="8" animBg="1"/>
      <p:bldP spid="65" grpId="9" animBg="1"/>
      <p:bldP spid="65" grpId="10" animBg="1"/>
      <p:bldP spid="65" grpId="11" animBg="1"/>
      <p:bldP spid="65" grpId="12" animBg="1"/>
      <p:bldP spid="65" grpId="13" animBg="1"/>
      <p:bldP spid="65" grpId="14" animBg="1"/>
      <p:bldP spid="65" grpId="15" animBg="1"/>
      <p:bldP spid="65" grpId="16" animBg="1"/>
      <p:bldP spid="65" grpId="17" animBg="1"/>
      <p:bldP spid="65" grpId="18" animBg="1"/>
      <p:bldP spid="65" grpId="19" animBg="1"/>
      <p:bldP spid="65" grpId="20" animBg="1"/>
      <p:bldP spid="65" grpId="21" animBg="1"/>
      <p:bldP spid="65" grpId="22" animBg="1"/>
      <p:bldP spid="65" grpId="23" animBg="1"/>
      <p:bldP spid="65" grpId="24" animBg="1"/>
      <p:bldP spid="65" grpId="25" animBg="1"/>
      <p:bldP spid="65" grpId="26" animBg="1"/>
      <p:bldP spid="65" grpId="27" animBg="1"/>
      <p:bldP spid="65" grpId="28" animBg="1"/>
      <p:bldP spid="65" grpId="29" animBg="1"/>
      <p:bldP spid="65" grpId="30" animBg="1"/>
      <p:bldP spid="65" grpId="31" animBg="1"/>
      <p:bldP spid="65" grpId="32" animBg="1"/>
      <p:bldP spid="65" grpId="33" animBg="1"/>
      <p:bldP spid="65" grpId="34" animBg="1"/>
      <p:bldP spid="65" grpId="35" animBg="1"/>
      <p:bldP spid="65" grpId="36" animBg="1"/>
      <p:bldP spid="65" grpId="37" animBg="1"/>
      <p:bldP spid="65" grpId="38" animBg="1"/>
      <p:bldP spid="65" grpId="39" animBg="1"/>
      <p:bldP spid="65" grpId="40" animBg="1"/>
      <p:bldP spid="65" grpId="41" animBg="1"/>
      <p:bldP spid="65" grpId="42" animBg="1"/>
      <p:bldP spid="65" grpId="43" animBg="1"/>
      <p:bldP spid="65" grpId="44" animBg="1"/>
      <p:bldP spid="65" grpId="45" animBg="1"/>
      <p:bldP spid="65" grpId="46" animBg="1"/>
      <p:bldP spid="65" grpId="47" animBg="1"/>
      <p:bldP spid="80" grpId="0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97028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П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AFE7013A-9237-4AF3-9077-4E31B4B70BCB}"/>
              </a:ext>
            </a:extLst>
          </p:cNvPr>
          <p:cNvCxnSpPr/>
          <p:nvPr/>
        </p:nvCxnSpPr>
        <p:spPr>
          <a:xfrm>
            <a:off x="2109204" y="31747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297DD3ED-068A-4038-B32D-124C10CD660E}"/>
              </a:ext>
            </a:extLst>
          </p:cNvPr>
          <p:cNvCxnSpPr/>
          <p:nvPr/>
        </p:nvCxnSpPr>
        <p:spPr>
          <a:xfrm>
            <a:off x="2784904" y="31747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D6A4295-E860-4876-8657-B64B0992E93F}"/>
              </a:ext>
            </a:extLst>
          </p:cNvPr>
          <p:cNvCxnSpPr/>
          <p:nvPr/>
        </p:nvCxnSpPr>
        <p:spPr>
          <a:xfrm>
            <a:off x="3442704" y="31747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4AB0DBBE-F59F-4DB3-958D-84127567029A}"/>
              </a:ext>
            </a:extLst>
          </p:cNvPr>
          <p:cNvCxnSpPr/>
          <p:nvPr/>
        </p:nvCxnSpPr>
        <p:spPr>
          <a:xfrm>
            <a:off x="4153904" y="31758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717878-B53C-4602-9B10-80BD40863338}"/>
              </a:ext>
            </a:extLst>
          </p:cNvPr>
          <p:cNvCxnSpPr/>
          <p:nvPr/>
        </p:nvCxnSpPr>
        <p:spPr>
          <a:xfrm>
            <a:off x="4852404" y="31747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4A9CE0ED-992B-4A82-9306-59445D13DB2F}"/>
              </a:ext>
            </a:extLst>
          </p:cNvPr>
          <p:cNvCxnSpPr/>
          <p:nvPr/>
        </p:nvCxnSpPr>
        <p:spPr>
          <a:xfrm>
            <a:off x="5525504" y="31758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6224004" y="31747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6922504" y="31747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А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187759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32" name="Б">
            <a:extLst>
              <a:ext uri="{FF2B5EF4-FFF2-40B4-BE49-F238E27FC236}">
                <a16:creationId xmlns:a16="http://schemas.microsoft.com/office/drawing/2014/main" xmlns="" id="{07CF2011-636D-4B7F-9DFA-1ECCF5F0779F}"/>
              </a:ext>
            </a:extLst>
          </p:cNvPr>
          <p:cNvSpPr/>
          <p:nvPr/>
        </p:nvSpPr>
        <p:spPr>
          <a:xfrm>
            <a:off x="243742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Б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3" name="В">
            <a:extLst>
              <a:ext uri="{FF2B5EF4-FFF2-40B4-BE49-F238E27FC236}">
                <a16:creationId xmlns:a16="http://schemas.microsoft.com/office/drawing/2014/main" xmlns="" id="{4458BC57-744C-4CD5-8B40-D396288841AD}"/>
              </a:ext>
            </a:extLst>
          </p:cNvPr>
          <p:cNvSpPr/>
          <p:nvPr/>
        </p:nvSpPr>
        <p:spPr>
          <a:xfrm>
            <a:off x="29972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В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4" name="Г">
            <a:extLst>
              <a:ext uri="{FF2B5EF4-FFF2-40B4-BE49-F238E27FC236}">
                <a16:creationId xmlns:a16="http://schemas.microsoft.com/office/drawing/2014/main" xmlns="" id="{439742D9-EC4E-4292-A4A6-2E84732B6EC7}"/>
              </a:ext>
            </a:extLst>
          </p:cNvPr>
          <p:cNvSpPr/>
          <p:nvPr/>
        </p:nvSpPr>
        <p:spPr>
          <a:xfrm>
            <a:off x="355710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Г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Д">
            <a:extLst>
              <a:ext uri="{FF2B5EF4-FFF2-40B4-BE49-F238E27FC236}">
                <a16:creationId xmlns:a16="http://schemas.microsoft.com/office/drawing/2014/main" xmlns="" id="{62E4ED62-ADFA-4717-B4BC-7DB7A5E5F62B}"/>
              </a:ext>
            </a:extLst>
          </p:cNvPr>
          <p:cNvSpPr/>
          <p:nvPr/>
        </p:nvSpPr>
        <p:spPr>
          <a:xfrm>
            <a:off x="4116940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Д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6" name="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467055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7" name="Ж">
            <a:extLst>
              <a:ext uri="{FF2B5EF4-FFF2-40B4-BE49-F238E27FC236}">
                <a16:creationId xmlns:a16="http://schemas.microsoft.com/office/drawing/2014/main" xmlns="" id="{E97BE79F-11F7-44DD-803C-6DACB79AE0A1}"/>
              </a:ext>
            </a:extLst>
          </p:cNvPr>
          <p:cNvSpPr/>
          <p:nvPr/>
        </p:nvSpPr>
        <p:spPr>
          <a:xfrm>
            <a:off x="5230395" y="4864547"/>
            <a:ext cx="671801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Ж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8" name="З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5796445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39" name="И">
            <a:extLst>
              <a:ext uri="{FF2B5EF4-FFF2-40B4-BE49-F238E27FC236}">
                <a16:creationId xmlns:a16="http://schemas.microsoft.com/office/drawing/2014/main" xmlns="" id="{57AB8800-B68A-4CE8-9F23-F3FCA98F85E7}"/>
              </a:ext>
            </a:extLst>
          </p:cNvPr>
          <p:cNvSpPr/>
          <p:nvPr/>
        </p:nvSpPr>
        <p:spPr>
          <a:xfrm>
            <a:off x="635628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И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0" name="К">
            <a:extLst>
              <a:ext uri="{FF2B5EF4-FFF2-40B4-BE49-F238E27FC236}">
                <a16:creationId xmlns:a16="http://schemas.microsoft.com/office/drawing/2014/main" xmlns="" id="{1F978DC1-7983-466B-89E7-BBFCAE074FA2}"/>
              </a:ext>
            </a:extLst>
          </p:cNvPr>
          <p:cNvSpPr/>
          <p:nvPr/>
        </p:nvSpPr>
        <p:spPr>
          <a:xfrm>
            <a:off x="691611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К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1" name="Л">
            <a:extLst>
              <a:ext uri="{FF2B5EF4-FFF2-40B4-BE49-F238E27FC236}">
                <a16:creationId xmlns:a16="http://schemas.microsoft.com/office/drawing/2014/main" xmlns="" id="{A5121886-267B-42D1-B276-C34FE005D67C}"/>
              </a:ext>
            </a:extLst>
          </p:cNvPr>
          <p:cNvSpPr/>
          <p:nvPr/>
        </p:nvSpPr>
        <p:spPr>
          <a:xfrm>
            <a:off x="747595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Л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2" name="М">
            <a:extLst>
              <a:ext uri="{FF2B5EF4-FFF2-40B4-BE49-F238E27FC236}">
                <a16:creationId xmlns:a16="http://schemas.microsoft.com/office/drawing/2014/main" xmlns="" id="{8073BB84-9409-46A4-90FC-B2E0E8C1A77B}"/>
              </a:ext>
            </a:extLst>
          </p:cNvPr>
          <p:cNvSpPr/>
          <p:nvPr/>
        </p:nvSpPr>
        <p:spPr>
          <a:xfrm>
            <a:off x="803579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М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Н">
            <a:extLst>
              <a:ext uri="{FF2B5EF4-FFF2-40B4-BE49-F238E27FC236}">
                <a16:creationId xmlns:a16="http://schemas.microsoft.com/office/drawing/2014/main" xmlns="" id="{71C86CCE-3D0F-4DF5-BA37-A7C30E003639}"/>
              </a:ext>
            </a:extLst>
          </p:cNvPr>
          <p:cNvSpPr/>
          <p:nvPr/>
        </p:nvSpPr>
        <p:spPr>
          <a:xfrm>
            <a:off x="8589411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Н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4" name="О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914924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5" name="П в слове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2053225" y="253643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П</a:t>
            </a:r>
          </a:p>
        </p:txBody>
      </p:sp>
      <p:sp>
        <p:nvSpPr>
          <p:cNvPr id="46" name="Р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178352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С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234335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8" name="Т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290319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9" name="У">
            <a:extLst>
              <a:ext uri="{FF2B5EF4-FFF2-40B4-BE49-F238E27FC236}">
                <a16:creationId xmlns:a16="http://schemas.microsoft.com/office/drawing/2014/main" xmlns="" id="{508227EE-E63D-4639-AA96-B9715247B64C}"/>
              </a:ext>
            </a:extLst>
          </p:cNvPr>
          <p:cNvSpPr/>
          <p:nvPr/>
        </p:nvSpPr>
        <p:spPr>
          <a:xfrm>
            <a:off x="3463032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У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0" name="Ф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401665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1" name="Х">
            <a:extLst>
              <a:ext uri="{FF2B5EF4-FFF2-40B4-BE49-F238E27FC236}">
                <a16:creationId xmlns:a16="http://schemas.microsoft.com/office/drawing/2014/main" xmlns="" id="{E50911D8-A191-46B0-BDEF-DC0B969B7667}"/>
              </a:ext>
            </a:extLst>
          </p:cNvPr>
          <p:cNvSpPr/>
          <p:nvPr/>
        </p:nvSpPr>
        <p:spPr>
          <a:xfrm>
            <a:off x="457648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Х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2" name="Ц">
            <a:extLst>
              <a:ext uri="{FF2B5EF4-FFF2-40B4-BE49-F238E27FC236}">
                <a16:creationId xmlns:a16="http://schemas.microsoft.com/office/drawing/2014/main" xmlns="" id="{9AABF417-9254-47C6-BFAB-2AFB51148D61}"/>
              </a:ext>
            </a:extLst>
          </p:cNvPr>
          <p:cNvSpPr/>
          <p:nvPr/>
        </p:nvSpPr>
        <p:spPr>
          <a:xfrm>
            <a:off x="514253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Ц</a:t>
            </a:r>
          </a:p>
        </p:txBody>
      </p:sp>
      <p:sp>
        <p:nvSpPr>
          <p:cNvPr id="53" name="Ч">
            <a:extLst>
              <a:ext uri="{FF2B5EF4-FFF2-40B4-BE49-F238E27FC236}">
                <a16:creationId xmlns:a16="http://schemas.microsoft.com/office/drawing/2014/main" xmlns="" id="{03D3CB7D-57DF-43A7-A8FE-D17007B8076D}"/>
              </a:ext>
            </a:extLst>
          </p:cNvPr>
          <p:cNvSpPr/>
          <p:nvPr/>
        </p:nvSpPr>
        <p:spPr>
          <a:xfrm>
            <a:off x="570237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Ч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4" name="Ш">
            <a:extLst>
              <a:ext uri="{FF2B5EF4-FFF2-40B4-BE49-F238E27FC236}">
                <a16:creationId xmlns:a16="http://schemas.microsoft.com/office/drawing/2014/main" xmlns="" id="{84D42F62-7820-4867-898D-99C2155515EA}"/>
              </a:ext>
            </a:extLst>
          </p:cNvPr>
          <p:cNvSpPr/>
          <p:nvPr/>
        </p:nvSpPr>
        <p:spPr>
          <a:xfrm>
            <a:off x="626221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Ш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5" name="Щ">
            <a:extLst>
              <a:ext uri="{FF2B5EF4-FFF2-40B4-BE49-F238E27FC236}">
                <a16:creationId xmlns:a16="http://schemas.microsoft.com/office/drawing/2014/main" xmlns="" id="{3C750B6F-D9B3-419B-BD8F-1450406449C0}"/>
              </a:ext>
            </a:extLst>
          </p:cNvPr>
          <p:cNvSpPr/>
          <p:nvPr/>
        </p:nvSpPr>
        <p:spPr>
          <a:xfrm>
            <a:off x="682204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Щ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6" name="Ь">
            <a:extLst>
              <a:ext uri="{FF2B5EF4-FFF2-40B4-BE49-F238E27FC236}">
                <a16:creationId xmlns:a16="http://schemas.microsoft.com/office/drawing/2014/main" xmlns="" id="{54AE5CD9-9DF8-4B0B-A76B-92ED5F7BF0A2}"/>
              </a:ext>
            </a:extLst>
          </p:cNvPr>
          <p:cNvSpPr/>
          <p:nvPr/>
        </p:nvSpPr>
        <p:spPr>
          <a:xfrm>
            <a:off x="738188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Ь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7" name="Ъ">
            <a:extLst>
              <a:ext uri="{FF2B5EF4-FFF2-40B4-BE49-F238E27FC236}">
                <a16:creationId xmlns:a16="http://schemas.microsoft.com/office/drawing/2014/main" xmlns="" id="{8790E499-7263-4D80-8A7C-8D069F02505B}"/>
              </a:ext>
            </a:extLst>
          </p:cNvPr>
          <p:cNvSpPr/>
          <p:nvPr/>
        </p:nvSpPr>
        <p:spPr>
          <a:xfrm>
            <a:off x="7935503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Ъ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8" name="Ы">
            <a:extLst>
              <a:ext uri="{FF2B5EF4-FFF2-40B4-BE49-F238E27FC236}">
                <a16:creationId xmlns:a16="http://schemas.microsoft.com/office/drawing/2014/main" xmlns="" id="{DC517082-81FC-4A75-ACB0-14214C82EF8C}"/>
              </a:ext>
            </a:extLst>
          </p:cNvPr>
          <p:cNvSpPr/>
          <p:nvPr/>
        </p:nvSpPr>
        <p:spPr>
          <a:xfrm>
            <a:off x="849534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Ы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9" name="Э">
            <a:extLst>
              <a:ext uri="{FF2B5EF4-FFF2-40B4-BE49-F238E27FC236}">
                <a16:creationId xmlns:a16="http://schemas.microsoft.com/office/drawing/2014/main" xmlns="" id="{553EEC79-5EFA-47CD-8469-4A4FE988315C}"/>
              </a:ext>
            </a:extLst>
          </p:cNvPr>
          <p:cNvSpPr/>
          <p:nvPr/>
        </p:nvSpPr>
        <p:spPr>
          <a:xfrm>
            <a:off x="904160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Э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0" name="Ю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958674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1" name="Я">
            <a:extLst>
              <a:ext uri="{FF2B5EF4-FFF2-40B4-BE49-F238E27FC236}">
                <a16:creationId xmlns:a16="http://schemas.microsoft.com/office/drawing/2014/main" xmlns="" id="{BCAE5DFD-7291-4069-927F-221ABF919C90}"/>
              </a:ext>
            </a:extLst>
          </p:cNvPr>
          <p:cNvSpPr/>
          <p:nvPr/>
        </p:nvSpPr>
        <p:spPr>
          <a:xfrm>
            <a:off x="10102476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Я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ЕСТЬ ТАКАЯ БУКВА">
            <a:extLst>
              <a:ext uri="{FF2B5EF4-FFF2-40B4-BE49-F238E27FC236}">
                <a16:creationId xmlns:a16="http://schemas.microsoft.com/office/drawing/2014/main" xmlns="" id="{31E56B4B-24F6-45C4-9412-758D32BF8AFA}"/>
              </a:ext>
            </a:extLst>
          </p:cNvPr>
          <p:cNvSpPr/>
          <p:nvPr/>
        </p:nvSpPr>
        <p:spPr>
          <a:xfrm>
            <a:off x="1670497" y="4879327"/>
            <a:ext cx="8991816" cy="145505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Есть такая буква!</a:t>
            </a:r>
          </a:p>
        </p:txBody>
      </p:sp>
      <p:sp>
        <p:nvSpPr>
          <p:cNvPr id="65" name="ТАКОЙ БУКВЫ НЕТ">
            <a:extLst>
              <a:ext uri="{FF2B5EF4-FFF2-40B4-BE49-F238E27FC236}">
                <a16:creationId xmlns:a16="http://schemas.microsoft.com/office/drawing/2014/main" xmlns="" id="{C62AD4FA-569F-4C97-8BC1-0175B03D0925}"/>
              </a:ext>
            </a:extLst>
          </p:cNvPr>
          <p:cNvSpPr/>
          <p:nvPr/>
        </p:nvSpPr>
        <p:spPr>
          <a:xfrm>
            <a:off x="1651073" y="4864547"/>
            <a:ext cx="8991816" cy="1455058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Такой буквы нет!</a:t>
            </a:r>
          </a:p>
        </p:txBody>
      </p:sp>
      <p:sp>
        <p:nvSpPr>
          <p:cNvPr id="80" name="Р в слове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2752861" y="254382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0135" y="724142"/>
            <a:ext cx="89800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</a:t>
            </a:r>
            <a:r>
              <a:rPr lang="ru-RU" sz="3600" b="1" i="1" dirty="0" smtClean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рофгрупорг</a:t>
            </a:r>
            <a:r>
              <a:rPr lang="ru-RU" sz="36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, представитель (уполномоченный) Профсоюза</a:t>
            </a:r>
          </a:p>
        </p:txBody>
      </p:sp>
      <p:sp>
        <p:nvSpPr>
          <p:cNvPr id="62" name="Е  в слов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3405117" y="254037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63" name="Д  в слове">
            <a:extLst>
              <a:ext uri="{FF2B5EF4-FFF2-40B4-BE49-F238E27FC236}">
                <a16:creationId xmlns:a16="http://schemas.microsoft.com/office/drawing/2014/main" xmlns="" id="{62E4ED62-ADFA-4717-B4BC-7DB7A5E5F62B}"/>
              </a:ext>
            </a:extLst>
          </p:cNvPr>
          <p:cNvSpPr/>
          <p:nvPr/>
        </p:nvSpPr>
        <p:spPr>
          <a:xfrm>
            <a:off x="4123922" y="2509951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Д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64" name="С  в слове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4774628" y="253175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66" name="Е  в слов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5450880" y="255561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67" name="Д  в слове">
            <a:extLst>
              <a:ext uri="{FF2B5EF4-FFF2-40B4-BE49-F238E27FC236}">
                <a16:creationId xmlns:a16="http://schemas.microsoft.com/office/drawing/2014/main" xmlns="" id="{62E4ED62-ADFA-4717-B4BC-7DB7A5E5F62B}"/>
              </a:ext>
            </a:extLst>
          </p:cNvPr>
          <p:cNvSpPr/>
          <p:nvPr/>
        </p:nvSpPr>
        <p:spPr>
          <a:xfrm>
            <a:off x="6194619" y="2492898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Д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68" name="А  в слове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6870871" y="253643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70" name="Т  в слове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7598678" y="254382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1" name="Е  в слов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8295407" y="2527411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2" name="Л  в слове">
            <a:extLst>
              <a:ext uri="{FF2B5EF4-FFF2-40B4-BE49-F238E27FC236}">
                <a16:creationId xmlns:a16="http://schemas.microsoft.com/office/drawing/2014/main" xmlns="" id="{A5121886-267B-42D1-B276-C34FE005D67C}"/>
              </a:ext>
            </a:extLst>
          </p:cNvPr>
          <p:cNvSpPr/>
          <p:nvPr/>
        </p:nvSpPr>
        <p:spPr>
          <a:xfrm>
            <a:off x="9031573" y="2522751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Л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3" name="Ь  в слове">
            <a:extLst>
              <a:ext uri="{FF2B5EF4-FFF2-40B4-BE49-F238E27FC236}">
                <a16:creationId xmlns:a16="http://schemas.microsoft.com/office/drawing/2014/main" xmlns="" id="{54AE5CD9-9DF8-4B0B-A76B-92ED5F7BF0A2}"/>
              </a:ext>
            </a:extLst>
          </p:cNvPr>
          <p:cNvSpPr/>
          <p:nvPr/>
        </p:nvSpPr>
        <p:spPr>
          <a:xfrm>
            <a:off x="9719943" y="2526661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Ь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7632911" y="317479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8319570" y="317144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9039786" y="317980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9741830" y="3193514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Рисунок 68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881" y="59893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81" name="Рисунок 8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7020" y="6171926"/>
            <a:ext cx="2083253" cy="5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8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4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4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ntr" presetSubtype="0" fill="hold" grpId="4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grpId="3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33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3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2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grpId="3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3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grpId="2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3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grpId="2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3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grpId="26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3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grpId="2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4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grpId="4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4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xit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xit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xit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xit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xit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xit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xit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ppy-wheels-z_uk-pobe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3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4" fill="hold">
                      <p:stCondLst>
                        <p:cond delay="0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7" fill="hold">
                      <p:stCondLst>
                        <p:cond delay="0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ntr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6" fill="hold">
                      <p:stCondLst>
                        <p:cond delay="0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" presetClass="entr" presetSubtype="0" fill="hold" grpId="4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presetSubtype="0" fill="hold" grpId="5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0" fill="hold">
                      <p:stCondLst>
                        <p:cond delay="0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ntr" presetSubtype="0" fill="hold" grpId="5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5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7" fill="hold">
                      <p:stCondLst>
                        <p:cond delay="0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1" presetID="1" presetClass="entr" presetSubtype="0" fill="hold" grpId="5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78" grpId="0"/>
      <p:bldP spid="31" grpId="0"/>
      <p:bldP spid="31" grpId="1"/>
      <p:bldP spid="31" grpId="2"/>
      <p:bldP spid="32" grpId="0"/>
      <p:bldP spid="33" grpId="0"/>
      <p:bldP spid="34" grpId="0"/>
      <p:bldP spid="35" grpId="0"/>
      <p:bldP spid="35" grpId="1"/>
      <p:bldP spid="36" grpId="0"/>
      <p:bldP spid="37" grpId="0"/>
      <p:bldP spid="37" grpId="1"/>
      <p:bldP spid="38" grpId="0"/>
      <p:bldP spid="39" grpId="0"/>
      <p:bldP spid="39" grpId="1"/>
      <p:bldP spid="40" grpId="0"/>
      <p:bldP spid="41" grpId="0"/>
      <p:bldP spid="41" grpId="1"/>
      <p:bldP spid="41" grpId="2"/>
      <p:bldP spid="42" grpId="0"/>
      <p:bldP spid="43" grpId="0"/>
      <p:bldP spid="44" grpId="0"/>
      <p:bldP spid="45" grpId="0"/>
      <p:bldP spid="46" grpId="0"/>
      <p:bldP spid="46" grpId="1"/>
      <p:bldP spid="47" grpId="0"/>
      <p:bldP spid="47" grpId="1"/>
      <p:bldP spid="47" grpId="2"/>
      <p:bldP spid="48" grpId="0"/>
      <p:bldP spid="48" grpId="1"/>
      <p:bldP spid="49" grpId="0"/>
      <p:bldP spid="50" grpId="0"/>
      <p:bldP spid="51" grpId="0"/>
      <p:bldP spid="52" grpId="0"/>
      <p:bldP spid="52" grpId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74" grpId="0" animBg="1"/>
      <p:bldP spid="74" grpId="1" animBg="1"/>
      <p:bldP spid="74" grpId="4" animBg="1"/>
      <p:bldP spid="74" grpId="7" animBg="1"/>
      <p:bldP spid="74" grpId="8" animBg="1"/>
      <p:bldP spid="74" grpId="9" animBg="1"/>
      <p:bldP spid="74" grpId="10" animBg="1"/>
      <p:bldP spid="74" grpId="11" animBg="1"/>
      <p:bldP spid="74" grpId="12" animBg="1"/>
      <p:bldP spid="74" grpId="13" animBg="1"/>
      <p:bldP spid="74" grpId="14" animBg="1"/>
      <p:bldP spid="74" grpId="15" animBg="1"/>
      <p:bldP spid="74" grpId="16" animBg="1"/>
      <p:bldP spid="74" grpId="17" animBg="1"/>
      <p:bldP spid="74" grpId="18" animBg="1"/>
      <p:bldP spid="74" grpId="19" animBg="1"/>
      <p:bldP spid="74" grpId="20" animBg="1"/>
      <p:bldP spid="74" grpId="21" animBg="1"/>
      <p:bldP spid="74" grpId="22" animBg="1"/>
      <p:bldP spid="65" grpId="0" animBg="1"/>
      <p:bldP spid="65" grpId="1" animBg="1"/>
      <p:bldP spid="65" grpId="3" animBg="1"/>
      <p:bldP spid="65" grpId="4" animBg="1"/>
      <p:bldP spid="65" grpId="5" animBg="1"/>
      <p:bldP spid="65" grpId="6" animBg="1"/>
      <p:bldP spid="65" grpId="7" animBg="1"/>
      <p:bldP spid="65" grpId="8" animBg="1"/>
      <p:bldP spid="65" grpId="9" animBg="1"/>
      <p:bldP spid="65" grpId="10" animBg="1"/>
      <p:bldP spid="65" grpId="11" animBg="1"/>
      <p:bldP spid="65" grpId="13" animBg="1"/>
      <p:bldP spid="65" grpId="14" animBg="1"/>
      <p:bldP spid="65" grpId="15" animBg="1"/>
      <p:bldP spid="65" grpId="16" animBg="1"/>
      <p:bldP spid="65" grpId="17" animBg="1"/>
      <p:bldP spid="65" grpId="18" animBg="1"/>
      <p:bldP spid="65" grpId="19" animBg="1"/>
      <p:bldP spid="65" grpId="21" animBg="1"/>
      <p:bldP spid="65" grpId="22" animBg="1"/>
      <p:bldP spid="65" grpId="23" animBg="1"/>
      <p:bldP spid="65" grpId="24" animBg="1"/>
      <p:bldP spid="65" grpId="25" animBg="1"/>
      <p:bldP spid="65" grpId="26" animBg="1"/>
      <p:bldP spid="65" grpId="27" animBg="1"/>
      <p:bldP spid="65" grpId="28" animBg="1"/>
      <p:bldP spid="65" grpId="29" animBg="1"/>
      <p:bldP spid="65" grpId="30" animBg="1"/>
      <p:bldP spid="65" grpId="31" animBg="1"/>
      <p:bldP spid="65" grpId="32" animBg="1"/>
      <p:bldP spid="65" grpId="33" animBg="1"/>
      <p:bldP spid="65" grpId="34" animBg="1"/>
      <p:bldP spid="65" grpId="35" animBg="1"/>
      <p:bldP spid="65" grpId="36" animBg="1"/>
      <p:bldP spid="65" grpId="37" animBg="1"/>
      <p:bldP spid="65" grpId="38" animBg="1"/>
      <p:bldP spid="65" grpId="39" animBg="1"/>
      <p:bldP spid="65" grpId="40" animBg="1"/>
      <p:bldP spid="65" grpId="41" animBg="1"/>
      <p:bldP spid="65" grpId="42" animBg="1"/>
      <p:bldP spid="65" grpId="43" animBg="1"/>
      <p:bldP spid="65" grpId="47" animBg="1"/>
      <p:bldP spid="65" grpId="48" animBg="1"/>
      <p:bldP spid="65" grpId="49" animBg="1"/>
      <p:bldP spid="65" grpId="50" animBg="1"/>
      <p:bldP spid="65" grpId="51" animBg="1"/>
      <p:bldP spid="65" grpId="52" animBg="1"/>
      <p:bldP spid="80" grpId="0"/>
      <p:bldP spid="62" grpId="0"/>
      <p:bldP spid="63" grpId="0"/>
      <p:bldP spid="64" grpId="0"/>
      <p:bldP spid="66" grpId="0"/>
      <p:bldP spid="67" grpId="0"/>
      <p:bldP spid="68" grpId="0"/>
      <p:bldP spid="70" grpId="0"/>
      <p:bldP spid="71" grpId="0"/>
      <p:bldP spid="72" grpId="0"/>
      <p:bldP spid="7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97028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П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AFE7013A-9237-4AF3-9077-4E31B4B70BCB}"/>
              </a:ext>
            </a:extLst>
          </p:cNvPr>
          <p:cNvCxnSpPr/>
          <p:nvPr/>
        </p:nvCxnSpPr>
        <p:spPr>
          <a:xfrm>
            <a:off x="3053245" y="3748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297DD3ED-068A-4038-B32D-124C10CD660E}"/>
              </a:ext>
            </a:extLst>
          </p:cNvPr>
          <p:cNvCxnSpPr/>
          <p:nvPr/>
        </p:nvCxnSpPr>
        <p:spPr>
          <a:xfrm>
            <a:off x="3728945" y="3748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D6A4295-E860-4876-8657-B64B0992E93F}"/>
              </a:ext>
            </a:extLst>
          </p:cNvPr>
          <p:cNvCxnSpPr/>
          <p:nvPr/>
        </p:nvCxnSpPr>
        <p:spPr>
          <a:xfrm>
            <a:off x="4386745" y="3748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4AB0DBBE-F59F-4DB3-958D-84127567029A}"/>
              </a:ext>
            </a:extLst>
          </p:cNvPr>
          <p:cNvCxnSpPr/>
          <p:nvPr/>
        </p:nvCxnSpPr>
        <p:spPr>
          <a:xfrm>
            <a:off x="5097945" y="37492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717878-B53C-4602-9B10-80BD40863338}"/>
              </a:ext>
            </a:extLst>
          </p:cNvPr>
          <p:cNvCxnSpPr/>
          <p:nvPr/>
        </p:nvCxnSpPr>
        <p:spPr>
          <a:xfrm>
            <a:off x="5796445" y="3748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4A9CE0ED-992B-4A82-9306-59445D13DB2F}"/>
              </a:ext>
            </a:extLst>
          </p:cNvPr>
          <p:cNvCxnSpPr/>
          <p:nvPr/>
        </p:nvCxnSpPr>
        <p:spPr>
          <a:xfrm>
            <a:off x="6469545" y="37492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7168045" y="3748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7866545" y="3748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А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187759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32" name="Б">
            <a:extLst>
              <a:ext uri="{FF2B5EF4-FFF2-40B4-BE49-F238E27FC236}">
                <a16:creationId xmlns:a16="http://schemas.microsoft.com/office/drawing/2014/main" xmlns="" id="{07CF2011-636D-4B7F-9DFA-1ECCF5F0779F}"/>
              </a:ext>
            </a:extLst>
          </p:cNvPr>
          <p:cNvSpPr/>
          <p:nvPr/>
        </p:nvSpPr>
        <p:spPr>
          <a:xfrm>
            <a:off x="243742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Б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3" name="В">
            <a:extLst>
              <a:ext uri="{FF2B5EF4-FFF2-40B4-BE49-F238E27FC236}">
                <a16:creationId xmlns:a16="http://schemas.microsoft.com/office/drawing/2014/main" xmlns="" id="{4458BC57-744C-4CD5-8B40-D396288841AD}"/>
              </a:ext>
            </a:extLst>
          </p:cNvPr>
          <p:cNvSpPr/>
          <p:nvPr/>
        </p:nvSpPr>
        <p:spPr>
          <a:xfrm>
            <a:off x="29972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В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4" name="Г">
            <a:extLst>
              <a:ext uri="{FF2B5EF4-FFF2-40B4-BE49-F238E27FC236}">
                <a16:creationId xmlns:a16="http://schemas.microsoft.com/office/drawing/2014/main" xmlns="" id="{439742D9-EC4E-4292-A4A6-2E84732B6EC7}"/>
              </a:ext>
            </a:extLst>
          </p:cNvPr>
          <p:cNvSpPr/>
          <p:nvPr/>
        </p:nvSpPr>
        <p:spPr>
          <a:xfrm>
            <a:off x="355710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Г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Д">
            <a:extLst>
              <a:ext uri="{FF2B5EF4-FFF2-40B4-BE49-F238E27FC236}">
                <a16:creationId xmlns:a16="http://schemas.microsoft.com/office/drawing/2014/main" xmlns="" id="{62E4ED62-ADFA-4717-B4BC-7DB7A5E5F62B}"/>
              </a:ext>
            </a:extLst>
          </p:cNvPr>
          <p:cNvSpPr/>
          <p:nvPr/>
        </p:nvSpPr>
        <p:spPr>
          <a:xfrm>
            <a:off x="4116940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Д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6" name="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467055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7" name="Ж">
            <a:extLst>
              <a:ext uri="{FF2B5EF4-FFF2-40B4-BE49-F238E27FC236}">
                <a16:creationId xmlns:a16="http://schemas.microsoft.com/office/drawing/2014/main" xmlns="" id="{E97BE79F-11F7-44DD-803C-6DACB79AE0A1}"/>
              </a:ext>
            </a:extLst>
          </p:cNvPr>
          <p:cNvSpPr/>
          <p:nvPr/>
        </p:nvSpPr>
        <p:spPr>
          <a:xfrm>
            <a:off x="5230395" y="4864547"/>
            <a:ext cx="671801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Ж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8" name="З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5796445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39" name="И">
            <a:extLst>
              <a:ext uri="{FF2B5EF4-FFF2-40B4-BE49-F238E27FC236}">
                <a16:creationId xmlns:a16="http://schemas.microsoft.com/office/drawing/2014/main" xmlns="" id="{57AB8800-B68A-4CE8-9F23-F3FCA98F85E7}"/>
              </a:ext>
            </a:extLst>
          </p:cNvPr>
          <p:cNvSpPr/>
          <p:nvPr/>
        </p:nvSpPr>
        <p:spPr>
          <a:xfrm>
            <a:off x="635628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И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0" name="К">
            <a:extLst>
              <a:ext uri="{FF2B5EF4-FFF2-40B4-BE49-F238E27FC236}">
                <a16:creationId xmlns:a16="http://schemas.microsoft.com/office/drawing/2014/main" xmlns="" id="{1F978DC1-7983-466B-89E7-BBFCAE074FA2}"/>
              </a:ext>
            </a:extLst>
          </p:cNvPr>
          <p:cNvSpPr/>
          <p:nvPr/>
        </p:nvSpPr>
        <p:spPr>
          <a:xfrm>
            <a:off x="691611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К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1" name="Л">
            <a:extLst>
              <a:ext uri="{FF2B5EF4-FFF2-40B4-BE49-F238E27FC236}">
                <a16:creationId xmlns:a16="http://schemas.microsoft.com/office/drawing/2014/main" xmlns="" id="{A5121886-267B-42D1-B276-C34FE005D67C}"/>
              </a:ext>
            </a:extLst>
          </p:cNvPr>
          <p:cNvSpPr/>
          <p:nvPr/>
        </p:nvSpPr>
        <p:spPr>
          <a:xfrm>
            <a:off x="747595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Л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2" name="М">
            <a:extLst>
              <a:ext uri="{FF2B5EF4-FFF2-40B4-BE49-F238E27FC236}">
                <a16:creationId xmlns:a16="http://schemas.microsoft.com/office/drawing/2014/main" xmlns="" id="{8073BB84-9409-46A4-90FC-B2E0E8C1A77B}"/>
              </a:ext>
            </a:extLst>
          </p:cNvPr>
          <p:cNvSpPr/>
          <p:nvPr/>
        </p:nvSpPr>
        <p:spPr>
          <a:xfrm>
            <a:off x="803579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М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Н">
            <a:extLst>
              <a:ext uri="{FF2B5EF4-FFF2-40B4-BE49-F238E27FC236}">
                <a16:creationId xmlns:a16="http://schemas.microsoft.com/office/drawing/2014/main" xmlns="" id="{71C86CCE-3D0F-4DF5-BA37-A7C30E003639}"/>
              </a:ext>
            </a:extLst>
          </p:cNvPr>
          <p:cNvSpPr/>
          <p:nvPr/>
        </p:nvSpPr>
        <p:spPr>
          <a:xfrm>
            <a:off x="8589411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Н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4" name="О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914924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5" name="П в слове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2997266" y="3109790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П</a:t>
            </a:r>
          </a:p>
        </p:txBody>
      </p:sp>
      <p:sp>
        <p:nvSpPr>
          <p:cNvPr id="46" name="Р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178352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С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234335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8" name="Т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290319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9" name="У">
            <a:extLst>
              <a:ext uri="{FF2B5EF4-FFF2-40B4-BE49-F238E27FC236}">
                <a16:creationId xmlns:a16="http://schemas.microsoft.com/office/drawing/2014/main" xmlns="" id="{508227EE-E63D-4639-AA96-B9715247B64C}"/>
              </a:ext>
            </a:extLst>
          </p:cNvPr>
          <p:cNvSpPr/>
          <p:nvPr/>
        </p:nvSpPr>
        <p:spPr>
          <a:xfrm>
            <a:off x="3463032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У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0" name="Ф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401665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1" name="Х">
            <a:extLst>
              <a:ext uri="{FF2B5EF4-FFF2-40B4-BE49-F238E27FC236}">
                <a16:creationId xmlns:a16="http://schemas.microsoft.com/office/drawing/2014/main" xmlns="" id="{E50911D8-A191-46B0-BDEF-DC0B969B7667}"/>
              </a:ext>
            </a:extLst>
          </p:cNvPr>
          <p:cNvSpPr/>
          <p:nvPr/>
        </p:nvSpPr>
        <p:spPr>
          <a:xfrm>
            <a:off x="457648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Х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2" name="Ц">
            <a:extLst>
              <a:ext uri="{FF2B5EF4-FFF2-40B4-BE49-F238E27FC236}">
                <a16:creationId xmlns:a16="http://schemas.microsoft.com/office/drawing/2014/main" xmlns="" id="{9AABF417-9254-47C6-BFAB-2AFB51148D61}"/>
              </a:ext>
            </a:extLst>
          </p:cNvPr>
          <p:cNvSpPr/>
          <p:nvPr/>
        </p:nvSpPr>
        <p:spPr>
          <a:xfrm>
            <a:off x="514253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Ц</a:t>
            </a:r>
          </a:p>
        </p:txBody>
      </p:sp>
      <p:sp>
        <p:nvSpPr>
          <p:cNvPr id="53" name="Ч">
            <a:extLst>
              <a:ext uri="{FF2B5EF4-FFF2-40B4-BE49-F238E27FC236}">
                <a16:creationId xmlns:a16="http://schemas.microsoft.com/office/drawing/2014/main" xmlns="" id="{03D3CB7D-57DF-43A7-A8FE-D17007B8076D}"/>
              </a:ext>
            </a:extLst>
          </p:cNvPr>
          <p:cNvSpPr/>
          <p:nvPr/>
        </p:nvSpPr>
        <p:spPr>
          <a:xfrm>
            <a:off x="570237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Ч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4" name="Ш">
            <a:extLst>
              <a:ext uri="{FF2B5EF4-FFF2-40B4-BE49-F238E27FC236}">
                <a16:creationId xmlns:a16="http://schemas.microsoft.com/office/drawing/2014/main" xmlns="" id="{84D42F62-7820-4867-898D-99C2155515EA}"/>
              </a:ext>
            </a:extLst>
          </p:cNvPr>
          <p:cNvSpPr/>
          <p:nvPr/>
        </p:nvSpPr>
        <p:spPr>
          <a:xfrm>
            <a:off x="626221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Ш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5" name="Щ">
            <a:extLst>
              <a:ext uri="{FF2B5EF4-FFF2-40B4-BE49-F238E27FC236}">
                <a16:creationId xmlns:a16="http://schemas.microsoft.com/office/drawing/2014/main" xmlns="" id="{3C750B6F-D9B3-419B-BD8F-1450406449C0}"/>
              </a:ext>
            </a:extLst>
          </p:cNvPr>
          <p:cNvSpPr/>
          <p:nvPr/>
        </p:nvSpPr>
        <p:spPr>
          <a:xfrm>
            <a:off x="682204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Щ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6" name="Ь">
            <a:extLst>
              <a:ext uri="{FF2B5EF4-FFF2-40B4-BE49-F238E27FC236}">
                <a16:creationId xmlns:a16="http://schemas.microsoft.com/office/drawing/2014/main" xmlns="" id="{54AE5CD9-9DF8-4B0B-A76B-92ED5F7BF0A2}"/>
              </a:ext>
            </a:extLst>
          </p:cNvPr>
          <p:cNvSpPr/>
          <p:nvPr/>
        </p:nvSpPr>
        <p:spPr>
          <a:xfrm>
            <a:off x="738188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Ь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7" name="Ъ">
            <a:extLst>
              <a:ext uri="{FF2B5EF4-FFF2-40B4-BE49-F238E27FC236}">
                <a16:creationId xmlns:a16="http://schemas.microsoft.com/office/drawing/2014/main" xmlns="" id="{8790E499-7263-4D80-8A7C-8D069F02505B}"/>
              </a:ext>
            </a:extLst>
          </p:cNvPr>
          <p:cNvSpPr/>
          <p:nvPr/>
        </p:nvSpPr>
        <p:spPr>
          <a:xfrm>
            <a:off x="7935503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Ъ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8" name="Ы">
            <a:extLst>
              <a:ext uri="{FF2B5EF4-FFF2-40B4-BE49-F238E27FC236}">
                <a16:creationId xmlns:a16="http://schemas.microsoft.com/office/drawing/2014/main" xmlns="" id="{DC517082-81FC-4A75-ACB0-14214C82EF8C}"/>
              </a:ext>
            </a:extLst>
          </p:cNvPr>
          <p:cNvSpPr/>
          <p:nvPr/>
        </p:nvSpPr>
        <p:spPr>
          <a:xfrm>
            <a:off x="849534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Ы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9" name="Э">
            <a:extLst>
              <a:ext uri="{FF2B5EF4-FFF2-40B4-BE49-F238E27FC236}">
                <a16:creationId xmlns:a16="http://schemas.microsoft.com/office/drawing/2014/main" xmlns="" id="{553EEC79-5EFA-47CD-8469-4A4FE988315C}"/>
              </a:ext>
            </a:extLst>
          </p:cNvPr>
          <p:cNvSpPr/>
          <p:nvPr/>
        </p:nvSpPr>
        <p:spPr>
          <a:xfrm>
            <a:off x="904160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Э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0" name="Ю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958674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1" name="Я">
            <a:extLst>
              <a:ext uri="{FF2B5EF4-FFF2-40B4-BE49-F238E27FC236}">
                <a16:creationId xmlns:a16="http://schemas.microsoft.com/office/drawing/2014/main" xmlns="" id="{BCAE5DFD-7291-4069-927F-221ABF919C90}"/>
              </a:ext>
            </a:extLst>
          </p:cNvPr>
          <p:cNvSpPr/>
          <p:nvPr/>
        </p:nvSpPr>
        <p:spPr>
          <a:xfrm>
            <a:off x="10102476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Я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ЕСТЬ ТАКАЯ БУКВА">
            <a:extLst>
              <a:ext uri="{FF2B5EF4-FFF2-40B4-BE49-F238E27FC236}">
                <a16:creationId xmlns:a16="http://schemas.microsoft.com/office/drawing/2014/main" xmlns="" id="{31E56B4B-24F6-45C4-9412-758D32BF8AFA}"/>
              </a:ext>
            </a:extLst>
          </p:cNvPr>
          <p:cNvSpPr/>
          <p:nvPr/>
        </p:nvSpPr>
        <p:spPr>
          <a:xfrm>
            <a:off x="1724978" y="4763585"/>
            <a:ext cx="8991816" cy="145505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Есть такая буква!</a:t>
            </a:r>
          </a:p>
        </p:txBody>
      </p:sp>
      <p:sp>
        <p:nvSpPr>
          <p:cNvPr id="65" name="ТАКОЙ БУКВЫ НЕТ">
            <a:extLst>
              <a:ext uri="{FF2B5EF4-FFF2-40B4-BE49-F238E27FC236}">
                <a16:creationId xmlns:a16="http://schemas.microsoft.com/office/drawing/2014/main" xmlns="" id="{C62AD4FA-569F-4C97-8BC1-0175B03D0925}"/>
              </a:ext>
            </a:extLst>
          </p:cNvPr>
          <p:cNvSpPr/>
          <p:nvPr/>
        </p:nvSpPr>
        <p:spPr>
          <a:xfrm>
            <a:off x="1724978" y="4752402"/>
            <a:ext cx="8991816" cy="1455058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Такой буквы нет!</a:t>
            </a:r>
          </a:p>
        </p:txBody>
      </p:sp>
      <p:sp>
        <p:nvSpPr>
          <p:cNvPr id="80" name="Р в слове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3696902" y="3117181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1" name="О в слове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4302781" y="3109790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2" name="Ф в слове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5098766" y="3109790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3" name="С в слове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5778708" y="312224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4" name="О в слове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6488103" y="3117181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5" name="Ю в слове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7146645" y="315018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6" name="З в слове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7827408" y="3153821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83521" y="618053"/>
            <a:ext cx="89800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Л</a:t>
            </a:r>
            <a:r>
              <a:rPr lang="ru-RU" sz="3200" b="1" i="1" dirty="0" smtClean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ицо</a:t>
            </a:r>
            <a:r>
              <a:rPr lang="ru-RU" sz="32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, вступившее в Профсоюз и состоящее на учете в первичной организации Профсоюза</a:t>
            </a:r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AFE7013A-9237-4AF3-9077-4E31B4B70BCB}"/>
              </a:ext>
            </a:extLst>
          </p:cNvPr>
          <p:cNvCxnSpPr/>
          <p:nvPr/>
        </p:nvCxnSpPr>
        <p:spPr>
          <a:xfrm>
            <a:off x="8589410" y="3748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А в слове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8589410" y="312597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А</a:t>
            </a:r>
          </a:p>
        </p:txBody>
      </p:sp>
      <p:pic>
        <p:nvPicPr>
          <p:cNvPr id="64" name="Рисунок 63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881" y="59893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xmlns="" id="{AFE7013A-9237-4AF3-9077-4E31B4B70BCB}"/>
              </a:ext>
            </a:extLst>
          </p:cNvPr>
          <p:cNvCxnSpPr/>
          <p:nvPr/>
        </p:nvCxnSpPr>
        <p:spPr>
          <a:xfrm>
            <a:off x="4350719" y="2986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xmlns="" id="{297DD3ED-068A-4038-B32D-124C10CD660E}"/>
              </a:ext>
            </a:extLst>
          </p:cNvPr>
          <p:cNvCxnSpPr/>
          <p:nvPr/>
        </p:nvCxnSpPr>
        <p:spPr>
          <a:xfrm>
            <a:off x="5026419" y="2986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xmlns="" id="{DD6A4295-E860-4876-8657-B64B0992E93F}"/>
              </a:ext>
            </a:extLst>
          </p:cNvPr>
          <p:cNvCxnSpPr/>
          <p:nvPr/>
        </p:nvCxnSpPr>
        <p:spPr>
          <a:xfrm>
            <a:off x="5684219" y="29861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xmlns="" id="{4AB0DBBE-F59F-4DB3-958D-84127567029A}"/>
              </a:ext>
            </a:extLst>
          </p:cNvPr>
          <p:cNvCxnSpPr/>
          <p:nvPr/>
        </p:nvCxnSpPr>
        <p:spPr>
          <a:xfrm>
            <a:off x="6395419" y="2987251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Ч в слове">
            <a:extLst>
              <a:ext uri="{FF2B5EF4-FFF2-40B4-BE49-F238E27FC236}">
                <a16:creationId xmlns:a16="http://schemas.microsoft.com/office/drawing/2014/main" xmlns="" id="{03D3CB7D-57DF-43A7-A8FE-D17007B8076D}"/>
              </a:ext>
            </a:extLst>
          </p:cNvPr>
          <p:cNvSpPr/>
          <p:nvPr/>
        </p:nvSpPr>
        <p:spPr>
          <a:xfrm>
            <a:off x="4346224" y="2385585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Ч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1" name="Л в слове">
            <a:extLst>
              <a:ext uri="{FF2B5EF4-FFF2-40B4-BE49-F238E27FC236}">
                <a16:creationId xmlns:a16="http://schemas.microsoft.com/office/drawing/2014/main" xmlns="" id="{A5121886-267B-42D1-B276-C34FE005D67C}"/>
              </a:ext>
            </a:extLst>
          </p:cNvPr>
          <p:cNvSpPr/>
          <p:nvPr/>
        </p:nvSpPr>
        <p:spPr>
          <a:xfrm>
            <a:off x="5029132" y="239482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Л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2" name="Е в слов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5684219" y="237064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3" name="Н в слове">
            <a:extLst>
              <a:ext uri="{FF2B5EF4-FFF2-40B4-BE49-F238E27FC236}">
                <a16:creationId xmlns:a16="http://schemas.microsoft.com/office/drawing/2014/main" xmlns="" id="{71C86CCE-3D0F-4DF5-BA37-A7C30E003639}"/>
              </a:ext>
            </a:extLst>
          </p:cNvPr>
          <p:cNvSpPr/>
          <p:nvPr/>
        </p:nvSpPr>
        <p:spPr>
          <a:xfrm>
            <a:off x="6367127" y="234591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36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Н</a:t>
            </a:r>
            <a:endParaRPr lang="ru-RU" sz="36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pic>
        <p:nvPicPr>
          <p:cNvPr id="75" name="Рисунок 7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7020" y="6171926"/>
            <a:ext cx="2083253" cy="5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6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4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4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3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33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3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grpId="2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grpId="3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3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grpId="2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3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grpId="2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3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grpId="26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3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grpId="2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4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grpId="4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0" presetClass="entr" presetSubtype="0" fill="hold" grpId="4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xit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xit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xit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xit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xit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xit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xit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xit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xit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xit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xit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ppy-wheels-z_uk-pobe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0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3" presetID="1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8" fill="hold">
                      <p:stCondLst>
                        <p:cond delay="0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5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7" fill="hold">
                      <p:stCondLst>
                        <p:cond delay="0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78" grpId="0"/>
      <p:bldP spid="31" grpId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8" grpId="1"/>
      <p:bldP spid="39" grpId="0"/>
      <p:bldP spid="39" grpId="1"/>
      <p:bldP spid="40" grpId="0"/>
      <p:bldP spid="41" grpId="0"/>
      <p:bldP spid="42" grpId="0"/>
      <p:bldP spid="43" grpId="0"/>
      <p:bldP spid="44" grpId="0"/>
      <p:bldP spid="44" grpId="1"/>
      <p:bldP spid="45" grpId="0"/>
      <p:bldP spid="46" grpId="0"/>
      <p:bldP spid="46" grpId="1"/>
      <p:bldP spid="47" grpId="0"/>
      <p:bldP spid="47" grpId="1"/>
      <p:bldP spid="48" grpId="0"/>
      <p:bldP spid="49" grpId="0"/>
      <p:bldP spid="50" grpId="0"/>
      <p:bldP spid="50" grpId="1"/>
      <p:bldP spid="51" grpId="0"/>
      <p:bldP spid="52" grpId="0"/>
      <p:bldP spid="52" grpId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0" grpId="1"/>
      <p:bldP spid="61" grpId="0"/>
      <p:bldP spid="74" grpId="0" animBg="1"/>
      <p:bldP spid="74" grpId="1" animBg="1"/>
      <p:bldP spid="74" grpId="2" animBg="1"/>
      <p:bldP spid="74" grpId="3" animBg="1"/>
      <p:bldP spid="74" grpId="4" animBg="1"/>
      <p:bldP spid="74" grpId="5" animBg="1"/>
      <p:bldP spid="74" grpId="6" animBg="1"/>
      <p:bldP spid="74" grpId="7" animBg="1"/>
      <p:bldP spid="74" grpId="8" animBg="1"/>
      <p:bldP spid="74" grpId="9" animBg="1"/>
      <p:bldP spid="74" grpId="10" animBg="1"/>
      <p:bldP spid="74" grpId="11" animBg="1"/>
      <p:bldP spid="74" grpId="12" animBg="1"/>
      <p:bldP spid="74" grpId="13" animBg="1"/>
      <p:bldP spid="74" grpId="14" animBg="1"/>
      <p:bldP spid="74" grpId="15" animBg="1"/>
      <p:bldP spid="74" grpId="16" animBg="1"/>
      <p:bldP spid="74" grpId="17" animBg="1"/>
      <p:bldP spid="74" grpId="18" animBg="1"/>
      <p:bldP spid="74" grpId="19" animBg="1"/>
      <p:bldP spid="74" grpId="20" animBg="1"/>
      <p:bldP spid="74" grpId="21" animBg="1"/>
      <p:bldP spid="74" grpId="22" animBg="1"/>
      <p:bldP spid="74" grpId="23" animBg="1"/>
      <p:bldP spid="65" grpId="0" animBg="1"/>
      <p:bldP spid="65" grpId="1" animBg="1"/>
      <p:bldP spid="65" grpId="2" animBg="1"/>
      <p:bldP spid="65" grpId="3" animBg="1"/>
      <p:bldP spid="65" grpId="4" animBg="1"/>
      <p:bldP spid="65" grpId="5" animBg="1"/>
      <p:bldP spid="65" grpId="6" animBg="1"/>
      <p:bldP spid="65" grpId="7" animBg="1"/>
      <p:bldP spid="65" grpId="8" animBg="1"/>
      <p:bldP spid="65" grpId="10" animBg="1"/>
      <p:bldP spid="65" grpId="11" animBg="1"/>
      <p:bldP spid="65" grpId="12" animBg="1"/>
      <p:bldP spid="65" grpId="13" animBg="1"/>
      <p:bldP spid="65" grpId="15" animBg="1"/>
      <p:bldP spid="65" grpId="16" animBg="1"/>
      <p:bldP spid="65" grpId="17" animBg="1"/>
      <p:bldP spid="65" grpId="18" animBg="1"/>
      <p:bldP spid="65" grpId="19" animBg="1"/>
      <p:bldP spid="65" grpId="20" animBg="1"/>
      <p:bldP spid="65" grpId="21" animBg="1"/>
      <p:bldP spid="65" grpId="22" animBg="1"/>
      <p:bldP spid="65" grpId="23" animBg="1"/>
      <p:bldP spid="65" grpId="24" animBg="1"/>
      <p:bldP spid="65" grpId="25" animBg="1"/>
      <p:bldP spid="65" grpId="26" animBg="1"/>
      <p:bldP spid="65" grpId="27" animBg="1"/>
      <p:bldP spid="65" grpId="28" animBg="1"/>
      <p:bldP spid="65" grpId="29" animBg="1"/>
      <p:bldP spid="65" grpId="30" animBg="1"/>
      <p:bldP spid="65" grpId="31" animBg="1"/>
      <p:bldP spid="65" grpId="32" animBg="1"/>
      <p:bldP spid="65" grpId="33" animBg="1"/>
      <p:bldP spid="65" grpId="34" animBg="1"/>
      <p:bldP spid="65" grpId="35" animBg="1"/>
      <p:bldP spid="65" grpId="36" animBg="1"/>
      <p:bldP spid="65" grpId="37" animBg="1"/>
      <p:bldP spid="65" grpId="38" animBg="1"/>
      <p:bldP spid="65" grpId="39" animBg="1"/>
      <p:bldP spid="65" grpId="40" animBg="1"/>
      <p:bldP spid="65" grpId="41" animBg="1"/>
      <p:bldP spid="65" grpId="42" animBg="1"/>
      <p:bldP spid="65" grpId="43" animBg="1"/>
      <p:bldP spid="65" grpId="47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63" grpId="0"/>
      <p:bldP spid="70" grpId="0"/>
      <p:bldP spid="71" grpId="0"/>
      <p:bldP spid="72" grpId="0"/>
      <p:bldP spid="7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97028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П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AFE7013A-9237-4AF3-9077-4E31B4B70BCB}"/>
              </a:ext>
            </a:extLst>
          </p:cNvPr>
          <p:cNvCxnSpPr/>
          <p:nvPr/>
        </p:nvCxnSpPr>
        <p:spPr>
          <a:xfrm>
            <a:off x="3239092" y="36094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297DD3ED-068A-4038-B32D-124C10CD660E}"/>
              </a:ext>
            </a:extLst>
          </p:cNvPr>
          <p:cNvCxnSpPr/>
          <p:nvPr/>
        </p:nvCxnSpPr>
        <p:spPr>
          <a:xfrm>
            <a:off x="3914792" y="36094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D6A4295-E860-4876-8657-B64B0992E93F}"/>
              </a:ext>
            </a:extLst>
          </p:cNvPr>
          <p:cNvCxnSpPr/>
          <p:nvPr/>
        </p:nvCxnSpPr>
        <p:spPr>
          <a:xfrm>
            <a:off x="4572592" y="36094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4AB0DBBE-F59F-4DB3-958D-84127567029A}"/>
              </a:ext>
            </a:extLst>
          </p:cNvPr>
          <p:cNvCxnSpPr/>
          <p:nvPr/>
        </p:nvCxnSpPr>
        <p:spPr>
          <a:xfrm>
            <a:off x="5283792" y="36105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717878-B53C-4602-9B10-80BD40863338}"/>
              </a:ext>
            </a:extLst>
          </p:cNvPr>
          <p:cNvCxnSpPr/>
          <p:nvPr/>
        </p:nvCxnSpPr>
        <p:spPr>
          <a:xfrm>
            <a:off x="5982292" y="36094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4A9CE0ED-992B-4A82-9306-59445D13DB2F}"/>
              </a:ext>
            </a:extLst>
          </p:cNvPr>
          <p:cNvCxnSpPr/>
          <p:nvPr/>
        </p:nvCxnSpPr>
        <p:spPr>
          <a:xfrm>
            <a:off x="6655392" y="36105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7353892" y="36094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8052392" y="36094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А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187759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32" name="Б">
            <a:extLst>
              <a:ext uri="{FF2B5EF4-FFF2-40B4-BE49-F238E27FC236}">
                <a16:creationId xmlns:a16="http://schemas.microsoft.com/office/drawing/2014/main" xmlns="" id="{07CF2011-636D-4B7F-9DFA-1ECCF5F0779F}"/>
              </a:ext>
            </a:extLst>
          </p:cNvPr>
          <p:cNvSpPr/>
          <p:nvPr/>
        </p:nvSpPr>
        <p:spPr>
          <a:xfrm>
            <a:off x="243742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Б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3" name="В">
            <a:extLst>
              <a:ext uri="{FF2B5EF4-FFF2-40B4-BE49-F238E27FC236}">
                <a16:creationId xmlns:a16="http://schemas.microsoft.com/office/drawing/2014/main" xmlns="" id="{4458BC57-744C-4CD5-8B40-D396288841AD}"/>
              </a:ext>
            </a:extLst>
          </p:cNvPr>
          <p:cNvSpPr/>
          <p:nvPr/>
        </p:nvSpPr>
        <p:spPr>
          <a:xfrm>
            <a:off x="29972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В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4" name="Г">
            <a:extLst>
              <a:ext uri="{FF2B5EF4-FFF2-40B4-BE49-F238E27FC236}">
                <a16:creationId xmlns:a16="http://schemas.microsoft.com/office/drawing/2014/main" xmlns="" id="{439742D9-EC4E-4292-A4A6-2E84732B6EC7}"/>
              </a:ext>
            </a:extLst>
          </p:cNvPr>
          <p:cNvSpPr/>
          <p:nvPr/>
        </p:nvSpPr>
        <p:spPr>
          <a:xfrm>
            <a:off x="355710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Г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Д">
            <a:extLst>
              <a:ext uri="{FF2B5EF4-FFF2-40B4-BE49-F238E27FC236}">
                <a16:creationId xmlns:a16="http://schemas.microsoft.com/office/drawing/2014/main" xmlns="" id="{62E4ED62-ADFA-4717-B4BC-7DB7A5E5F62B}"/>
              </a:ext>
            </a:extLst>
          </p:cNvPr>
          <p:cNvSpPr/>
          <p:nvPr/>
        </p:nvSpPr>
        <p:spPr>
          <a:xfrm>
            <a:off x="4116940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Д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6" name="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467055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7" name="Ж">
            <a:extLst>
              <a:ext uri="{FF2B5EF4-FFF2-40B4-BE49-F238E27FC236}">
                <a16:creationId xmlns:a16="http://schemas.microsoft.com/office/drawing/2014/main" xmlns="" id="{E97BE79F-11F7-44DD-803C-6DACB79AE0A1}"/>
              </a:ext>
            </a:extLst>
          </p:cNvPr>
          <p:cNvSpPr/>
          <p:nvPr/>
        </p:nvSpPr>
        <p:spPr>
          <a:xfrm>
            <a:off x="5230395" y="4864547"/>
            <a:ext cx="671801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Ж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8" name="З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5796445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39" name="И">
            <a:extLst>
              <a:ext uri="{FF2B5EF4-FFF2-40B4-BE49-F238E27FC236}">
                <a16:creationId xmlns:a16="http://schemas.microsoft.com/office/drawing/2014/main" xmlns="" id="{57AB8800-B68A-4CE8-9F23-F3FCA98F85E7}"/>
              </a:ext>
            </a:extLst>
          </p:cNvPr>
          <p:cNvSpPr/>
          <p:nvPr/>
        </p:nvSpPr>
        <p:spPr>
          <a:xfrm>
            <a:off x="635628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И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0" name="К">
            <a:extLst>
              <a:ext uri="{FF2B5EF4-FFF2-40B4-BE49-F238E27FC236}">
                <a16:creationId xmlns:a16="http://schemas.microsoft.com/office/drawing/2014/main" xmlns="" id="{1F978DC1-7983-466B-89E7-BBFCAE074FA2}"/>
              </a:ext>
            </a:extLst>
          </p:cNvPr>
          <p:cNvSpPr/>
          <p:nvPr/>
        </p:nvSpPr>
        <p:spPr>
          <a:xfrm>
            <a:off x="691611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К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1" name="Л">
            <a:extLst>
              <a:ext uri="{FF2B5EF4-FFF2-40B4-BE49-F238E27FC236}">
                <a16:creationId xmlns:a16="http://schemas.microsoft.com/office/drawing/2014/main" xmlns="" id="{A5121886-267B-42D1-B276-C34FE005D67C}"/>
              </a:ext>
            </a:extLst>
          </p:cNvPr>
          <p:cNvSpPr/>
          <p:nvPr/>
        </p:nvSpPr>
        <p:spPr>
          <a:xfrm>
            <a:off x="747595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Л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2" name="М">
            <a:extLst>
              <a:ext uri="{FF2B5EF4-FFF2-40B4-BE49-F238E27FC236}">
                <a16:creationId xmlns:a16="http://schemas.microsoft.com/office/drawing/2014/main" xmlns="" id="{8073BB84-9409-46A4-90FC-B2E0E8C1A77B}"/>
              </a:ext>
            </a:extLst>
          </p:cNvPr>
          <p:cNvSpPr/>
          <p:nvPr/>
        </p:nvSpPr>
        <p:spPr>
          <a:xfrm>
            <a:off x="803579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М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Н">
            <a:extLst>
              <a:ext uri="{FF2B5EF4-FFF2-40B4-BE49-F238E27FC236}">
                <a16:creationId xmlns:a16="http://schemas.microsoft.com/office/drawing/2014/main" xmlns="" id="{71C86CCE-3D0F-4DF5-BA37-A7C30E003639}"/>
              </a:ext>
            </a:extLst>
          </p:cNvPr>
          <p:cNvSpPr/>
          <p:nvPr/>
        </p:nvSpPr>
        <p:spPr>
          <a:xfrm>
            <a:off x="8589411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Н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4" name="О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914924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5" name="П в слове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3183113" y="297113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П</a:t>
            </a:r>
          </a:p>
        </p:txBody>
      </p:sp>
      <p:sp>
        <p:nvSpPr>
          <p:cNvPr id="46" name="Р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178352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С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234335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8" name="Т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290319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9" name="У">
            <a:extLst>
              <a:ext uri="{FF2B5EF4-FFF2-40B4-BE49-F238E27FC236}">
                <a16:creationId xmlns:a16="http://schemas.microsoft.com/office/drawing/2014/main" xmlns="" id="{508227EE-E63D-4639-AA96-B9715247B64C}"/>
              </a:ext>
            </a:extLst>
          </p:cNvPr>
          <p:cNvSpPr/>
          <p:nvPr/>
        </p:nvSpPr>
        <p:spPr>
          <a:xfrm>
            <a:off x="3463032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У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0" name="Ф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401665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1" name="Х">
            <a:extLst>
              <a:ext uri="{FF2B5EF4-FFF2-40B4-BE49-F238E27FC236}">
                <a16:creationId xmlns:a16="http://schemas.microsoft.com/office/drawing/2014/main" xmlns="" id="{E50911D8-A191-46B0-BDEF-DC0B969B7667}"/>
              </a:ext>
            </a:extLst>
          </p:cNvPr>
          <p:cNvSpPr/>
          <p:nvPr/>
        </p:nvSpPr>
        <p:spPr>
          <a:xfrm>
            <a:off x="457648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Х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2" name="Ц">
            <a:extLst>
              <a:ext uri="{FF2B5EF4-FFF2-40B4-BE49-F238E27FC236}">
                <a16:creationId xmlns:a16="http://schemas.microsoft.com/office/drawing/2014/main" xmlns="" id="{9AABF417-9254-47C6-BFAB-2AFB51148D61}"/>
              </a:ext>
            </a:extLst>
          </p:cNvPr>
          <p:cNvSpPr/>
          <p:nvPr/>
        </p:nvSpPr>
        <p:spPr>
          <a:xfrm>
            <a:off x="514253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Ц</a:t>
            </a:r>
          </a:p>
        </p:txBody>
      </p:sp>
      <p:sp>
        <p:nvSpPr>
          <p:cNvPr id="53" name="Ч">
            <a:extLst>
              <a:ext uri="{FF2B5EF4-FFF2-40B4-BE49-F238E27FC236}">
                <a16:creationId xmlns:a16="http://schemas.microsoft.com/office/drawing/2014/main" xmlns="" id="{03D3CB7D-57DF-43A7-A8FE-D17007B8076D}"/>
              </a:ext>
            </a:extLst>
          </p:cNvPr>
          <p:cNvSpPr/>
          <p:nvPr/>
        </p:nvSpPr>
        <p:spPr>
          <a:xfrm>
            <a:off x="570237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Ч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4" name="Ш">
            <a:extLst>
              <a:ext uri="{FF2B5EF4-FFF2-40B4-BE49-F238E27FC236}">
                <a16:creationId xmlns:a16="http://schemas.microsoft.com/office/drawing/2014/main" xmlns="" id="{84D42F62-7820-4867-898D-99C2155515EA}"/>
              </a:ext>
            </a:extLst>
          </p:cNvPr>
          <p:cNvSpPr/>
          <p:nvPr/>
        </p:nvSpPr>
        <p:spPr>
          <a:xfrm>
            <a:off x="626221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Ш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5" name="Щ">
            <a:extLst>
              <a:ext uri="{FF2B5EF4-FFF2-40B4-BE49-F238E27FC236}">
                <a16:creationId xmlns:a16="http://schemas.microsoft.com/office/drawing/2014/main" xmlns="" id="{3C750B6F-D9B3-419B-BD8F-1450406449C0}"/>
              </a:ext>
            </a:extLst>
          </p:cNvPr>
          <p:cNvSpPr/>
          <p:nvPr/>
        </p:nvSpPr>
        <p:spPr>
          <a:xfrm>
            <a:off x="682204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Щ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6" name="Ь">
            <a:extLst>
              <a:ext uri="{FF2B5EF4-FFF2-40B4-BE49-F238E27FC236}">
                <a16:creationId xmlns:a16="http://schemas.microsoft.com/office/drawing/2014/main" xmlns="" id="{54AE5CD9-9DF8-4B0B-A76B-92ED5F7BF0A2}"/>
              </a:ext>
            </a:extLst>
          </p:cNvPr>
          <p:cNvSpPr/>
          <p:nvPr/>
        </p:nvSpPr>
        <p:spPr>
          <a:xfrm>
            <a:off x="738188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Ь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7" name="Ъ">
            <a:extLst>
              <a:ext uri="{FF2B5EF4-FFF2-40B4-BE49-F238E27FC236}">
                <a16:creationId xmlns:a16="http://schemas.microsoft.com/office/drawing/2014/main" xmlns="" id="{8790E499-7263-4D80-8A7C-8D069F02505B}"/>
              </a:ext>
            </a:extLst>
          </p:cNvPr>
          <p:cNvSpPr/>
          <p:nvPr/>
        </p:nvSpPr>
        <p:spPr>
          <a:xfrm>
            <a:off x="7935503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Ъ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8" name="Ы">
            <a:extLst>
              <a:ext uri="{FF2B5EF4-FFF2-40B4-BE49-F238E27FC236}">
                <a16:creationId xmlns:a16="http://schemas.microsoft.com/office/drawing/2014/main" xmlns="" id="{DC517082-81FC-4A75-ACB0-14214C82EF8C}"/>
              </a:ext>
            </a:extLst>
          </p:cNvPr>
          <p:cNvSpPr/>
          <p:nvPr/>
        </p:nvSpPr>
        <p:spPr>
          <a:xfrm>
            <a:off x="849534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Ы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9" name="Э">
            <a:extLst>
              <a:ext uri="{FF2B5EF4-FFF2-40B4-BE49-F238E27FC236}">
                <a16:creationId xmlns:a16="http://schemas.microsoft.com/office/drawing/2014/main" xmlns="" id="{553EEC79-5EFA-47CD-8469-4A4FE988315C}"/>
              </a:ext>
            </a:extLst>
          </p:cNvPr>
          <p:cNvSpPr/>
          <p:nvPr/>
        </p:nvSpPr>
        <p:spPr>
          <a:xfrm>
            <a:off x="904160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Э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0" name="Ю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958674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1" name="Я">
            <a:extLst>
              <a:ext uri="{FF2B5EF4-FFF2-40B4-BE49-F238E27FC236}">
                <a16:creationId xmlns:a16="http://schemas.microsoft.com/office/drawing/2014/main" xmlns="" id="{BCAE5DFD-7291-4069-927F-221ABF919C90}"/>
              </a:ext>
            </a:extLst>
          </p:cNvPr>
          <p:cNvSpPr/>
          <p:nvPr/>
        </p:nvSpPr>
        <p:spPr>
          <a:xfrm>
            <a:off x="10102476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Я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ЕСТЬ ТАКАЯ БУКВА">
            <a:extLst>
              <a:ext uri="{FF2B5EF4-FFF2-40B4-BE49-F238E27FC236}">
                <a16:creationId xmlns:a16="http://schemas.microsoft.com/office/drawing/2014/main" xmlns="" id="{31E56B4B-24F6-45C4-9412-758D32BF8AFA}"/>
              </a:ext>
            </a:extLst>
          </p:cNvPr>
          <p:cNvSpPr/>
          <p:nvPr/>
        </p:nvSpPr>
        <p:spPr>
          <a:xfrm>
            <a:off x="1725758" y="4596537"/>
            <a:ext cx="8991816" cy="145505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Есть такая буква!</a:t>
            </a:r>
          </a:p>
        </p:txBody>
      </p:sp>
      <p:sp>
        <p:nvSpPr>
          <p:cNvPr id="65" name="ТАКОЙ БУКВЫ НЕТ">
            <a:extLst>
              <a:ext uri="{FF2B5EF4-FFF2-40B4-BE49-F238E27FC236}">
                <a16:creationId xmlns:a16="http://schemas.microsoft.com/office/drawing/2014/main" xmlns="" id="{C62AD4FA-569F-4C97-8BC1-0175B03D0925}"/>
              </a:ext>
            </a:extLst>
          </p:cNvPr>
          <p:cNvSpPr/>
          <p:nvPr/>
        </p:nvSpPr>
        <p:spPr>
          <a:xfrm>
            <a:off x="1725758" y="4596537"/>
            <a:ext cx="8991816" cy="1455058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Такой буквы нет!</a:t>
            </a:r>
          </a:p>
        </p:txBody>
      </p:sp>
      <p:sp>
        <p:nvSpPr>
          <p:cNvPr id="80" name="Р в слове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3882749" y="2978528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1" name="О в слове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4488628" y="297113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2" name="Ф в слове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5284613" y="297113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0135" y="724142"/>
            <a:ext cx="89800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Ч</a:t>
            </a:r>
            <a:r>
              <a:rPr lang="ru-RU" sz="2800" b="1" i="1" dirty="0" smtClean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лены </a:t>
            </a:r>
            <a:r>
              <a:rPr lang="ru-RU" sz="28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Профсоюза, выполняющие профсоюзную работу и не состоящие в трудовых отношениях с Профсоюзом, организацией Профсоюза</a:t>
            </a:r>
          </a:p>
        </p:txBody>
      </p:sp>
      <p:pic>
        <p:nvPicPr>
          <p:cNvPr id="63" name="Рисунок 62" descr="https://sh-zolotuxinskaya-oo-r38.gosweb.gosuslugi.ru/netcat_files/60/2918/Logotip_Obshherossijskogo_Profsoyuz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881" y="59893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62" name="А слове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5968461" y="297113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64" name="К слове">
            <a:extLst>
              <a:ext uri="{FF2B5EF4-FFF2-40B4-BE49-F238E27FC236}">
                <a16:creationId xmlns:a16="http://schemas.microsoft.com/office/drawing/2014/main" xmlns="" id="{1F978DC1-7983-466B-89E7-BBFCAE074FA2}"/>
              </a:ext>
            </a:extLst>
          </p:cNvPr>
          <p:cNvSpPr/>
          <p:nvPr/>
        </p:nvSpPr>
        <p:spPr>
          <a:xfrm>
            <a:off x="6616255" y="297113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 smtClean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К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66" name="Т слове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7314139" y="2978528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 smtClean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67" name="И слове">
            <a:extLst>
              <a:ext uri="{FF2B5EF4-FFF2-40B4-BE49-F238E27FC236}">
                <a16:creationId xmlns:a16="http://schemas.microsoft.com/office/drawing/2014/main" xmlns="" id="{57AB8800-B68A-4CE8-9F23-F3FCA98F85E7}"/>
              </a:ext>
            </a:extLst>
          </p:cNvPr>
          <p:cNvSpPr/>
          <p:nvPr/>
        </p:nvSpPr>
        <p:spPr>
          <a:xfrm>
            <a:off x="8010472" y="2957456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И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xmlns="" id="{4A9CE0ED-992B-4A82-9306-59445D13DB2F}"/>
              </a:ext>
            </a:extLst>
          </p:cNvPr>
          <p:cNvCxnSpPr/>
          <p:nvPr/>
        </p:nvCxnSpPr>
        <p:spPr>
          <a:xfrm>
            <a:off x="8713512" y="360949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В слове">
            <a:extLst>
              <a:ext uri="{FF2B5EF4-FFF2-40B4-BE49-F238E27FC236}">
                <a16:creationId xmlns:a16="http://schemas.microsoft.com/office/drawing/2014/main" xmlns="" id="{4458BC57-744C-4CD5-8B40-D396288841AD}"/>
              </a:ext>
            </a:extLst>
          </p:cNvPr>
          <p:cNvSpPr/>
          <p:nvPr/>
        </p:nvSpPr>
        <p:spPr>
          <a:xfrm>
            <a:off x="8674375" y="2957456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В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pic>
        <p:nvPicPr>
          <p:cNvPr id="70" name="Рисунок 6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7020" y="6171926"/>
            <a:ext cx="2083253" cy="5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3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4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ntr" presetSubtype="0" fill="hold" grpId="4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4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3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33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3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2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3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3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2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3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2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3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grpId="26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3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grpId="2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4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grpId="4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xit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xit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xit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xit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xit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xit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ppy-wheels-z_uk-pobe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presetSubtype="0" fill="hold" grpId="4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1" presetClass="entr" presetSubtype="0" fill="hold" grpId="4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6" presetID="1" presetClass="entr" presetSubtype="0" fill="hold" grpId="5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3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9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8" fill="hold">
                      <p:stCondLst>
                        <p:cond delay="0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2" presetID="1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3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0" presetID="1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78" grpId="0"/>
      <p:bldP spid="31" grpId="0"/>
      <p:bldP spid="32" grpId="0"/>
      <p:bldP spid="33" grpId="0"/>
      <p:bldP spid="34" grpId="0"/>
      <p:bldP spid="35" grpId="0"/>
      <p:bldP spid="36" grpId="0"/>
      <p:bldP spid="36" grpId="1"/>
      <p:bldP spid="37" grpId="0"/>
      <p:bldP spid="38" grpId="0"/>
      <p:bldP spid="39" grpId="0"/>
      <p:bldP spid="40" grpId="0"/>
      <p:bldP spid="41" grpId="0"/>
      <p:bldP spid="41" grpId="1"/>
      <p:bldP spid="42" grpId="0"/>
      <p:bldP spid="43" grpId="0"/>
      <p:bldP spid="44" grpId="0"/>
      <p:bldP spid="45" grpId="0"/>
      <p:bldP spid="46" grpId="0"/>
      <p:bldP spid="46" grpId="1"/>
      <p:bldP spid="47" grpId="0"/>
      <p:bldP spid="48" grpId="0"/>
      <p:bldP spid="49" grpId="0"/>
      <p:bldP spid="50" grpId="0"/>
      <p:bldP spid="50" grpId="1"/>
      <p:bldP spid="51" grpId="0"/>
      <p:bldP spid="52" grpId="0"/>
      <p:bldP spid="52" grpId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74" grpId="0" animBg="1"/>
      <p:bldP spid="74" grpId="1" animBg="1"/>
      <p:bldP spid="74" grpId="3" animBg="1"/>
      <p:bldP spid="74" grpId="7" animBg="1"/>
      <p:bldP spid="74" grpId="8" animBg="1"/>
      <p:bldP spid="74" grpId="9" animBg="1"/>
      <p:bldP spid="74" grpId="10" animBg="1"/>
      <p:bldP spid="74" grpId="11" animBg="1"/>
      <p:bldP spid="74" grpId="12" animBg="1"/>
      <p:bldP spid="74" grpId="13" animBg="1"/>
      <p:bldP spid="74" grpId="14" animBg="1"/>
      <p:bldP spid="74" grpId="15" animBg="1"/>
      <p:bldP spid="74" grpId="16" animBg="1"/>
      <p:bldP spid="74" grpId="17" animBg="1"/>
      <p:bldP spid="74" grpId="18" animBg="1"/>
      <p:bldP spid="74" grpId="19" animBg="1"/>
      <p:bldP spid="74" grpId="20" animBg="1"/>
      <p:bldP spid="74" grpId="21" animBg="1"/>
      <p:bldP spid="65" grpId="0" animBg="1"/>
      <p:bldP spid="65" grpId="1" animBg="1"/>
      <p:bldP spid="65" grpId="2" animBg="1"/>
      <p:bldP spid="65" grpId="3" animBg="1"/>
      <p:bldP spid="65" grpId="4" animBg="1"/>
      <p:bldP spid="65" grpId="5" animBg="1"/>
      <p:bldP spid="65" grpId="6" animBg="1"/>
      <p:bldP spid="65" grpId="7" animBg="1"/>
      <p:bldP spid="65" grpId="8" animBg="1"/>
      <p:bldP spid="65" grpId="9" animBg="1"/>
      <p:bldP spid="65" grpId="10" animBg="1"/>
      <p:bldP spid="65" grpId="11" animBg="1"/>
      <p:bldP spid="65" grpId="14" animBg="1"/>
      <p:bldP spid="65" grpId="15" animBg="1"/>
      <p:bldP spid="65" grpId="17" animBg="1"/>
      <p:bldP spid="65" grpId="18" animBg="1"/>
      <p:bldP spid="65" grpId="19" animBg="1"/>
      <p:bldP spid="65" grpId="20" animBg="1"/>
      <p:bldP spid="65" grpId="21" animBg="1"/>
      <p:bldP spid="65" grpId="22" animBg="1"/>
      <p:bldP spid="65" grpId="23" animBg="1"/>
      <p:bldP spid="65" grpId="24" animBg="1"/>
      <p:bldP spid="65" grpId="25" animBg="1"/>
      <p:bldP spid="65" grpId="26" animBg="1"/>
      <p:bldP spid="65" grpId="27" animBg="1"/>
      <p:bldP spid="65" grpId="28" animBg="1"/>
      <p:bldP spid="65" grpId="29" animBg="1"/>
      <p:bldP spid="65" grpId="30" animBg="1"/>
      <p:bldP spid="65" grpId="31" animBg="1"/>
      <p:bldP spid="65" grpId="32" animBg="1"/>
      <p:bldP spid="65" grpId="33" animBg="1"/>
      <p:bldP spid="65" grpId="34" animBg="1"/>
      <p:bldP spid="65" grpId="35" animBg="1"/>
      <p:bldP spid="65" grpId="36" animBg="1"/>
      <p:bldP spid="65" grpId="37" animBg="1"/>
      <p:bldP spid="65" grpId="38" animBg="1"/>
      <p:bldP spid="65" grpId="39" animBg="1"/>
      <p:bldP spid="65" grpId="40" animBg="1"/>
      <p:bldP spid="65" grpId="41" animBg="1"/>
      <p:bldP spid="65" grpId="45" animBg="1"/>
      <p:bldP spid="65" grpId="46" animBg="1"/>
      <p:bldP spid="65" grpId="47" animBg="1"/>
      <p:bldP spid="65" grpId="48" animBg="1"/>
      <p:bldP spid="65" grpId="49" animBg="1"/>
      <p:bldP spid="65" grpId="51" animBg="1"/>
      <p:bldP spid="80" grpId="0"/>
      <p:bldP spid="81" grpId="0"/>
      <p:bldP spid="82" grpId="0"/>
      <p:bldP spid="62" grpId="0"/>
      <p:bldP spid="64" grpId="0"/>
      <p:bldP spid="66" grpId="0"/>
      <p:bldP spid="67" grpId="0"/>
      <p:bldP spid="6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97028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П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AFE7013A-9237-4AF3-9077-4E31B4B70BCB}"/>
              </a:ext>
            </a:extLst>
          </p:cNvPr>
          <p:cNvCxnSpPr/>
          <p:nvPr/>
        </p:nvCxnSpPr>
        <p:spPr>
          <a:xfrm>
            <a:off x="2441144" y="32335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297DD3ED-068A-4038-B32D-124C10CD660E}"/>
              </a:ext>
            </a:extLst>
          </p:cNvPr>
          <p:cNvCxnSpPr/>
          <p:nvPr/>
        </p:nvCxnSpPr>
        <p:spPr>
          <a:xfrm>
            <a:off x="3116844" y="32335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D6A4295-E860-4876-8657-B64B0992E93F}"/>
              </a:ext>
            </a:extLst>
          </p:cNvPr>
          <p:cNvCxnSpPr/>
          <p:nvPr/>
        </p:nvCxnSpPr>
        <p:spPr>
          <a:xfrm>
            <a:off x="3774644" y="32335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4AB0DBBE-F59F-4DB3-958D-84127567029A}"/>
              </a:ext>
            </a:extLst>
          </p:cNvPr>
          <p:cNvCxnSpPr/>
          <p:nvPr/>
        </p:nvCxnSpPr>
        <p:spPr>
          <a:xfrm>
            <a:off x="4485844" y="32346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FD717878-B53C-4602-9B10-80BD40863338}"/>
              </a:ext>
            </a:extLst>
          </p:cNvPr>
          <p:cNvCxnSpPr/>
          <p:nvPr/>
        </p:nvCxnSpPr>
        <p:spPr>
          <a:xfrm>
            <a:off x="5184344" y="32335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4A9CE0ED-992B-4A82-9306-59445D13DB2F}"/>
              </a:ext>
            </a:extLst>
          </p:cNvPr>
          <p:cNvCxnSpPr/>
          <p:nvPr/>
        </p:nvCxnSpPr>
        <p:spPr>
          <a:xfrm>
            <a:off x="5857444" y="32346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3641130E-CDF7-4605-8242-1CA9E881652A}"/>
              </a:ext>
            </a:extLst>
          </p:cNvPr>
          <p:cNvCxnSpPr/>
          <p:nvPr/>
        </p:nvCxnSpPr>
        <p:spPr>
          <a:xfrm>
            <a:off x="6555944" y="32335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7254444" y="323352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А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187759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32" name="Б">
            <a:extLst>
              <a:ext uri="{FF2B5EF4-FFF2-40B4-BE49-F238E27FC236}">
                <a16:creationId xmlns:a16="http://schemas.microsoft.com/office/drawing/2014/main" xmlns="" id="{07CF2011-636D-4B7F-9DFA-1ECCF5F0779F}"/>
              </a:ext>
            </a:extLst>
          </p:cNvPr>
          <p:cNvSpPr/>
          <p:nvPr/>
        </p:nvSpPr>
        <p:spPr>
          <a:xfrm>
            <a:off x="243742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Б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3" name="В">
            <a:extLst>
              <a:ext uri="{FF2B5EF4-FFF2-40B4-BE49-F238E27FC236}">
                <a16:creationId xmlns:a16="http://schemas.microsoft.com/office/drawing/2014/main" xmlns="" id="{4458BC57-744C-4CD5-8B40-D396288841AD}"/>
              </a:ext>
            </a:extLst>
          </p:cNvPr>
          <p:cNvSpPr/>
          <p:nvPr/>
        </p:nvSpPr>
        <p:spPr>
          <a:xfrm>
            <a:off x="299726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В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4" name="Г">
            <a:extLst>
              <a:ext uri="{FF2B5EF4-FFF2-40B4-BE49-F238E27FC236}">
                <a16:creationId xmlns:a16="http://schemas.microsoft.com/office/drawing/2014/main" xmlns="" id="{439742D9-EC4E-4292-A4A6-2E84732B6EC7}"/>
              </a:ext>
            </a:extLst>
          </p:cNvPr>
          <p:cNvSpPr/>
          <p:nvPr/>
        </p:nvSpPr>
        <p:spPr>
          <a:xfrm>
            <a:off x="355710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Г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Д">
            <a:extLst>
              <a:ext uri="{FF2B5EF4-FFF2-40B4-BE49-F238E27FC236}">
                <a16:creationId xmlns:a16="http://schemas.microsoft.com/office/drawing/2014/main" xmlns="" id="{62E4ED62-ADFA-4717-B4BC-7DB7A5E5F62B}"/>
              </a:ext>
            </a:extLst>
          </p:cNvPr>
          <p:cNvSpPr/>
          <p:nvPr/>
        </p:nvSpPr>
        <p:spPr>
          <a:xfrm>
            <a:off x="4116940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Д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6" name="Е">
            <a:extLst>
              <a:ext uri="{FF2B5EF4-FFF2-40B4-BE49-F238E27FC236}">
                <a16:creationId xmlns:a16="http://schemas.microsoft.com/office/drawing/2014/main" xmlns="" id="{3DAC36E5-AFE1-40BF-B952-814E3E655F5E}"/>
              </a:ext>
            </a:extLst>
          </p:cNvPr>
          <p:cNvSpPr/>
          <p:nvPr/>
        </p:nvSpPr>
        <p:spPr>
          <a:xfrm>
            <a:off x="467055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Е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7" name="Ж">
            <a:extLst>
              <a:ext uri="{FF2B5EF4-FFF2-40B4-BE49-F238E27FC236}">
                <a16:creationId xmlns:a16="http://schemas.microsoft.com/office/drawing/2014/main" xmlns="" id="{E97BE79F-11F7-44DD-803C-6DACB79AE0A1}"/>
              </a:ext>
            </a:extLst>
          </p:cNvPr>
          <p:cNvSpPr/>
          <p:nvPr/>
        </p:nvSpPr>
        <p:spPr>
          <a:xfrm>
            <a:off x="5230395" y="4864547"/>
            <a:ext cx="671801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Ж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38" name="З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5796445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39" name="И">
            <a:extLst>
              <a:ext uri="{FF2B5EF4-FFF2-40B4-BE49-F238E27FC236}">
                <a16:creationId xmlns:a16="http://schemas.microsoft.com/office/drawing/2014/main" xmlns="" id="{57AB8800-B68A-4CE8-9F23-F3FCA98F85E7}"/>
              </a:ext>
            </a:extLst>
          </p:cNvPr>
          <p:cNvSpPr/>
          <p:nvPr/>
        </p:nvSpPr>
        <p:spPr>
          <a:xfrm>
            <a:off x="6356282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И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0" name="К">
            <a:extLst>
              <a:ext uri="{FF2B5EF4-FFF2-40B4-BE49-F238E27FC236}">
                <a16:creationId xmlns:a16="http://schemas.microsoft.com/office/drawing/2014/main" xmlns="" id="{1F978DC1-7983-466B-89E7-BBFCAE074FA2}"/>
              </a:ext>
            </a:extLst>
          </p:cNvPr>
          <p:cNvSpPr/>
          <p:nvPr/>
        </p:nvSpPr>
        <p:spPr>
          <a:xfrm>
            <a:off x="6916119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К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1" name="Л">
            <a:extLst>
              <a:ext uri="{FF2B5EF4-FFF2-40B4-BE49-F238E27FC236}">
                <a16:creationId xmlns:a16="http://schemas.microsoft.com/office/drawing/2014/main" xmlns="" id="{A5121886-267B-42D1-B276-C34FE005D67C}"/>
              </a:ext>
            </a:extLst>
          </p:cNvPr>
          <p:cNvSpPr/>
          <p:nvPr/>
        </p:nvSpPr>
        <p:spPr>
          <a:xfrm>
            <a:off x="7475956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Л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2" name="М">
            <a:extLst>
              <a:ext uri="{FF2B5EF4-FFF2-40B4-BE49-F238E27FC236}">
                <a16:creationId xmlns:a16="http://schemas.microsoft.com/office/drawing/2014/main" xmlns="" id="{8073BB84-9409-46A4-90FC-B2E0E8C1A77B}"/>
              </a:ext>
            </a:extLst>
          </p:cNvPr>
          <p:cNvSpPr/>
          <p:nvPr/>
        </p:nvSpPr>
        <p:spPr>
          <a:xfrm>
            <a:off x="8035793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М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Н">
            <a:extLst>
              <a:ext uri="{FF2B5EF4-FFF2-40B4-BE49-F238E27FC236}">
                <a16:creationId xmlns:a16="http://schemas.microsoft.com/office/drawing/2014/main" xmlns="" id="{71C86CCE-3D0F-4DF5-BA37-A7C30E003639}"/>
              </a:ext>
            </a:extLst>
          </p:cNvPr>
          <p:cNvSpPr/>
          <p:nvPr/>
        </p:nvSpPr>
        <p:spPr>
          <a:xfrm>
            <a:off x="8589411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Н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4" name="О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9149248" y="4864547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5" name="П в слове">
            <a:extLst>
              <a:ext uri="{FF2B5EF4-FFF2-40B4-BE49-F238E27FC236}">
                <a16:creationId xmlns:a16="http://schemas.microsoft.com/office/drawing/2014/main" xmlns="" id="{83B4F7E7-0A68-4EFE-B8E6-83BB85D651E1}"/>
              </a:ext>
            </a:extLst>
          </p:cNvPr>
          <p:cNvSpPr/>
          <p:nvPr/>
        </p:nvSpPr>
        <p:spPr>
          <a:xfrm>
            <a:off x="2385165" y="259516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П</a:t>
            </a:r>
          </a:p>
        </p:txBody>
      </p:sp>
      <p:sp>
        <p:nvSpPr>
          <p:cNvPr id="46" name="Р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178352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С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234335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8" name="Т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290319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49" name="У">
            <a:extLst>
              <a:ext uri="{FF2B5EF4-FFF2-40B4-BE49-F238E27FC236}">
                <a16:creationId xmlns:a16="http://schemas.microsoft.com/office/drawing/2014/main" xmlns="" id="{508227EE-E63D-4639-AA96-B9715247B64C}"/>
              </a:ext>
            </a:extLst>
          </p:cNvPr>
          <p:cNvSpPr/>
          <p:nvPr/>
        </p:nvSpPr>
        <p:spPr>
          <a:xfrm>
            <a:off x="3463032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У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0" name="Ф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401665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1" name="Х">
            <a:extLst>
              <a:ext uri="{FF2B5EF4-FFF2-40B4-BE49-F238E27FC236}">
                <a16:creationId xmlns:a16="http://schemas.microsoft.com/office/drawing/2014/main" xmlns="" id="{E50911D8-A191-46B0-BDEF-DC0B969B7667}"/>
              </a:ext>
            </a:extLst>
          </p:cNvPr>
          <p:cNvSpPr/>
          <p:nvPr/>
        </p:nvSpPr>
        <p:spPr>
          <a:xfrm>
            <a:off x="457648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Х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2" name="Ц">
            <a:extLst>
              <a:ext uri="{FF2B5EF4-FFF2-40B4-BE49-F238E27FC236}">
                <a16:creationId xmlns:a16="http://schemas.microsoft.com/office/drawing/2014/main" xmlns="" id="{9AABF417-9254-47C6-BFAB-2AFB51148D61}"/>
              </a:ext>
            </a:extLst>
          </p:cNvPr>
          <p:cNvSpPr/>
          <p:nvPr/>
        </p:nvSpPr>
        <p:spPr>
          <a:xfrm>
            <a:off x="514253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FFCCFF"/>
                </a:solidFill>
                <a:latin typeface="Georgia" panose="02040502050405020303" pitchFamily="18" charset="0"/>
              </a:rPr>
              <a:t>Ц</a:t>
            </a:r>
          </a:p>
        </p:txBody>
      </p:sp>
      <p:sp>
        <p:nvSpPr>
          <p:cNvPr id="53" name="Ч">
            <a:extLst>
              <a:ext uri="{FF2B5EF4-FFF2-40B4-BE49-F238E27FC236}">
                <a16:creationId xmlns:a16="http://schemas.microsoft.com/office/drawing/2014/main" xmlns="" id="{03D3CB7D-57DF-43A7-A8FE-D17007B8076D}"/>
              </a:ext>
            </a:extLst>
          </p:cNvPr>
          <p:cNvSpPr/>
          <p:nvPr/>
        </p:nvSpPr>
        <p:spPr>
          <a:xfrm>
            <a:off x="570237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Ч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4" name="Ш">
            <a:extLst>
              <a:ext uri="{FF2B5EF4-FFF2-40B4-BE49-F238E27FC236}">
                <a16:creationId xmlns:a16="http://schemas.microsoft.com/office/drawing/2014/main" xmlns="" id="{84D42F62-7820-4867-898D-99C2155515EA}"/>
              </a:ext>
            </a:extLst>
          </p:cNvPr>
          <p:cNvSpPr/>
          <p:nvPr/>
        </p:nvSpPr>
        <p:spPr>
          <a:xfrm>
            <a:off x="6262211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Ш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5" name="Щ">
            <a:extLst>
              <a:ext uri="{FF2B5EF4-FFF2-40B4-BE49-F238E27FC236}">
                <a16:creationId xmlns:a16="http://schemas.microsoft.com/office/drawing/2014/main" xmlns="" id="{3C750B6F-D9B3-419B-BD8F-1450406449C0}"/>
              </a:ext>
            </a:extLst>
          </p:cNvPr>
          <p:cNvSpPr/>
          <p:nvPr/>
        </p:nvSpPr>
        <p:spPr>
          <a:xfrm>
            <a:off x="6822048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Щ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6" name="Ь">
            <a:extLst>
              <a:ext uri="{FF2B5EF4-FFF2-40B4-BE49-F238E27FC236}">
                <a16:creationId xmlns:a16="http://schemas.microsoft.com/office/drawing/2014/main" xmlns="" id="{54AE5CD9-9DF8-4B0B-A76B-92ED5F7BF0A2}"/>
              </a:ext>
            </a:extLst>
          </p:cNvPr>
          <p:cNvSpPr/>
          <p:nvPr/>
        </p:nvSpPr>
        <p:spPr>
          <a:xfrm>
            <a:off x="7381885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Ь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7" name="Ъ">
            <a:extLst>
              <a:ext uri="{FF2B5EF4-FFF2-40B4-BE49-F238E27FC236}">
                <a16:creationId xmlns:a16="http://schemas.microsoft.com/office/drawing/2014/main" xmlns="" id="{8790E499-7263-4D80-8A7C-8D069F02505B}"/>
              </a:ext>
            </a:extLst>
          </p:cNvPr>
          <p:cNvSpPr/>
          <p:nvPr/>
        </p:nvSpPr>
        <p:spPr>
          <a:xfrm>
            <a:off x="7935503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Ъ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8" name="Ы">
            <a:extLst>
              <a:ext uri="{FF2B5EF4-FFF2-40B4-BE49-F238E27FC236}">
                <a16:creationId xmlns:a16="http://schemas.microsoft.com/office/drawing/2014/main" xmlns="" id="{DC517082-81FC-4A75-ACB0-14214C82EF8C}"/>
              </a:ext>
            </a:extLst>
          </p:cNvPr>
          <p:cNvSpPr/>
          <p:nvPr/>
        </p:nvSpPr>
        <p:spPr>
          <a:xfrm>
            <a:off x="8495340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Ы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59" name="Э">
            <a:extLst>
              <a:ext uri="{FF2B5EF4-FFF2-40B4-BE49-F238E27FC236}">
                <a16:creationId xmlns:a16="http://schemas.microsoft.com/office/drawing/2014/main" xmlns="" id="{553EEC79-5EFA-47CD-8469-4A4FE988315C}"/>
              </a:ext>
            </a:extLst>
          </p:cNvPr>
          <p:cNvSpPr/>
          <p:nvPr/>
        </p:nvSpPr>
        <p:spPr>
          <a:xfrm>
            <a:off x="9041607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Э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0" name="Ю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9586744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61" name="Я">
            <a:extLst>
              <a:ext uri="{FF2B5EF4-FFF2-40B4-BE49-F238E27FC236}">
                <a16:creationId xmlns:a16="http://schemas.microsoft.com/office/drawing/2014/main" xmlns="" id="{BCAE5DFD-7291-4069-927F-221ABF919C90}"/>
              </a:ext>
            </a:extLst>
          </p:cNvPr>
          <p:cNvSpPr/>
          <p:nvPr/>
        </p:nvSpPr>
        <p:spPr>
          <a:xfrm>
            <a:off x="10102476" y="5518789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FFCC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Я</a:t>
            </a:r>
            <a:endParaRPr lang="ru-RU" sz="4000" b="1" dirty="0">
              <a:solidFill>
                <a:srgbClr val="FFCCFF"/>
              </a:solidFill>
              <a:latin typeface="Georgia" panose="02040502050405020303" pitchFamily="18" charset="0"/>
            </a:endParaRPr>
          </a:p>
        </p:txBody>
      </p:sp>
      <p:sp>
        <p:nvSpPr>
          <p:cNvPr id="74" name="ЕСТЬ ТАКАЯ БУКВА">
            <a:extLst>
              <a:ext uri="{FF2B5EF4-FFF2-40B4-BE49-F238E27FC236}">
                <a16:creationId xmlns:a16="http://schemas.microsoft.com/office/drawing/2014/main" xmlns="" id="{31E56B4B-24F6-45C4-9412-758D32BF8AFA}"/>
              </a:ext>
            </a:extLst>
          </p:cNvPr>
          <p:cNvSpPr/>
          <p:nvPr/>
        </p:nvSpPr>
        <p:spPr>
          <a:xfrm>
            <a:off x="1644031" y="4710121"/>
            <a:ext cx="8991816" cy="145505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Есть такая буква!</a:t>
            </a:r>
          </a:p>
        </p:txBody>
      </p:sp>
      <p:sp>
        <p:nvSpPr>
          <p:cNvPr id="65" name="ТАКОЙ БУКВЫ НЕТ">
            <a:extLst>
              <a:ext uri="{FF2B5EF4-FFF2-40B4-BE49-F238E27FC236}">
                <a16:creationId xmlns:a16="http://schemas.microsoft.com/office/drawing/2014/main" xmlns="" id="{C62AD4FA-569F-4C97-8BC1-0175B03D0925}"/>
              </a:ext>
            </a:extLst>
          </p:cNvPr>
          <p:cNvSpPr/>
          <p:nvPr/>
        </p:nvSpPr>
        <p:spPr>
          <a:xfrm>
            <a:off x="1657264" y="4702843"/>
            <a:ext cx="8991816" cy="1455058"/>
          </a:xfrm>
          <a:prstGeom prst="rect">
            <a:avLst/>
          </a:prstGeom>
          <a:solidFill>
            <a:srgbClr val="CC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Такой буквы нет!</a:t>
            </a:r>
          </a:p>
        </p:txBody>
      </p:sp>
      <p:sp>
        <p:nvSpPr>
          <p:cNvPr id="80" name="Р в слове">
            <a:extLst>
              <a:ext uri="{FF2B5EF4-FFF2-40B4-BE49-F238E27FC236}">
                <a16:creationId xmlns:a16="http://schemas.microsoft.com/office/drawing/2014/main" xmlns="" id="{FD20E7B9-21C5-4DD2-90DD-5AFAF64AE354}"/>
              </a:ext>
            </a:extLst>
          </p:cNvPr>
          <p:cNvSpPr/>
          <p:nvPr/>
        </p:nvSpPr>
        <p:spPr>
          <a:xfrm>
            <a:off x="3084801" y="260255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Р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1" name="О в слове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3690680" y="259516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2" name="Ф в слове">
            <a:extLst>
              <a:ext uri="{FF2B5EF4-FFF2-40B4-BE49-F238E27FC236}">
                <a16:creationId xmlns:a16="http://schemas.microsoft.com/office/drawing/2014/main" xmlns="" id="{E3F77754-A15B-4544-882F-1B8B9B4F830E}"/>
              </a:ext>
            </a:extLst>
          </p:cNvPr>
          <p:cNvSpPr/>
          <p:nvPr/>
        </p:nvSpPr>
        <p:spPr>
          <a:xfrm>
            <a:off x="4486665" y="259516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Ф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3" name="С в слове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5166607" y="260761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4" name="О в слове">
            <a:extLst>
              <a:ext uri="{FF2B5EF4-FFF2-40B4-BE49-F238E27FC236}">
                <a16:creationId xmlns:a16="http://schemas.microsoft.com/office/drawing/2014/main" xmlns="" id="{BAD13D9E-9220-4586-80F5-EA9BEAD018E6}"/>
              </a:ext>
            </a:extLst>
          </p:cNvPr>
          <p:cNvSpPr/>
          <p:nvPr/>
        </p:nvSpPr>
        <p:spPr>
          <a:xfrm>
            <a:off x="5876002" y="260255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5" name="Ю в слове">
            <a:extLst>
              <a:ext uri="{FF2B5EF4-FFF2-40B4-BE49-F238E27FC236}">
                <a16:creationId xmlns:a16="http://schemas.microsoft.com/office/drawing/2014/main" xmlns="" id="{36CE3EDB-6976-4F3A-9D46-C20C8BFB4772}"/>
              </a:ext>
            </a:extLst>
          </p:cNvPr>
          <p:cNvSpPr/>
          <p:nvPr/>
        </p:nvSpPr>
        <p:spPr>
          <a:xfrm>
            <a:off x="6534544" y="263555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Ю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86" name="З в слове">
            <a:extLst>
              <a:ext uri="{FF2B5EF4-FFF2-40B4-BE49-F238E27FC236}">
                <a16:creationId xmlns:a16="http://schemas.microsoft.com/office/drawing/2014/main" xmlns="" id="{2D147F2B-4B18-460C-A9D9-B158141216D2}"/>
              </a:ext>
            </a:extLst>
          </p:cNvPr>
          <p:cNvSpPr/>
          <p:nvPr/>
        </p:nvSpPr>
        <p:spPr>
          <a:xfrm>
            <a:off x="7215307" y="263919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80135" y="724142"/>
            <a:ext cx="89800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О</a:t>
            </a:r>
            <a:r>
              <a:rPr lang="ru-RU" sz="2800" b="1" i="1" dirty="0" smtClean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бщий </a:t>
            </a:r>
            <a:r>
              <a:rPr lang="ru-RU" sz="2800" b="1" i="1" dirty="0">
                <a:solidFill>
                  <a:srgbClr val="CCFFCC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период пребывания в Профсоюзе, исчисляемый со дня подачи заявления о вступлении в Профсоюз</a:t>
            </a:r>
          </a:p>
        </p:txBody>
      </p:sp>
      <p:pic>
        <p:nvPicPr>
          <p:cNvPr id="63" name="Рисунок 62" descr="https://sh-zolotuxinskaya-oo-r38.gosweb.gosuslugi.ru/netcat_files/60/2918/Logotip_Obshherossijskogo_Profsoyuza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881" y="59893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7929134" y="3231259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8596391" y="3231259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9275920" y="3233628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4946976" y="4098034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5614233" y="4098034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6293762" y="410040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xmlns="" id="{E0B564F5-0FD0-4D76-8E22-7AF9EF4A4FCE}"/>
              </a:ext>
            </a:extLst>
          </p:cNvPr>
          <p:cNvCxnSpPr/>
          <p:nvPr/>
        </p:nvCxnSpPr>
        <p:spPr>
          <a:xfrm>
            <a:off x="6954957" y="4100403"/>
            <a:ext cx="520700" cy="0"/>
          </a:xfrm>
          <a:prstGeom prst="line">
            <a:avLst/>
          </a:prstGeom>
          <a:ln w="50800">
            <a:solidFill>
              <a:srgbClr val="CC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Н в слове">
            <a:extLst>
              <a:ext uri="{FF2B5EF4-FFF2-40B4-BE49-F238E27FC236}">
                <a16:creationId xmlns:a16="http://schemas.microsoft.com/office/drawing/2014/main" xmlns="" id="{71C86CCE-3D0F-4DF5-BA37-A7C30E003639}"/>
              </a:ext>
            </a:extLst>
          </p:cNvPr>
          <p:cNvSpPr/>
          <p:nvPr/>
        </p:nvSpPr>
        <p:spPr>
          <a:xfrm>
            <a:off x="7909565" y="263555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Н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2" name="Ы в слове">
            <a:extLst>
              <a:ext uri="{FF2B5EF4-FFF2-40B4-BE49-F238E27FC236}">
                <a16:creationId xmlns:a16="http://schemas.microsoft.com/office/drawing/2014/main" xmlns="" id="{DC517082-81FC-4A75-ACB0-14214C82EF8C}"/>
              </a:ext>
            </a:extLst>
          </p:cNvPr>
          <p:cNvSpPr/>
          <p:nvPr/>
        </p:nvSpPr>
        <p:spPr>
          <a:xfrm>
            <a:off x="8618339" y="2635554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Ы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3" name="И в слове">
            <a:extLst>
              <a:ext uri="{FF2B5EF4-FFF2-40B4-BE49-F238E27FC236}">
                <a16:creationId xmlns:a16="http://schemas.microsoft.com/office/drawing/2014/main" xmlns="" id="{57AB8800-B68A-4CE8-9F23-F3FCA98F85E7}"/>
              </a:ext>
            </a:extLst>
          </p:cNvPr>
          <p:cNvSpPr/>
          <p:nvPr/>
        </p:nvSpPr>
        <p:spPr>
          <a:xfrm>
            <a:off x="9236782" y="263919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И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5" name="С в слове">
            <a:extLst>
              <a:ext uri="{FF2B5EF4-FFF2-40B4-BE49-F238E27FC236}">
                <a16:creationId xmlns:a16="http://schemas.microsoft.com/office/drawing/2014/main" xmlns="" id="{1041D3A1-7B00-4A41-A614-54B5CB9F8826}"/>
              </a:ext>
            </a:extLst>
          </p:cNvPr>
          <p:cNvSpPr/>
          <p:nvPr/>
        </p:nvSpPr>
        <p:spPr>
          <a:xfrm>
            <a:off x="4921272" y="3532862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С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6" name="Т в слове">
            <a:extLst>
              <a:ext uri="{FF2B5EF4-FFF2-40B4-BE49-F238E27FC236}">
                <a16:creationId xmlns:a16="http://schemas.microsoft.com/office/drawing/2014/main" xmlns="" id="{89FE7F3C-39E1-45B5-9013-04B190AA96F0}"/>
              </a:ext>
            </a:extLst>
          </p:cNvPr>
          <p:cNvSpPr/>
          <p:nvPr/>
        </p:nvSpPr>
        <p:spPr>
          <a:xfrm>
            <a:off x="5572940" y="353259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Т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sp>
        <p:nvSpPr>
          <p:cNvPr id="77" name="А в слове">
            <a:extLst>
              <a:ext uri="{FF2B5EF4-FFF2-40B4-BE49-F238E27FC236}">
                <a16:creationId xmlns:a16="http://schemas.microsoft.com/office/drawing/2014/main" xmlns="" id="{02FC8398-0BC3-4CD2-BEA5-D29411472CFC}"/>
              </a:ext>
            </a:extLst>
          </p:cNvPr>
          <p:cNvSpPr/>
          <p:nvPr/>
        </p:nvSpPr>
        <p:spPr>
          <a:xfrm>
            <a:off x="6291964" y="3526923"/>
            <a:ext cx="559837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solidFill>
                  <a:srgbClr val="CCFFFF"/>
                </a:solidFill>
                <a:latin typeface="Georgia" panose="02040502050405020303" pitchFamily="18" charset="0"/>
              </a:rPr>
              <a:t>А</a:t>
            </a:r>
          </a:p>
        </p:txBody>
      </p:sp>
      <p:sp>
        <p:nvSpPr>
          <p:cNvPr id="79" name="Ж в слове">
            <a:extLst>
              <a:ext uri="{FF2B5EF4-FFF2-40B4-BE49-F238E27FC236}">
                <a16:creationId xmlns:a16="http://schemas.microsoft.com/office/drawing/2014/main" xmlns="" id="{E97BE79F-11F7-44DD-803C-6DACB79AE0A1}"/>
              </a:ext>
            </a:extLst>
          </p:cNvPr>
          <p:cNvSpPr/>
          <p:nvPr/>
        </p:nvSpPr>
        <p:spPr>
          <a:xfrm>
            <a:off x="6879406" y="3523284"/>
            <a:ext cx="671801" cy="653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4000" b="1" dirty="0">
                <a:ln w="0"/>
                <a:solidFill>
                  <a:srgbClr val="CC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Ж</a:t>
            </a:r>
            <a:endParaRPr lang="ru-RU" sz="4000" b="1" dirty="0">
              <a:solidFill>
                <a:srgbClr val="CCFFFF"/>
              </a:solidFill>
              <a:latin typeface="Georgia" panose="02040502050405020303" pitchFamily="18" charset="0"/>
            </a:endParaRPr>
          </a:p>
        </p:txBody>
      </p:sp>
      <p:pic>
        <p:nvPicPr>
          <p:cNvPr id="89" name="Рисунок 8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077" y="6137636"/>
            <a:ext cx="1427900" cy="575057"/>
          </a:xfrm>
          <a:prstGeom prst="rect">
            <a:avLst/>
          </a:prstGeom>
        </p:spPr>
      </p:pic>
      <p:pic>
        <p:nvPicPr>
          <p:cNvPr id="91" name="Рисунок 90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7020" y="6171926"/>
            <a:ext cx="2083253" cy="5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grpId="4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ntr" presetSubtype="0" fill="hold" grpId="4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grpId="4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grpId="3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grpId="33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3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grpId="2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3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3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2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3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grpId="2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3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grpId="26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3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grpId="2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4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grpId="4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4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_kasp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xit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xit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xit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xit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xit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xit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xit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xit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xit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xit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xit" presetSubtype="0" fill="hold" grpId="2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ppy-wheels-z_uk-pobe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3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4" dur="15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32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6" fill="hold">
                      <p:stCondLst>
                        <p:cond delay="0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0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5" fill="hold">
                      <p:stCondLst>
                        <p:cond delay="0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9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4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4" fill="hold">
                      <p:stCondLst>
                        <p:cond delay="0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8" presetID="1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5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3" fill="hold">
                      <p:stCondLst>
                        <p:cond delay="0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9" presetID="1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6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2" fill="hold">
                      <p:stCondLst>
                        <p:cond delay="0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6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1" fill="hold">
                      <p:stCondLst>
                        <p:cond delay="0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7" presetID="1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!!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78" grpId="0"/>
      <p:bldP spid="31" grpId="0"/>
      <p:bldP spid="32" grpId="0"/>
      <p:bldP spid="33" grpId="0"/>
      <p:bldP spid="34" grpId="0"/>
      <p:bldP spid="35" grpId="0"/>
      <p:bldP spid="36" grpId="0"/>
      <p:bldP spid="36" grpId="1"/>
      <p:bldP spid="37" grpId="0"/>
      <p:bldP spid="38" grpId="0"/>
      <p:bldP spid="38" grpId="1"/>
      <p:bldP spid="39" grpId="0"/>
      <p:bldP spid="40" grpId="0"/>
      <p:bldP spid="41" grpId="0"/>
      <p:bldP spid="41" grpId="1"/>
      <p:bldP spid="42" grpId="0"/>
      <p:bldP spid="43" grpId="0"/>
      <p:bldP spid="44" grpId="0"/>
      <p:bldP spid="44" grpId="1"/>
      <p:bldP spid="45" grpId="0"/>
      <p:bldP spid="46" grpId="0"/>
      <p:bldP spid="46" grpId="1"/>
      <p:bldP spid="47" grpId="0"/>
      <p:bldP spid="47" grpId="1"/>
      <p:bldP spid="48" grpId="0"/>
      <p:bldP spid="49" grpId="0"/>
      <p:bldP spid="50" grpId="0"/>
      <p:bldP spid="50" grpId="1"/>
      <p:bldP spid="51" grpId="0"/>
      <p:bldP spid="52" grpId="0"/>
      <p:bldP spid="52" grpId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0" grpId="1"/>
      <p:bldP spid="61" grpId="0"/>
      <p:bldP spid="74" grpId="0" animBg="1"/>
      <p:bldP spid="74" grpId="1" animBg="1"/>
      <p:bldP spid="74" grpId="2" animBg="1"/>
      <p:bldP spid="74" grpId="3" animBg="1"/>
      <p:bldP spid="74" grpId="4" animBg="1"/>
      <p:bldP spid="74" grpId="5" animBg="1"/>
      <p:bldP spid="74" grpId="6" animBg="1"/>
      <p:bldP spid="74" grpId="7" animBg="1"/>
      <p:bldP spid="74" grpId="8" animBg="1"/>
      <p:bldP spid="74" grpId="9" animBg="1"/>
      <p:bldP spid="74" grpId="10" animBg="1"/>
      <p:bldP spid="74" grpId="11" animBg="1"/>
      <p:bldP spid="74" grpId="12" animBg="1"/>
      <p:bldP spid="74" grpId="13" animBg="1"/>
      <p:bldP spid="74" grpId="14" animBg="1"/>
      <p:bldP spid="74" grpId="15" animBg="1"/>
      <p:bldP spid="74" grpId="16" animBg="1"/>
      <p:bldP spid="74" grpId="17" animBg="1"/>
      <p:bldP spid="74" grpId="18" animBg="1"/>
      <p:bldP spid="74" grpId="19" animBg="1"/>
      <p:bldP spid="74" grpId="20" animBg="1"/>
      <p:bldP spid="74" grpId="21" animBg="1"/>
      <p:bldP spid="74" grpId="22" animBg="1"/>
      <p:bldP spid="74" grpId="23" animBg="1"/>
      <p:bldP spid="74" grpId="24" animBg="1"/>
      <p:bldP spid="74" grpId="25" animBg="1"/>
      <p:bldP spid="65" grpId="0" animBg="1"/>
      <p:bldP spid="65" grpId="1" animBg="1"/>
      <p:bldP spid="65" grpId="2" animBg="1"/>
      <p:bldP spid="65" grpId="4" animBg="1"/>
      <p:bldP spid="65" grpId="5" animBg="1"/>
      <p:bldP spid="65" grpId="6" animBg="1"/>
      <p:bldP spid="65" grpId="7" animBg="1"/>
      <p:bldP spid="65" grpId="8" animBg="1"/>
      <p:bldP spid="65" grpId="9" animBg="1"/>
      <p:bldP spid="65" grpId="10" animBg="1"/>
      <p:bldP spid="65" grpId="11" animBg="1"/>
      <p:bldP spid="65" grpId="13" animBg="1"/>
      <p:bldP spid="65" grpId="15" animBg="1"/>
      <p:bldP spid="65" grpId="16" animBg="1"/>
      <p:bldP spid="65" grpId="17" animBg="1"/>
      <p:bldP spid="65" grpId="19" animBg="1"/>
      <p:bldP spid="65" grpId="20" animBg="1"/>
      <p:bldP spid="65" grpId="21" animBg="1"/>
      <p:bldP spid="65" grpId="22" animBg="1"/>
      <p:bldP spid="65" grpId="23" animBg="1"/>
      <p:bldP spid="65" grpId="24" animBg="1"/>
      <p:bldP spid="65" grpId="25" animBg="1"/>
      <p:bldP spid="65" grpId="26" animBg="1"/>
      <p:bldP spid="65" grpId="27" animBg="1"/>
      <p:bldP spid="65" grpId="28" animBg="1"/>
      <p:bldP spid="65" grpId="29" animBg="1"/>
      <p:bldP spid="65" grpId="30" animBg="1"/>
      <p:bldP spid="65" grpId="31" animBg="1"/>
      <p:bldP spid="65" grpId="32" animBg="1"/>
      <p:bldP spid="65" grpId="33" animBg="1"/>
      <p:bldP spid="65" grpId="34" animBg="1"/>
      <p:bldP spid="65" grpId="35" animBg="1"/>
      <p:bldP spid="65" grpId="36" animBg="1"/>
      <p:bldP spid="65" grpId="37" animBg="1"/>
      <p:bldP spid="65" grpId="38" animBg="1"/>
      <p:bldP spid="65" grpId="39" animBg="1"/>
      <p:bldP spid="65" grpId="40" animBg="1"/>
      <p:bldP spid="65" grpId="41" animBg="1"/>
      <p:bldP spid="65" grpId="42" animBg="1"/>
      <p:bldP spid="65" grpId="45" animBg="1"/>
      <p:bldP spid="65" grpId="46" animBg="1"/>
      <p:bldP spid="65" grpId="47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71" grpId="0"/>
      <p:bldP spid="72" grpId="0"/>
      <p:bldP spid="73" grpId="0"/>
      <p:bldP spid="75" grpId="0"/>
      <p:bldP spid="76" grpId="0"/>
      <p:bldP spid="77" grpId="0"/>
      <p:bldP spid="7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eparación 11">
            <a:extLst>
              <a:ext uri="{FF2B5EF4-FFF2-40B4-BE49-F238E27FC236}">
                <a16:creationId xmlns="" xmlns:a16="http://schemas.microsoft.com/office/drawing/2014/main" id="{4CFBC86F-F791-884F-BB03-C04F1D3670B7}"/>
              </a:ext>
            </a:extLst>
          </p:cNvPr>
          <p:cNvSpPr/>
          <p:nvPr/>
        </p:nvSpPr>
        <p:spPr>
          <a:xfrm>
            <a:off x="3627443" y="1501905"/>
            <a:ext cx="5338138" cy="1548642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735D84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1" name="Conector recto 10">
            <a:extLst>
              <a:ext uri="{FF2B5EF4-FFF2-40B4-BE49-F238E27FC236}">
                <a16:creationId xmlns="" xmlns:a16="http://schemas.microsoft.com/office/drawing/2014/main" id="{63330BB7-4C5B-9040-B932-BAC12878F94B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2F1F3BCD-FD2E-B246-8F93-EC99D745880D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="" xmlns:a16="http://schemas.microsoft.com/office/drawing/2014/main" id="{FEAAA60B-EEF3-9742-80F1-FA823FF58D5A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3C6B3368-C9A0-A445-9EB4-9AB421726DE1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4C7EC774-DE39-FB4C-ACDC-5610C61AFE34}"/>
              </a:ext>
            </a:extLst>
          </p:cNvPr>
          <p:cNvSpPr txBox="1"/>
          <p:nvPr/>
        </p:nvSpPr>
        <p:spPr>
          <a:xfrm>
            <a:off x="171340" y="1614506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600" dirty="0" smtClean="0">
                <a:solidFill>
                  <a:schemeClr val="bg1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Аппарат </a:t>
            </a:r>
          </a:p>
          <a:p>
            <a:pPr algn="ctr"/>
            <a:r>
              <a:rPr lang="ru-RU" sz="4000" b="1" spc="600" dirty="0" smtClean="0">
                <a:solidFill>
                  <a:schemeClr val="bg1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БПО</a:t>
            </a:r>
            <a:endParaRPr lang="es-ES" sz="4000" b="1" spc="600" dirty="0">
              <a:solidFill>
                <a:schemeClr val="bg1"/>
              </a:solidFill>
              <a:latin typeface="Georgia" panose="0204050205040502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https://sh-zolotuxinskaya-oo-r38.gosweb.gosuslugi.ru/netcat_files/60/2918/Logotip_Obshherossijskogo_Profsoyuz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8194" y="114969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78475"/>
              </p:ext>
            </p:extLst>
          </p:nvPr>
        </p:nvGraphicFramePr>
        <p:xfrm>
          <a:off x="4487899" y="3163148"/>
          <a:ext cx="4297895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3985"/>
                <a:gridCol w="613985"/>
                <a:gridCol w="613985"/>
                <a:gridCol w="613985"/>
                <a:gridCol w="613985"/>
                <a:gridCol w="613985"/>
                <a:gridCol w="613985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05_-its-only-a-circu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2808" y="60560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0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eparación 11">
            <a:extLst>
              <a:ext uri="{FF2B5EF4-FFF2-40B4-BE49-F238E27FC236}">
                <a16:creationId xmlns="" xmlns:a16="http://schemas.microsoft.com/office/drawing/2014/main" id="{34C4B885-9085-CA4D-A437-FBAD06519F69}"/>
              </a:ext>
            </a:extLst>
          </p:cNvPr>
          <p:cNvSpPr/>
          <p:nvPr/>
        </p:nvSpPr>
        <p:spPr>
          <a:xfrm>
            <a:off x="1658311" y="225035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735D84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Georgia" panose="02040502050405020303" pitchFamily="18" charset="0"/>
              </a:rPr>
              <a:t>Соотнесите работника и его должность</a:t>
            </a:r>
            <a:endParaRPr lang="es-ES" sz="3600" dirty="0">
              <a:latin typeface="Georgia" panose="02040502050405020303" pitchFamily="18" charset="0"/>
            </a:endParaRPr>
          </a:p>
        </p:txBody>
      </p:sp>
      <p:pic>
        <p:nvPicPr>
          <p:cNvPr id="38" name="Рисунок 37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02521" y="-65952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39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195828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Некрасова Марина Игоревна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1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5908188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Первун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 Лариса Петровна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2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3007804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Белова Марина Викторовна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398931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Левченко Оксана Витальевна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49949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Кузнецова Анна Александровна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6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20828" y="195828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лавный бухгалтер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20828" y="5908188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з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аместитель председателя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0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20828" y="3007804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лавный специалист по инновационной работе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2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20828" y="398931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редседатель БПО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3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20828" y="49949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лавный правовой инспектор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35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50" grpId="0" animBg="1"/>
      <p:bldP spid="52" grpId="0" animBg="1"/>
      <p:bldP spid="5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eparación 11">
            <a:extLst>
              <a:ext uri="{FF2B5EF4-FFF2-40B4-BE49-F238E27FC236}">
                <a16:creationId xmlns="" xmlns:a16="http://schemas.microsoft.com/office/drawing/2014/main" id="{34C4B885-9085-CA4D-A437-FBAD06519F69}"/>
              </a:ext>
            </a:extLst>
          </p:cNvPr>
          <p:cNvSpPr/>
          <p:nvPr/>
        </p:nvSpPr>
        <p:spPr>
          <a:xfrm>
            <a:off x="1658311" y="225035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rgbClr val="735D84">
              <a:alpha val="78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Georgia" panose="02040502050405020303" pitchFamily="18" charset="0"/>
              </a:rPr>
              <a:t>Соотнесите работника и его должность</a:t>
            </a:r>
            <a:endParaRPr lang="es-ES" sz="3600" dirty="0">
              <a:latin typeface="Georgia" panose="02040502050405020303" pitchFamily="18" charset="0"/>
            </a:endParaRPr>
          </a:p>
        </p:txBody>
      </p:sp>
      <p:pic>
        <p:nvPicPr>
          <p:cNvPr id="38" name="Рисунок 37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02521" y="-65952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39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2959576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Некрасова Марина Игоревна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1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192983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Первун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 Лариса Петровна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2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598217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Белова Марина Викторовна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398931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Левченко Оксана Витальевна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658311" y="49949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Кузнецова Анна Александровна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6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80661" y="5039728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лавный бухгалтер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20828" y="2919442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з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аместитель председателя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0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80661" y="6033847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лавный специалист по инновационной работе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2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80661" y="1925323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редседатель БПО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3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6220828" y="3979585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лавный правовой инспектор</a:t>
            </a:r>
            <a:endParaRPr lang="es-ES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15" name="Рисунок 1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2569" y="5653238"/>
            <a:ext cx="1783958" cy="462653"/>
          </a:xfrm>
          <a:prstGeom prst="rect">
            <a:avLst/>
          </a:prstGeom>
        </p:spPr>
      </p:pic>
      <p:pic>
        <p:nvPicPr>
          <p:cNvPr id="16" name="Рисунок 1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623" y="5653238"/>
            <a:ext cx="1151379" cy="46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7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50" grpId="0" animBg="1"/>
      <p:bldP spid="52" grpId="0" animBg="1"/>
      <p:bldP spid="5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525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3107200" y="508000"/>
            <a:ext cx="6100300" cy="7070140"/>
          </a:xfrm>
          <a:prstGeom prst="rect">
            <a:avLst/>
          </a:prstGeom>
          <a:noFill/>
          <a:effectLst>
            <a:outerShdw blurRad="1270000" dist="317500" dir="5400000" sx="200000" sy="200000" rotWithShape="0">
              <a:prstClr val="black">
                <a:alpha val="17000"/>
              </a:prstClr>
            </a:outerShdw>
          </a:effectLst>
        </p:spPr>
        <p:txBody>
          <a:bodyPr wrap="none" lIns="91440" tIns="45720" rIns="91440" bIns="4572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ru-RU" sz="6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ama Nueva" panose="02000603000000000000" pitchFamily="2" charset="-52"/>
              </a:rPr>
              <a:t>Мой профсоюз</a:t>
            </a:r>
            <a:endParaRPr lang="ru-RU" sz="6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ama Nueva" panose="02000603000000000000" pitchFamily="2" charset="-52"/>
            </a:endParaRPr>
          </a:p>
        </p:txBody>
      </p:sp>
      <p:pic>
        <p:nvPicPr>
          <p:cNvPr id="11" name="Рисунок 10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582" y="5778814"/>
            <a:ext cx="1979346" cy="797143"/>
          </a:xfrm>
          <a:prstGeom prst="rect">
            <a:avLst/>
          </a:prstGeom>
        </p:spPr>
      </p:pic>
      <p:pic>
        <p:nvPicPr>
          <p:cNvPr id="2" name="Рисунок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0303" y="5774169"/>
            <a:ext cx="2891322" cy="75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88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  <p:sndAc>
          <p:stSnd>
            <p:snd r:embed="rId2" name="rok-autro-s-okonchaniem-igryi-v-kontse.wav"/>
          </p:stSnd>
        </p:sndAc>
      </p:transition>
    </mc:Choice>
    <mc:Fallback>
      <p:transition spd="med" advClick="0">
        <p:fade/>
        <p:sndAc>
          <p:stSnd>
            <p:snd r:embed="rId2" name="rok-autro-s-okonchaniem-igryi-v-kont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12AD32B-4D05-BE4F-81C7-A5792CB654C2}"/>
              </a:ext>
            </a:extLst>
          </p:cNvPr>
          <p:cNvSpPr txBox="1"/>
          <p:nvPr/>
        </p:nvSpPr>
        <p:spPr>
          <a:xfrm>
            <a:off x="5800653" y="-8875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24" name="Блок-схема: знак завершения 23">
            <a:hlinkClick r:id="rId5" action="ppaction://hlinksldjump"/>
          </p:cNvPr>
          <p:cNvSpPr/>
          <p:nvPr/>
        </p:nvSpPr>
        <p:spPr>
          <a:xfrm>
            <a:off x="4889500" y="3581400"/>
            <a:ext cx="3683000" cy="838200"/>
          </a:xfrm>
          <a:prstGeom prst="flowChartTerminator">
            <a:avLst/>
          </a:prstGeom>
          <a:solidFill>
            <a:srgbClr val="448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Профсоюз и право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25" name="Блок-схема: знак завершения 24">
            <a:hlinkClick r:id="rId6" action="ppaction://hlinksldjump"/>
          </p:cNvPr>
          <p:cNvSpPr/>
          <p:nvPr/>
        </p:nvSpPr>
        <p:spPr>
          <a:xfrm>
            <a:off x="4889500" y="4699000"/>
            <a:ext cx="3683000" cy="838200"/>
          </a:xfrm>
          <a:prstGeom prst="flowChartTerminator">
            <a:avLst/>
          </a:prstGeom>
          <a:solidFill>
            <a:srgbClr val="D55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latin typeface="Comic Sans MS" panose="030F0702030302020204" pitchFamily="66" charset="0"/>
              </a:rPr>
              <a:t>Азбука понятий</a:t>
            </a:r>
            <a:endParaRPr lang="ru-RU" sz="3000" b="1" dirty="0">
              <a:latin typeface="Comic Sans MS" panose="030F0702030302020204" pitchFamily="66" charset="0"/>
            </a:endParaRPr>
          </a:p>
        </p:txBody>
      </p:sp>
      <p:sp>
        <p:nvSpPr>
          <p:cNvPr id="28" name="Блок-схема: знак завершения 27">
            <a:hlinkClick r:id="rId7" action="ppaction://hlinksldjump"/>
          </p:cNvPr>
          <p:cNvSpPr/>
          <p:nvPr/>
        </p:nvSpPr>
        <p:spPr>
          <a:xfrm>
            <a:off x="4889500" y="5699774"/>
            <a:ext cx="3111500" cy="838200"/>
          </a:xfrm>
          <a:prstGeom prst="flowChartTerminator">
            <a:avLst/>
          </a:prstGeom>
          <a:solidFill>
            <a:srgbClr val="846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Аппарат БПО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pic>
        <p:nvPicPr>
          <p:cNvPr id="29" name="Рисунок 28" descr="https://sh-zolotuxinskaya-oo-r38.gosweb.gosuslugi.ru/netcat_files/60/2918/Logotip_Obshherossijskogo_Profsoyuza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94688">
            <a:off x="466725" y="589912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8" name="Рисунок 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922" y="6273438"/>
            <a:ext cx="1182707" cy="476311"/>
          </a:xfrm>
          <a:prstGeom prst="rect">
            <a:avLst/>
          </a:prstGeom>
        </p:spPr>
      </p:pic>
      <p:pic>
        <p:nvPicPr>
          <p:cNvPr id="11" name="70b0fbbdffc86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27071" y="5968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56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12AD32B-4D05-BE4F-81C7-A5792CB654C2}"/>
              </a:ext>
            </a:extLst>
          </p:cNvPr>
          <p:cNvSpPr txBox="1"/>
          <p:nvPr/>
        </p:nvSpPr>
        <p:spPr>
          <a:xfrm>
            <a:off x="5800653" y="-8875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4" name="Блок-схема: знак завершения 3">
            <a:hlinkClick r:id="rId5" action="ppaction://hlinksldjump"/>
          </p:cNvPr>
          <p:cNvSpPr/>
          <p:nvPr/>
        </p:nvSpPr>
        <p:spPr>
          <a:xfrm>
            <a:off x="4889500" y="2580626"/>
            <a:ext cx="3111500" cy="838200"/>
          </a:xfrm>
          <a:prstGeom prst="flowChartTerminator">
            <a:avLst/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История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5" name="Блок-схема: знак завершения 24">
            <a:hlinkClick r:id="rId6" action="ppaction://hlinksldjump"/>
          </p:cNvPr>
          <p:cNvSpPr/>
          <p:nvPr/>
        </p:nvSpPr>
        <p:spPr>
          <a:xfrm>
            <a:off x="4889500" y="4699000"/>
            <a:ext cx="3683000" cy="838200"/>
          </a:xfrm>
          <a:prstGeom prst="flowChartTerminator">
            <a:avLst/>
          </a:prstGeom>
          <a:solidFill>
            <a:srgbClr val="D55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latin typeface="Comic Sans MS" panose="030F0702030302020204" pitchFamily="66" charset="0"/>
              </a:rPr>
              <a:t>Азбука понятий</a:t>
            </a:r>
            <a:endParaRPr lang="ru-RU" sz="3000" b="1" dirty="0">
              <a:latin typeface="Comic Sans MS" panose="030F0702030302020204" pitchFamily="66" charset="0"/>
            </a:endParaRPr>
          </a:p>
        </p:txBody>
      </p:sp>
      <p:sp>
        <p:nvSpPr>
          <p:cNvPr id="28" name="Блок-схема: знак завершения 27">
            <a:hlinkClick r:id="rId7" action="ppaction://hlinksldjump"/>
          </p:cNvPr>
          <p:cNvSpPr/>
          <p:nvPr/>
        </p:nvSpPr>
        <p:spPr>
          <a:xfrm>
            <a:off x="4889500" y="5699774"/>
            <a:ext cx="3111500" cy="838200"/>
          </a:xfrm>
          <a:prstGeom prst="flowChartTerminator">
            <a:avLst/>
          </a:prstGeom>
          <a:solidFill>
            <a:srgbClr val="846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Аппарат БПО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pic>
        <p:nvPicPr>
          <p:cNvPr id="29" name="Рисунок 28" descr="https://sh-zolotuxinskaya-oo-r38.gosweb.gosuslugi.ru/netcat_files/60/2918/Logotip_Obshherossijskogo_Profsoyuza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94688">
            <a:off x="466725" y="589912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8" name="Рисунок 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922" y="6273438"/>
            <a:ext cx="1182707" cy="476311"/>
          </a:xfrm>
          <a:prstGeom prst="rect">
            <a:avLst/>
          </a:prstGeom>
        </p:spPr>
      </p:pic>
      <p:pic>
        <p:nvPicPr>
          <p:cNvPr id="11" name="70b0fbbdffc86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27071" y="5968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77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12AD32B-4D05-BE4F-81C7-A5792CB654C2}"/>
              </a:ext>
            </a:extLst>
          </p:cNvPr>
          <p:cNvSpPr txBox="1"/>
          <p:nvPr/>
        </p:nvSpPr>
        <p:spPr>
          <a:xfrm>
            <a:off x="5800653" y="-8875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4" name="Блок-схема: знак завершения 3">
            <a:hlinkClick r:id="rId5" action="ppaction://hlinksldjump"/>
          </p:cNvPr>
          <p:cNvSpPr/>
          <p:nvPr/>
        </p:nvSpPr>
        <p:spPr>
          <a:xfrm>
            <a:off x="4889500" y="2580626"/>
            <a:ext cx="3111500" cy="838200"/>
          </a:xfrm>
          <a:prstGeom prst="flowChartTerminator">
            <a:avLst/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История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4" name="Блок-схема: знак завершения 23">
            <a:hlinkClick r:id="rId6" action="ppaction://hlinksldjump"/>
          </p:cNvPr>
          <p:cNvSpPr/>
          <p:nvPr/>
        </p:nvSpPr>
        <p:spPr>
          <a:xfrm>
            <a:off x="4889500" y="3581400"/>
            <a:ext cx="3683000" cy="838200"/>
          </a:xfrm>
          <a:prstGeom prst="flowChartTerminator">
            <a:avLst/>
          </a:prstGeom>
          <a:solidFill>
            <a:srgbClr val="448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Профсоюз и право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28" name="Блок-схема: знак завершения 27">
            <a:hlinkClick r:id="rId7" action="ppaction://hlinksldjump"/>
          </p:cNvPr>
          <p:cNvSpPr/>
          <p:nvPr/>
        </p:nvSpPr>
        <p:spPr>
          <a:xfrm>
            <a:off x="4889500" y="5699774"/>
            <a:ext cx="3111500" cy="838200"/>
          </a:xfrm>
          <a:prstGeom prst="flowChartTerminator">
            <a:avLst/>
          </a:prstGeom>
          <a:solidFill>
            <a:srgbClr val="846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Аппарат БПО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pic>
        <p:nvPicPr>
          <p:cNvPr id="29" name="Рисунок 28" descr="https://sh-zolotuxinskaya-oo-r38.gosweb.gosuslugi.ru/netcat_files/60/2918/Logotip_Obshherossijskogo_Profsoyuza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94688">
            <a:off x="466725" y="589912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9" name="Рисунок 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922" y="6273438"/>
            <a:ext cx="1182707" cy="476311"/>
          </a:xfrm>
          <a:prstGeom prst="rect">
            <a:avLst/>
          </a:prstGeom>
        </p:spPr>
      </p:pic>
      <p:pic>
        <p:nvPicPr>
          <p:cNvPr id="12" name="70b0fbbdffc86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27071" y="5968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14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9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12AD32B-4D05-BE4F-81C7-A5792CB654C2}"/>
              </a:ext>
            </a:extLst>
          </p:cNvPr>
          <p:cNvSpPr txBox="1"/>
          <p:nvPr/>
        </p:nvSpPr>
        <p:spPr>
          <a:xfrm>
            <a:off x="5800653" y="-8875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4" name="Блок-схема: знак завершения 3">
            <a:hlinkClick r:id="rId5" action="ppaction://hlinksldjump"/>
          </p:cNvPr>
          <p:cNvSpPr/>
          <p:nvPr/>
        </p:nvSpPr>
        <p:spPr>
          <a:xfrm>
            <a:off x="4889500" y="2580626"/>
            <a:ext cx="3111500" cy="838200"/>
          </a:xfrm>
          <a:prstGeom prst="flowChartTerminator">
            <a:avLst/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История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4" name="Блок-схема: знак завершения 23">
            <a:hlinkClick r:id="rId6" action="ppaction://hlinksldjump"/>
          </p:cNvPr>
          <p:cNvSpPr/>
          <p:nvPr/>
        </p:nvSpPr>
        <p:spPr>
          <a:xfrm>
            <a:off x="4889500" y="3581400"/>
            <a:ext cx="3683000" cy="838200"/>
          </a:xfrm>
          <a:prstGeom prst="flowChartTerminator">
            <a:avLst/>
          </a:prstGeom>
          <a:solidFill>
            <a:srgbClr val="448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</a:rPr>
              <a:t>Профсоюз и право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25" name="Блок-схема: знак завершения 24">
            <a:hlinkClick r:id="rId7" action="ppaction://hlinksldjump"/>
          </p:cNvPr>
          <p:cNvSpPr/>
          <p:nvPr/>
        </p:nvSpPr>
        <p:spPr>
          <a:xfrm>
            <a:off x="4889500" y="4699000"/>
            <a:ext cx="3683000" cy="838200"/>
          </a:xfrm>
          <a:prstGeom prst="flowChartTerminator">
            <a:avLst/>
          </a:prstGeom>
          <a:solidFill>
            <a:srgbClr val="D55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latin typeface="Comic Sans MS" panose="030F0702030302020204" pitchFamily="66" charset="0"/>
              </a:rPr>
              <a:t>Азбука понятий</a:t>
            </a:r>
            <a:endParaRPr lang="ru-RU" sz="3000" b="1" dirty="0">
              <a:latin typeface="Comic Sans MS" panose="030F0702030302020204" pitchFamily="66" charset="0"/>
            </a:endParaRPr>
          </a:p>
        </p:txBody>
      </p:sp>
      <p:pic>
        <p:nvPicPr>
          <p:cNvPr id="29" name="Рисунок 28" descr="https://sh-zolotuxinskaya-oo-r38.gosweb.gosuslugi.ru/netcat_files/60/2918/Logotip_Obshherossijskogo_Profsoyuza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94688">
            <a:off x="466725" y="589912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9" name="Рисунок 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922" y="6273438"/>
            <a:ext cx="1182707" cy="476311"/>
          </a:xfrm>
          <a:prstGeom prst="rect">
            <a:avLst/>
          </a:prstGeom>
        </p:spPr>
      </p:pic>
      <p:pic>
        <p:nvPicPr>
          <p:cNvPr id="12" name="70b0fbbdffc86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27071" y="5968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7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9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eparación 11">
            <a:extLst>
              <a:ext uri="{FF2B5EF4-FFF2-40B4-BE49-F238E27FC236}">
                <a16:creationId xmlns="" xmlns:a16="http://schemas.microsoft.com/office/drawing/2014/main" id="{4CFBC86F-F791-884F-BB03-C04F1D3670B7}"/>
              </a:ext>
            </a:extLst>
          </p:cNvPr>
          <p:cNvSpPr/>
          <p:nvPr/>
        </p:nvSpPr>
        <p:spPr>
          <a:xfrm>
            <a:off x="4051189" y="2276226"/>
            <a:ext cx="4118450" cy="838585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84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1" name="Conector recto 10">
            <a:extLst>
              <a:ext uri="{FF2B5EF4-FFF2-40B4-BE49-F238E27FC236}">
                <a16:creationId xmlns="" xmlns:a16="http://schemas.microsoft.com/office/drawing/2014/main" id="{63330BB7-4C5B-9040-B932-BAC12878F94B}"/>
              </a:ext>
            </a:extLst>
          </p:cNvPr>
          <p:cNvCxnSpPr/>
          <p:nvPr/>
        </p:nvCxnSpPr>
        <p:spPr>
          <a:xfrm>
            <a:off x="19658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2F1F3BCD-FD2E-B246-8F93-EC99D745880D}"/>
              </a:ext>
            </a:extLst>
          </p:cNvPr>
          <p:cNvCxnSpPr/>
          <p:nvPr/>
        </p:nvCxnSpPr>
        <p:spPr>
          <a:xfrm>
            <a:off x="47217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="" xmlns:a16="http://schemas.microsoft.com/office/drawing/2014/main" id="{FEAAA60B-EEF3-9742-80F1-FA823FF58D5A}"/>
              </a:ext>
            </a:extLst>
          </p:cNvPr>
          <p:cNvCxnSpPr/>
          <p:nvPr/>
        </p:nvCxnSpPr>
        <p:spPr>
          <a:xfrm>
            <a:off x="74649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3C6B3368-C9A0-A445-9EB4-9AB421726DE1}"/>
              </a:ext>
            </a:extLst>
          </p:cNvPr>
          <p:cNvCxnSpPr/>
          <p:nvPr/>
        </p:nvCxnSpPr>
        <p:spPr>
          <a:xfrm>
            <a:off x="10106594" y="0"/>
            <a:ext cx="0" cy="6858000"/>
          </a:xfrm>
          <a:prstGeom prst="line">
            <a:avLst/>
          </a:prstGeom>
          <a:ln>
            <a:solidFill>
              <a:srgbClr val="0053FF">
                <a:alpha val="6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4C7EC774-DE39-FB4C-ACDC-5610C61AFE34}"/>
              </a:ext>
            </a:extLst>
          </p:cNvPr>
          <p:cNvSpPr txBox="1"/>
          <p:nvPr/>
        </p:nvSpPr>
        <p:spPr>
          <a:xfrm>
            <a:off x="15085" y="2266452"/>
            <a:ext cx="12192000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spc="600" dirty="0" smtClean="0">
                <a:solidFill>
                  <a:srgbClr val="E69900"/>
                </a:solidFill>
                <a:latin typeface="Georgia" panose="02040502050405020303" pitchFamily="18" charset="0"/>
                <a:ea typeface="Open Sans" panose="020B0606030504020204" pitchFamily="34" charset="0"/>
                <a:cs typeface="Arial" panose="020B0604020202020204" pitchFamily="34" charset="0"/>
              </a:rPr>
              <a:t>История</a:t>
            </a:r>
            <a:endParaRPr lang="es-ES" sz="3200" b="1" spc="600" dirty="0">
              <a:solidFill>
                <a:srgbClr val="E69900"/>
              </a:solidFill>
              <a:latin typeface="Georgia" panose="02040502050405020303" pitchFamily="18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https://sh-zolotuxinskaya-oo-r38.gosweb.gosuslugi.ru/netcat_files/60/2918/Logotip_Obshherossijskogo_Profsoyuz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340" y="230256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3" name="dominirovanie-igrovogo-personaja-po-vneshnemu-vidu-bgm-4227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3792" y="596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6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eparación 11">
            <a:extLst>
              <a:ext uri="{FF2B5EF4-FFF2-40B4-BE49-F238E27FC236}">
                <a16:creationId xmlns="" xmlns:a16="http://schemas.microsoft.com/office/drawing/2014/main" id="{CAF652D9-CD1C-5B4B-90B4-A50472B1234A}"/>
              </a:ext>
            </a:extLst>
          </p:cNvPr>
          <p:cNvSpPr/>
          <p:nvPr/>
        </p:nvSpPr>
        <p:spPr>
          <a:xfrm>
            <a:off x="1546799" y="1813103"/>
            <a:ext cx="9244700" cy="122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1">
                <a:moveTo>
                  <a:pt x="0" y="4943"/>
                </a:moveTo>
                <a:lnTo>
                  <a:pt x="910" y="0"/>
                </a:lnTo>
                <a:lnTo>
                  <a:pt x="9271" y="1"/>
                </a:lnTo>
                <a:lnTo>
                  <a:pt x="10000" y="4943"/>
                </a:lnTo>
                <a:lnTo>
                  <a:pt x="9242" y="10001"/>
                </a:lnTo>
                <a:lnTo>
                  <a:pt x="896" y="10001"/>
                </a:lnTo>
                <a:lnTo>
                  <a:pt x="0" y="4943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#sl-pollquestion()">
            <a:extLst>
              <a:ext uri="{FF2B5EF4-FFF2-40B4-BE49-F238E27FC236}">
                <a16:creationId xmlns="" xmlns:a16="http://schemas.microsoft.com/office/drawing/2014/main" id="{6FBD2A0E-EFCF-F149-BCCC-F2BB4C0BF3C5}"/>
              </a:ext>
            </a:extLst>
          </p:cNvPr>
          <p:cNvSpPr txBox="1"/>
          <p:nvPr/>
        </p:nvSpPr>
        <p:spPr>
          <a:xfrm>
            <a:off x="2349305" y="1822393"/>
            <a:ext cx="7695027" cy="1214676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ru-RU" sz="2400" b="1" dirty="0">
                <a:solidFill>
                  <a:srgbClr val="A87000"/>
                </a:solidFill>
                <a:latin typeface="Georgia" panose="02040502050405020303" pitchFamily="18" charset="0"/>
              </a:rPr>
              <a:t>Какую цель имел первый съезд народных учителей? </a:t>
            </a:r>
            <a:endParaRPr lang="en-US" sz="24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54" name="Preparación 11">
            <a:extLst>
              <a:ext uri="{FF2B5EF4-FFF2-40B4-BE49-F238E27FC236}">
                <a16:creationId xmlns="" xmlns:a16="http://schemas.microsoft.com/office/drawing/2014/main" id="{848692AB-EE00-C842-99B8-0AFF9FD6CC19}"/>
              </a:ext>
            </a:extLst>
          </p:cNvPr>
          <p:cNvSpPr/>
          <p:nvPr/>
        </p:nvSpPr>
        <p:spPr>
          <a:xfrm>
            <a:off x="1546799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5" name="#sl-pollquestion()">
            <a:extLst>
              <a:ext uri="{FF2B5EF4-FFF2-40B4-BE49-F238E27FC236}">
                <a16:creationId xmlns="" xmlns:a16="http://schemas.microsoft.com/office/drawing/2014/main" id="{B96DD80A-CE7B-9E4B-B40F-6D8C2A8DBE70}"/>
              </a:ext>
            </a:extLst>
          </p:cNvPr>
          <p:cNvSpPr txBox="1"/>
          <p:nvPr/>
        </p:nvSpPr>
        <p:spPr>
          <a:xfrm>
            <a:off x="2676901" y="37181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solidFill>
                  <a:srgbClr val="764F00"/>
                </a:solidFill>
                <a:latin typeface="Georgia" panose="02040502050405020303" pitchFamily="18" charset="0"/>
              </a:rPr>
              <a:t>Политическое объединение </a:t>
            </a:r>
            <a:endParaRPr lang="en-US" sz="2000" b="1" dirty="0">
              <a:solidFill>
                <a:srgbClr val="764F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68" name="#sl-pollquestion()">
            <a:extLst>
              <a:ext uri="{FF2B5EF4-FFF2-40B4-BE49-F238E27FC236}">
                <a16:creationId xmlns="" xmlns:a16="http://schemas.microsoft.com/office/drawing/2014/main" id="{00EA3EF0-06B7-5349-9728-976389CD76D8}"/>
              </a:ext>
            </a:extLst>
          </p:cNvPr>
          <p:cNvSpPr txBox="1"/>
          <p:nvPr/>
        </p:nvSpPr>
        <p:spPr>
          <a:xfrm>
            <a:off x="2103611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2" name="Preparación 11">
            <a:extLst>
              <a:ext uri="{FF2B5EF4-FFF2-40B4-BE49-F238E27FC236}">
                <a16:creationId xmlns="" xmlns:a16="http://schemas.microsoft.com/office/drawing/2014/main" id="{41A6537D-DDBB-8742-8D63-D51FAA9CB7D8}"/>
              </a:ext>
            </a:extLst>
          </p:cNvPr>
          <p:cNvSpPr/>
          <p:nvPr/>
        </p:nvSpPr>
        <p:spPr>
          <a:xfrm>
            <a:off x="6431471" y="36941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4" name="#sl-pollquestion()">
            <a:extLst>
              <a:ext uri="{FF2B5EF4-FFF2-40B4-BE49-F238E27FC236}">
                <a16:creationId xmlns="" xmlns:a16="http://schemas.microsoft.com/office/drawing/2014/main" id="{8682620F-59D5-0B45-8A05-EC8E333643B3}"/>
              </a:ext>
            </a:extLst>
          </p:cNvPr>
          <p:cNvSpPr txBox="1"/>
          <p:nvPr/>
        </p:nvSpPr>
        <p:spPr>
          <a:xfrm>
            <a:off x="6988283" y="37181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6" name="Preparación 11">
            <a:extLst>
              <a:ext uri="{FF2B5EF4-FFF2-40B4-BE49-F238E27FC236}">
                <a16:creationId xmlns="" xmlns:a16="http://schemas.microsoft.com/office/drawing/2014/main" id="{A7238361-FFA3-6D4D-98B3-902DC0C2E9E0}"/>
              </a:ext>
            </a:extLst>
          </p:cNvPr>
          <p:cNvSpPr/>
          <p:nvPr/>
        </p:nvSpPr>
        <p:spPr>
          <a:xfrm>
            <a:off x="1546799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" name="#sl-pollquestion()">
            <a:extLst>
              <a:ext uri="{FF2B5EF4-FFF2-40B4-BE49-F238E27FC236}">
                <a16:creationId xmlns="" xmlns:a16="http://schemas.microsoft.com/office/drawing/2014/main" id="{A1714D6F-4969-9440-93F7-C6FE9D56552F}"/>
              </a:ext>
            </a:extLst>
          </p:cNvPr>
          <p:cNvSpPr txBox="1"/>
          <p:nvPr/>
        </p:nvSpPr>
        <p:spPr>
          <a:xfrm>
            <a:off x="2676901" y="4899245"/>
            <a:ext cx="2124221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r>
              <a:rPr lang="ru-RU" sz="2000" dirty="0">
                <a:solidFill>
                  <a:srgbClr val="A87000"/>
                </a:solidFill>
                <a:latin typeface="Georgia" panose="02040502050405020303" pitchFamily="18" charset="0"/>
              </a:rPr>
              <a:t>Обсуждение зарплат </a:t>
            </a:r>
            <a:endParaRPr lang="en-US" sz="2000" b="1" dirty="0">
              <a:solidFill>
                <a:srgbClr val="A87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8" name="#sl-pollquestion()">
            <a:extLst>
              <a:ext uri="{FF2B5EF4-FFF2-40B4-BE49-F238E27FC236}">
                <a16:creationId xmlns="" xmlns:a16="http://schemas.microsoft.com/office/drawing/2014/main" id="{6FC89022-6311-2546-B0A9-2E75FD9D918E}"/>
              </a:ext>
            </a:extLst>
          </p:cNvPr>
          <p:cNvSpPr txBox="1"/>
          <p:nvPr/>
        </p:nvSpPr>
        <p:spPr>
          <a:xfrm>
            <a:off x="2103611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9" name="Preparación 11">
            <a:extLst>
              <a:ext uri="{FF2B5EF4-FFF2-40B4-BE49-F238E27FC236}">
                <a16:creationId xmlns="" xmlns:a16="http://schemas.microsoft.com/office/drawing/2014/main" id="{838959BF-9968-0B45-A325-CA8973B01CC9}"/>
              </a:ext>
            </a:extLst>
          </p:cNvPr>
          <p:cNvSpPr/>
          <p:nvPr/>
        </p:nvSpPr>
        <p:spPr>
          <a:xfrm>
            <a:off x="6431471" y="4875210"/>
            <a:ext cx="4213732" cy="760878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159 w 10000"/>
              <a:gd name="connsiteY2" fmla="*/ 0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9279 w 10000"/>
              <a:gd name="connsiteY2" fmla="*/ 114 h 10000"/>
              <a:gd name="connsiteX3" fmla="*/ 10000 w 10000"/>
              <a:gd name="connsiteY3" fmla="*/ 5000 h 10000"/>
              <a:gd name="connsiteX4" fmla="*/ 925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4886 h 9886"/>
              <a:gd name="connsiteX1" fmla="*/ 1398 w 10000"/>
              <a:gd name="connsiteY1" fmla="*/ 113 h 9886"/>
              <a:gd name="connsiteX2" fmla="*/ 9279 w 10000"/>
              <a:gd name="connsiteY2" fmla="*/ 0 h 9886"/>
              <a:gd name="connsiteX3" fmla="*/ 10000 w 10000"/>
              <a:gd name="connsiteY3" fmla="*/ 4886 h 9886"/>
              <a:gd name="connsiteX4" fmla="*/ 9250 w 10000"/>
              <a:gd name="connsiteY4" fmla="*/ 9886 h 9886"/>
              <a:gd name="connsiteX5" fmla="*/ 2000 w 10000"/>
              <a:gd name="connsiteY5" fmla="*/ 9886 h 9886"/>
              <a:gd name="connsiteX6" fmla="*/ 0 w 10000"/>
              <a:gd name="connsiteY6" fmla="*/ 4886 h 9886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1353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1398 w 10000"/>
              <a:gd name="connsiteY1" fmla="*/ 114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10000"/>
              <a:gd name="connsiteY0" fmla="*/ 4942 h 10000"/>
              <a:gd name="connsiteX1" fmla="*/ 976 w 10000"/>
              <a:gd name="connsiteY1" fmla="*/ 229 h 10000"/>
              <a:gd name="connsiteX2" fmla="*/ 9279 w 10000"/>
              <a:gd name="connsiteY2" fmla="*/ 0 h 10000"/>
              <a:gd name="connsiteX3" fmla="*/ 10000 w 10000"/>
              <a:gd name="connsiteY3" fmla="*/ 4942 h 10000"/>
              <a:gd name="connsiteX4" fmla="*/ 9250 w 10000"/>
              <a:gd name="connsiteY4" fmla="*/ 10000 h 10000"/>
              <a:gd name="connsiteX5" fmla="*/ 992 w 10000"/>
              <a:gd name="connsiteY5" fmla="*/ 10000 h 10000"/>
              <a:gd name="connsiteX6" fmla="*/ 0 w 10000"/>
              <a:gd name="connsiteY6" fmla="*/ 4942 h 10000"/>
              <a:gd name="connsiteX0" fmla="*/ 0 w 9895"/>
              <a:gd name="connsiteY0" fmla="*/ 4942 h 10000"/>
              <a:gd name="connsiteX1" fmla="*/ 871 w 9895"/>
              <a:gd name="connsiteY1" fmla="*/ 229 h 10000"/>
              <a:gd name="connsiteX2" fmla="*/ 9174 w 9895"/>
              <a:gd name="connsiteY2" fmla="*/ 0 h 10000"/>
              <a:gd name="connsiteX3" fmla="*/ 9895 w 9895"/>
              <a:gd name="connsiteY3" fmla="*/ 4942 h 10000"/>
              <a:gd name="connsiteX4" fmla="*/ 9145 w 9895"/>
              <a:gd name="connsiteY4" fmla="*/ 10000 h 10000"/>
              <a:gd name="connsiteX5" fmla="*/ 887 w 9895"/>
              <a:gd name="connsiteY5" fmla="*/ 10000 h 10000"/>
              <a:gd name="connsiteX6" fmla="*/ 0 w 9895"/>
              <a:gd name="connsiteY6" fmla="*/ 4942 h 10000"/>
              <a:gd name="connsiteX0" fmla="*/ 0 w 10000"/>
              <a:gd name="connsiteY0" fmla="*/ 4943 h 10001"/>
              <a:gd name="connsiteX1" fmla="*/ 910 w 10000"/>
              <a:gd name="connsiteY1" fmla="*/ 0 h 10001"/>
              <a:gd name="connsiteX2" fmla="*/ 9271 w 10000"/>
              <a:gd name="connsiteY2" fmla="*/ 1 h 10001"/>
              <a:gd name="connsiteX3" fmla="*/ 10000 w 10000"/>
              <a:gd name="connsiteY3" fmla="*/ 4943 h 10001"/>
              <a:gd name="connsiteX4" fmla="*/ 9242 w 10000"/>
              <a:gd name="connsiteY4" fmla="*/ 10001 h 10001"/>
              <a:gd name="connsiteX5" fmla="*/ 896 w 10000"/>
              <a:gd name="connsiteY5" fmla="*/ 10001 h 10001"/>
              <a:gd name="connsiteX6" fmla="*/ 0 w 10000"/>
              <a:gd name="connsiteY6" fmla="*/ 4943 h 10001"/>
              <a:gd name="connsiteX0" fmla="*/ 0 w 10524"/>
              <a:gd name="connsiteY0" fmla="*/ 4943 h 10001"/>
              <a:gd name="connsiteX1" fmla="*/ 910 w 10524"/>
              <a:gd name="connsiteY1" fmla="*/ 0 h 10001"/>
              <a:gd name="connsiteX2" fmla="*/ 9271 w 10524"/>
              <a:gd name="connsiteY2" fmla="*/ 1 h 10001"/>
              <a:gd name="connsiteX3" fmla="*/ 10524 w 10524"/>
              <a:gd name="connsiteY3" fmla="*/ 5313 h 10001"/>
              <a:gd name="connsiteX4" fmla="*/ 9242 w 10524"/>
              <a:gd name="connsiteY4" fmla="*/ 10001 h 10001"/>
              <a:gd name="connsiteX5" fmla="*/ 896 w 10524"/>
              <a:gd name="connsiteY5" fmla="*/ 10001 h 10001"/>
              <a:gd name="connsiteX6" fmla="*/ 0 w 10524"/>
              <a:gd name="connsiteY6" fmla="*/ 4943 h 10001"/>
              <a:gd name="connsiteX0" fmla="*/ 0 w 11092"/>
              <a:gd name="connsiteY0" fmla="*/ 5128 h 10001"/>
              <a:gd name="connsiteX1" fmla="*/ 1478 w 11092"/>
              <a:gd name="connsiteY1" fmla="*/ 0 h 10001"/>
              <a:gd name="connsiteX2" fmla="*/ 9839 w 11092"/>
              <a:gd name="connsiteY2" fmla="*/ 1 h 10001"/>
              <a:gd name="connsiteX3" fmla="*/ 11092 w 11092"/>
              <a:gd name="connsiteY3" fmla="*/ 5313 h 10001"/>
              <a:gd name="connsiteX4" fmla="*/ 9810 w 11092"/>
              <a:gd name="connsiteY4" fmla="*/ 10001 h 10001"/>
              <a:gd name="connsiteX5" fmla="*/ 1464 w 11092"/>
              <a:gd name="connsiteY5" fmla="*/ 10001 h 10001"/>
              <a:gd name="connsiteX6" fmla="*/ 0 w 11092"/>
              <a:gd name="connsiteY6" fmla="*/ 5128 h 10001"/>
              <a:gd name="connsiteX0" fmla="*/ 0 w 11068"/>
              <a:gd name="connsiteY0" fmla="*/ 5128 h 10001"/>
              <a:gd name="connsiteX1" fmla="*/ 1478 w 11068"/>
              <a:gd name="connsiteY1" fmla="*/ 0 h 10001"/>
              <a:gd name="connsiteX2" fmla="*/ 9839 w 11068"/>
              <a:gd name="connsiteY2" fmla="*/ 1 h 10001"/>
              <a:gd name="connsiteX3" fmla="*/ 11068 w 11068"/>
              <a:gd name="connsiteY3" fmla="*/ 4906 h 10001"/>
              <a:gd name="connsiteX4" fmla="*/ 9810 w 11068"/>
              <a:gd name="connsiteY4" fmla="*/ 10001 h 10001"/>
              <a:gd name="connsiteX5" fmla="*/ 1464 w 11068"/>
              <a:gd name="connsiteY5" fmla="*/ 10001 h 10001"/>
              <a:gd name="connsiteX6" fmla="*/ 0 w 11068"/>
              <a:gd name="connsiteY6" fmla="*/ 5128 h 10001"/>
              <a:gd name="connsiteX0" fmla="*/ 0 w 11092"/>
              <a:gd name="connsiteY0" fmla="*/ 4924 h 10001"/>
              <a:gd name="connsiteX1" fmla="*/ 1502 w 11092"/>
              <a:gd name="connsiteY1" fmla="*/ 0 h 10001"/>
              <a:gd name="connsiteX2" fmla="*/ 9863 w 11092"/>
              <a:gd name="connsiteY2" fmla="*/ 1 h 10001"/>
              <a:gd name="connsiteX3" fmla="*/ 11092 w 11092"/>
              <a:gd name="connsiteY3" fmla="*/ 4906 h 10001"/>
              <a:gd name="connsiteX4" fmla="*/ 9834 w 11092"/>
              <a:gd name="connsiteY4" fmla="*/ 10001 h 10001"/>
              <a:gd name="connsiteX5" fmla="*/ 1488 w 11092"/>
              <a:gd name="connsiteY5" fmla="*/ 10001 h 10001"/>
              <a:gd name="connsiteX6" fmla="*/ 0 w 11092"/>
              <a:gd name="connsiteY6" fmla="*/ 4924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92" h="10001">
                <a:moveTo>
                  <a:pt x="0" y="4924"/>
                </a:moveTo>
                <a:lnTo>
                  <a:pt x="1502" y="0"/>
                </a:lnTo>
                <a:lnTo>
                  <a:pt x="9863" y="1"/>
                </a:lnTo>
                <a:lnTo>
                  <a:pt x="11092" y="4906"/>
                </a:lnTo>
                <a:lnTo>
                  <a:pt x="9834" y="10001"/>
                </a:lnTo>
                <a:lnTo>
                  <a:pt x="1488" y="10001"/>
                </a:lnTo>
                <a:lnTo>
                  <a:pt x="0" y="4924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1" name="#sl-pollquestion()">
            <a:extLst>
              <a:ext uri="{FF2B5EF4-FFF2-40B4-BE49-F238E27FC236}">
                <a16:creationId xmlns="" xmlns:a16="http://schemas.microsoft.com/office/drawing/2014/main" id="{6AB06E8C-7AA9-2F4C-B523-1FE4D318A697}"/>
              </a:ext>
            </a:extLst>
          </p:cNvPr>
          <p:cNvSpPr txBox="1"/>
          <p:nvPr/>
        </p:nvSpPr>
        <p:spPr>
          <a:xfrm>
            <a:off x="6988283" y="4899245"/>
            <a:ext cx="474816" cy="733941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sz="2400" b="1" dirty="0">
                <a:solidFill>
                  <a:srgbClr val="BD0D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63099" y="3792727"/>
            <a:ext cx="2886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A87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Повышение профессионального уровня </a:t>
            </a:r>
            <a:endParaRPr lang="ru-RU" sz="16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63099" y="4963261"/>
            <a:ext cx="30765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A87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Создание новых образовательных тем</a:t>
            </a:r>
            <a:endParaRPr lang="ru-RU" sz="1600" dirty="0">
              <a:solidFill>
                <a:srgbClr val="A87000"/>
              </a:solidFill>
              <a:latin typeface="Georgia" panose="02040502050405020303" pitchFamily="18" charset="0"/>
            </a:endParaRPr>
          </a:p>
        </p:txBody>
      </p:sp>
      <p:pic>
        <p:nvPicPr>
          <p:cNvPr id="26" name="Рисунок 25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616" y="183515"/>
            <a:ext cx="819150" cy="902970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2741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s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0000"/>
      </a:accent1>
      <a:accent2>
        <a:srgbClr val="202428"/>
      </a:accent2>
      <a:accent3>
        <a:srgbClr val="495057"/>
      </a:accent3>
      <a:accent4>
        <a:srgbClr val="6C757D"/>
      </a:accent4>
      <a:accent5>
        <a:srgbClr val="ADB5BD"/>
      </a:accent5>
      <a:accent6>
        <a:srgbClr val="CED3DA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14158</TotalTime>
  <Words>1003</Words>
  <Application>Microsoft Office PowerPoint</Application>
  <PresentationFormat>Широкоэкранный</PresentationFormat>
  <Paragraphs>487</Paragraphs>
  <Slides>39</Slides>
  <Notes>24</Notes>
  <HiddenSlides>0</HiddenSlides>
  <MMClips>19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Times New Roman</vt:lpstr>
      <vt:lpstr>Open Sans</vt:lpstr>
      <vt:lpstr>DM Sans</vt:lpstr>
      <vt:lpstr>Comic Sans MS</vt:lpstr>
      <vt:lpstr>Arial</vt:lpstr>
      <vt:lpstr>Miama Nueva</vt:lpstr>
      <vt:lpstr>Calibri</vt:lpstr>
      <vt:lpstr>Georgia</vt:lpstr>
      <vt:lpstr>Tema de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oxygen</cp:lastModifiedBy>
  <cp:revision>643</cp:revision>
  <dcterms:created xsi:type="dcterms:W3CDTF">2020-09-29T14:29:43Z</dcterms:created>
  <dcterms:modified xsi:type="dcterms:W3CDTF">2025-03-28T04:20:06Z</dcterms:modified>
</cp:coreProperties>
</file>