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notesSlides/notesSlide2.xml" ContentType="application/vnd.openxmlformats-officedocument.presentationml.notesSlide+xml"/>
  <Override PartName="/ppt/tags/tag7.xml" ContentType="application/vnd.openxmlformats-officedocument.presentationml.tags+xml"/>
  <Override PartName="/ppt/notesSlides/notesSlide3.xml" ContentType="application/vnd.openxmlformats-officedocument.presentationml.notesSlide+xml"/>
  <Override PartName="/ppt/tags/tag8.xml" ContentType="application/vnd.openxmlformats-officedocument.presentationml.tags+xml"/>
  <Override PartName="/ppt/notesSlides/notesSlide4.xml" ContentType="application/vnd.openxmlformats-officedocument.presentationml.notesSlide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notesSlides/notesSlide6.xml" ContentType="application/vnd.openxmlformats-officedocument.presentationml.notesSlide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notesSlides/notesSlide8.xml" ContentType="application/vnd.openxmlformats-officedocument.presentationml.notesSlide+xml"/>
  <Override PartName="/ppt/tags/tag13.xml" ContentType="application/vnd.openxmlformats-officedocument.presentationml.tags+xml"/>
  <Override PartName="/ppt/notesSlides/notesSlide9.xml" ContentType="application/vnd.openxmlformats-officedocument.presentationml.notesSlide+xml"/>
  <Override PartName="/ppt/tags/tag14.xml" ContentType="application/vnd.openxmlformats-officedocument.presentationml.tags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notesSlides/notesSlide11.xml" ContentType="application/vnd.openxmlformats-officedocument.presentationml.notesSlide+xml"/>
  <Override PartName="/ppt/tags/tag16.xml" ContentType="application/vnd.openxmlformats-officedocument.presentationml.tags+xml"/>
  <Override PartName="/ppt/notesSlides/notesSlide12.xml" ContentType="application/vnd.openxmlformats-officedocument.presentationml.notesSlide+xml"/>
  <Override PartName="/ppt/tags/tag17.xml" ContentType="application/vnd.openxmlformats-officedocument.presentationml.tags+xml"/>
  <Override PartName="/ppt/notesSlides/notesSlide13.xml" ContentType="application/vnd.openxmlformats-officedocument.presentationml.notesSlide+xml"/>
  <Override PartName="/ppt/tags/tag18.xml" ContentType="application/vnd.openxmlformats-officedocument.presentationml.tags+xml"/>
  <Override PartName="/ppt/notesSlides/notesSlide14.xml" ContentType="application/vnd.openxmlformats-officedocument.presentationml.notesSlide+xml"/>
  <Override PartName="/ppt/tags/tag19.xml" ContentType="application/vnd.openxmlformats-officedocument.presentationml.tags+xml"/>
  <Override PartName="/ppt/notesSlides/notesSlide15.xml" ContentType="application/vnd.openxmlformats-officedocument.presentationml.notesSlide+xml"/>
  <Override PartName="/ppt/tags/tag20.xml" ContentType="application/vnd.openxmlformats-officedocument.presentationml.tags+xml"/>
  <Override PartName="/ppt/notesSlides/notesSlide16.xml" ContentType="application/vnd.openxmlformats-officedocument.presentationml.notesSlide+xml"/>
  <Override PartName="/ppt/tags/tag21.xml" ContentType="application/vnd.openxmlformats-officedocument.presentationml.tags+xml"/>
  <Override PartName="/ppt/notesSlides/notesSlide17.xml" ContentType="application/vnd.openxmlformats-officedocument.presentationml.notesSlide+xml"/>
  <Override PartName="/ppt/tags/tag22.xml" ContentType="application/vnd.openxmlformats-officedocument.presentationml.tags+xml"/>
  <Override PartName="/ppt/notesSlides/notesSlide18.xml" ContentType="application/vnd.openxmlformats-officedocument.presentationml.notesSlide+xml"/>
  <Override PartName="/ppt/tags/tag23.xml" ContentType="application/vnd.openxmlformats-officedocument.presentationml.tags+xml"/>
  <Override PartName="/ppt/notesSlides/notesSlide19.xml" ContentType="application/vnd.openxmlformats-officedocument.presentationml.notesSlide+xml"/>
  <Override PartName="/ppt/tags/tag24.xml" ContentType="application/vnd.openxmlformats-officedocument.presentationml.tags+xml"/>
  <Override PartName="/ppt/notesSlides/notesSlide20.xml" ContentType="application/vnd.openxmlformats-officedocument.presentationml.notesSlide+xml"/>
  <Override PartName="/ppt/tags/tag25.xml" ContentType="application/vnd.openxmlformats-officedocument.presentationml.tags+xml"/>
  <Override PartName="/ppt/notesSlides/notesSlide21.xml" ContentType="application/vnd.openxmlformats-officedocument.presentationml.notesSlide+xml"/>
  <Override PartName="/ppt/tags/tag26.xml" ContentType="application/vnd.openxmlformats-officedocument.presentationml.tags+xml"/>
  <Override PartName="/ppt/notesSlides/notesSlide22.xml" ContentType="application/vnd.openxmlformats-officedocument.presentationml.notesSlide+xml"/>
  <Override PartName="/ppt/tags/tag27.xml" ContentType="application/vnd.openxmlformats-officedocument.presentationml.tags+xml"/>
  <Override PartName="/ppt/notesSlides/notesSlide23.xml" ContentType="application/vnd.openxmlformats-officedocument.presentationml.notesSlide+xml"/>
  <Override PartName="/ppt/tags/tag28.xml" ContentType="application/vnd.openxmlformats-officedocument.presentationml.tags+xml"/>
  <Override PartName="/ppt/notesSlides/notesSlide24.xml" ContentType="application/vnd.openxmlformats-officedocument.presentationml.notesSlide+xml"/>
  <Override PartName="/ppt/tags/tag29.xml" ContentType="application/vnd.openxmlformats-officedocument.presentationml.tags+xml"/>
  <Override PartName="/ppt/notesSlides/notesSlide25.xml" ContentType="application/vnd.openxmlformats-officedocument.presentationml.notesSlide+xml"/>
  <Override PartName="/ppt/tags/tag30.xml" ContentType="application/vnd.openxmlformats-officedocument.presentationml.tags+xml"/>
  <Override PartName="/ppt/notesSlides/notesSlide26.xml" ContentType="application/vnd.openxmlformats-officedocument.presentationml.notesSlide+xml"/>
  <Override PartName="/ppt/tags/tag31.xml" ContentType="application/vnd.openxmlformats-officedocument.presentationml.tags+xml"/>
  <Override PartName="/ppt/notesSlides/notesSlide27.xml" ContentType="application/vnd.openxmlformats-officedocument.presentationml.notesSlide+xml"/>
  <Override PartName="/ppt/tags/tag32.xml" ContentType="application/vnd.openxmlformats-officedocument.presentationml.tags+xml"/>
  <Override PartName="/ppt/notesSlides/notesSlide28.xml" ContentType="application/vnd.openxmlformats-officedocument.presentationml.notesSlide+xml"/>
  <Override PartName="/ppt/tags/tag33.xml" ContentType="application/vnd.openxmlformats-officedocument.presentationml.tags+xml"/>
  <Override PartName="/ppt/notesSlides/notesSlide29.xml" ContentType="application/vnd.openxmlformats-officedocument.presentationml.notesSlide+xml"/>
  <Override PartName="/ppt/tags/tag34.xml" ContentType="application/vnd.openxmlformats-officedocument.presentationml.tags+xml"/>
  <Override PartName="/ppt/notesSlides/notesSlide30.xml" ContentType="application/vnd.openxmlformats-officedocument.presentationml.notesSlide+xml"/>
  <Override PartName="/ppt/tags/tag35.xml" ContentType="application/vnd.openxmlformats-officedocument.presentationml.tags+xml"/>
  <Override PartName="/ppt/notesSlides/notesSlide31.xml" ContentType="application/vnd.openxmlformats-officedocument.presentationml.notesSlide+xml"/>
  <Override PartName="/ppt/tags/tag36.xml" ContentType="application/vnd.openxmlformats-officedocument.presentationml.tags+xml"/>
  <Override PartName="/ppt/notesSlides/notesSlide32.xml" ContentType="application/vnd.openxmlformats-officedocument.presentationml.notesSlide+xml"/>
  <Override PartName="/ppt/tags/tag37.xml" ContentType="application/vnd.openxmlformats-officedocument.presentationml.tags+xml"/>
  <Override PartName="/ppt/notesSlides/notesSlide33.xml" ContentType="application/vnd.openxmlformats-officedocument.presentationml.notesSlide+xml"/>
  <Override PartName="/ppt/tags/tag38.xml" ContentType="application/vnd.openxmlformats-officedocument.presentationml.tags+xml"/>
  <Override PartName="/ppt/notesSlides/notesSlide34.xml" ContentType="application/vnd.openxmlformats-officedocument.presentationml.notesSlide+xml"/>
  <Override PartName="/ppt/tags/tag39.xml" ContentType="application/vnd.openxmlformats-officedocument.presentationml.tags+xml"/>
  <Override PartName="/ppt/notesSlides/notesSlide35.xml" ContentType="application/vnd.openxmlformats-officedocument.presentationml.notesSlide+xml"/>
  <Override PartName="/ppt/tags/tag40.xml" ContentType="application/vnd.openxmlformats-officedocument.presentationml.tags+xml"/>
  <Override PartName="/ppt/notesSlides/notesSlide36.xml" ContentType="application/vnd.openxmlformats-officedocument.presentationml.notesSlide+xml"/>
  <Override PartName="/ppt/tags/tag41.xml" ContentType="application/vnd.openxmlformats-officedocument.presentationml.tags+xml"/>
  <Override PartName="/ppt/notesSlides/notesSlide37.xml" ContentType="application/vnd.openxmlformats-officedocument.presentationml.notesSlide+xml"/>
  <Override PartName="/ppt/tags/tag42.xml" ContentType="application/vnd.openxmlformats-officedocument.presentationml.tags+xml"/>
  <Override PartName="/ppt/notesSlides/notesSlide38.xml" ContentType="application/vnd.openxmlformats-officedocument.presentationml.notesSlide+xml"/>
  <Override PartName="/ppt/tags/tag43.xml" ContentType="application/vnd.openxmlformats-officedocument.presentationml.tags+xml"/>
  <Override PartName="/ppt/notesSlides/notesSlide39.xml" ContentType="application/vnd.openxmlformats-officedocument.presentationml.notesSlide+xml"/>
  <Override PartName="/ppt/tags/tag44.xml" ContentType="application/vnd.openxmlformats-officedocument.presentationml.tags+xml"/>
  <Override PartName="/ppt/notesSlides/notesSlide40.xml" ContentType="application/vnd.openxmlformats-officedocument.presentationml.notesSlide+xml"/>
  <Override PartName="/ppt/tags/tag45.xml" ContentType="application/vnd.openxmlformats-officedocument.presentationml.tags+xml"/>
  <Override PartName="/ppt/notesSlides/notesSlide41.xml" ContentType="application/vnd.openxmlformats-officedocument.presentationml.notesSlide+xml"/>
  <Override PartName="/ppt/tags/tag46.xml" ContentType="application/vnd.openxmlformats-officedocument.presentationml.tags+xml"/>
  <Override PartName="/ppt/notesSlides/notesSlide4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2" r:id="rId1"/>
  </p:sldMasterIdLst>
  <p:notesMasterIdLst>
    <p:notesMasterId r:id="rId44"/>
  </p:notes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4" r:id="rId9"/>
    <p:sldId id="262" r:id="rId10"/>
    <p:sldId id="265" r:id="rId11"/>
    <p:sldId id="269" r:id="rId12"/>
    <p:sldId id="270" r:id="rId13"/>
    <p:sldId id="266" r:id="rId14"/>
    <p:sldId id="271" r:id="rId15"/>
    <p:sldId id="267" r:id="rId16"/>
    <p:sldId id="272" r:id="rId17"/>
    <p:sldId id="268" r:id="rId18"/>
    <p:sldId id="273" r:id="rId19"/>
    <p:sldId id="277" r:id="rId20"/>
    <p:sldId id="278" r:id="rId21"/>
    <p:sldId id="276" r:id="rId22"/>
    <p:sldId id="279" r:id="rId23"/>
    <p:sldId id="275" r:id="rId24"/>
    <p:sldId id="280" r:id="rId25"/>
    <p:sldId id="274" r:id="rId26"/>
    <p:sldId id="281" r:id="rId27"/>
    <p:sldId id="282" r:id="rId28"/>
    <p:sldId id="286" r:id="rId29"/>
    <p:sldId id="284" r:id="rId30"/>
    <p:sldId id="287" r:id="rId31"/>
    <p:sldId id="285" r:id="rId32"/>
    <p:sldId id="288" r:id="rId33"/>
    <p:sldId id="283" r:id="rId34"/>
    <p:sldId id="289" r:id="rId35"/>
    <p:sldId id="291" r:id="rId36"/>
    <p:sldId id="294" r:id="rId37"/>
    <p:sldId id="292" r:id="rId38"/>
    <p:sldId id="295" r:id="rId39"/>
    <p:sldId id="293" r:id="rId40"/>
    <p:sldId id="296" r:id="rId41"/>
    <p:sldId id="290" r:id="rId42"/>
    <p:sldId id="297" r:id="rId43"/>
  </p:sldIdLst>
  <p:sldSz cx="12192000" cy="6858000"/>
  <p:notesSz cx="6858000" cy="9144000"/>
  <p:custDataLst>
    <p:tags r:id="rId4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D5190"/>
    <a:srgbClr val="3864B2"/>
    <a:srgbClr val="0F36B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107" autoAdjust="0"/>
    <p:restoredTop sz="96323" autoAdjust="0"/>
  </p:normalViewPr>
  <p:slideViewPr>
    <p:cSldViewPr snapToGrid="0">
      <p:cViewPr>
        <p:scale>
          <a:sx n="78" d="100"/>
          <a:sy n="78" d="100"/>
        </p:scale>
        <p:origin x="264" y="-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E405C8-7EFE-4B15-807D-7765AE454758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80661A-DBC5-460F-8DD8-4E346A31B1F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45580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6700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12933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1481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17209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51870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84714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69856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758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15068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644843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6027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36118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81061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273154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390661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5990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50865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7156952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324898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072990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77242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01034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2956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01432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46386755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5059792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56116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680857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4944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7214117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546393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59909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05405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400490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444496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83916282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99252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41939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5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30450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21185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80661A-DBC5-460F-8DD8-4E346A31B1FE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7594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8436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8914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51590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217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 userDrawn="1"/>
        </p:nvSpPr>
        <p:spPr>
          <a:xfrm>
            <a:off x="4160939" y="2952925"/>
            <a:ext cx="2910980" cy="1015068"/>
          </a:xfrm>
          <a:prstGeom prst="actionButtonBlank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/>
              <a:t>ОТВЕТ</a:t>
            </a:r>
            <a:endParaRPr lang="ru-RU" b="1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949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0249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8981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32916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6727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772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9623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42041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2010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5DBFB-DE8D-4744-928A-4B216267F296}" type="datetimeFigureOut">
              <a:rPr lang="ru-RU" smtClean="0"/>
              <a:pPr/>
              <a:t>27.03.2025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669EB1-8785-4EB2-BD50-90242CFAE7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34500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4.xml"/><Relationship Id="rId4" Type="http://schemas.openxmlformats.org/officeDocument/2006/relationships/slide" Target="slide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5.xml"/><Relationship Id="rId5" Type="http://schemas.openxmlformats.org/officeDocument/2006/relationships/slide" Target="slide12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6.xml"/><Relationship Id="rId4" Type="http://schemas.openxmlformats.org/officeDocument/2006/relationships/slide" Target="slid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7.xml"/><Relationship Id="rId5" Type="http://schemas.openxmlformats.org/officeDocument/2006/relationships/slide" Target="slide14.xml"/><Relationship Id="rId4" Type="http://schemas.openxmlformats.org/officeDocument/2006/relationships/image" Target="../media/image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8.xml"/><Relationship Id="rId4" Type="http://schemas.openxmlformats.org/officeDocument/2006/relationships/slide" Target="slide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9.xml"/><Relationship Id="rId5" Type="http://schemas.openxmlformats.org/officeDocument/2006/relationships/slide" Target="slide16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0.xml"/><Relationship Id="rId4" Type="http://schemas.openxmlformats.org/officeDocument/2006/relationships/slide" Target="slide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1.xml"/><Relationship Id="rId5" Type="http://schemas.openxmlformats.org/officeDocument/2006/relationships/slide" Target="slide18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2.xml"/><Relationship Id="rId4" Type="http://schemas.openxmlformats.org/officeDocument/2006/relationships/slide" Target="slide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3.xml"/><Relationship Id="rId5" Type="http://schemas.openxmlformats.org/officeDocument/2006/relationships/slide" Target="slide20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35.xml"/><Relationship Id="rId13" Type="http://schemas.openxmlformats.org/officeDocument/2006/relationships/slide" Target="slide37.xml"/><Relationship Id="rId18" Type="http://schemas.openxmlformats.org/officeDocument/2006/relationships/slide" Target="slide39.xml"/><Relationship Id="rId3" Type="http://schemas.openxmlformats.org/officeDocument/2006/relationships/notesSlide" Target="../notesSlides/notesSlide2.xml"/><Relationship Id="rId21" Type="http://schemas.openxmlformats.org/officeDocument/2006/relationships/slide" Target="slide25.xml"/><Relationship Id="rId7" Type="http://schemas.openxmlformats.org/officeDocument/2006/relationships/slide" Target="slide27.xml"/><Relationship Id="rId12" Type="http://schemas.openxmlformats.org/officeDocument/2006/relationships/slide" Target="slide29.xml"/><Relationship Id="rId17" Type="http://schemas.openxmlformats.org/officeDocument/2006/relationships/slide" Target="slide31.xml"/><Relationship Id="rId2" Type="http://schemas.openxmlformats.org/officeDocument/2006/relationships/slideLayout" Target="../slideLayouts/slideLayout2.xml"/><Relationship Id="rId16" Type="http://schemas.openxmlformats.org/officeDocument/2006/relationships/slide" Target="slide23.xml"/><Relationship Id="rId20" Type="http://schemas.openxmlformats.org/officeDocument/2006/relationships/slide" Target="slide17.xml"/><Relationship Id="rId1" Type="http://schemas.openxmlformats.org/officeDocument/2006/relationships/tags" Target="../tags/tag6.xml"/><Relationship Id="rId6" Type="http://schemas.openxmlformats.org/officeDocument/2006/relationships/slide" Target="slide19.xml"/><Relationship Id="rId11" Type="http://schemas.openxmlformats.org/officeDocument/2006/relationships/slide" Target="slide21.xml"/><Relationship Id="rId24" Type="http://schemas.openxmlformats.org/officeDocument/2006/relationships/slide" Target="slide41.xml"/><Relationship Id="rId5" Type="http://schemas.openxmlformats.org/officeDocument/2006/relationships/slide" Target="slide11.xml"/><Relationship Id="rId15" Type="http://schemas.openxmlformats.org/officeDocument/2006/relationships/slide" Target="slide15.xml"/><Relationship Id="rId23" Type="http://schemas.openxmlformats.org/officeDocument/2006/relationships/slide" Target="slide42.xml"/><Relationship Id="rId10" Type="http://schemas.openxmlformats.org/officeDocument/2006/relationships/slide" Target="slide13.xml"/><Relationship Id="rId19" Type="http://schemas.openxmlformats.org/officeDocument/2006/relationships/slide" Target="slide9.xml"/><Relationship Id="rId4" Type="http://schemas.openxmlformats.org/officeDocument/2006/relationships/slide" Target="slide3.xml"/><Relationship Id="rId9" Type="http://schemas.openxmlformats.org/officeDocument/2006/relationships/slide" Target="slide5.xml"/><Relationship Id="rId14" Type="http://schemas.openxmlformats.org/officeDocument/2006/relationships/slide" Target="slide7.xml"/><Relationship Id="rId22" Type="http://schemas.openxmlformats.org/officeDocument/2006/relationships/slide" Target="slide3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4.xml"/><Relationship Id="rId4" Type="http://schemas.openxmlformats.org/officeDocument/2006/relationships/slide" Target="slide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5.xml"/><Relationship Id="rId5" Type="http://schemas.openxmlformats.org/officeDocument/2006/relationships/slide" Target="slide22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6.xml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7.xml"/><Relationship Id="rId5" Type="http://schemas.openxmlformats.org/officeDocument/2006/relationships/slide" Target="slide24.xml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8.xml"/><Relationship Id="rId4" Type="http://schemas.openxmlformats.org/officeDocument/2006/relationships/slide" Target="slide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5" Type="http://schemas.openxmlformats.org/officeDocument/2006/relationships/slide" Target="slide26.xml"/><Relationship Id="rId4" Type="http://schemas.openxmlformats.org/officeDocument/2006/relationships/image" Target="../media/image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0.xml"/><Relationship Id="rId4" Type="http://schemas.openxmlformats.org/officeDocument/2006/relationships/slide" Target="slide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1.xml"/><Relationship Id="rId5" Type="http://schemas.openxmlformats.org/officeDocument/2006/relationships/slide" Target="slide28.xml"/><Relationship Id="rId4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2.xml"/><Relationship Id="rId4" Type="http://schemas.openxmlformats.org/officeDocument/2006/relationships/slide" Target="slide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3.xml"/><Relationship Id="rId5" Type="http://schemas.openxmlformats.org/officeDocument/2006/relationships/slide" Target="slide30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7.xml"/><Relationship Id="rId5" Type="http://schemas.openxmlformats.org/officeDocument/2006/relationships/image" Target="../media/image2.png"/><Relationship Id="rId4" Type="http://schemas.openxmlformats.org/officeDocument/2006/relationships/slide" Target="slide4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4.xml"/><Relationship Id="rId4" Type="http://schemas.openxmlformats.org/officeDocument/2006/relationships/slide" Target="slide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5.xml"/><Relationship Id="rId5" Type="http://schemas.openxmlformats.org/officeDocument/2006/relationships/slide" Target="slide32.xml"/><Relationship Id="rId4" Type="http://schemas.openxmlformats.org/officeDocument/2006/relationships/image" Target="../media/image2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6.xml"/><Relationship Id="rId4" Type="http://schemas.openxmlformats.org/officeDocument/2006/relationships/slide" Target="slide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3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7.xml"/><Relationship Id="rId5" Type="http://schemas.openxmlformats.org/officeDocument/2006/relationships/slide" Target="slide34.xml"/><Relationship Id="rId4" Type="http://schemas.openxmlformats.org/officeDocument/2006/relationships/image" Target="../media/image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8.xml"/><Relationship Id="rId4" Type="http://schemas.openxmlformats.org/officeDocument/2006/relationships/slide" Target="slide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39.xml"/><Relationship Id="rId5" Type="http://schemas.openxmlformats.org/officeDocument/2006/relationships/slide" Target="slide36.xml"/><Relationship Id="rId4" Type="http://schemas.openxmlformats.org/officeDocument/2006/relationships/image" Target="../media/image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0.xml"/><Relationship Id="rId4" Type="http://schemas.openxmlformats.org/officeDocument/2006/relationships/slide" Target="slide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1.xml"/><Relationship Id="rId5" Type="http://schemas.openxmlformats.org/officeDocument/2006/relationships/slide" Target="slide38.xml"/><Relationship Id="rId4" Type="http://schemas.openxmlformats.org/officeDocument/2006/relationships/image" Target="../media/image2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2.xml"/><Relationship Id="rId4" Type="http://schemas.openxmlformats.org/officeDocument/2006/relationships/slide" Target="slide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3.xml"/><Relationship Id="rId5" Type="http://schemas.openxmlformats.org/officeDocument/2006/relationships/slide" Target="slide40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8.xml"/><Relationship Id="rId4" Type="http://schemas.openxmlformats.org/officeDocument/2006/relationships/slide" Target="slide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0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4.xml"/><Relationship Id="rId4" Type="http://schemas.openxmlformats.org/officeDocument/2006/relationships/slide" Target="slide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1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5.xml"/><Relationship Id="rId5" Type="http://schemas.openxmlformats.org/officeDocument/2006/relationships/slide" Target="slide42.xml"/><Relationship Id="rId4" Type="http://schemas.openxmlformats.org/officeDocument/2006/relationships/image" Target="../media/image2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2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6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9.xml"/><Relationship Id="rId5" Type="http://schemas.openxmlformats.org/officeDocument/2006/relationships/slide" Target="slide6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0.xml"/><Relationship Id="rId4" Type="http://schemas.openxmlformats.org/officeDocument/2006/relationships/slide" Target="slid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1.xml"/><Relationship Id="rId5" Type="http://schemas.openxmlformats.org/officeDocument/2006/relationships/slide" Target="slide8.xml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2.xml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.xml"/><Relationship Id="rId5" Type="http://schemas.openxmlformats.org/officeDocument/2006/relationships/slide" Target="slide10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>
                <a:lumMod val="89000"/>
              </a:schemeClr>
            </a:gs>
            <a:gs pos="22000">
              <a:schemeClr val="accent5">
                <a:lumMod val="89000"/>
              </a:schemeClr>
            </a:gs>
            <a:gs pos="62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7481" y="573206"/>
            <a:ext cx="9648967" cy="5937322"/>
          </a:xfrm>
        </p:spPr>
        <p:txBody>
          <a:bodyPr anchor="t">
            <a:normAutofit/>
          </a:bodyPr>
          <a:lstStyle/>
          <a:p>
            <a:r>
              <a:rPr lang="ru-RU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ru-RU" sz="115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КВИЗ</a:t>
            </a:r>
          </a:p>
          <a:p>
            <a:r>
              <a:rPr lang="ru-RU" sz="9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«Мой Профсоюз»</a:t>
            </a:r>
            <a:endParaRPr lang="ru-RU" sz="96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Автор: Толкачева Зоя Владимировна,</a:t>
            </a:r>
          </a:p>
          <a:p>
            <a:r>
              <a:rPr lang="ru-RU" sz="36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МБОУ «Гимназия № 80»</a:t>
            </a:r>
            <a:endParaRPr lang="ru-RU" sz="36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Рисунок 3" descr="https://sh-zolotuxinskaya-oo-r38.gosweb.gosuslugi.ru/netcat_files/60/2918/Logotip_Obshherossijskogo_Profsoyuza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04696" y="258698"/>
            <a:ext cx="2043304" cy="1935862"/>
          </a:xfrm>
          <a:prstGeom prst="rect">
            <a:avLst/>
          </a:prstGeom>
          <a:noFill/>
          <a:ln>
            <a:noFill/>
          </a:ln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9759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56648" y="1473958"/>
            <a:ext cx="10759642" cy="3207224"/>
          </a:xfrm>
        </p:spPr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Профсоюз работников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народного 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образования и науки 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Российской Федерации</a:t>
            </a:r>
            <a:endParaRPr lang="ru-RU" sz="36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9788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856095" y="1397843"/>
            <a:ext cx="8830101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Какой документ регламентирует взаимоотношения между работодателем и работниками учебного учреждения? 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21074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70295" y="2173885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Коллективный договор</a:t>
            </a:r>
            <a:endParaRPr lang="ru-RU" sz="36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2489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84915" y="2006220"/>
            <a:ext cx="710946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Какой документ регулирует работу Профсоюза?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7089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791570"/>
            <a:ext cx="10759642" cy="4326340"/>
          </a:xfrm>
        </p:spPr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Федеральный закон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«О профессиональных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союзах, их правах и 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гарантиях деятельности» </a:t>
            </a:r>
            <a:endParaRPr lang="ru-RU" sz="36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7581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57619" y="1255595"/>
            <a:ext cx="7278007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Какой документ был утверждён учредительным </a:t>
            </a:r>
            <a:r>
              <a:rPr lang="en-US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I</a:t>
            </a:r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 Съездом Профсоюза 27 сентября 1990 года?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0529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378175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575753"/>
            <a:ext cx="10759642" cy="3780429"/>
          </a:xfrm>
        </p:spPr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Устав 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профессионального союза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работников народного образования 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и науки 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Российской Федерации</a:t>
            </a:r>
            <a:endParaRPr lang="ru-RU" sz="36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2834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050878" y="218364"/>
            <a:ext cx="10058399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В каком документе прописано, что профессиональные союзы имеют право на осуществление  контроля за соблюдением работодателями и их представителями трудового законодательства и иных нормативных правовых актов, содержащих нормы трудового права? 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06371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555846"/>
            <a:ext cx="10759642" cy="2376962"/>
          </a:xfrm>
        </p:spPr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Трудовой кодекс 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Российской Федерации</a:t>
            </a:r>
            <a:endParaRPr lang="ru-RU" sz="36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4924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842448" y="1050878"/>
            <a:ext cx="893928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Добровольное объединение членов профсоюза, работающих, как правило, в одной организации – это …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6799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2D5190"/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457814"/>
              </p:ext>
            </p:extLst>
          </p:nvPr>
        </p:nvGraphicFramePr>
        <p:xfrm>
          <a:off x="298939" y="184637"/>
          <a:ext cx="11676185" cy="66310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35237"/>
                <a:gridCol w="2335237"/>
                <a:gridCol w="2335237"/>
                <a:gridCol w="2335237"/>
                <a:gridCol w="2335237"/>
              </a:tblGrid>
              <a:tr h="1254913">
                <a:tc>
                  <a:txBody>
                    <a:bodyPr/>
                    <a:lstStyle/>
                    <a:p>
                      <a:pPr algn="ctr"/>
                      <a:r>
                        <a:rPr lang="ru-RU" sz="2400" b="1" dirty="0" smtClean="0"/>
                        <a:t>История</a:t>
                      </a:r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Философия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Экономика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Психология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/>
                        <a:t>Иностранный язык</a:t>
                      </a:r>
                    </a:p>
                    <a:p>
                      <a:pPr algn="ctr"/>
                      <a:endParaRPr lang="ru-RU" sz="2400" b="1" dirty="0"/>
                    </a:p>
                  </a:txBody>
                  <a:tcPr>
                    <a:solidFill>
                      <a:srgbClr val="0F36B1"/>
                    </a:solidFill>
                  </a:tcPr>
                </a:tc>
              </a:tr>
              <a:tr h="1611381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4" action="ppaction://hlinksldjump"/>
                        </a:rPr>
                        <a:t>200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5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6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7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8" action="ppaction://hlinksldjump"/>
                        </a:rPr>
                        <a:t>200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9" action="ppaction://hlinksldjump"/>
                        </a:rPr>
                        <a:t>400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0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1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2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3" action="ppaction://hlinksldjump"/>
                        </a:rPr>
                        <a:t>400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4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5" action="ppaction://hlinksldjump"/>
                        </a:rPr>
                        <a:t>600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6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7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8" action="ppaction://hlinksldjump"/>
                        </a:rPr>
                        <a:t>600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</a:tr>
              <a:tr h="1254913">
                <a:tc>
                  <a:txBody>
                    <a:bodyPr/>
                    <a:lstStyle/>
                    <a:p>
                      <a:pPr algn="ctr"/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19" action="ppaction://hlinksldjump"/>
                        </a:rPr>
                        <a:t>800</a:t>
                      </a:r>
                      <a:endParaRPr lang="ru-RU" sz="2400" b="1" u="sng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0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1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2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400" b="1" dirty="0" smtClean="0">
                        <a:solidFill>
                          <a:srgbClr val="FFC000"/>
                        </a:solidFill>
                      </a:endParaRPr>
                    </a:p>
                    <a:p>
                      <a:pPr marL="0" marR="0" lvl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u="sng" dirty="0" smtClean="0">
                          <a:solidFill>
                            <a:srgbClr val="FFC000"/>
                          </a:solidFill>
                          <a:hlinkClick r:id="rId23" action="ppaction://hlinksldjump"/>
                        </a:rPr>
                        <a:t>800</a:t>
                      </a:r>
                      <a:endParaRPr lang="ru-RU" sz="2400" b="1" u="sng" dirty="0" smtClean="0">
                        <a:solidFill>
                          <a:srgbClr val="FFC000"/>
                        </a:solidFill>
                      </a:endParaRPr>
                    </a:p>
                    <a:p>
                      <a:pPr algn="ctr"/>
                      <a:endParaRPr lang="ru-RU" sz="2400" b="1" dirty="0">
                        <a:solidFill>
                          <a:srgbClr val="FFC000"/>
                        </a:solidFill>
                      </a:endParaRPr>
                    </a:p>
                  </a:txBody>
                  <a:tcPr>
                    <a:solidFill>
                      <a:srgbClr val="0F36B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2775057"/>
              </p:ext>
            </p:extLst>
          </p:nvPr>
        </p:nvGraphicFramePr>
        <p:xfrm>
          <a:off x="0" y="0"/>
          <a:ext cx="12192000" cy="685800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4391025"/>
                <a:gridCol w="1981200"/>
                <a:gridCol w="1952625"/>
                <a:gridCol w="1905000"/>
                <a:gridCol w="1962150"/>
              </a:tblGrid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36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Из истории </a:t>
                      </a:r>
                    </a:p>
                    <a:p>
                      <a:pPr algn="ctr"/>
                      <a:r>
                        <a:rPr lang="ru-RU" sz="36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Профсоюза</a:t>
                      </a:r>
                      <a:endParaRPr lang="ru-RU" sz="3600" b="1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u="none" dirty="0" smtClean="0">
                          <a:solidFill>
                            <a:srgbClr val="FF0000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4" action="ppaction://hlinksldjump"/>
                        </a:rPr>
                        <a:t>200</a:t>
                      </a:r>
                      <a:endParaRPr lang="ru-RU" sz="3500" u="none" dirty="0">
                        <a:solidFill>
                          <a:srgbClr val="FF0000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dirty="0" smtClean="0">
                          <a:solidFill>
                            <a:schemeClr val="bg1"/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9" action="ppaction://hlinksldjump"/>
                        </a:rPr>
                        <a:t>400</a:t>
                      </a:r>
                      <a:endParaRPr lang="ru-RU" sz="3500" dirty="0">
                        <a:solidFill>
                          <a:schemeClr val="bg1"/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4" action="ppaction://hlinksldjump"/>
                        </a:rPr>
                        <a:t>600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9" action="ppaction://hlinksldjump"/>
                        </a:rPr>
                        <a:t>800</a:t>
                      </a:r>
                      <a:endParaRPr lang="ru-RU" sz="350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36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Документы</a:t>
                      </a:r>
                      <a:endParaRPr lang="ru-RU" sz="3600" b="1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5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0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5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0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36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Деятельность Профсоюза</a:t>
                      </a:r>
                      <a:endParaRPr lang="ru-RU" sz="3600" b="1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6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1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6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1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36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Достижения</a:t>
                      </a:r>
                      <a:endParaRPr lang="ru-RU" sz="3600" b="1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7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2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7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2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</a:tr>
              <a:tr h="1371600">
                <a:tc>
                  <a:txBody>
                    <a:bodyPr/>
                    <a:lstStyle/>
                    <a:p>
                      <a:pPr algn="ctr"/>
                      <a:r>
                        <a:rPr lang="ru-RU" sz="36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Специальная</a:t>
                      </a:r>
                    </a:p>
                    <a:p>
                      <a:pPr algn="ctr"/>
                      <a:r>
                        <a:rPr lang="ru-RU" sz="3600" b="1" cap="none" spc="0" dirty="0" smtClean="0">
                          <a:ln w="0"/>
                          <a:solidFill>
                            <a:schemeClr val="bg1"/>
                          </a:solidFill>
                          <a:effectLst>
                            <a:outerShdw blurRad="38100" dist="19050" dir="2700000" algn="tl" rotWithShape="0">
                              <a:schemeClr val="dk1">
                                <a:alpha val="40000"/>
                              </a:schemeClr>
                            </a:outerShdw>
                          </a:effectLst>
                          <a:latin typeface="+mn-lt"/>
                          <a:ea typeface="Open Sans" panose="020B0606030504020204" pitchFamily="34" charset="0"/>
                          <a:cs typeface="Open Sans" panose="020B0606030504020204" pitchFamily="34" charset="0"/>
                        </a:rPr>
                        <a:t> категория</a:t>
                      </a:r>
                      <a:endParaRPr lang="ru-RU" sz="3600" b="1" cap="none" spc="0" dirty="0">
                        <a:ln w="0"/>
                        <a:solidFill>
                          <a:schemeClr val="bg1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+mn-lt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8" action="ppaction://hlinksldjump"/>
                        </a:rPr>
                        <a:t>200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3" action="ppaction://hlinksldjump"/>
                        </a:rPr>
                        <a:t>400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18" action="ppaction://hlinksldjump"/>
                        </a:rPr>
                        <a:t>600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3500" b="0" dirty="0" smtClean="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Open Sans" panose="020B0606030504020204" pitchFamily="34" charset="0"/>
                          <a:ea typeface="Open Sans" panose="020B0606030504020204" pitchFamily="34" charset="0"/>
                          <a:cs typeface="Open Sans" panose="020B0606030504020204" pitchFamily="34" charset="0"/>
                          <a:hlinkClick r:id="rId24" action="ppaction://hlinksldjump"/>
                        </a:rPr>
                        <a:t>800</a:t>
                      </a:r>
                      <a:endParaRPr lang="ru-RU" sz="3500" b="0" dirty="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Open Sans" panose="020B0606030504020204" pitchFamily="34" charset="0"/>
                        <a:ea typeface="Open Sans" panose="020B0606030504020204" pitchFamily="34" charset="0"/>
                        <a:cs typeface="Open Sans" panose="020B0606030504020204" pitchFamily="34" charset="0"/>
                      </a:endParaRPr>
                    </a:p>
                  </a:txBody>
                  <a:tcPr anchor="ctr">
                    <a:gradFill>
                      <a:gsLst>
                        <a:gs pos="0">
                          <a:schemeClr val="accent5">
                            <a:lumMod val="89000"/>
                          </a:schemeClr>
                        </a:gs>
                        <a:gs pos="55000">
                          <a:schemeClr val="accent5">
                            <a:lumMod val="75000"/>
                          </a:schemeClr>
                        </a:gs>
                        <a:gs pos="97000">
                          <a:schemeClr val="accent5">
                            <a:lumMod val="70000"/>
                          </a:schemeClr>
                        </a:gs>
                      </a:gsLst>
                      <a:path path="circle">
                        <a:fillToRect l="50000" t="50000" r="50000" b="50000"/>
                      </a:path>
                    </a:gradFill>
                  </a:tcPr>
                </a:tc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1326491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392072"/>
            <a:ext cx="10759642" cy="2540735"/>
          </a:xfrm>
        </p:spPr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Первичная профсоюзная организация</a:t>
            </a:r>
            <a:endParaRPr lang="ru-RU" sz="36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1000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009935" y="346964"/>
            <a:ext cx="10235821" cy="4816703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Профсоюзы … в своей деятельности от органов исполнительной власти, органов местного самоуправления, политических партий.</a:t>
            </a:r>
          </a:p>
          <a:p>
            <a:pPr algn="ctr"/>
            <a:endParaRPr lang="ru-RU" sz="4000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ru-RU" sz="4000" b="1" dirty="0" smtClean="0">
              <a:solidFill>
                <a:schemeClr val="bg1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32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Дополните предложение одним словом.</a:t>
            </a:r>
          </a:p>
          <a:p>
            <a:pPr algn="ctr"/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093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54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Независимы</a:t>
            </a:r>
            <a:endParaRPr lang="ru-RU" sz="40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79184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79976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212877" y="5963416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255595" y="442499"/>
            <a:ext cx="9744501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С какого возраста человек, осуществляющий трудовую (профессиональную) деятельность, имеет право </a:t>
            </a:r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вступить в Профсоюзную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организацию?</a:t>
            </a:r>
            <a:endParaRPr lang="ru-RU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80308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481024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858712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6600" b="1" cap="none" dirty="0" smtClean="0">
                <a:solidFill>
                  <a:schemeClr val="bg1"/>
                </a:solidFill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С 14 лет</a:t>
            </a:r>
            <a:endParaRPr lang="ru-RU" sz="4800" cap="none" dirty="0">
              <a:solidFill>
                <a:schemeClr val="bg1"/>
              </a:solidFill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976140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366122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203154" y="5569362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586853" y="477671"/>
            <a:ext cx="11027391" cy="44165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Профессиональный союз – это … общественное объединение людей, связанных общими интересами по роду своей деятельности.</a:t>
            </a:r>
          </a:p>
          <a:p>
            <a:pPr algn="ctr"/>
            <a:endParaRPr lang="ru-RU" sz="3500" b="1" dirty="0" smtClean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endParaRPr lang="ru-RU" sz="3500" b="1" dirty="0" smtClean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ctr"/>
            <a:r>
              <a:rPr lang="ru-RU" sz="3200" b="1" dirty="0" smtClean="0">
                <a:ea typeface="Open Sans" panose="020B0606030504020204" pitchFamily="34" charset="0"/>
                <a:cs typeface="Open Sans" panose="020B0606030504020204" pitchFamily="34" charset="0"/>
              </a:rPr>
              <a:t>Дополните предложение одним словом. </a:t>
            </a:r>
            <a:endParaRPr lang="ru-RU" sz="3200" b="1" dirty="0"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24374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481024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715704" y="1919672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54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Добровольное</a:t>
            </a:r>
            <a:endParaRPr lang="ru-RU" sz="40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444779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736979" y="859809"/>
            <a:ext cx="10577015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В каком году </a:t>
            </a:r>
          </a:p>
          <a:p>
            <a:pPr algn="ctr"/>
            <a:r>
              <a:rPr lang="ru-RU" sz="4400" dirty="0" smtClean="0">
                <a:ln>
                  <a:solidFill>
                    <a:schemeClr val="bg1"/>
                  </a:solidFill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в Алтайском крае вступил в силу новый порядок аттестации педагогических работников? (бессрочное действие квалификационных категорий)</a:t>
            </a:r>
            <a:endParaRPr lang="ru-RU" sz="4400" dirty="0">
              <a:ln>
                <a:solidFill>
                  <a:schemeClr val="bg1"/>
                </a:solidFill>
              </a:ln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454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В 2023 году</a:t>
            </a:r>
            <a:endParaRPr lang="ru-RU" sz="36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85557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6170" y="5283981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189509" y="5490406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Прямоугольник 2"/>
          <p:cNvSpPr/>
          <p:nvPr/>
        </p:nvSpPr>
        <p:spPr>
          <a:xfrm>
            <a:off x="655094" y="456146"/>
            <a:ext cx="1086361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28 ноября 2022 года на заседании исполкома Общероссийского Профсоюза образования был учреждён новый профсоюзный нагрудный знак.</a:t>
            </a:r>
          </a:p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Какой?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27995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75733" y="1951630"/>
            <a:ext cx="7901032" cy="2308324"/>
          </a:xfrm>
          <a:prstGeom prst="rect">
            <a:avLst/>
          </a:prstGeom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Назовите дату основания Общероссийского Профсоюза образования.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Picture 7">
            <a:hlinkClick r:id="rId4" action="ppaction://hlinksldjump"/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7883" y="5487221"/>
            <a:ext cx="2352552" cy="806590"/>
          </a:xfrm>
          <a:prstGeom prst="rect">
            <a:avLst/>
          </a:prstGeom>
        </p:spPr>
      </p:pic>
      <p:sp>
        <p:nvSpPr>
          <p:cNvPr id="4" name="Rectangle 3">
            <a:hlinkClick r:id="rId4" action="ppaction://hlinksldjump"/>
          </p:cNvPr>
          <p:cNvSpPr/>
          <p:nvPr/>
        </p:nvSpPr>
        <p:spPr>
          <a:xfrm>
            <a:off x="5333341" y="5675066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377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8" y="5256192"/>
            <a:ext cx="4272453" cy="47705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43000" y="955343"/>
            <a:ext cx="10759642" cy="2117655"/>
          </a:xfrm>
        </p:spPr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«За вклад в развитие </a:t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Молодёжного педагогического движения»</a:t>
            </a:r>
            <a:endParaRPr lang="ru-RU" sz="36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33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366122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29" y="5569362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791570" y="428851"/>
            <a:ext cx="1064525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В 2022 году впервые прошла всероссийская просветительская акция, направленная на активное вовлечение в цифровую профсоюзную среду</a:t>
            </a:r>
          </a:p>
          <a:p>
            <a:pPr algn="ctr"/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работников системы образования.</a:t>
            </a:r>
          </a:p>
          <a:p>
            <a:pPr algn="ctr"/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Как называется эта акция?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5184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8" y="5481024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Заголовок 3"/>
          <p:cNvSpPr>
            <a:spLocks noGrp="1"/>
          </p:cNvSpPr>
          <p:nvPr>
            <p:ph type="title"/>
          </p:nvPr>
        </p:nvSpPr>
        <p:spPr>
          <a:xfrm>
            <a:off x="715704" y="199282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54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Профсоюзный диктант</a:t>
            </a:r>
            <a:endParaRPr lang="ru-RU" sz="40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67661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293071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89029" y="549631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914400" y="532263"/>
            <a:ext cx="10590663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Члены Профсоюзной организации в Алтайском крае принимали активное участие в разработке Закона, регулирующего отношения, связанные с повышением статуса учителя.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Назовите этот Закон.</a:t>
            </a:r>
            <a:endParaRPr lang="ru-RU" sz="4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66987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95400" y="5481024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053784"/>
            <a:ext cx="10759642" cy="1513263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«О статусе педагогического </a:t>
            </a: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работника </a:t>
            </a: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в Алтайском крае».</a:t>
            </a:r>
            <a:endParaRPr lang="ru-RU" sz="36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890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2811" y="5287166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199230" y="5490406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528549" y="1247717"/>
            <a:ext cx="93896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Как называется человек, возглавляющий первичную профсоюзную организацию?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18932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8" y="5470335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56647" y="1846338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44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Председатель первичной профсоюзной организации</a:t>
            </a:r>
            <a:endParaRPr lang="ru-RU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373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3448" y="5287166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322058" y="5490406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580449" y="660863"/>
            <a:ext cx="7278007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Может ли член Профсоюза состоять в других профсоюзах? 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0683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481024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193186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6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Нет, не может.</a:t>
            </a:r>
            <a:endParaRPr lang="ru-RU" sz="44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2382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341738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201221" y="5544978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146412" y="442499"/>
            <a:ext cx="101129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Могут ли пенсионеры состоять в Профсоюзе по последнему месту работы? Если нет, то почему?</a:t>
            </a:r>
          </a:p>
          <a:p>
            <a:pPr algn="ctr"/>
            <a:r>
              <a:rPr lang="ru-RU" sz="54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Если да, то при каких условиях?</a:t>
            </a:r>
            <a:endParaRPr lang="ru-RU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3142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27 сентября 1990 года</a:t>
            </a:r>
            <a:endParaRPr lang="ru-RU" sz="36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3959299" y="5719551"/>
            <a:ext cx="4161845" cy="523220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800" u="sng" dirty="0" smtClean="0">
                <a:ln w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800" u="sng" dirty="0">
              <a:ln w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29721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482527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078168"/>
            <a:ext cx="10759642" cy="1513263"/>
          </a:xfrm>
        </p:spPr>
        <p:txBody>
          <a:bodyPr>
            <a:noAutofit/>
          </a:bodyPr>
          <a:lstStyle/>
          <a:p>
            <a:pPr algn="ctr"/>
            <a:r>
              <a:rPr lang="ru-RU" sz="66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Да, если оплачивают</a:t>
            </a:r>
            <a:br>
              <a:rPr lang="ru-RU" sz="66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ru-RU" sz="66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 профсоюзные взносы.</a:t>
            </a:r>
            <a:endParaRPr lang="ru-RU" sz="48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43788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1310185" y="715454"/>
            <a:ext cx="9799093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Как называет общий период пребывания в Профсоюзе, исчисляемый со дня подачи заявления о вступлении в Профсоюз?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12967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8" y="5482527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29352" y="1532439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60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Профсоюзный стаж</a:t>
            </a:r>
            <a:endParaRPr lang="ru-RU" sz="44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1905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914760" y="642688"/>
            <a:ext cx="10759642" cy="4578927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1087" y="5526814"/>
            <a:ext cx="2352552" cy="806590"/>
          </a:xfrm>
          <a:prstGeom prst="rect">
            <a:avLst/>
          </a:prstGeom>
        </p:spPr>
      </p:pic>
      <p:sp>
        <p:nvSpPr>
          <p:cNvPr id="9" name="Rectangle 8">
            <a:hlinkClick r:id="rId5" action="ppaction://hlinksldjump"/>
          </p:cNvPr>
          <p:cNvSpPr/>
          <p:nvPr/>
        </p:nvSpPr>
        <p:spPr>
          <a:xfrm>
            <a:off x="5376651" y="5704114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84914" y="1146412"/>
            <a:ext cx="7682667" cy="3170099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40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К концу какого века в учительской среде, как и во многих других сферах деятельности, стали проходить процессы объединения работников?</a:t>
            </a:r>
            <a:endParaRPr lang="ru-RU" sz="40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9179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384352" y="5540991"/>
            <a:ext cx="3737883" cy="47705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ru-RU" sz="2500" u="sng" dirty="0" smtClean="0">
                <a:ln w="18415" cmpd="sng">
                  <a:solidFill>
                    <a:schemeClr val="tx1"/>
                  </a:solidFill>
                  <a:prstDash val="solid"/>
                </a:ln>
                <a:solidFill>
                  <a:schemeClr val="tx1">
                    <a:lumMod val="95000"/>
                    <a:lumOff val="5000"/>
                  </a:schemeClr>
                </a:solidFill>
                <a:ea typeface="Open Sans" panose="020B0606030504020204" pitchFamily="34" charset="0"/>
                <a:cs typeface="Open Sans" panose="020B0606030504020204" pitchFamily="34" charset="0"/>
                <a:hlinkClick r:id="rId4" action="ppaction://hlinksldjump"/>
              </a:rPr>
              <a:t>Вернуться к выбору тем→</a:t>
            </a:r>
            <a:endParaRPr lang="ru-RU" sz="2500" u="sng" dirty="0">
              <a:ln w="18415" cmpd="sng">
                <a:solidFill>
                  <a:schemeClr val="tx1"/>
                </a:solidFill>
                <a:prstDash val="solid"/>
              </a:ln>
              <a:solidFill>
                <a:schemeClr val="tx1">
                  <a:lumMod val="95000"/>
                  <a:lumOff val="5000"/>
                </a:schemeClr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15704" y="2419544"/>
            <a:ext cx="10759642" cy="1513263"/>
          </a:xfrm>
        </p:spPr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В конце </a:t>
            </a:r>
            <a:r>
              <a:rPr lang="en-US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XIX </a:t>
            </a:r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Open Sans" panose="020B0606030504020204" pitchFamily="34" charset="0"/>
                <a:cs typeface="Open Sans" panose="020B0606030504020204" pitchFamily="34" charset="0"/>
              </a:rPr>
              <a:t>века</a:t>
            </a:r>
            <a: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/>
            </a:r>
            <a:br>
              <a:rPr lang="en-US" sz="3500" b="1" cap="none" dirty="0" smtClean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endParaRPr lang="ru-RU" sz="2000" cap="none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81528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484915" y="1916457"/>
            <a:ext cx="727800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Какое полное название профсоюза было в 1990 году?</a:t>
            </a:r>
            <a:endParaRPr lang="ru-RU" sz="4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9855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4" action="ppaction://hlinksldjump"/>
          </p:cNvPr>
          <p:cNvSpPr/>
          <p:nvPr/>
        </p:nvSpPr>
        <p:spPr>
          <a:xfrm>
            <a:off x="3959299" y="5719551"/>
            <a:ext cx="4272453" cy="477054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pPr algn="ctr"/>
            <a:r>
              <a:rPr lang="ru-RU" sz="2500" u="sng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Вернуться к выбору тем→</a:t>
            </a:r>
            <a:endParaRPr lang="ru-RU" sz="2500" u="sng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715704" y="2047164"/>
            <a:ext cx="10759642" cy="1885643"/>
          </a:xfrm>
        </p:spPr>
        <p:txBody>
          <a:bodyPr>
            <a:normAutofit/>
          </a:bodyPr>
          <a:lstStyle/>
          <a:p>
            <a:pPr algn="ctr"/>
            <a:r>
              <a:rPr lang="ru-RU" sz="4800" cap="none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Arial" panose="020B0604020202020204" pitchFamily="34" charset="0"/>
              </a:rPr>
              <a:t>Профсоюз работников народного образования и науки РСФСР</a:t>
            </a:r>
            <a:endParaRPr lang="ru-RU" sz="3600" cap="none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Arial" panose="020B0604020202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63033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5">
                <a:lumMod val="89000"/>
              </a:schemeClr>
            </a:gs>
            <a:gs pos="30000">
              <a:schemeClr val="accent5">
                <a:lumMod val="89000"/>
              </a:schemeClr>
            </a:gs>
            <a:gs pos="55000">
              <a:schemeClr val="accent5">
                <a:lumMod val="75000"/>
              </a:schemeClr>
            </a:gs>
            <a:gs pos="97000">
              <a:schemeClr val="accent5">
                <a:lumMod val="7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6371" y="5499514"/>
            <a:ext cx="2352552" cy="806590"/>
          </a:xfrm>
          <a:prstGeom prst="rect">
            <a:avLst/>
          </a:prstGeom>
        </p:spPr>
      </p:pic>
      <p:sp>
        <p:nvSpPr>
          <p:cNvPr id="8" name="Rectangle 7">
            <a:hlinkClick r:id="rId5" action="ppaction://hlinksldjump"/>
          </p:cNvPr>
          <p:cNvSpPr/>
          <p:nvPr/>
        </p:nvSpPr>
        <p:spPr>
          <a:xfrm>
            <a:off x="5199230" y="5690461"/>
            <a:ext cx="1794787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000" dirty="0" smtClean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Узнать ответ</a:t>
            </a:r>
            <a:endParaRPr lang="ru-RU" sz="2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Прямоугольник 2"/>
          <p:cNvSpPr/>
          <p:nvPr/>
        </p:nvSpPr>
        <p:spPr>
          <a:xfrm>
            <a:off x="2389380" y="1466081"/>
            <a:ext cx="7696315" cy="3585597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6 февраля 1992 года Профсоюз был переименован в …</a:t>
            </a:r>
          </a:p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Open Sans" panose="020B0606030504020204" pitchFamily="34" charset="0"/>
                <a:cs typeface="Open Sans" panose="020B0606030504020204" pitchFamily="34" charset="0"/>
              </a:rPr>
              <a:t>(скажите полное название)</a:t>
            </a:r>
          </a:p>
          <a:p>
            <a:pPr algn="ctr"/>
            <a:endParaRPr lang="ru-RU" sz="3500" dirty="0">
              <a:solidFill>
                <a:schemeClr val="accent4">
                  <a:lumMod val="40000"/>
                  <a:lumOff val="6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45743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ISPRING_PLAYERS_CUSTOMIZATION" val="UEsDBBQAAgAIAAlvgUipAcR2+wIAALAIAAAUAAAAdW5pdmVyc2FsL3BsYXllci54bWytVU1v2zAMPadA/4Ohe6WkH2sb2C26AsUO61Ag67ZboNqKrcW2PEmum/76UZK/53QrsEMCm+J7pMhH2r9+yVLvmUnFRR6gBZ4jj+WhiHgeB+jx693RBbq+Ojzwi5TumPR4FKAy5wZAU+RFTIWSFxrAD1QnAeoZMDAjr5BcSK53wH0G3G2k41N0eDADl1wFKNG6WBJSVRXmChB5rERaGhKFQ5GRQjLFcs0kcWkgr8Eu9d/R8MtETvSuYKqHLPT7A9ckLceL4gOS6gQLGZPj+XxBftx/XoUJy+gRz5WmeciQB5Wc2VI+0XB7L6IyZcrYZr5LcsW0NklY28zXS764yD0lwwA5h3XGlKIxUzjNY0QclkyA/U1KVVLzqAGt4VVbXvNav7V5XzdutnOkcy7Kp5SrBI76kM46CfTJMKqf2etaBT02CrozTMiT7FfJJYvs67dWjPMFcgFbxdk8sapCOICnOxpqIXe3AAMV1R3EbdOwaxq2oJYDt9FXHQVqbrthVJeSNaWa+c88YuILlZIaWVxpWTKfjIw1lgzBPnFXrpvUNcRPdJae/UNvjN+oNT/VW52xgP/RmE9A1NaE5xF7uePgo1kGNdUMim1sWBcpNjG7nFT5lPV0PTC5HOumwEU8TWXMYAwjqinp7GQflEmqwCUs5QjbO9gLTnicpPDTkwzj0700GZXbSYbewV5wKsLtBLQ1t2Uk4zqOxNQqyCcT68QPS6VFxl+tPAd7Ri+tDt8auebopuDtwfn8j1EcxGgGc4MmVpd56u2r5vDBzKlWnc+6cJaBWmEemC4L59XMQlmMfCK2oWWqb/s5NfuwBx3lPDUd01zfQe+iWvFX5lU8Ml+6xYmpScKMZgL04eKkxwD9hO0yCG9N+yJuRN7UAWNi39y/rWiz5evWua7v67APNXzmrHIYN1MfQR2xFGUejXqIi+4jolLYaTeSUS9lG7jR4hhEKooAncJDfefLs8vuyueLywZr83pwgV0u71jpdcKdgkit6/Yifr0b4PE3UEsBAgAAFAACAAgACW+BSKkBxHb7AgAAsAgAABQAAAAAAAAAAQAAAAAAAAAAAHVuaXZlcnNhbC9wbGF5ZXIueG1sUEsFBgAAAAABAAEAQgAAAC0DAAAAAA=="/>
  <p:tag name="ISPRING_PRESENTATION_TITLE" val="СВОЯ ИГРА"/>
  <p:tag name="ARTICULATE_SLIDE_COUNT" val="42"/>
  <p:tag name="ARTICULATE_PROJECT_OPEN" val="0"/>
  <p:tag name="ISPRING_UUID" val="{057A1C99-AAD4-4B36-81AC-138FA0944F7E}"/>
  <p:tag name="ISPRING_RESOURCE_FOLDER" val="C:\Users\olga.kokoulina\Documents\СВОЯ ИГРА - Copy\"/>
  <p:tag name="ISPRING_PRESENTATION_PATH" val="C:\Users\olga.kokoulina\Documents\СВОЯ ИГРА - Copy.pptx"/>
  <p:tag name="ISPRING_PROJECT_FOLDER_UPDATED" val="1"/>
  <p:tag name="ISPRING_SCREEN_RECS_UPDATED" val="C:\Users\olga.kokoulina\Documents\СВОЯ ИГРА - Copy"/>
  <p:tag name="ISPRING_RESOURCE_PATHS_HASH_PRESENTER" val="30a29568428e1fbe1e9622116143a56fc151e38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Тема Office">
  <a:themeElements>
    <a:clrScheme name="Custom 4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FEE599"/>
      </a:hlink>
      <a:folHlink>
        <a:srgbClr val="2D5190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4271</TotalTime>
  <Words>663</Words>
  <Application>Microsoft Office PowerPoint</Application>
  <PresentationFormat>Произвольный</PresentationFormat>
  <Paragraphs>213</Paragraphs>
  <Slides>42</Slides>
  <Notes>42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42</vt:i4>
      </vt:variant>
    </vt:vector>
  </HeadingPairs>
  <TitlesOfParts>
    <vt:vector size="43" baseType="lpstr">
      <vt:lpstr>Тема Office</vt:lpstr>
      <vt:lpstr>Презентация PowerPoint</vt:lpstr>
      <vt:lpstr>Презентация PowerPoint</vt:lpstr>
      <vt:lpstr>Презентация PowerPoint</vt:lpstr>
      <vt:lpstr>27 сентября 1990 года</vt:lpstr>
      <vt:lpstr> </vt:lpstr>
      <vt:lpstr>В конце XIX века </vt:lpstr>
      <vt:lpstr>Презентация PowerPoint</vt:lpstr>
      <vt:lpstr>Профсоюз работников народного образования и науки РСФСР</vt:lpstr>
      <vt:lpstr>Презентация PowerPoint</vt:lpstr>
      <vt:lpstr>Профсоюз работников  народного  образования и науки  Российской Федерации</vt:lpstr>
      <vt:lpstr>Презентация PowerPoint</vt:lpstr>
      <vt:lpstr>Коллективный договор</vt:lpstr>
      <vt:lpstr>Презентация PowerPoint</vt:lpstr>
      <vt:lpstr>Федеральный закон  «О профессиональных союзах, их правах и  гарантиях деятельности» </vt:lpstr>
      <vt:lpstr>Презентация PowerPoint</vt:lpstr>
      <vt:lpstr>Устав  профессионального союза  работников народного образования  и науки  Российской Федерации</vt:lpstr>
      <vt:lpstr>Презентация PowerPoint</vt:lpstr>
      <vt:lpstr>Трудовой кодекс  Российской Федерации</vt:lpstr>
      <vt:lpstr>Презентация PowerPoint</vt:lpstr>
      <vt:lpstr>Первичная профсоюзная организация</vt:lpstr>
      <vt:lpstr>Презентация PowerPoint</vt:lpstr>
      <vt:lpstr>Независимы</vt:lpstr>
      <vt:lpstr>Презентация PowerPoint</vt:lpstr>
      <vt:lpstr>С 14 лет</vt:lpstr>
      <vt:lpstr>Презентация PowerPoint</vt:lpstr>
      <vt:lpstr>Добровольное</vt:lpstr>
      <vt:lpstr>Презентация PowerPoint</vt:lpstr>
      <vt:lpstr>В 2023 году</vt:lpstr>
      <vt:lpstr>Презентация PowerPoint</vt:lpstr>
      <vt:lpstr>«За вклад в развитие  Молодёжного педагогического движения»</vt:lpstr>
      <vt:lpstr>Презентация PowerPoint</vt:lpstr>
      <vt:lpstr>Профсоюзный диктант</vt:lpstr>
      <vt:lpstr>Презентация PowerPoint</vt:lpstr>
      <vt:lpstr>«О статусе педагогического  работника  в Алтайском крае».</vt:lpstr>
      <vt:lpstr>Презентация PowerPoint</vt:lpstr>
      <vt:lpstr>Председатель первичной профсоюзной организации</vt:lpstr>
      <vt:lpstr>Презентация PowerPoint</vt:lpstr>
      <vt:lpstr>Нет, не может.</vt:lpstr>
      <vt:lpstr>Презентация PowerPoint</vt:lpstr>
      <vt:lpstr>Да, если оплачивают  профсоюзные взносы.</vt:lpstr>
      <vt:lpstr>Презентация PowerPoint</vt:lpstr>
      <vt:lpstr>Профсоюзный стаж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СВОЯ ИГРА</dc:title>
  <dc:creator>Olga Kokoulina</dc:creator>
  <cp:lastModifiedBy>user</cp:lastModifiedBy>
  <cp:revision>110</cp:revision>
  <dcterms:created xsi:type="dcterms:W3CDTF">2017-04-04T07:27:35Z</dcterms:created>
  <dcterms:modified xsi:type="dcterms:W3CDTF">2025-03-27T02:07:58Z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F2CB6D5A-1B8B-4A8E-ADC4-3A0669CDCAD4</vt:lpwstr>
  </property>
  <property fmtid="{D5CDD505-2E9C-101B-9397-08002B2CF9AE}" pid="3" name="ArticulatePath">
    <vt:lpwstr>Презентация2</vt:lpwstr>
  </property>
</Properties>
</file>