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5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8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9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707" r:id="rId2"/>
    <p:sldId id="702" r:id="rId3"/>
    <p:sldId id="703" r:id="rId4"/>
    <p:sldId id="634" r:id="rId5"/>
    <p:sldId id="705" r:id="rId6"/>
    <p:sldId id="607" r:id="rId7"/>
    <p:sldId id="723" r:id="rId8"/>
    <p:sldId id="727" r:id="rId9"/>
    <p:sldId id="728" r:id="rId10"/>
    <p:sldId id="740" r:id="rId11"/>
    <p:sldId id="741" r:id="rId12"/>
    <p:sldId id="677" r:id="rId13"/>
    <p:sldId id="714" r:id="rId14"/>
    <p:sldId id="678" r:id="rId15"/>
    <p:sldId id="679" r:id="rId16"/>
    <p:sldId id="729" r:id="rId17"/>
    <p:sldId id="730" r:id="rId18"/>
    <p:sldId id="731" r:id="rId19"/>
    <p:sldId id="732" r:id="rId20"/>
    <p:sldId id="680" r:id="rId21"/>
    <p:sldId id="711" r:id="rId22"/>
    <p:sldId id="733" r:id="rId23"/>
    <p:sldId id="734" r:id="rId24"/>
    <p:sldId id="720" r:id="rId25"/>
    <p:sldId id="675" r:id="rId26"/>
    <p:sldId id="710" r:id="rId27"/>
    <p:sldId id="742" r:id="rId28"/>
    <p:sldId id="739" r:id="rId29"/>
    <p:sldId id="736" r:id="rId30"/>
    <p:sldId id="737" r:id="rId31"/>
    <p:sldId id="738" r:id="rId32"/>
    <p:sldId id="721" r:id="rId33"/>
    <p:sldId id="684" r:id="rId34"/>
    <p:sldId id="685" r:id="rId35"/>
    <p:sldId id="686" r:id="rId36"/>
    <p:sldId id="690" r:id="rId37"/>
    <p:sldId id="673" r:id="rId38"/>
    <p:sldId id="672" r:id="rId39"/>
    <p:sldId id="630" r:id="rId40"/>
  </p:sldIdLst>
  <p:sldSz cx="9144000" cy="6858000" type="screen4x3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538D"/>
    <a:srgbClr val="3B1165"/>
    <a:srgbClr val="8D57B5"/>
    <a:srgbClr val="DCC3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740" autoAdjust="0"/>
    <p:restoredTop sz="87980" autoAdjust="0"/>
  </p:normalViewPr>
  <p:slideViewPr>
    <p:cSldViewPr showGuides="1">
      <p:cViewPr varScale="1">
        <p:scale>
          <a:sx n="91" d="100"/>
          <a:sy n="91" d="100"/>
        </p:scale>
        <p:origin x="-822" y="-198"/>
      </p:cViewPr>
      <p:guideLst>
        <p:guide orient="horz" pos="2160"/>
        <p:guide pos="2880"/>
      </p:guideLst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iagrams/_rels/data1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1.xml"/><Relationship Id="rId2" Type="http://schemas.openxmlformats.org/officeDocument/2006/relationships/slide" Target="../slides/slide30.xml"/><Relationship Id="rId1" Type="http://schemas.openxmlformats.org/officeDocument/2006/relationships/slide" Target="../slides/slide2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02E08EA-0781-48C2-AF72-DBF2A44B149F}" type="doc">
      <dgm:prSet loTypeId="urn:microsoft.com/office/officeart/2005/8/layout/cycle4#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DA93318-F01C-41A0-864A-C8FA2FB42FFE}">
      <dgm:prSet phldrT="[Текст]" custT="1"/>
      <dgm:spPr/>
      <dgm:t>
        <a:bodyPr/>
        <a:lstStyle/>
        <a:p>
          <a:r>
            <a:rPr lang="en-US" sz="2000" dirty="0" smtClean="0"/>
            <a:t>&gt;</a:t>
          </a:r>
          <a:r>
            <a:rPr lang="ru-RU" sz="2800" dirty="0" smtClean="0"/>
            <a:t>155</a:t>
          </a:r>
          <a:r>
            <a:rPr lang="en-US" sz="2800" dirty="0" smtClean="0"/>
            <a:t> 000 </a:t>
          </a:r>
          <a:r>
            <a:rPr lang="ru-RU" sz="2000" dirty="0" smtClean="0"/>
            <a:t>работников </a:t>
          </a:r>
          <a:endParaRPr lang="ru-RU" sz="2000" dirty="0"/>
        </a:p>
      </dgm:t>
    </dgm:pt>
    <dgm:pt modelId="{9699CA21-91B2-427F-B8A2-22924EBEE523}" type="parTrans" cxnId="{5FF4DE77-BF44-4CD9-89DE-70696D998550}">
      <dgm:prSet/>
      <dgm:spPr/>
      <dgm:t>
        <a:bodyPr/>
        <a:lstStyle/>
        <a:p>
          <a:endParaRPr lang="ru-RU" sz="1800"/>
        </a:p>
      </dgm:t>
    </dgm:pt>
    <dgm:pt modelId="{9D1B2939-22FD-4DE6-AB1A-D8669D785F34}" type="sibTrans" cxnId="{5FF4DE77-BF44-4CD9-89DE-70696D998550}">
      <dgm:prSet/>
      <dgm:spPr/>
      <dgm:t>
        <a:bodyPr/>
        <a:lstStyle/>
        <a:p>
          <a:endParaRPr lang="ru-RU" sz="1800"/>
        </a:p>
      </dgm:t>
    </dgm:pt>
    <dgm:pt modelId="{77809A24-14EA-4080-B9F1-302D9D1C25FB}">
      <dgm:prSet phldrT="[Текст]" custT="1"/>
      <dgm:spPr/>
      <dgm:t>
        <a:bodyPr/>
        <a:lstStyle/>
        <a:p>
          <a:r>
            <a:rPr lang="ru-RU" sz="1600" dirty="0" smtClean="0"/>
            <a:t>Признаны профессионально заболевшими</a:t>
          </a:r>
        </a:p>
      </dgm:t>
    </dgm:pt>
    <dgm:pt modelId="{9D110BC0-3C51-408C-9F16-6195CAB8FA97}" type="parTrans" cxnId="{034A59B1-E4F0-4190-88E6-BAC6B4A792F0}">
      <dgm:prSet/>
      <dgm:spPr/>
      <dgm:t>
        <a:bodyPr/>
        <a:lstStyle/>
        <a:p>
          <a:endParaRPr lang="ru-RU" sz="1800"/>
        </a:p>
      </dgm:t>
    </dgm:pt>
    <dgm:pt modelId="{E6AD2CD2-EA03-482B-8391-FBAA719A97D9}" type="sibTrans" cxnId="{034A59B1-E4F0-4190-88E6-BAC6B4A792F0}">
      <dgm:prSet/>
      <dgm:spPr/>
      <dgm:t>
        <a:bodyPr/>
        <a:lstStyle/>
        <a:p>
          <a:endParaRPr lang="ru-RU" sz="1800"/>
        </a:p>
      </dgm:t>
    </dgm:pt>
    <dgm:pt modelId="{C2CD6F9A-96F9-4DC3-B900-0BD2426534C9}">
      <dgm:prSet phldrT="[Текст]" custT="1"/>
      <dgm:spPr/>
      <dgm:t>
        <a:bodyPr/>
        <a:lstStyle/>
        <a:p>
          <a:r>
            <a:rPr lang="ru-RU" sz="2400" dirty="0" smtClean="0"/>
            <a:t>+ 6 – 8 </a:t>
          </a:r>
          <a:r>
            <a:rPr lang="ru-RU" sz="2000" dirty="0" smtClean="0"/>
            <a:t>тысяч человек</a:t>
          </a:r>
          <a:endParaRPr lang="ru-RU" sz="2000" dirty="0"/>
        </a:p>
      </dgm:t>
    </dgm:pt>
    <dgm:pt modelId="{65E2FE2F-44BE-4219-AEF6-7F0FDEC99A05}" type="parTrans" cxnId="{8B84C751-8245-4D9C-BFA4-D1B6FB4BCC89}">
      <dgm:prSet/>
      <dgm:spPr/>
      <dgm:t>
        <a:bodyPr/>
        <a:lstStyle/>
        <a:p>
          <a:endParaRPr lang="ru-RU" sz="1800"/>
        </a:p>
      </dgm:t>
    </dgm:pt>
    <dgm:pt modelId="{F1B9D74B-20B9-4640-BBDF-30E660E6E46E}" type="sibTrans" cxnId="{8B84C751-8245-4D9C-BFA4-D1B6FB4BCC89}">
      <dgm:prSet/>
      <dgm:spPr/>
      <dgm:t>
        <a:bodyPr/>
        <a:lstStyle/>
        <a:p>
          <a:endParaRPr lang="ru-RU" sz="1800"/>
        </a:p>
      </dgm:t>
    </dgm:pt>
    <dgm:pt modelId="{E9029F3E-CBD2-431F-9105-1234CED0D40A}">
      <dgm:prSet phldrT="[Текст]" custT="1"/>
      <dgm:spPr/>
      <dgm:t>
        <a:bodyPr/>
        <a:lstStyle/>
        <a:p>
          <a:r>
            <a:rPr lang="ru-RU" sz="1600" dirty="0" smtClean="0"/>
            <a:t>Ежегодное количество впервые «профессионально заболевших» работников</a:t>
          </a:r>
          <a:endParaRPr lang="ru-RU" sz="1600" dirty="0"/>
        </a:p>
      </dgm:t>
    </dgm:pt>
    <dgm:pt modelId="{C84C3808-E7BC-4D34-AB29-ABBA423A08A4}" type="parTrans" cxnId="{4D733568-086A-4553-A528-67402071E93F}">
      <dgm:prSet/>
      <dgm:spPr/>
      <dgm:t>
        <a:bodyPr/>
        <a:lstStyle/>
        <a:p>
          <a:endParaRPr lang="ru-RU" sz="1800"/>
        </a:p>
      </dgm:t>
    </dgm:pt>
    <dgm:pt modelId="{9D710DC1-3A64-4361-A899-0C4197A0A2B6}" type="sibTrans" cxnId="{4D733568-086A-4553-A528-67402071E93F}">
      <dgm:prSet/>
      <dgm:spPr/>
      <dgm:t>
        <a:bodyPr/>
        <a:lstStyle/>
        <a:p>
          <a:endParaRPr lang="ru-RU" sz="1800"/>
        </a:p>
      </dgm:t>
    </dgm:pt>
    <dgm:pt modelId="{501DF1FE-13A2-4C41-981C-2155E9D51D8B}">
      <dgm:prSet phldrT="[Текст]" custT="1"/>
      <dgm:spPr/>
      <dgm:t>
        <a:bodyPr/>
        <a:lstStyle/>
        <a:p>
          <a:r>
            <a:rPr lang="en-US" sz="2000" dirty="0" smtClean="0"/>
            <a:t>&gt;</a:t>
          </a:r>
          <a:r>
            <a:rPr lang="ru-RU" sz="2000" dirty="0" smtClean="0"/>
            <a:t> 1000 работников</a:t>
          </a:r>
          <a:endParaRPr lang="ru-RU" sz="2000" dirty="0"/>
        </a:p>
      </dgm:t>
    </dgm:pt>
    <dgm:pt modelId="{84BDAF43-1878-4EC3-8C0A-3A49E8150EE6}" type="parTrans" cxnId="{BAFA60F8-EBDC-4EC3-9BD8-8E6973740ED3}">
      <dgm:prSet/>
      <dgm:spPr/>
      <dgm:t>
        <a:bodyPr/>
        <a:lstStyle/>
        <a:p>
          <a:endParaRPr lang="ru-RU" sz="1800"/>
        </a:p>
      </dgm:t>
    </dgm:pt>
    <dgm:pt modelId="{6DBE2028-8EF6-451C-A77A-F8CD5D283AE8}" type="sibTrans" cxnId="{BAFA60F8-EBDC-4EC3-9BD8-8E6973740ED3}">
      <dgm:prSet/>
      <dgm:spPr/>
      <dgm:t>
        <a:bodyPr/>
        <a:lstStyle/>
        <a:p>
          <a:endParaRPr lang="ru-RU" sz="1800"/>
        </a:p>
      </dgm:t>
    </dgm:pt>
    <dgm:pt modelId="{FFC518B3-56F7-44AF-BBEE-CEF37B0D1893}">
      <dgm:prSet phldrT="[Текст]" custT="1"/>
      <dgm:spPr/>
      <dgm:t>
        <a:bodyPr/>
        <a:lstStyle/>
        <a:p>
          <a:r>
            <a:rPr lang="ru-RU" sz="1600" dirty="0" smtClean="0"/>
            <a:t>Выявлено два и более профессиональных заболевания </a:t>
          </a:r>
          <a:br>
            <a:rPr lang="ru-RU" sz="1600" dirty="0" smtClean="0"/>
          </a:br>
          <a:r>
            <a:rPr lang="ru-RU" sz="1600" dirty="0" smtClean="0"/>
            <a:t>в 2012 году</a:t>
          </a:r>
          <a:endParaRPr lang="ru-RU" sz="1600" dirty="0"/>
        </a:p>
      </dgm:t>
    </dgm:pt>
    <dgm:pt modelId="{E4AE624D-A9D2-4926-BCA3-F8FCCBD7AC91}" type="parTrans" cxnId="{53B4AF8E-91E7-4C0A-96B3-CD7FD2AAD55F}">
      <dgm:prSet/>
      <dgm:spPr/>
      <dgm:t>
        <a:bodyPr/>
        <a:lstStyle/>
        <a:p>
          <a:endParaRPr lang="ru-RU" sz="1800"/>
        </a:p>
      </dgm:t>
    </dgm:pt>
    <dgm:pt modelId="{7A8AC394-36C7-478B-BC7B-E5AF3C7AF0F9}" type="sibTrans" cxnId="{53B4AF8E-91E7-4C0A-96B3-CD7FD2AAD55F}">
      <dgm:prSet/>
      <dgm:spPr/>
      <dgm:t>
        <a:bodyPr/>
        <a:lstStyle/>
        <a:p>
          <a:endParaRPr lang="ru-RU" sz="1800"/>
        </a:p>
      </dgm:t>
    </dgm:pt>
    <dgm:pt modelId="{188EFFC5-0258-4983-9553-B5119E47B8BB}">
      <dgm:prSet phldrT="[Текст]" custT="1"/>
      <dgm:spPr/>
      <dgm:t>
        <a:bodyPr/>
        <a:lstStyle/>
        <a:p>
          <a:r>
            <a:rPr lang="ru-RU" sz="3200" dirty="0" smtClean="0"/>
            <a:t>6 696 </a:t>
          </a:r>
          <a:r>
            <a:rPr lang="ru-RU" sz="2000" dirty="0" smtClean="0"/>
            <a:t>человек</a:t>
          </a:r>
          <a:endParaRPr lang="ru-RU" sz="2000" dirty="0"/>
        </a:p>
      </dgm:t>
    </dgm:pt>
    <dgm:pt modelId="{7D4F0761-6667-4668-B61D-22D5EAD011DC}" type="parTrans" cxnId="{507660B1-4524-48F4-AC9C-71AE5E428A8F}">
      <dgm:prSet/>
      <dgm:spPr/>
      <dgm:t>
        <a:bodyPr/>
        <a:lstStyle/>
        <a:p>
          <a:endParaRPr lang="ru-RU" sz="1800"/>
        </a:p>
      </dgm:t>
    </dgm:pt>
    <dgm:pt modelId="{90587B62-5A49-4D75-A5DE-487F0B2E962E}" type="sibTrans" cxnId="{507660B1-4524-48F4-AC9C-71AE5E428A8F}">
      <dgm:prSet/>
      <dgm:spPr/>
      <dgm:t>
        <a:bodyPr/>
        <a:lstStyle/>
        <a:p>
          <a:endParaRPr lang="ru-RU" sz="1800"/>
        </a:p>
      </dgm:t>
    </dgm:pt>
    <dgm:pt modelId="{559879E0-A285-49F6-A814-6D0C0D557DAE}">
      <dgm:prSet phldrT="[Текст]" custT="1"/>
      <dgm:spPr/>
      <dgm:t>
        <a:bodyPr/>
        <a:lstStyle/>
        <a:p>
          <a:r>
            <a:rPr lang="ru-RU" sz="1600" dirty="0" smtClean="0"/>
            <a:t>Профессиональное заболевание установлено впервые</a:t>
          </a:r>
          <a:br>
            <a:rPr lang="ru-RU" sz="1600" dirty="0" smtClean="0"/>
          </a:br>
          <a:r>
            <a:rPr lang="ru-RU" sz="1600" dirty="0" smtClean="0"/>
            <a:t>в 2012 году</a:t>
          </a:r>
          <a:endParaRPr lang="ru-RU" sz="1600" dirty="0"/>
        </a:p>
      </dgm:t>
    </dgm:pt>
    <dgm:pt modelId="{8B7BFDD4-ECC2-40FA-B377-B2CE8D18F897}" type="parTrans" cxnId="{39073990-DDB9-47E9-95E4-772702B6F1F0}">
      <dgm:prSet/>
      <dgm:spPr/>
      <dgm:t>
        <a:bodyPr/>
        <a:lstStyle/>
        <a:p>
          <a:endParaRPr lang="ru-RU" sz="1800"/>
        </a:p>
      </dgm:t>
    </dgm:pt>
    <dgm:pt modelId="{8109F57C-212E-426C-9026-B068C0D2F08C}" type="sibTrans" cxnId="{39073990-DDB9-47E9-95E4-772702B6F1F0}">
      <dgm:prSet/>
      <dgm:spPr/>
      <dgm:t>
        <a:bodyPr/>
        <a:lstStyle/>
        <a:p>
          <a:endParaRPr lang="ru-RU" sz="1800"/>
        </a:p>
      </dgm:t>
    </dgm:pt>
    <dgm:pt modelId="{2087E81D-F656-4FA5-82EB-83EF2F03C1D7}">
      <dgm:prSet phldrT="[Текст]" custT="1"/>
      <dgm:spPr/>
      <dgm:t>
        <a:bodyPr/>
        <a:lstStyle/>
        <a:p>
          <a:endParaRPr lang="ru-RU" sz="1200" dirty="0"/>
        </a:p>
      </dgm:t>
    </dgm:pt>
    <dgm:pt modelId="{4C8B92B7-65FC-4911-B43C-02D6E911D79A}" type="parTrans" cxnId="{B1BB9DF3-64E7-4A83-85E0-8E340A1DC1D0}">
      <dgm:prSet/>
      <dgm:spPr/>
      <dgm:t>
        <a:bodyPr/>
        <a:lstStyle/>
        <a:p>
          <a:endParaRPr lang="ru-RU" sz="1800"/>
        </a:p>
      </dgm:t>
    </dgm:pt>
    <dgm:pt modelId="{A3354AA7-D1E8-462E-B29B-7783D7F3D176}" type="sibTrans" cxnId="{B1BB9DF3-64E7-4A83-85E0-8E340A1DC1D0}">
      <dgm:prSet/>
      <dgm:spPr/>
      <dgm:t>
        <a:bodyPr/>
        <a:lstStyle/>
        <a:p>
          <a:endParaRPr lang="ru-RU" sz="1800"/>
        </a:p>
      </dgm:t>
    </dgm:pt>
    <dgm:pt modelId="{A588EEE4-C7E4-4CB1-AC92-9ABE39853C59}" type="pres">
      <dgm:prSet presAssocID="{202E08EA-0781-48C2-AF72-DBF2A44B149F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E6BA49E-55C7-428D-B51A-4E5F0A59259E}" type="pres">
      <dgm:prSet presAssocID="{202E08EA-0781-48C2-AF72-DBF2A44B149F}" presName="children" presStyleCnt="0"/>
      <dgm:spPr/>
    </dgm:pt>
    <dgm:pt modelId="{57A80890-C31C-4868-BB90-B40C39D1B407}" type="pres">
      <dgm:prSet presAssocID="{202E08EA-0781-48C2-AF72-DBF2A44B149F}" presName="child1group" presStyleCnt="0"/>
      <dgm:spPr/>
    </dgm:pt>
    <dgm:pt modelId="{707D8840-8453-4A13-91D3-5E040D945007}" type="pres">
      <dgm:prSet presAssocID="{202E08EA-0781-48C2-AF72-DBF2A44B149F}" presName="child1" presStyleLbl="bgAcc1" presStyleIdx="0" presStyleCnt="4" custScaleX="109076" custLinFactNeighborX="-22820"/>
      <dgm:spPr/>
      <dgm:t>
        <a:bodyPr/>
        <a:lstStyle/>
        <a:p>
          <a:endParaRPr lang="ru-RU"/>
        </a:p>
      </dgm:t>
    </dgm:pt>
    <dgm:pt modelId="{DDEE86A5-B1CA-41CC-B032-33769FE40563}" type="pres">
      <dgm:prSet presAssocID="{202E08EA-0781-48C2-AF72-DBF2A44B149F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F14C9B-AE2E-467B-93CA-37EC2D14E3C5}" type="pres">
      <dgm:prSet presAssocID="{202E08EA-0781-48C2-AF72-DBF2A44B149F}" presName="child2group" presStyleCnt="0"/>
      <dgm:spPr/>
    </dgm:pt>
    <dgm:pt modelId="{CFD7C919-5835-4BB4-BF11-6688560F9827}" type="pres">
      <dgm:prSet presAssocID="{202E08EA-0781-48C2-AF72-DBF2A44B149F}" presName="child2" presStyleLbl="bgAcc1" presStyleIdx="1" presStyleCnt="4" custScaleX="126485" custLinFactNeighborX="16859"/>
      <dgm:spPr/>
      <dgm:t>
        <a:bodyPr/>
        <a:lstStyle/>
        <a:p>
          <a:endParaRPr lang="ru-RU"/>
        </a:p>
      </dgm:t>
    </dgm:pt>
    <dgm:pt modelId="{9E8F652E-CD1B-42D9-ABE0-CF52C9158824}" type="pres">
      <dgm:prSet presAssocID="{202E08EA-0781-48C2-AF72-DBF2A44B149F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40C3AF-A056-4EC5-B4C4-FEC20218E58F}" type="pres">
      <dgm:prSet presAssocID="{202E08EA-0781-48C2-AF72-DBF2A44B149F}" presName="child3group" presStyleCnt="0"/>
      <dgm:spPr/>
    </dgm:pt>
    <dgm:pt modelId="{E27F0044-0AEC-448C-B5DA-76CD49CCF22D}" type="pres">
      <dgm:prSet presAssocID="{202E08EA-0781-48C2-AF72-DBF2A44B149F}" presName="child3" presStyleLbl="bgAcc1" presStyleIdx="2" presStyleCnt="4" custScaleX="127284" custLinFactNeighborX="13247" custLinFactNeighborY="-13636"/>
      <dgm:spPr/>
      <dgm:t>
        <a:bodyPr/>
        <a:lstStyle/>
        <a:p>
          <a:endParaRPr lang="ru-RU"/>
        </a:p>
      </dgm:t>
    </dgm:pt>
    <dgm:pt modelId="{0BC6835D-6AA4-4909-BDF3-77546561C3C5}" type="pres">
      <dgm:prSet presAssocID="{202E08EA-0781-48C2-AF72-DBF2A44B149F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A1593F-4A85-4107-8A31-AF2DA69D15AA}" type="pres">
      <dgm:prSet presAssocID="{202E08EA-0781-48C2-AF72-DBF2A44B149F}" presName="child4group" presStyleCnt="0"/>
      <dgm:spPr/>
    </dgm:pt>
    <dgm:pt modelId="{8523D027-D0AE-4109-B7F7-EADA1E37C6C5}" type="pres">
      <dgm:prSet presAssocID="{202E08EA-0781-48C2-AF72-DBF2A44B149F}" presName="child4" presStyleLbl="bgAcc1" presStyleIdx="3" presStyleCnt="4" custScaleX="128819" custScaleY="121007" custLinFactNeighborX="-10818" custLinFactNeighborY="-17679"/>
      <dgm:spPr/>
      <dgm:t>
        <a:bodyPr/>
        <a:lstStyle/>
        <a:p>
          <a:endParaRPr lang="ru-RU"/>
        </a:p>
      </dgm:t>
    </dgm:pt>
    <dgm:pt modelId="{D9481815-7EB9-4A8D-AA54-5EF39DA4D7F7}" type="pres">
      <dgm:prSet presAssocID="{202E08EA-0781-48C2-AF72-DBF2A44B149F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D9EEBE-E033-4F5A-9C70-681D73586464}" type="pres">
      <dgm:prSet presAssocID="{202E08EA-0781-48C2-AF72-DBF2A44B149F}" presName="childPlaceholder" presStyleCnt="0"/>
      <dgm:spPr/>
    </dgm:pt>
    <dgm:pt modelId="{FA901A86-78C8-4A9E-A29C-9ED887928837}" type="pres">
      <dgm:prSet presAssocID="{202E08EA-0781-48C2-AF72-DBF2A44B149F}" presName="circle" presStyleCnt="0"/>
      <dgm:spPr/>
    </dgm:pt>
    <dgm:pt modelId="{DF0BB506-5F97-407D-80DA-9464843F36CE}" type="pres">
      <dgm:prSet presAssocID="{202E08EA-0781-48C2-AF72-DBF2A44B149F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9D9DC1-DD14-4CDE-AF7E-22C148F991E0}" type="pres">
      <dgm:prSet presAssocID="{202E08EA-0781-48C2-AF72-DBF2A44B149F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F96F58-A714-4105-8BA0-BF6F152B8084}" type="pres">
      <dgm:prSet presAssocID="{202E08EA-0781-48C2-AF72-DBF2A44B149F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0A91EB-EB5C-48C4-A7B6-FBBFAFDF43D7}" type="pres">
      <dgm:prSet presAssocID="{202E08EA-0781-48C2-AF72-DBF2A44B149F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883723-67C5-415C-9594-A83F31CC3AB4}" type="pres">
      <dgm:prSet presAssocID="{202E08EA-0781-48C2-AF72-DBF2A44B149F}" presName="quadrantPlaceholder" presStyleCnt="0"/>
      <dgm:spPr/>
    </dgm:pt>
    <dgm:pt modelId="{F12307F4-4451-46F0-8D02-EBFDC8BD6F76}" type="pres">
      <dgm:prSet presAssocID="{202E08EA-0781-48C2-AF72-DBF2A44B149F}" presName="center1" presStyleLbl="fgShp" presStyleIdx="0" presStyleCnt="2"/>
      <dgm:spPr/>
    </dgm:pt>
    <dgm:pt modelId="{F8164F27-3850-4D95-A368-79E25A3BDDF3}" type="pres">
      <dgm:prSet presAssocID="{202E08EA-0781-48C2-AF72-DBF2A44B149F}" presName="center2" presStyleLbl="fgShp" presStyleIdx="1" presStyleCnt="2"/>
      <dgm:spPr/>
    </dgm:pt>
  </dgm:ptLst>
  <dgm:cxnLst>
    <dgm:cxn modelId="{6E0EFA79-15F3-479E-A46A-EFA45179FE6B}" type="presOf" srcId="{77809A24-14EA-4080-B9F1-302D9D1C25FB}" destId="{DDEE86A5-B1CA-41CC-B032-33769FE40563}" srcOrd="1" destOrd="0" presId="urn:microsoft.com/office/officeart/2005/8/layout/cycle4#1"/>
    <dgm:cxn modelId="{84C81987-2102-4D57-990C-A14553EA57CE}" type="presOf" srcId="{FFC518B3-56F7-44AF-BBEE-CEF37B0D1893}" destId="{E27F0044-0AEC-448C-B5DA-76CD49CCF22D}" srcOrd="0" destOrd="1" presId="urn:microsoft.com/office/officeart/2005/8/layout/cycle4#1"/>
    <dgm:cxn modelId="{8B84C751-8245-4D9C-BFA4-D1B6FB4BCC89}" srcId="{202E08EA-0781-48C2-AF72-DBF2A44B149F}" destId="{C2CD6F9A-96F9-4DC3-B900-0BD2426534C9}" srcOrd="1" destOrd="0" parTransId="{65E2FE2F-44BE-4219-AEF6-7F0FDEC99A05}" sibTransId="{F1B9D74B-20B9-4640-BBDF-30E660E6E46E}"/>
    <dgm:cxn modelId="{17631738-E277-4948-AC41-56B3BC01B3F5}" type="presOf" srcId="{202E08EA-0781-48C2-AF72-DBF2A44B149F}" destId="{A588EEE4-C7E4-4CB1-AC92-9ABE39853C59}" srcOrd="0" destOrd="0" presId="urn:microsoft.com/office/officeart/2005/8/layout/cycle4#1"/>
    <dgm:cxn modelId="{DE79C5E8-B5FA-489D-9626-AF7788AC09EA}" type="presOf" srcId="{559879E0-A285-49F6-A814-6D0C0D557DAE}" destId="{8523D027-D0AE-4109-B7F7-EADA1E37C6C5}" srcOrd="0" destOrd="0" presId="urn:microsoft.com/office/officeart/2005/8/layout/cycle4#1"/>
    <dgm:cxn modelId="{2D026CED-84D9-46D0-955A-E13CB8D0B98E}" type="presOf" srcId="{188EFFC5-0258-4983-9553-B5119E47B8BB}" destId="{AC0A91EB-EB5C-48C4-A7B6-FBBFAFDF43D7}" srcOrd="0" destOrd="0" presId="urn:microsoft.com/office/officeart/2005/8/layout/cycle4#1"/>
    <dgm:cxn modelId="{034A59B1-E4F0-4190-88E6-BAC6B4A792F0}" srcId="{DDA93318-F01C-41A0-864A-C8FA2FB42FFE}" destId="{77809A24-14EA-4080-B9F1-302D9D1C25FB}" srcOrd="0" destOrd="0" parTransId="{9D110BC0-3C51-408C-9F16-6195CAB8FA97}" sibTransId="{E6AD2CD2-EA03-482B-8391-FBAA719A97D9}"/>
    <dgm:cxn modelId="{4D733568-086A-4553-A528-67402071E93F}" srcId="{C2CD6F9A-96F9-4DC3-B900-0BD2426534C9}" destId="{E9029F3E-CBD2-431F-9105-1234CED0D40A}" srcOrd="0" destOrd="0" parTransId="{C84C3808-E7BC-4D34-AB29-ABBA423A08A4}" sibTransId="{9D710DC1-3A64-4361-A899-0C4197A0A2B6}"/>
    <dgm:cxn modelId="{7AECFEA9-0797-471D-AD55-5546D347B3F3}" type="presOf" srcId="{C2CD6F9A-96F9-4DC3-B900-0BD2426534C9}" destId="{559D9DC1-DD14-4CDE-AF7E-22C148F991E0}" srcOrd="0" destOrd="0" presId="urn:microsoft.com/office/officeart/2005/8/layout/cycle4#1"/>
    <dgm:cxn modelId="{2E8409B1-CB7D-4E3E-BAE2-CE8CB573B5D8}" type="presOf" srcId="{559879E0-A285-49F6-A814-6D0C0D557DAE}" destId="{D9481815-7EB9-4A8D-AA54-5EF39DA4D7F7}" srcOrd="1" destOrd="0" presId="urn:microsoft.com/office/officeart/2005/8/layout/cycle4#1"/>
    <dgm:cxn modelId="{E827FA45-9A59-4ECA-9ED3-C69DEB0DE305}" type="presOf" srcId="{E9029F3E-CBD2-431F-9105-1234CED0D40A}" destId="{CFD7C919-5835-4BB4-BF11-6688560F9827}" srcOrd="0" destOrd="0" presId="urn:microsoft.com/office/officeart/2005/8/layout/cycle4#1"/>
    <dgm:cxn modelId="{53B4AF8E-91E7-4C0A-96B3-CD7FD2AAD55F}" srcId="{501DF1FE-13A2-4C41-981C-2155E9D51D8B}" destId="{FFC518B3-56F7-44AF-BBEE-CEF37B0D1893}" srcOrd="1" destOrd="0" parTransId="{E4AE624D-A9D2-4926-BCA3-F8FCCBD7AC91}" sibTransId="{7A8AC394-36C7-478B-BC7B-E5AF3C7AF0F9}"/>
    <dgm:cxn modelId="{5FF4DE77-BF44-4CD9-89DE-70696D998550}" srcId="{202E08EA-0781-48C2-AF72-DBF2A44B149F}" destId="{DDA93318-F01C-41A0-864A-C8FA2FB42FFE}" srcOrd="0" destOrd="0" parTransId="{9699CA21-91B2-427F-B8A2-22924EBEE523}" sibTransId="{9D1B2939-22FD-4DE6-AB1A-D8669D785F34}"/>
    <dgm:cxn modelId="{518622A2-2676-42D5-B12E-397A7C8F7608}" type="presOf" srcId="{77809A24-14EA-4080-B9F1-302D9D1C25FB}" destId="{707D8840-8453-4A13-91D3-5E040D945007}" srcOrd="0" destOrd="0" presId="urn:microsoft.com/office/officeart/2005/8/layout/cycle4#1"/>
    <dgm:cxn modelId="{6ED1F0D0-FCC4-486A-B937-5BB2D3EC6E22}" type="presOf" srcId="{E9029F3E-CBD2-431F-9105-1234CED0D40A}" destId="{9E8F652E-CD1B-42D9-ABE0-CF52C9158824}" srcOrd="1" destOrd="0" presId="urn:microsoft.com/office/officeart/2005/8/layout/cycle4#1"/>
    <dgm:cxn modelId="{E06E3B25-5BD7-42D5-BB26-C6CBA3C964F0}" type="presOf" srcId="{2087E81D-F656-4FA5-82EB-83EF2F03C1D7}" destId="{E27F0044-0AEC-448C-B5DA-76CD49CCF22D}" srcOrd="0" destOrd="0" presId="urn:microsoft.com/office/officeart/2005/8/layout/cycle4#1"/>
    <dgm:cxn modelId="{507660B1-4524-48F4-AC9C-71AE5E428A8F}" srcId="{202E08EA-0781-48C2-AF72-DBF2A44B149F}" destId="{188EFFC5-0258-4983-9553-B5119E47B8BB}" srcOrd="3" destOrd="0" parTransId="{7D4F0761-6667-4668-B61D-22D5EAD011DC}" sibTransId="{90587B62-5A49-4D75-A5DE-487F0B2E962E}"/>
    <dgm:cxn modelId="{39073990-DDB9-47E9-95E4-772702B6F1F0}" srcId="{188EFFC5-0258-4983-9553-B5119E47B8BB}" destId="{559879E0-A285-49F6-A814-6D0C0D557DAE}" srcOrd="0" destOrd="0" parTransId="{8B7BFDD4-ECC2-40FA-B377-B2CE8D18F897}" sibTransId="{8109F57C-212E-426C-9026-B068C0D2F08C}"/>
    <dgm:cxn modelId="{00E1534A-8216-43C4-B125-3C81B6826112}" type="presOf" srcId="{DDA93318-F01C-41A0-864A-C8FA2FB42FFE}" destId="{DF0BB506-5F97-407D-80DA-9464843F36CE}" srcOrd="0" destOrd="0" presId="urn:microsoft.com/office/officeart/2005/8/layout/cycle4#1"/>
    <dgm:cxn modelId="{4686DEF5-A681-4871-89F5-1E2C5806E057}" type="presOf" srcId="{2087E81D-F656-4FA5-82EB-83EF2F03C1D7}" destId="{0BC6835D-6AA4-4909-BDF3-77546561C3C5}" srcOrd="1" destOrd="0" presId="urn:microsoft.com/office/officeart/2005/8/layout/cycle4#1"/>
    <dgm:cxn modelId="{B1BB9DF3-64E7-4A83-85E0-8E340A1DC1D0}" srcId="{501DF1FE-13A2-4C41-981C-2155E9D51D8B}" destId="{2087E81D-F656-4FA5-82EB-83EF2F03C1D7}" srcOrd="0" destOrd="0" parTransId="{4C8B92B7-65FC-4911-B43C-02D6E911D79A}" sibTransId="{A3354AA7-D1E8-462E-B29B-7783D7F3D176}"/>
    <dgm:cxn modelId="{0247BCBE-4A67-4251-9D9A-25E54BBE4E40}" type="presOf" srcId="{501DF1FE-13A2-4C41-981C-2155E9D51D8B}" destId="{E7F96F58-A714-4105-8BA0-BF6F152B8084}" srcOrd="0" destOrd="0" presId="urn:microsoft.com/office/officeart/2005/8/layout/cycle4#1"/>
    <dgm:cxn modelId="{BAFA60F8-EBDC-4EC3-9BD8-8E6973740ED3}" srcId="{202E08EA-0781-48C2-AF72-DBF2A44B149F}" destId="{501DF1FE-13A2-4C41-981C-2155E9D51D8B}" srcOrd="2" destOrd="0" parTransId="{84BDAF43-1878-4EC3-8C0A-3A49E8150EE6}" sibTransId="{6DBE2028-8EF6-451C-A77A-F8CD5D283AE8}"/>
    <dgm:cxn modelId="{AD9FD60D-18D9-44DD-9CEC-20FD6ECCBCEB}" type="presOf" srcId="{FFC518B3-56F7-44AF-BBEE-CEF37B0D1893}" destId="{0BC6835D-6AA4-4909-BDF3-77546561C3C5}" srcOrd="1" destOrd="1" presId="urn:microsoft.com/office/officeart/2005/8/layout/cycle4#1"/>
    <dgm:cxn modelId="{F9270464-04E7-4870-ACF6-6378F14B643A}" type="presParOf" srcId="{A588EEE4-C7E4-4CB1-AC92-9ABE39853C59}" destId="{CE6BA49E-55C7-428D-B51A-4E5F0A59259E}" srcOrd="0" destOrd="0" presId="urn:microsoft.com/office/officeart/2005/8/layout/cycle4#1"/>
    <dgm:cxn modelId="{85E51B2F-F342-4A1D-8BB6-60756E979F1A}" type="presParOf" srcId="{CE6BA49E-55C7-428D-B51A-4E5F0A59259E}" destId="{57A80890-C31C-4868-BB90-B40C39D1B407}" srcOrd="0" destOrd="0" presId="urn:microsoft.com/office/officeart/2005/8/layout/cycle4#1"/>
    <dgm:cxn modelId="{D4376377-8B43-4665-850A-4D01546CD5CE}" type="presParOf" srcId="{57A80890-C31C-4868-BB90-B40C39D1B407}" destId="{707D8840-8453-4A13-91D3-5E040D945007}" srcOrd="0" destOrd="0" presId="urn:microsoft.com/office/officeart/2005/8/layout/cycle4#1"/>
    <dgm:cxn modelId="{0C111E86-8D07-4616-8DBE-F397691FB225}" type="presParOf" srcId="{57A80890-C31C-4868-BB90-B40C39D1B407}" destId="{DDEE86A5-B1CA-41CC-B032-33769FE40563}" srcOrd="1" destOrd="0" presId="urn:microsoft.com/office/officeart/2005/8/layout/cycle4#1"/>
    <dgm:cxn modelId="{E5D8BC92-04E1-4963-90FF-E71E3EDE40D1}" type="presParOf" srcId="{CE6BA49E-55C7-428D-B51A-4E5F0A59259E}" destId="{54F14C9B-AE2E-467B-93CA-37EC2D14E3C5}" srcOrd="1" destOrd="0" presId="urn:microsoft.com/office/officeart/2005/8/layout/cycle4#1"/>
    <dgm:cxn modelId="{9A8EB608-FD2B-4FA6-9072-94E7784E9C07}" type="presParOf" srcId="{54F14C9B-AE2E-467B-93CA-37EC2D14E3C5}" destId="{CFD7C919-5835-4BB4-BF11-6688560F9827}" srcOrd="0" destOrd="0" presId="urn:microsoft.com/office/officeart/2005/8/layout/cycle4#1"/>
    <dgm:cxn modelId="{6A316D35-4F05-4E06-8F54-3D55ACABAACE}" type="presParOf" srcId="{54F14C9B-AE2E-467B-93CA-37EC2D14E3C5}" destId="{9E8F652E-CD1B-42D9-ABE0-CF52C9158824}" srcOrd="1" destOrd="0" presId="urn:microsoft.com/office/officeart/2005/8/layout/cycle4#1"/>
    <dgm:cxn modelId="{0C1B5CF5-284D-44A3-8F9D-EF5396F3C504}" type="presParOf" srcId="{CE6BA49E-55C7-428D-B51A-4E5F0A59259E}" destId="{B840C3AF-A056-4EC5-B4C4-FEC20218E58F}" srcOrd="2" destOrd="0" presId="urn:microsoft.com/office/officeart/2005/8/layout/cycle4#1"/>
    <dgm:cxn modelId="{79531595-85DF-4FA5-9CEE-8588A854C4B1}" type="presParOf" srcId="{B840C3AF-A056-4EC5-B4C4-FEC20218E58F}" destId="{E27F0044-0AEC-448C-B5DA-76CD49CCF22D}" srcOrd="0" destOrd="0" presId="urn:microsoft.com/office/officeart/2005/8/layout/cycle4#1"/>
    <dgm:cxn modelId="{1D503B1A-708C-4B60-9733-3891D2423DFD}" type="presParOf" srcId="{B840C3AF-A056-4EC5-B4C4-FEC20218E58F}" destId="{0BC6835D-6AA4-4909-BDF3-77546561C3C5}" srcOrd="1" destOrd="0" presId="urn:microsoft.com/office/officeart/2005/8/layout/cycle4#1"/>
    <dgm:cxn modelId="{AEF83479-06BC-404A-A532-4DF0B543B4C1}" type="presParOf" srcId="{CE6BA49E-55C7-428D-B51A-4E5F0A59259E}" destId="{53A1593F-4A85-4107-8A31-AF2DA69D15AA}" srcOrd="3" destOrd="0" presId="urn:microsoft.com/office/officeart/2005/8/layout/cycle4#1"/>
    <dgm:cxn modelId="{0F1084DB-4D40-4CF4-8625-BAC9CF5C802F}" type="presParOf" srcId="{53A1593F-4A85-4107-8A31-AF2DA69D15AA}" destId="{8523D027-D0AE-4109-B7F7-EADA1E37C6C5}" srcOrd="0" destOrd="0" presId="urn:microsoft.com/office/officeart/2005/8/layout/cycle4#1"/>
    <dgm:cxn modelId="{C700ACB7-D4EC-47F3-92E5-215258DCE3B4}" type="presParOf" srcId="{53A1593F-4A85-4107-8A31-AF2DA69D15AA}" destId="{D9481815-7EB9-4A8D-AA54-5EF39DA4D7F7}" srcOrd="1" destOrd="0" presId="urn:microsoft.com/office/officeart/2005/8/layout/cycle4#1"/>
    <dgm:cxn modelId="{D033D4A3-943E-4C5A-86F8-F961A81D7117}" type="presParOf" srcId="{CE6BA49E-55C7-428D-B51A-4E5F0A59259E}" destId="{E3D9EEBE-E033-4F5A-9C70-681D73586464}" srcOrd="4" destOrd="0" presId="urn:microsoft.com/office/officeart/2005/8/layout/cycle4#1"/>
    <dgm:cxn modelId="{1BF77EB1-588F-424A-829B-FAF64367D621}" type="presParOf" srcId="{A588EEE4-C7E4-4CB1-AC92-9ABE39853C59}" destId="{FA901A86-78C8-4A9E-A29C-9ED887928837}" srcOrd="1" destOrd="0" presId="urn:microsoft.com/office/officeart/2005/8/layout/cycle4#1"/>
    <dgm:cxn modelId="{B50D0829-09BB-447C-B0D0-2B7F3FD6737D}" type="presParOf" srcId="{FA901A86-78C8-4A9E-A29C-9ED887928837}" destId="{DF0BB506-5F97-407D-80DA-9464843F36CE}" srcOrd="0" destOrd="0" presId="urn:microsoft.com/office/officeart/2005/8/layout/cycle4#1"/>
    <dgm:cxn modelId="{303AAFCB-9FDE-43B8-95CD-8C2845CCBE05}" type="presParOf" srcId="{FA901A86-78C8-4A9E-A29C-9ED887928837}" destId="{559D9DC1-DD14-4CDE-AF7E-22C148F991E0}" srcOrd="1" destOrd="0" presId="urn:microsoft.com/office/officeart/2005/8/layout/cycle4#1"/>
    <dgm:cxn modelId="{546018B7-7C91-4EC4-BA46-BAAB928C1697}" type="presParOf" srcId="{FA901A86-78C8-4A9E-A29C-9ED887928837}" destId="{E7F96F58-A714-4105-8BA0-BF6F152B8084}" srcOrd="2" destOrd="0" presId="urn:microsoft.com/office/officeart/2005/8/layout/cycle4#1"/>
    <dgm:cxn modelId="{13F3FF0C-E1BD-4A18-B80C-2467709E2AF0}" type="presParOf" srcId="{FA901A86-78C8-4A9E-A29C-9ED887928837}" destId="{AC0A91EB-EB5C-48C4-A7B6-FBBFAFDF43D7}" srcOrd="3" destOrd="0" presId="urn:microsoft.com/office/officeart/2005/8/layout/cycle4#1"/>
    <dgm:cxn modelId="{3EFE9120-F96E-4833-B0A8-4A3C1C4B1E50}" type="presParOf" srcId="{FA901A86-78C8-4A9E-A29C-9ED887928837}" destId="{77883723-67C5-415C-9594-A83F31CC3AB4}" srcOrd="4" destOrd="0" presId="urn:microsoft.com/office/officeart/2005/8/layout/cycle4#1"/>
    <dgm:cxn modelId="{224BFED1-EBD9-4F17-A17D-D676FB6AD688}" type="presParOf" srcId="{A588EEE4-C7E4-4CB1-AC92-9ABE39853C59}" destId="{F12307F4-4451-46F0-8D02-EBFDC8BD6F76}" srcOrd="2" destOrd="0" presId="urn:microsoft.com/office/officeart/2005/8/layout/cycle4#1"/>
    <dgm:cxn modelId="{7074FFED-EBF0-47FF-9282-79A8431F9422}" type="presParOf" srcId="{A588EEE4-C7E4-4CB1-AC92-9ABE39853C59}" destId="{F8164F27-3850-4D95-A368-79E25A3BDDF3}" srcOrd="3" destOrd="0" presId="urn:microsoft.com/office/officeart/2005/8/layout/cycle4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274C268-CC18-41DA-ACB9-0E73D5C1BA11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4A45FD3-1C88-4093-B9B0-285827A5B277}">
      <dgm:prSet phldrT="[Текст]" custT="1"/>
      <dgm:spPr/>
      <dgm:t>
        <a:bodyPr/>
        <a:lstStyle/>
        <a:p>
          <a:r>
            <a:rPr lang="ru-RU" sz="2000" b="1" dirty="0" smtClean="0"/>
            <a:t>Декларация соответствия условий труда</a:t>
          </a:r>
          <a:endParaRPr lang="ru-RU" sz="2000" b="1" dirty="0"/>
        </a:p>
      </dgm:t>
    </dgm:pt>
    <dgm:pt modelId="{02A3CB8C-332E-47E8-859A-23599C47F5DB}" type="parTrans" cxnId="{F3A5D26B-D49F-4F01-A287-FFC7893519AD}">
      <dgm:prSet/>
      <dgm:spPr/>
      <dgm:t>
        <a:bodyPr/>
        <a:lstStyle/>
        <a:p>
          <a:endParaRPr lang="ru-RU"/>
        </a:p>
      </dgm:t>
    </dgm:pt>
    <dgm:pt modelId="{B42E81B3-6D24-458B-B1F7-E469488EB448}" type="sibTrans" cxnId="{F3A5D26B-D49F-4F01-A287-FFC7893519AD}">
      <dgm:prSet/>
      <dgm:spPr>
        <a:solidFill>
          <a:schemeClr val="accent1">
            <a:tint val="60000"/>
            <a:hueOff val="0"/>
            <a:satOff val="0"/>
            <a:lumOff val="0"/>
          </a:schemeClr>
        </a:solidFill>
      </dgm:spPr>
      <dgm:t>
        <a:bodyPr/>
        <a:lstStyle/>
        <a:p>
          <a:endParaRPr lang="ru-RU" dirty="0"/>
        </a:p>
      </dgm:t>
    </dgm:pt>
    <dgm:pt modelId="{85F7D90D-CDDB-4911-80FD-672AF31E4612}">
      <dgm:prSet phldrT="[Текст]" custT="1"/>
      <dgm:spPr/>
      <dgm:t>
        <a:bodyPr/>
        <a:lstStyle/>
        <a:p>
          <a:r>
            <a:rPr lang="ru-RU" sz="1600" dirty="0" smtClean="0"/>
            <a:t>Оформляется в порядке, установленном федеральным органом исполнительной власти, осуществляющим функции по выработке государственной политики и нормативно-правовому регулированию в сфере труда</a:t>
          </a:r>
          <a:endParaRPr lang="ru-RU" sz="1600" dirty="0"/>
        </a:p>
      </dgm:t>
    </dgm:pt>
    <dgm:pt modelId="{D0C51EBB-7388-46B9-A481-19C14A29AC09}" type="parTrans" cxnId="{8B29F586-E609-4A94-B67F-D60981603BA7}">
      <dgm:prSet/>
      <dgm:spPr/>
      <dgm:t>
        <a:bodyPr/>
        <a:lstStyle/>
        <a:p>
          <a:endParaRPr lang="ru-RU"/>
        </a:p>
      </dgm:t>
    </dgm:pt>
    <dgm:pt modelId="{53BE22C7-E81A-4951-A852-A8D57D3FAE8B}" type="sibTrans" cxnId="{8B29F586-E609-4A94-B67F-D60981603BA7}">
      <dgm:prSet/>
      <dgm:spPr/>
      <dgm:t>
        <a:bodyPr/>
        <a:lstStyle/>
        <a:p>
          <a:endParaRPr lang="ru-RU"/>
        </a:p>
      </dgm:t>
    </dgm:pt>
    <dgm:pt modelId="{0F8221F6-2D07-4CFA-8291-31E722B27103}">
      <dgm:prSet phldrT="[Текст]" custT="1"/>
      <dgm:spPr/>
      <dgm:t>
        <a:bodyPr/>
        <a:lstStyle/>
        <a:p>
          <a:r>
            <a:rPr lang="ru-RU" sz="2000" b="1" dirty="0" smtClean="0"/>
            <a:t>Реестр деклараций соответствия условий труда</a:t>
          </a:r>
          <a:endParaRPr lang="ru-RU" sz="2000" b="1" dirty="0"/>
        </a:p>
      </dgm:t>
    </dgm:pt>
    <dgm:pt modelId="{54EB0538-9C50-46C3-8928-45A02011D827}" type="parTrans" cxnId="{AC610AC8-EAA5-4B2D-BD91-C3B1818B6DC3}">
      <dgm:prSet/>
      <dgm:spPr/>
      <dgm:t>
        <a:bodyPr/>
        <a:lstStyle/>
        <a:p>
          <a:endParaRPr lang="ru-RU"/>
        </a:p>
      </dgm:t>
    </dgm:pt>
    <dgm:pt modelId="{F7454961-E1D0-479F-91F3-14A65CF68765}" type="sibTrans" cxnId="{AC610AC8-EAA5-4B2D-BD91-C3B1818B6DC3}">
      <dgm:prSet/>
      <dgm:spPr/>
      <dgm:t>
        <a:bodyPr/>
        <a:lstStyle/>
        <a:p>
          <a:endParaRPr lang="ru-RU"/>
        </a:p>
      </dgm:t>
    </dgm:pt>
    <dgm:pt modelId="{2D6ED3EB-0E07-4561-A56A-3B2F35A668F6}">
      <dgm:prSet phldrT="[Текст]" custT="1"/>
      <dgm:spPr/>
      <dgm:t>
        <a:bodyPr/>
        <a:lstStyle/>
        <a:p>
          <a:r>
            <a:rPr lang="ru-RU" sz="1600" dirty="0" smtClean="0"/>
            <a:t>Ведет федеральный орган исполнительной власти, уполномоченный на осуществление федерального государственного надзора за соблюдением трудового законодательства и иных нормативных правовых актов, содержащих нормы трудового права</a:t>
          </a:r>
          <a:endParaRPr lang="ru-RU" sz="1600" dirty="0"/>
        </a:p>
      </dgm:t>
    </dgm:pt>
    <dgm:pt modelId="{F86385D6-547B-4030-87F1-4FDA1E8E66B5}" type="parTrans" cxnId="{08CE2E9D-907E-48EB-9560-D70368ED0B11}">
      <dgm:prSet/>
      <dgm:spPr/>
      <dgm:t>
        <a:bodyPr/>
        <a:lstStyle/>
        <a:p>
          <a:endParaRPr lang="ru-RU"/>
        </a:p>
      </dgm:t>
    </dgm:pt>
    <dgm:pt modelId="{ACCD3D06-A80C-4BBD-929E-E16FFF49D39F}" type="sibTrans" cxnId="{08CE2E9D-907E-48EB-9560-D70368ED0B11}">
      <dgm:prSet/>
      <dgm:spPr/>
      <dgm:t>
        <a:bodyPr/>
        <a:lstStyle/>
        <a:p>
          <a:endParaRPr lang="ru-RU"/>
        </a:p>
      </dgm:t>
    </dgm:pt>
    <dgm:pt modelId="{65632984-4763-4520-A99E-4E56AA066ACD}" type="pres">
      <dgm:prSet presAssocID="{4274C268-CC18-41DA-ACB9-0E73D5C1BA1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FAC59C0-F6C9-467B-82D4-426A51E661C7}" type="pres">
      <dgm:prSet presAssocID="{4274C268-CC18-41DA-ACB9-0E73D5C1BA11}" presName="tSp" presStyleCnt="0"/>
      <dgm:spPr/>
    </dgm:pt>
    <dgm:pt modelId="{76C6349E-FB6D-48F7-80CF-05B39267346E}" type="pres">
      <dgm:prSet presAssocID="{4274C268-CC18-41DA-ACB9-0E73D5C1BA11}" presName="bSp" presStyleCnt="0"/>
      <dgm:spPr/>
    </dgm:pt>
    <dgm:pt modelId="{04A87724-8E96-444A-8107-1603A8D3EDCC}" type="pres">
      <dgm:prSet presAssocID="{4274C268-CC18-41DA-ACB9-0E73D5C1BA11}" presName="process" presStyleCnt="0"/>
      <dgm:spPr/>
    </dgm:pt>
    <dgm:pt modelId="{D70BC51F-95ED-4F5E-8A3D-CE04501E9319}" type="pres">
      <dgm:prSet presAssocID="{D4A45FD3-1C88-4093-B9B0-285827A5B277}" presName="composite1" presStyleCnt="0"/>
      <dgm:spPr/>
    </dgm:pt>
    <dgm:pt modelId="{CF2E69AA-C84C-46E3-8BC8-88BCB470788D}" type="pres">
      <dgm:prSet presAssocID="{D4A45FD3-1C88-4093-B9B0-285827A5B277}" presName="dummyNode1" presStyleLbl="node1" presStyleIdx="0" presStyleCnt="2"/>
      <dgm:spPr/>
    </dgm:pt>
    <dgm:pt modelId="{51CD6876-6956-4C6A-8C1E-6C22BAE0155D}" type="pres">
      <dgm:prSet presAssocID="{D4A45FD3-1C88-4093-B9B0-285827A5B277}" presName="childNode1" presStyleLbl="bgAcc1" presStyleIdx="0" presStyleCnt="2" custScaleX="214414" custScaleY="193868" custLinFactNeighborX="-70" custLinFactNeighborY="-443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071518-3E30-4320-A638-D8F0C6681EED}" type="pres">
      <dgm:prSet presAssocID="{D4A45FD3-1C88-4093-B9B0-285827A5B277}" presName="childNode1tx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C8882A-2880-4D4E-8F5A-22B267AB581A}" type="pres">
      <dgm:prSet presAssocID="{D4A45FD3-1C88-4093-B9B0-285827A5B277}" presName="parentNode1" presStyleLbl="node1" presStyleIdx="0" presStyleCnt="2" custScaleX="197459" custScaleY="209599" custLinFactNeighborX="-6373" custLinFactNeighborY="4392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0D3007-8A69-4B02-AA1B-0FFE90CE6FA7}" type="pres">
      <dgm:prSet presAssocID="{D4A45FD3-1C88-4093-B9B0-285827A5B277}" presName="connSite1" presStyleCnt="0"/>
      <dgm:spPr/>
    </dgm:pt>
    <dgm:pt modelId="{7D36E553-4210-439C-9A1D-729D7F54F903}" type="pres">
      <dgm:prSet presAssocID="{B42E81B3-6D24-458B-B1F7-E469488EB448}" presName="Name9" presStyleLbl="sibTrans2D1" presStyleIdx="0" presStyleCnt="1" custAng="736861" custLinFactNeighborX="9305" custLinFactNeighborY="-8974"/>
      <dgm:spPr/>
      <dgm:t>
        <a:bodyPr/>
        <a:lstStyle/>
        <a:p>
          <a:endParaRPr lang="ru-RU"/>
        </a:p>
      </dgm:t>
    </dgm:pt>
    <dgm:pt modelId="{3A56DB38-DB03-4816-94F8-D30E950D6228}" type="pres">
      <dgm:prSet presAssocID="{0F8221F6-2D07-4CFA-8291-31E722B27103}" presName="composite2" presStyleCnt="0"/>
      <dgm:spPr/>
    </dgm:pt>
    <dgm:pt modelId="{70507EC1-6762-48A5-A35E-5D0F83901F27}" type="pres">
      <dgm:prSet presAssocID="{0F8221F6-2D07-4CFA-8291-31E722B27103}" presName="dummyNode2" presStyleLbl="node1" presStyleIdx="0" presStyleCnt="2"/>
      <dgm:spPr/>
    </dgm:pt>
    <dgm:pt modelId="{6F0DAE7E-0F07-48D7-A644-331DD750E06B}" type="pres">
      <dgm:prSet presAssocID="{0F8221F6-2D07-4CFA-8291-31E722B27103}" presName="childNode2" presStyleLbl="bgAcc1" presStyleIdx="1" presStyleCnt="2" custScaleX="271524" custScaleY="145454" custLinFactNeighborX="-4753" custLinFactNeighborY="-402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16BB75-A83A-481A-9D11-7EC8861D80BA}" type="pres">
      <dgm:prSet presAssocID="{0F8221F6-2D07-4CFA-8291-31E722B27103}" presName="childNode2tx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67DF65-BB51-44C7-92F1-316D7971131B}" type="pres">
      <dgm:prSet presAssocID="{0F8221F6-2D07-4CFA-8291-31E722B27103}" presName="parentNode2" presStyleLbl="node1" presStyleIdx="1" presStyleCnt="2" custScaleX="218064" custScaleY="241361" custLinFactY="-82543" custLinFactNeighborX="-2212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CB8016-FF11-4318-9140-97CEB9219ADA}" type="pres">
      <dgm:prSet presAssocID="{0F8221F6-2D07-4CFA-8291-31E722B27103}" presName="connSite2" presStyleCnt="0"/>
      <dgm:spPr/>
    </dgm:pt>
  </dgm:ptLst>
  <dgm:cxnLst>
    <dgm:cxn modelId="{C0B66396-28BE-486B-8EA7-3226B298A60C}" type="presOf" srcId="{0F8221F6-2D07-4CFA-8291-31E722B27103}" destId="{5967DF65-BB51-44C7-92F1-316D7971131B}" srcOrd="0" destOrd="0" presId="urn:microsoft.com/office/officeart/2005/8/layout/hProcess4"/>
    <dgm:cxn modelId="{08CE2E9D-907E-48EB-9560-D70368ED0B11}" srcId="{0F8221F6-2D07-4CFA-8291-31E722B27103}" destId="{2D6ED3EB-0E07-4561-A56A-3B2F35A668F6}" srcOrd="0" destOrd="0" parTransId="{F86385D6-547B-4030-87F1-4FDA1E8E66B5}" sibTransId="{ACCD3D06-A80C-4BBD-929E-E16FFF49D39F}"/>
    <dgm:cxn modelId="{EBD0683C-78DD-4244-B6D7-07FD6438D6E4}" type="presOf" srcId="{B42E81B3-6D24-458B-B1F7-E469488EB448}" destId="{7D36E553-4210-439C-9A1D-729D7F54F903}" srcOrd="0" destOrd="0" presId="urn:microsoft.com/office/officeart/2005/8/layout/hProcess4"/>
    <dgm:cxn modelId="{AC610AC8-EAA5-4B2D-BD91-C3B1818B6DC3}" srcId="{4274C268-CC18-41DA-ACB9-0E73D5C1BA11}" destId="{0F8221F6-2D07-4CFA-8291-31E722B27103}" srcOrd="1" destOrd="0" parTransId="{54EB0538-9C50-46C3-8928-45A02011D827}" sibTransId="{F7454961-E1D0-479F-91F3-14A65CF68765}"/>
    <dgm:cxn modelId="{EBCCC359-A479-4512-8DE9-67B339F2FE21}" type="presOf" srcId="{4274C268-CC18-41DA-ACB9-0E73D5C1BA11}" destId="{65632984-4763-4520-A99E-4E56AA066ACD}" srcOrd="0" destOrd="0" presId="urn:microsoft.com/office/officeart/2005/8/layout/hProcess4"/>
    <dgm:cxn modelId="{7D86985E-B6DE-4BBF-B950-ED2646F8EC2C}" type="presOf" srcId="{D4A45FD3-1C88-4093-B9B0-285827A5B277}" destId="{27C8882A-2880-4D4E-8F5A-22B267AB581A}" srcOrd="0" destOrd="0" presId="urn:microsoft.com/office/officeart/2005/8/layout/hProcess4"/>
    <dgm:cxn modelId="{C706F6E6-3BEC-47D6-95A4-1B8E8940744A}" type="presOf" srcId="{85F7D90D-CDDB-4911-80FD-672AF31E4612}" destId="{51CD6876-6956-4C6A-8C1E-6C22BAE0155D}" srcOrd="0" destOrd="0" presId="urn:microsoft.com/office/officeart/2005/8/layout/hProcess4"/>
    <dgm:cxn modelId="{843C487D-A98F-41B4-B718-2D64B88A8B91}" type="presOf" srcId="{85F7D90D-CDDB-4911-80FD-672AF31E4612}" destId="{6A071518-3E30-4320-A638-D8F0C6681EED}" srcOrd="1" destOrd="0" presId="urn:microsoft.com/office/officeart/2005/8/layout/hProcess4"/>
    <dgm:cxn modelId="{76813380-C4A3-4767-8611-97DC2934D908}" type="presOf" srcId="{2D6ED3EB-0E07-4561-A56A-3B2F35A668F6}" destId="{6F0DAE7E-0F07-48D7-A644-331DD750E06B}" srcOrd="0" destOrd="0" presId="urn:microsoft.com/office/officeart/2005/8/layout/hProcess4"/>
    <dgm:cxn modelId="{8B29F586-E609-4A94-B67F-D60981603BA7}" srcId="{D4A45FD3-1C88-4093-B9B0-285827A5B277}" destId="{85F7D90D-CDDB-4911-80FD-672AF31E4612}" srcOrd="0" destOrd="0" parTransId="{D0C51EBB-7388-46B9-A481-19C14A29AC09}" sibTransId="{53BE22C7-E81A-4951-A852-A8D57D3FAE8B}"/>
    <dgm:cxn modelId="{F3A5D26B-D49F-4F01-A287-FFC7893519AD}" srcId="{4274C268-CC18-41DA-ACB9-0E73D5C1BA11}" destId="{D4A45FD3-1C88-4093-B9B0-285827A5B277}" srcOrd="0" destOrd="0" parTransId="{02A3CB8C-332E-47E8-859A-23599C47F5DB}" sibTransId="{B42E81B3-6D24-458B-B1F7-E469488EB448}"/>
    <dgm:cxn modelId="{3255E904-3B7E-4433-BB4A-3415E44050C9}" type="presOf" srcId="{2D6ED3EB-0E07-4561-A56A-3B2F35A668F6}" destId="{3C16BB75-A83A-481A-9D11-7EC8861D80BA}" srcOrd="1" destOrd="0" presId="urn:microsoft.com/office/officeart/2005/8/layout/hProcess4"/>
    <dgm:cxn modelId="{57E3D45B-7BDD-4C0C-9FE5-6C4143F4D32A}" type="presParOf" srcId="{65632984-4763-4520-A99E-4E56AA066ACD}" destId="{1FAC59C0-F6C9-467B-82D4-426A51E661C7}" srcOrd="0" destOrd="0" presId="urn:microsoft.com/office/officeart/2005/8/layout/hProcess4"/>
    <dgm:cxn modelId="{FD20530F-A8D9-4BFC-ACA7-5A057D2B67F6}" type="presParOf" srcId="{65632984-4763-4520-A99E-4E56AA066ACD}" destId="{76C6349E-FB6D-48F7-80CF-05B39267346E}" srcOrd="1" destOrd="0" presId="urn:microsoft.com/office/officeart/2005/8/layout/hProcess4"/>
    <dgm:cxn modelId="{F6F08ED0-E564-45AA-A736-6042700989FA}" type="presParOf" srcId="{65632984-4763-4520-A99E-4E56AA066ACD}" destId="{04A87724-8E96-444A-8107-1603A8D3EDCC}" srcOrd="2" destOrd="0" presId="urn:microsoft.com/office/officeart/2005/8/layout/hProcess4"/>
    <dgm:cxn modelId="{44B66E45-2685-4015-A7FF-26C7BCE6EB78}" type="presParOf" srcId="{04A87724-8E96-444A-8107-1603A8D3EDCC}" destId="{D70BC51F-95ED-4F5E-8A3D-CE04501E9319}" srcOrd="0" destOrd="0" presId="urn:microsoft.com/office/officeart/2005/8/layout/hProcess4"/>
    <dgm:cxn modelId="{FFAC1E61-E333-4157-9288-B072B060C8B8}" type="presParOf" srcId="{D70BC51F-95ED-4F5E-8A3D-CE04501E9319}" destId="{CF2E69AA-C84C-46E3-8BC8-88BCB470788D}" srcOrd="0" destOrd="0" presId="urn:microsoft.com/office/officeart/2005/8/layout/hProcess4"/>
    <dgm:cxn modelId="{095BD9C6-D195-4B2C-A0DF-C6917BCB18AB}" type="presParOf" srcId="{D70BC51F-95ED-4F5E-8A3D-CE04501E9319}" destId="{51CD6876-6956-4C6A-8C1E-6C22BAE0155D}" srcOrd="1" destOrd="0" presId="urn:microsoft.com/office/officeart/2005/8/layout/hProcess4"/>
    <dgm:cxn modelId="{7A8D12DD-DD65-4F78-A6FA-1F3A673F64C6}" type="presParOf" srcId="{D70BC51F-95ED-4F5E-8A3D-CE04501E9319}" destId="{6A071518-3E30-4320-A638-D8F0C6681EED}" srcOrd="2" destOrd="0" presId="urn:microsoft.com/office/officeart/2005/8/layout/hProcess4"/>
    <dgm:cxn modelId="{D8C3D450-FB95-4CD5-B07E-C8CD03FCE50B}" type="presParOf" srcId="{D70BC51F-95ED-4F5E-8A3D-CE04501E9319}" destId="{27C8882A-2880-4D4E-8F5A-22B267AB581A}" srcOrd="3" destOrd="0" presId="urn:microsoft.com/office/officeart/2005/8/layout/hProcess4"/>
    <dgm:cxn modelId="{677EEF23-426E-4CF2-86EA-AC94AFFA3185}" type="presParOf" srcId="{D70BC51F-95ED-4F5E-8A3D-CE04501E9319}" destId="{FD0D3007-8A69-4B02-AA1B-0FFE90CE6FA7}" srcOrd="4" destOrd="0" presId="urn:microsoft.com/office/officeart/2005/8/layout/hProcess4"/>
    <dgm:cxn modelId="{E638999C-5AB5-4FFE-A58F-7D960ADC437F}" type="presParOf" srcId="{04A87724-8E96-444A-8107-1603A8D3EDCC}" destId="{7D36E553-4210-439C-9A1D-729D7F54F903}" srcOrd="1" destOrd="0" presId="urn:microsoft.com/office/officeart/2005/8/layout/hProcess4"/>
    <dgm:cxn modelId="{E8FC313F-5941-41AA-8CCF-4D8789EFDE97}" type="presParOf" srcId="{04A87724-8E96-444A-8107-1603A8D3EDCC}" destId="{3A56DB38-DB03-4816-94F8-D30E950D6228}" srcOrd="2" destOrd="0" presId="urn:microsoft.com/office/officeart/2005/8/layout/hProcess4"/>
    <dgm:cxn modelId="{A998CCE7-128A-4CFE-B6C9-B628C4308394}" type="presParOf" srcId="{3A56DB38-DB03-4816-94F8-D30E950D6228}" destId="{70507EC1-6762-48A5-A35E-5D0F83901F27}" srcOrd="0" destOrd="0" presId="urn:microsoft.com/office/officeart/2005/8/layout/hProcess4"/>
    <dgm:cxn modelId="{BC13C10D-9871-4F5A-9334-AC41FA2AF87F}" type="presParOf" srcId="{3A56DB38-DB03-4816-94F8-D30E950D6228}" destId="{6F0DAE7E-0F07-48D7-A644-331DD750E06B}" srcOrd="1" destOrd="0" presId="urn:microsoft.com/office/officeart/2005/8/layout/hProcess4"/>
    <dgm:cxn modelId="{54B4AA9C-F0CA-4FE1-8510-B4E00894DF92}" type="presParOf" srcId="{3A56DB38-DB03-4816-94F8-D30E950D6228}" destId="{3C16BB75-A83A-481A-9D11-7EC8861D80BA}" srcOrd="2" destOrd="0" presId="urn:microsoft.com/office/officeart/2005/8/layout/hProcess4"/>
    <dgm:cxn modelId="{B563BC3B-2345-4BA0-B47C-9EE915CAE65D}" type="presParOf" srcId="{3A56DB38-DB03-4816-94F8-D30E950D6228}" destId="{5967DF65-BB51-44C7-92F1-316D7971131B}" srcOrd="3" destOrd="0" presId="urn:microsoft.com/office/officeart/2005/8/layout/hProcess4"/>
    <dgm:cxn modelId="{96417C5D-CD53-4FE2-8BC3-194822C0ECA9}" type="presParOf" srcId="{3A56DB38-DB03-4816-94F8-D30E950D6228}" destId="{97CB8016-FF11-4318-9140-97CEB9219ADA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C05277A-8A57-4540-8CFB-A8272ADAACD2}" type="doc">
      <dgm:prSet loTypeId="urn:microsoft.com/office/officeart/2005/8/layout/vProcess5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FBB326B2-7690-4AE1-A2C4-0898EC20A839}">
      <dgm:prSet phldrT="[Текст]" custT="1"/>
      <dgm:spPr/>
      <dgm:t>
        <a:bodyPr/>
        <a:lstStyle/>
        <a:p>
          <a:pPr algn="just"/>
          <a:r>
            <a:rPr lang="ru-RU" sz="1800" b="0" dirty="0" smtClean="0">
              <a:solidFill>
                <a:schemeClr val="tx1"/>
              </a:solidFill>
            </a:rPr>
            <a:t>Исследования и измерения фактических значений идентифицированных потенциально вредных и опасных факторов осуществляются испытательной лабораторией (центром) организации, проводящей специальную оценку условий труда</a:t>
          </a:r>
          <a:endParaRPr lang="ru-RU" sz="1800" b="0" dirty="0">
            <a:solidFill>
              <a:schemeClr val="tx1"/>
            </a:solidFill>
          </a:endParaRPr>
        </a:p>
      </dgm:t>
    </dgm:pt>
    <dgm:pt modelId="{0ADE6305-82B9-40E2-81A4-C06299E25000}" type="parTrans" cxnId="{0310FFEE-2ECE-475F-897B-357D01B6757A}">
      <dgm:prSet/>
      <dgm:spPr/>
      <dgm:t>
        <a:bodyPr/>
        <a:lstStyle/>
        <a:p>
          <a:endParaRPr lang="ru-RU" sz="1600"/>
        </a:p>
      </dgm:t>
    </dgm:pt>
    <dgm:pt modelId="{5EE49F83-5A04-40FB-9C63-9A74CFDA6846}" type="sibTrans" cxnId="{0310FFEE-2ECE-475F-897B-357D01B6757A}">
      <dgm:prSet custT="1"/>
      <dgm:spPr/>
      <dgm:t>
        <a:bodyPr/>
        <a:lstStyle/>
        <a:p>
          <a:endParaRPr lang="ru-RU" sz="1600" dirty="0"/>
        </a:p>
      </dgm:t>
    </dgm:pt>
    <dgm:pt modelId="{AA93E535-1D11-4200-8CEA-3405FA1E4E86}">
      <dgm:prSet phldrT="[Текст]" custT="1"/>
      <dgm:spPr/>
      <dgm:t>
        <a:bodyPr/>
        <a:lstStyle/>
        <a:p>
          <a:pPr algn="just"/>
          <a:r>
            <a:rPr lang="ru-RU" sz="1800" b="0" dirty="0" smtClean="0">
              <a:solidFill>
                <a:schemeClr val="tx1"/>
              </a:solidFill>
            </a:rPr>
            <a:t>Использование аттестованных в установленном порядке методик измерений и соответствующих им поверенных средств измерений, внесенных в Федеральный информационный фонд по обеспечению единства измерений</a:t>
          </a:r>
          <a:endParaRPr lang="ru-RU" sz="1800" b="0" dirty="0">
            <a:solidFill>
              <a:schemeClr val="tx1"/>
            </a:solidFill>
          </a:endParaRPr>
        </a:p>
      </dgm:t>
    </dgm:pt>
    <dgm:pt modelId="{E7291573-F396-4D67-A586-4BBCC34705AA}" type="parTrans" cxnId="{85C14472-8457-4714-A4A7-65FBF5C441E7}">
      <dgm:prSet/>
      <dgm:spPr/>
      <dgm:t>
        <a:bodyPr/>
        <a:lstStyle/>
        <a:p>
          <a:endParaRPr lang="ru-RU" sz="1600"/>
        </a:p>
      </dgm:t>
    </dgm:pt>
    <dgm:pt modelId="{A956C971-2753-419D-94B5-02024FE42604}" type="sibTrans" cxnId="{85C14472-8457-4714-A4A7-65FBF5C441E7}">
      <dgm:prSet custT="1"/>
      <dgm:spPr/>
      <dgm:t>
        <a:bodyPr/>
        <a:lstStyle/>
        <a:p>
          <a:endParaRPr lang="ru-RU" sz="1600" dirty="0"/>
        </a:p>
      </dgm:t>
    </dgm:pt>
    <dgm:pt modelId="{1F1B3FFA-89DA-4570-B117-E8AE1C18771B}">
      <dgm:prSet phldrT="[Текст]" custT="1"/>
      <dgm:spPr/>
      <dgm:t>
        <a:bodyPr/>
        <a:lstStyle/>
        <a:p>
          <a:pPr algn="just"/>
          <a:r>
            <a:rPr lang="ru-RU" sz="1600" b="0" dirty="0" smtClean="0">
              <a:solidFill>
                <a:schemeClr val="tx1"/>
              </a:solidFill>
            </a:rPr>
            <a:t>Возможность использования в качестве результатов исследований и измерений идентифицированных потенциально вредных и опасных факторов результаты исследований и измерений, полученные в ходе организованного на рабочем месте производственного контроля в соответствии с законодательством в области обеспечения санитарно-эпидемиологического благополучия населения, в том числе испытательной лабораторией (центром) работодателя</a:t>
          </a:r>
          <a:endParaRPr lang="ru-RU" sz="1600" b="0" dirty="0">
            <a:solidFill>
              <a:schemeClr val="tx1"/>
            </a:solidFill>
          </a:endParaRPr>
        </a:p>
      </dgm:t>
    </dgm:pt>
    <dgm:pt modelId="{8B30760F-299E-47BC-AE5C-703010B79C4C}" type="parTrans" cxnId="{CF3D58E3-4695-4654-8071-B764B16E291B}">
      <dgm:prSet/>
      <dgm:spPr/>
      <dgm:t>
        <a:bodyPr/>
        <a:lstStyle/>
        <a:p>
          <a:endParaRPr lang="ru-RU" sz="1600"/>
        </a:p>
      </dgm:t>
    </dgm:pt>
    <dgm:pt modelId="{2C5F7FBC-EC57-48CE-A90B-3435BD0667BB}" type="sibTrans" cxnId="{CF3D58E3-4695-4654-8071-B764B16E291B}">
      <dgm:prSet/>
      <dgm:spPr/>
      <dgm:t>
        <a:bodyPr/>
        <a:lstStyle/>
        <a:p>
          <a:endParaRPr lang="ru-RU" sz="1600"/>
        </a:p>
      </dgm:t>
    </dgm:pt>
    <dgm:pt modelId="{C9701E52-61E5-4C6D-9612-3C62A22BA5A4}" type="pres">
      <dgm:prSet presAssocID="{4C05277A-8A57-4540-8CFB-A8272ADAACD2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534E2CA-D4E4-466B-BB2C-3E2B2A100DBA}" type="pres">
      <dgm:prSet presAssocID="{4C05277A-8A57-4540-8CFB-A8272ADAACD2}" presName="dummyMaxCanvas" presStyleCnt="0">
        <dgm:presLayoutVars/>
      </dgm:prSet>
      <dgm:spPr/>
    </dgm:pt>
    <dgm:pt modelId="{FFCAE0D0-A8F9-45A1-BBC4-78000B371CC7}" type="pres">
      <dgm:prSet presAssocID="{4C05277A-8A57-4540-8CFB-A8272ADAACD2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3D6492-8FFF-43C1-B77B-F8B8602CBF73}" type="pres">
      <dgm:prSet presAssocID="{4C05277A-8A57-4540-8CFB-A8272ADAACD2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9DCD7D-9EE4-45AA-880F-982F2C129F0B}" type="pres">
      <dgm:prSet presAssocID="{4C05277A-8A57-4540-8CFB-A8272ADAACD2}" presName="ThreeNodes_3" presStyleLbl="node1" presStyleIdx="2" presStyleCnt="3" custScaleX="1089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C1F38E-C164-4A0A-8012-B23805112E50}" type="pres">
      <dgm:prSet presAssocID="{4C05277A-8A57-4540-8CFB-A8272ADAACD2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D68263-33A1-4085-A7E8-B3A1F735FE27}" type="pres">
      <dgm:prSet presAssocID="{4C05277A-8A57-4540-8CFB-A8272ADAACD2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59F8CA-CE6A-40C5-B6E9-5F9DF7DE8F71}" type="pres">
      <dgm:prSet presAssocID="{4C05277A-8A57-4540-8CFB-A8272ADAACD2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4CD4D4-802D-4A69-87FF-03DECB21D060}" type="pres">
      <dgm:prSet presAssocID="{4C05277A-8A57-4540-8CFB-A8272ADAACD2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7D92A3-F938-4206-AB1E-8AB7FBB34C90}" type="pres">
      <dgm:prSet presAssocID="{4C05277A-8A57-4540-8CFB-A8272ADAACD2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D4EC15C-3E9B-438C-BDD0-A32F827224E1}" type="presOf" srcId="{5EE49F83-5A04-40FB-9C63-9A74CFDA6846}" destId="{CEC1F38E-C164-4A0A-8012-B23805112E50}" srcOrd="0" destOrd="0" presId="urn:microsoft.com/office/officeart/2005/8/layout/vProcess5"/>
    <dgm:cxn modelId="{C58006DB-124D-45E3-8B3A-559C3D14CCAC}" type="presOf" srcId="{AA93E535-1D11-4200-8CEA-3405FA1E4E86}" destId="{B54CD4D4-802D-4A69-87FF-03DECB21D060}" srcOrd="1" destOrd="0" presId="urn:microsoft.com/office/officeart/2005/8/layout/vProcess5"/>
    <dgm:cxn modelId="{DB564889-1DF2-42C0-A936-66F2A9C8B851}" type="presOf" srcId="{FBB326B2-7690-4AE1-A2C4-0898EC20A839}" destId="{FFCAE0D0-A8F9-45A1-BBC4-78000B371CC7}" srcOrd="0" destOrd="0" presId="urn:microsoft.com/office/officeart/2005/8/layout/vProcess5"/>
    <dgm:cxn modelId="{CA0864F5-48CC-4342-83BD-4FB31D482C8B}" type="presOf" srcId="{1F1B3FFA-89DA-4570-B117-E8AE1C18771B}" destId="{E07D92A3-F938-4206-AB1E-8AB7FBB34C90}" srcOrd="1" destOrd="0" presId="urn:microsoft.com/office/officeart/2005/8/layout/vProcess5"/>
    <dgm:cxn modelId="{6C4C6808-E50B-4569-B6C5-6F06AA00D034}" type="presOf" srcId="{AA93E535-1D11-4200-8CEA-3405FA1E4E86}" destId="{7B3D6492-8FFF-43C1-B77B-F8B8602CBF73}" srcOrd="0" destOrd="0" presId="urn:microsoft.com/office/officeart/2005/8/layout/vProcess5"/>
    <dgm:cxn modelId="{CF3D58E3-4695-4654-8071-B764B16E291B}" srcId="{4C05277A-8A57-4540-8CFB-A8272ADAACD2}" destId="{1F1B3FFA-89DA-4570-B117-E8AE1C18771B}" srcOrd="2" destOrd="0" parTransId="{8B30760F-299E-47BC-AE5C-703010B79C4C}" sibTransId="{2C5F7FBC-EC57-48CE-A90B-3435BD0667BB}"/>
    <dgm:cxn modelId="{9CBF9A77-8C7F-485C-8794-5FA1C5A9AE24}" type="presOf" srcId="{4C05277A-8A57-4540-8CFB-A8272ADAACD2}" destId="{C9701E52-61E5-4C6D-9612-3C62A22BA5A4}" srcOrd="0" destOrd="0" presId="urn:microsoft.com/office/officeart/2005/8/layout/vProcess5"/>
    <dgm:cxn modelId="{0310FFEE-2ECE-475F-897B-357D01B6757A}" srcId="{4C05277A-8A57-4540-8CFB-A8272ADAACD2}" destId="{FBB326B2-7690-4AE1-A2C4-0898EC20A839}" srcOrd="0" destOrd="0" parTransId="{0ADE6305-82B9-40E2-81A4-C06299E25000}" sibTransId="{5EE49F83-5A04-40FB-9C63-9A74CFDA6846}"/>
    <dgm:cxn modelId="{0A744702-31ED-4FA8-BEA2-497E58C801CA}" type="presOf" srcId="{A956C971-2753-419D-94B5-02024FE42604}" destId="{E2D68263-33A1-4085-A7E8-B3A1F735FE27}" srcOrd="0" destOrd="0" presId="urn:microsoft.com/office/officeart/2005/8/layout/vProcess5"/>
    <dgm:cxn modelId="{85C14472-8457-4714-A4A7-65FBF5C441E7}" srcId="{4C05277A-8A57-4540-8CFB-A8272ADAACD2}" destId="{AA93E535-1D11-4200-8CEA-3405FA1E4E86}" srcOrd="1" destOrd="0" parTransId="{E7291573-F396-4D67-A586-4BBCC34705AA}" sibTransId="{A956C971-2753-419D-94B5-02024FE42604}"/>
    <dgm:cxn modelId="{D150E123-B648-4CA1-948B-27ABFDA85735}" type="presOf" srcId="{FBB326B2-7690-4AE1-A2C4-0898EC20A839}" destId="{8559F8CA-CE6A-40C5-B6E9-5F9DF7DE8F71}" srcOrd="1" destOrd="0" presId="urn:microsoft.com/office/officeart/2005/8/layout/vProcess5"/>
    <dgm:cxn modelId="{A184409B-2675-4E0E-A1B2-DD0F037F2B8A}" type="presOf" srcId="{1F1B3FFA-89DA-4570-B117-E8AE1C18771B}" destId="{1F9DCD7D-9EE4-45AA-880F-982F2C129F0B}" srcOrd="0" destOrd="0" presId="urn:microsoft.com/office/officeart/2005/8/layout/vProcess5"/>
    <dgm:cxn modelId="{B3905E95-544B-4FFE-8B6A-7718604D3102}" type="presParOf" srcId="{C9701E52-61E5-4C6D-9612-3C62A22BA5A4}" destId="{6534E2CA-D4E4-466B-BB2C-3E2B2A100DBA}" srcOrd="0" destOrd="0" presId="urn:microsoft.com/office/officeart/2005/8/layout/vProcess5"/>
    <dgm:cxn modelId="{88D27DBF-5EF0-4EAE-959C-0ACC3E918C0F}" type="presParOf" srcId="{C9701E52-61E5-4C6D-9612-3C62A22BA5A4}" destId="{FFCAE0D0-A8F9-45A1-BBC4-78000B371CC7}" srcOrd="1" destOrd="0" presId="urn:microsoft.com/office/officeart/2005/8/layout/vProcess5"/>
    <dgm:cxn modelId="{AE4CDA61-3690-41A1-ACD5-5F8C0FC4ED30}" type="presParOf" srcId="{C9701E52-61E5-4C6D-9612-3C62A22BA5A4}" destId="{7B3D6492-8FFF-43C1-B77B-F8B8602CBF73}" srcOrd="2" destOrd="0" presId="urn:microsoft.com/office/officeart/2005/8/layout/vProcess5"/>
    <dgm:cxn modelId="{D21632EB-17A7-4343-8462-19525148A2EB}" type="presParOf" srcId="{C9701E52-61E5-4C6D-9612-3C62A22BA5A4}" destId="{1F9DCD7D-9EE4-45AA-880F-982F2C129F0B}" srcOrd="3" destOrd="0" presId="urn:microsoft.com/office/officeart/2005/8/layout/vProcess5"/>
    <dgm:cxn modelId="{0806FA4B-FD8C-4C74-A282-49C6BAAFEFDC}" type="presParOf" srcId="{C9701E52-61E5-4C6D-9612-3C62A22BA5A4}" destId="{CEC1F38E-C164-4A0A-8012-B23805112E50}" srcOrd="4" destOrd="0" presId="urn:microsoft.com/office/officeart/2005/8/layout/vProcess5"/>
    <dgm:cxn modelId="{6BFE19E5-71D1-48DC-9ED0-082DE56F9B5E}" type="presParOf" srcId="{C9701E52-61E5-4C6D-9612-3C62A22BA5A4}" destId="{E2D68263-33A1-4085-A7E8-B3A1F735FE27}" srcOrd="5" destOrd="0" presId="urn:microsoft.com/office/officeart/2005/8/layout/vProcess5"/>
    <dgm:cxn modelId="{2C2F9B17-6A11-49BA-8ECB-4106A02609A3}" type="presParOf" srcId="{C9701E52-61E5-4C6D-9612-3C62A22BA5A4}" destId="{8559F8CA-CE6A-40C5-B6E9-5F9DF7DE8F71}" srcOrd="6" destOrd="0" presId="urn:microsoft.com/office/officeart/2005/8/layout/vProcess5"/>
    <dgm:cxn modelId="{13EA765F-5AA8-4D43-9F06-37A4F8F1ECFC}" type="presParOf" srcId="{C9701E52-61E5-4C6D-9612-3C62A22BA5A4}" destId="{B54CD4D4-802D-4A69-87FF-03DECB21D060}" srcOrd="7" destOrd="0" presId="urn:microsoft.com/office/officeart/2005/8/layout/vProcess5"/>
    <dgm:cxn modelId="{18BC37EA-A900-4415-B474-676EF0918965}" type="presParOf" srcId="{C9701E52-61E5-4C6D-9612-3C62A22BA5A4}" destId="{E07D92A3-F938-4206-AB1E-8AB7FBB34C90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0B5CE6D9-9818-4815-A1DA-6FCE2F8784F8}" type="doc">
      <dgm:prSet loTypeId="urn:microsoft.com/office/officeart/2005/8/layout/radial5" loCatId="relationship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71333428-6CFC-4EA4-95E9-AD8CE85B1F36}">
      <dgm:prSet phldrT="[Текст]"/>
      <dgm:spPr/>
      <dgm:t>
        <a:bodyPr/>
        <a:lstStyle/>
        <a:p>
          <a:r>
            <a:rPr lang="ru-RU" dirty="0" smtClean="0"/>
            <a:t>измерения вредных и опасных факторов</a:t>
          </a:r>
          <a:endParaRPr lang="ru-RU" dirty="0"/>
        </a:p>
      </dgm:t>
    </dgm:pt>
    <dgm:pt modelId="{4C07DBC7-7F27-4D38-841D-E41EE473716A}" type="parTrans" cxnId="{DB5B8CFE-C325-4864-8987-603446EAB6F3}">
      <dgm:prSet/>
      <dgm:spPr/>
      <dgm:t>
        <a:bodyPr/>
        <a:lstStyle/>
        <a:p>
          <a:endParaRPr lang="ru-RU"/>
        </a:p>
      </dgm:t>
    </dgm:pt>
    <dgm:pt modelId="{AB12489D-9874-46C1-9CCA-ADE2F3E9E311}" type="sibTrans" cxnId="{DB5B8CFE-C325-4864-8987-603446EAB6F3}">
      <dgm:prSet/>
      <dgm:spPr/>
      <dgm:t>
        <a:bodyPr/>
        <a:lstStyle/>
        <a:p>
          <a:endParaRPr lang="ru-RU"/>
        </a:p>
      </dgm:t>
    </dgm:pt>
    <dgm:pt modelId="{CD254311-FD98-42F3-860B-59F77B7CDDD3}">
      <dgm:prSet phldrT="[Текст]" custT="1"/>
      <dgm:spPr/>
      <dgm:t>
        <a:bodyPr/>
        <a:lstStyle/>
        <a:p>
          <a:r>
            <a:rPr lang="ru-RU" sz="1800" dirty="0" smtClean="0"/>
            <a:t>штатный </a:t>
          </a:r>
          <a:r>
            <a:rPr lang="ru-RU" sz="1800" dirty="0" err="1" smtClean="0"/>
            <a:t>производствен-ный</a:t>
          </a:r>
          <a:r>
            <a:rPr lang="ru-RU" sz="1800" dirty="0" smtClean="0"/>
            <a:t> (</a:t>
          </a:r>
          <a:r>
            <a:rPr lang="ru-RU" sz="1800" dirty="0" err="1" smtClean="0"/>
            <a:t>технологичес</a:t>
          </a:r>
          <a:r>
            <a:rPr lang="ru-RU" sz="1800" dirty="0" smtClean="0"/>
            <a:t>-кий) процесс</a:t>
          </a:r>
          <a:endParaRPr lang="ru-RU" sz="1800" dirty="0"/>
        </a:p>
      </dgm:t>
    </dgm:pt>
    <dgm:pt modelId="{715C550F-A776-4278-8B9F-4B318AC38B63}" type="parTrans" cxnId="{96752611-5521-45AD-B30A-AA847F9B272E}">
      <dgm:prSet/>
      <dgm:spPr/>
      <dgm:t>
        <a:bodyPr/>
        <a:lstStyle/>
        <a:p>
          <a:endParaRPr lang="ru-RU"/>
        </a:p>
      </dgm:t>
    </dgm:pt>
    <dgm:pt modelId="{12B7B1F2-EE39-482A-AA13-6C35CB178D05}" type="sibTrans" cxnId="{96752611-5521-45AD-B30A-AA847F9B272E}">
      <dgm:prSet/>
      <dgm:spPr/>
      <dgm:t>
        <a:bodyPr/>
        <a:lstStyle/>
        <a:p>
          <a:endParaRPr lang="ru-RU"/>
        </a:p>
      </dgm:t>
    </dgm:pt>
    <dgm:pt modelId="{8E0F6359-81FA-4C11-8724-9199D1F96923}">
      <dgm:prSet phldrT="[Текст]" custT="1"/>
      <dgm:spPr/>
      <dgm:t>
        <a:bodyPr/>
        <a:lstStyle/>
        <a:p>
          <a:r>
            <a:rPr lang="ru-RU" sz="1800" dirty="0" smtClean="0"/>
            <a:t>штатная деятельность</a:t>
          </a:r>
          <a:endParaRPr lang="ru-RU" sz="1800" dirty="0"/>
        </a:p>
      </dgm:t>
    </dgm:pt>
    <dgm:pt modelId="{12804F1D-1BDB-4306-8B48-A7C618269741}" type="parTrans" cxnId="{B1AA3EAD-9E24-4B32-AE8D-02CFF455A72D}">
      <dgm:prSet/>
      <dgm:spPr/>
      <dgm:t>
        <a:bodyPr/>
        <a:lstStyle/>
        <a:p>
          <a:endParaRPr lang="ru-RU"/>
        </a:p>
      </dgm:t>
    </dgm:pt>
    <dgm:pt modelId="{2A977AC9-2CDF-4DE1-B69D-304CB7BE83B9}" type="sibTrans" cxnId="{B1AA3EAD-9E24-4B32-AE8D-02CFF455A72D}">
      <dgm:prSet/>
      <dgm:spPr/>
      <dgm:t>
        <a:bodyPr/>
        <a:lstStyle/>
        <a:p>
          <a:endParaRPr lang="ru-RU"/>
        </a:p>
      </dgm:t>
    </dgm:pt>
    <dgm:pt modelId="{0CC0D50D-0395-403E-ABA5-DB0005286399}">
      <dgm:prSet phldrT="[Текст]" custT="1"/>
      <dgm:spPr/>
      <dgm:t>
        <a:bodyPr/>
        <a:lstStyle/>
        <a:p>
          <a:r>
            <a:rPr lang="ru-RU" sz="1800" dirty="0" smtClean="0"/>
            <a:t>с учетом </a:t>
          </a:r>
          <a:r>
            <a:rPr lang="ru-RU" sz="1800" dirty="0" err="1" smtClean="0"/>
            <a:t>производствен-ного</a:t>
          </a:r>
          <a:r>
            <a:rPr lang="ru-RU" sz="1800" dirty="0" smtClean="0"/>
            <a:t> оборудования, материалов и сырья</a:t>
          </a:r>
          <a:endParaRPr lang="ru-RU" sz="1800" dirty="0"/>
        </a:p>
      </dgm:t>
    </dgm:pt>
    <dgm:pt modelId="{80FFFA3A-66A9-4B4F-A86E-9D2FB360A555}" type="parTrans" cxnId="{73F04281-8EE7-4C91-8E22-5A343EC2DA3D}">
      <dgm:prSet/>
      <dgm:spPr/>
      <dgm:t>
        <a:bodyPr/>
        <a:lstStyle/>
        <a:p>
          <a:endParaRPr lang="ru-RU"/>
        </a:p>
      </dgm:t>
    </dgm:pt>
    <dgm:pt modelId="{F780AE1A-9941-47C9-A79F-FF1C6E4F1C9A}" type="sibTrans" cxnId="{73F04281-8EE7-4C91-8E22-5A343EC2DA3D}">
      <dgm:prSet/>
      <dgm:spPr/>
      <dgm:t>
        <a:bodyPr/>
        <a:lstStyle/>
        <a:p>
          <a:endParaRPr lang="ru-RU"/>
        </a:p>
      </dgm:t>
    </dgm:pt>
    <dgm:pt modelId="{4DB17E33-A45D-4386-AAB6-BECFD5E0EB85}" type="pres">
      <dgm:prSet presAssocID="{0B5CE6D9-9818-4815-A1DA-6FCE2F8784F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74FD968-DC49-4F76-89E5-DC6347C30FA8}" type="pres">
      <dgm:prSet presAssocID="{71333428-6CFC-4EA4-95E9-AD8CE85B1F36}" presName="centerShape" presStyleLbl="node0" presStyleIdx="0" presStyleCnt="1" custScaleX="166202" custScaleY="165100" custLinFactNeighborX="23" custLinFactNeighborY="9096"/>
      <dgm:spPr/>
      <dgm:t>
        <a:bodyPr/>
        <a:lstStyle/>
        <a:p>
          <a:endParaRPr lang="ru-RU"/>
        </a:p>
      </dgm:t>
    </dgm:pt>
    <dgm:pt modelId="{023BCF98-10EB-4D78-93D8-22FB7ADD9F42}" type="pres">
      <dgm:prSet presAssocID="{715C550F-A776-4278-8B9F-4B318AC38B63}" presName="parTrans" presStyleLbl="sibTrans2D1" presStyleIdx="0" presStyleCnt="3"/>
      <dgm:spPr/>
      <dgm:t>
        <a:bodyPr/>
        <a:lstStyle/>
        <a:p>
          <a:endParaRPr lang="ru-RU"/>
        </a:p>
      </dgm:t>
    </dgm:pt>
    <dgm:pt modelId="{44DA44D1-1E77-457B-A379-23EC333A2C48}" type="pres">
      <dgm:prSet presAssocID="{715C550F-A776-4278-8B9F-4B318AC38B63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657D7E59-381B-4C87-A645-013158B5B2CE}" type="pres">
      <dgm:prSet presAssocID="{CD254311-FD98-42F3-860B-59F77B7CDDD3}" presName="node" presStyleLbl="node1" presStyleIdx="0" presStyleCnt="3" custScaleX="134962" custScaleY="1349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B0EC0E-026E-4FDA-ACF5-50E0233819F2}" type="pres">
      <dgm:prSet presAssocID="{12804F1D-1BDB-4306-8B48-A7C618269741}" presName="parTrans" presStyleLbl="sibTrans2D1" presStyleIdx="1" presStyleCnt="3"/>
      <dgm:spPr/>
      <dgm:t>
        <a:bodyPr/>
        <a:lstStyle/>
        <a:p>
          <a:endParaRPr lang="ru-RU"/>
        </a:p>
      </dgm:t>
    </dgm:pt>
    <dgm:pt modelId="{9C351349-C65D-4747-99C4-7FAD4190C340}" type="pres">
      <dgm:prSet presAssocID="{12804F1D-1BDB-4306-8B48-A7C618269741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4CA606E3-F55E-48AD-A0A4-3EF8B29730BF}" type="pres">
      <dgm:prSet presAssocID="{8E0F6359-81FA-4C11-8724-9199D1F96923}" presName="node" presStyleLbl="node1" presStyleIdx="1" presStyleCnt="3" custScaleX="132346" custScaleY="132346" custRadScaleRad="123759" custRadScaleInc="-292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2FC2D3-2C7F-4F3A-B31A-78E5B26C2B03}" type="pres">
      <dgm:prSet presAssocID="{80FFFA3A-66A9-4B4F-A86E-9D2FB360A555}" presName="parTrans" presStyleLbl="sibTrans2D1" presStyleIdx="2" presStyleCnt="3"/>
      <dgm:spPr/>
      <dgm:t>
        <a:bodyPr/>
        <a:lstStyle/>
        <a:p>
          <a:endParaRPr lang="ru-RU"/>
        </a:p>
      </dgm:t>
    </dgm:pt>
    <dgm:pt modelId="{ED615D20-E157-4884-BCF3-CECA2FD2FB0B}" type="pres">
      <dgm:prSet presAssocID="{80FFFA3A-66A9-4B4F-A86E-9D2FB360A555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4DD8D24F-447E-4F61-82D3-2C8FC47C3A5B}" type="pres">
      <dgm:prSet presAssocID="{0CC0D50D-0395-403E-ABA5-DB0005286399}" presName="node" presStyleLbl="node1" presStyleIdx="2" presStyleCnt="3" custScaleX="134414" custScaleY="134414" custRadScaleRad="126816" custRadScaleInc="292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1AA3EAD-9E24-4B32-AE8D-02CFF455A72D}" srcId="{71333428-6CFC-4EA4-95E9-AD8CE85B1F36}" destId="{8E0F6359-81FA-4C11-8724-9199D1F96923}" srcOrd="1" destOrd="0" parTransId="{12804F1D-1BDB-4306-8B48-A7C618269741}" sibTransId="{2A977AC9-2CDF-4DE1-B69D-304CB7BE83B9}"/>
    <dgm:cxn modelId="{3D5B00FF-DCC9-4CBB-9759-7E30FD7B0AE3}" type="presOf" srcId="{715C550F-A776-4278-8B9F-4B318AC38B63}" destId="{023BCF98-10EB-4D78-93D8-22FB7ADD9F42}" srcOrd="0" destOrd="0" presId="urn:microsoft.com/office/officeart/2005/8/layout/radial5"/>
    <dgm:cxn modelId="{7D9E8854-CB79-4D60-8202-AC25681DEB07}" type="presOf" srcId="{0CC0D50D-0395-403E-ABA5-DB0005286399}" destId="{4DD8D24F-447E-4F61-82D3-2C8FC47C3A5B}" srcOrd="0" destOrd="0" presId="urn:microsoft.com/office/officeart/2005/8/layout/radial5"/>
    <dgm:cxn modelId="{DB5B8CFE-C325-4864-8987-603446EAB6F3}" srcId="{0B5CE6D9-9818-4815-A1DA-6FCE2F8784F8}" destId="{71333428-6CFC-4EA4-95E9-AD8CE85B1F36}" srcOrd="0" destOrd="0" parTransId="{4C07DBC7-7F27-4D38-841D-E41EE473716A}" sibTransId="{AB12489D-9874-46C1-9CCA-ADE2F3E9E311}"/>
    <dgm:cxn modelId="{76AD8739-2BFF-41AD-94B3-A86E51C9C7B8}" type="presOf" srcId="{715C550F-A776-4278-8B9F-4B318AC38B63}" destId="{44DA44D1-1E77-457B-A379-23EC333A2C48}" srcOrd="1" destOrd="0" presId="urn:microsoft.com/office/officeart/2005/8/layout/radial5"/>
    <dgm:cxn modelId="{F655E654-3A23-4D20-84DC-0883EA6E12CC}" type="presOf" srcId="{8E0F6359-81FA-4C11-8724-9199D1F96923}" destId="{4CA606E3-F55E-48AD-A0A4-3EF8B29730BF}" srcOrd="0" destOrd="0" presId="urn:microsoft.com/office/officeart/2005/8/layout/radial5"/>
    <dgm:cxn modelId="{3BC6F3E7-172E-4F2F-A37C-2B8EFDD23A16}" type="presOf" srcId="{CD254311-FD98-42F3-860B-59F77B7CDDD3}" destId="{657D7E59-381B-4C87-A645-013158B5B2CE}" srcOrd="0" destOrd="0" presId="urn:microsoft.com/office/officeart/2005/8/layout/radial5"/>
    <dgm:cxn modelId="{BF8D3F51-5B49-49FB-AA52-F978785C5119}" type="presOf" srcId="{12804F1D-1BDB-4306-8B48-A7C618269741}" destId="{7DB0EC0E-026E-4FDA-ACF5-50E0233819F2}" srcOrd="0" destOrd="0" presId="urn:microsoft.com/office/officeart/2005/8/layout/radial5"/>
    <dgm:cxn modelId="{E481ECAB-FF46-4414-AC41-951FBB59D57E}" type="presOf" srcId="{71333428-6CFC-4EA4-95E9-AD8CE85B1F36}" destId="{574FD968-DC49-4F76-89E5-DC6347C30FA8}" srcOrd="0" destOrd="0" presId="urn:microsoft.com/office/officeart/2005/8/layout/radial5"/>
    <dgm:cxn modelId="{96752611-5521-45AD-B30A-AA847F9B272E}" srcId="{71333428-6CFC-4EA4-95E9-AD8CE85B1F36}" destId="{CD254311-FD98-42F3-860B-59F77B7CDDD3}" srcOrd="0" destOrd="0" parTransId="{715C550F-A776-4278-8B9F-4B318AC38B63}" sibTransId="{12B7B1F2-EE39-482A-AA13-6C35CB178D05}"/>
    <dgm:cxn modelId="{D154014A-0258-42EB-90FD-FE4F834EECB5}" type="presOf" srcId="{12804F1D-1BDB-4306-8B48-A7C618269741}" destId="{9C351349-C65D-4747-99C4-7FAD4190C340}" srcOrd="1" destOrd="0" presId="urn:microsoft.com/office/officeart/2005/8/layout/radial5"/>
    <dgm:cxn modelId="{73F04281-8EE7-4C91-8E22-5A343EC2DA3D}" srcId="{71333428-6CFC-4EA4-95E9-AD8CE85B1F36}" destId="{0CC0D50D-0395-403E-ABA5-DB0005286399}" srcOrd="2" destOrd="0" parTransId="{80FFFA3A-66A9-4B4F-A86E-9D2FB360A555}" sibTransId="{F780AE1A-9941-47C9-A79F-FF1C6E4F1C9A}"/>
    <dgm:cxn modelId="{F7D39128-B0B1-4AE3-8D99-EC350FA20C66}" type="presOf" srcId="{80FFFA3A-66A9-4B4F-A86E-9D2FB360A555}" destId="{ED615D20-E157-4884-BCF3-CECA2FD2FB0B}" srcOrd="1" destOrd="0" presId="urn:microsoft.com/office/officeart/2005/8/layout/radial5"/>
    <dgm:cxn modelId="{ADC0D70A-E21A-4AFB-9901-79E869B7C3FD}" type="presOf" srcId="{80FFFA3A-66A9-4B4F-A86E-9D2FB360A555}" destId="{802FC2D3-2C7F-4F3A-B31A-78E5B26C2B03}" srcOrd="0" destOrd="0" presId="urn:microsoft.com/office/officeart/2005/8/layout/radial5"/>
    <dgm:cxn modelId="{9381EF11-B952-42A2-8979-F326BBF138B4}" type="presOf" srcId="{0B5CE6D9-9818-4815-A1DA-6FCE2F8784F8}" destId="{4DB17E33-A45D-4386-AAB6-BECFD5E0EB85}" srcOrd="0" destOrd="0" presId="urn:microsoft.com/office/officeart/2005/8/layout/radial5"/>
    <dgm:cxn modelId="{4895D3FE-417F-4140-97EC-5E3314B45A0C}" type="presParOf" srcId="{4DB17E33-A45D-4386-AAB6-BECFD5E0EB85}" destId="{574FD968-DC49-4F76-89E5-DC6347C30FA8}" srcOrd="0" destOrd="0" presId="urn:microsoft.com/office/officeart/2005/8/layout/radial5"/>
    <dgm:cxn modelId="{26FC86F2-89AD-4C4C-8935-8222CD41516A}" type="presParOf" srcId="{4DB17E33-A45D-4386-AAB6-BECFD5E0EB85}" destId="{023BCF98-10EB-4D78-93D8-22FB7ADD9F42}" srcOrd="1" destOrd="0" presId="urn:microsoft.com/office/officeart/2005/8/layout/radial5"/>
    <dgm:cxn modelId="{EC4D6223-CE06-457A-A805-5B872A29B986}" type="presParOf" srcId="{023BCF98-10EB-4D78-93D8-22FB7ADD9F42}" destId="{44DA44D1-1E77-457B-A379-23EC333A2C48}" srcOrd="0" destOrd="0" presId="urn:microsoft.com/office/officeart/2005/8/layout/radial5"/>
    <dgm:cxn modelId="{FAEA4E57-6A1F-4701-9238-DE1BDEF120CE}" type="presParOf" srcId="{4DB17E33-A45D-4386-AAB6-BECFD5E0EB85}" destId="{657D7E59-381B-4C87-A645-013158B5B2CE}" srcOrd="2" destOrd="0" presId="urn:microsoft.com/office/officeart/2005/8/layout/radial5"/>
    <dgm:cxn modelId="{8E0B1978-4E89-44E1-A351-F3B64A191BD0}" type="presParOf" srcId="{4DB17E33-A45D-4386-AAB6-BECFD5E0EB85}" destId="{7DB0EC0E-026E-4FDA-ACF5-50E0233819F2}" srcOrd="3" destOrd="0" presId="urn:microsoft.com/office/officeart/2005/8/layout/radial5"/>
    <dgm:cxn modelId="{86410480-5220-43B7-B781-10B7E3FCBCD7}" type="presParOf" srcId="{7DB0EC0E-026E-4FDA-ACF5-50E0233819F2}" destId="{9C351349-C65D-4747-99C4-7FAD4190C340}" srcOrd="0" destOrd="0" presId="urn:microsoft.com/office/officeart/2005/8/layout/radial5"/>
    <dgm:cxn modelId="{31D2C96B-8AA1-4039-B427-4F4EDFEBB1AE}" type="presParOf" srcId="{4DB17E33-A45D-4386-AAB6-BECFD5E0EB85}" destId="{4CA606E3-F55E-48AD-A0A4-3EF8B29730BF}" srcOrd="4" destOrd="0" presId="urn:microsoft.com/office/officeart/2005/8/layout/radial5"/>
    <dgm:cxn modelId="{45E2A389-E092-4F60-9531-2F5AE9502462}" type="presParOf" srcId="{4DB17E33-A45D-4386-AAB6-BECFD5E0EB85}" destId="{802FC2D3-2C7F-4F3A-B31A-78E5B26C2B03}" srcOrd="5" destOrd="0" presId="urn:microsoft.com/office/officeart/2005/8/layout/radial5"/>
    <dgm:cxn modelId="{927173A8-D097-4E44-976E-D627B3322ABC}" type="presParOf" srcId="{802FC2D3-2C7F-4F3A-B31A-78E5B26C2B03}" destId="{ED615D20-E157-4884-BCF3-CECA2FD2FB0B}" srcOrd="0" destOrd="0" presId="urn:microsoft.com/office/officeart/2005/8/layout/radial5"/>
    <dgm:cxn modelId="{D4BB30CD-FC45-4D72-9C49-6EB30A8C0671}" type="presParOf" srcId="{4DB17E33-A45D-4386-AAB6-BECFD5E0EB85}" destId="{4DD8D24F-447E-4F61-82D3-2C8FC47C3A5B}" srcOrd="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9FC51712-DE72-4362-9E8C-0B05A77F7EBA}" type="doc">
      <dgm:prSet loTypeId="urn:microsoft.com/office/officeart/2008/layout/LinedList" loCatId="list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25B84B4E-67BF-448C-BBDA-56186F832844}">
      <dgm:prSet phldrT="[Текст]" custT="1"/>
      <dgm:spPr/>
      <dgm:t>
        <a:bodyPr/>
        <a:lstStyle/>
        <a:p>
          <a:r>
            <a:rPr lang="ru-RU" sz="1800" dirty="0" smtClean="0"/>
            <a:t>вредные и (или) опасные факторы </a:t>
          </a:r>
          <a:r>
            <a:rPr lang="ru-RU" sz="1800" dirty="0" err="1" smtClean="0"/>
            <a:t>производ-ственной</a:t>
          </a:r>
          <a:r>
            <a:rPr lang="ru-RU" sz="1800" dirty="0" smtClean="0"/>
            <a:t> среды:</a:t>
          </a:r>
        </a:p>
      </dgm:t>
    </dgm:pt>
    <dgm:pt modelId="{D6F4756F-67A4-4472-B7A1-AED520EE6B7D}" type="parTrans" cxnId="{CDCB1841-B472-4F3F-BCFE-A43E4AA88CB2}">
      <dgm:prSet/>
      <dgm:spPr/>
      <dgm:t>
        <a:bodyPr/>
        <a:lstStyle/>
        <a:p>
          <a:endParaRPr lang="ru-RU"/>
        </a:p>
      </dgm:t>
    </dgm:pt>
    <dgm:pt modelId="{F1513EA8-CA73-4D49-9BC6-C2A16AEE66FD}" type="sibTrans" cxnId="{CDCB1841-B472-4F3F-BCFE-A43E4AA88CB2}">
      <dgm:prSet/>
      <dgm:spPr/>
      <dgm:t>
        <a:bodyPr/>
        <a:lstStyle/>
        <a:p>
          <a:endParaRPr lang="ru-RU"/>
        </a:p>
      </dgm:t>
    </dgm:pt>
    <dgm:pt modelId="{0EB80302-DA68-4326-ACCC-D6C2D4280795}">
      <dgm:prSet phldrT="[Текст]"/>
      <dgm:spPr/>
      <dgm:t>
        <a:bodyPr/>
        <a:lstStyle/>
        <a:p>
          <a:r>
            <a:rPr lang="ru-RU" dirty="0" smtClean="0"/>
            <a:t>химические факторы</a:t>
          </a:r>
          <a:endParaRPr lang="ru-RU" dirty="0"/>
        </a:p>
      </dgm:t>
    </dgm:pt>
    <dgm:pt modelId="{759AEE34-A49F-4ECB-A0BA-EC885DBE6C35}" type="parTrans" cxnId="{7B9D32A0-D80C-4B6A-A189-B2ACCB8F9F17}">
      <dgm:prSet/>
      <dgm:spPr/>
      <dgm:t>
        <a:bodyPr/>
        <a:lstStyle/>
        <a:p>
          <a:endParaRPr lang="ru-RU"/>
        </a:p>
      </dgm:t>
    </dgm:pt>
    <dgm:pt modelId="{E03E4236-29A8-4AEB-9165-818B41FE981F}" type="sibTrans" cxnId="{7B9D32A0-D80C-4B6A-A189-B2ACCB8F9F17}">
      <dgm:prSet/>
      <dgm:spPr/>
      <dgm:t>
        <a:bodyPr/>
        <a:lstStyle/>
        <a:p>
          <a:endParaRPr lang="ru-RU"/>
        </a:p>
      </dgm:t>
    </dgm:pt>
    <dgm:pt modelId="{6AD6B9D2-8905-473E-BBDD-31D47F431104}">
      <dgm:prSet phldrT="[Текст]" custT="1"/>
      <dgm:spPr/>
      <dgm:t>
        <a:bodyPr/>
        <a:lstStyle/>
        <a:p>
          <a:r>
            <a:rPr lang="ru-RU" sz="1800" dirty="0" smtClean="0"/>
            <a:t>вредные и (или) опасные факторы трудового процесса:</a:t>
          </a:r>
          <a:endParaRPr lang="ru-RU" sz="1800" dirty="0"/>
        </a:p>
      </dgm:t>
    </dgm:pt>
    <dgm:pt modelId="{B479C00D-427C-414D-BD11-A4A77DB6933F}" type="parTrans" cxnId="{CAA5B035-B45C-4291-9E2B-D4CEFA98ABF2}">
      <dgm:prSet/>
      <dgm:spPr/>
      <dgm:t>
        <a:bodyPr/>
        <a:lstStyle/>
        <a:p>
          <a:endParaRPr lang="ru-RU"/>
        </a:p>
      </dgm:t>
    </dgm:pt>
    <dgm:pt modelId="{F76C1F1F-D0F4-4CF3-BB52-AE6FBA9ABE40}" type="sibTrans" cxnId="{CAA5B035-B45C-4291-9E2B-D4CEFA98ABF2}">
      <dgm:prSet/>
      <dgm:spPr/>
      <dgm:t>
        <a:bodyPr/>
        <a:lstStyle/>
        <a:p>
          <a:endParaRPr lang="ru-RU"/>
        </a:p>
      </dgm:t>
    </dgm:pt>
    <dgm:pt modelId="{99159683-6CE6-4823-A271-0BF45F7ACE95}">
      <dgm:prSet/>
      <dgm:spPr/>
      <dgm:t>
        <a:bodyPr/>
        <a:lstStyle/>
        <a:p>
          <a:r>
            <a:rPr lang="ru-RU" dirty="0" smtClean="0"/>
            <a:t>физические факторы</a:t>
          </a:r>
        </a:p>
      </dgm:t>
    </dgm:pt>
    <dgm:pt modelId="{3DD7CAA4-BCC1-4F68-87C7-02D9484E0331}" type="parTrans" cxnId="{6CC01525-105A-45AD-8AED-14011C32A8F7}">
      <dgm:prSet/>
      <dgm:spPr/>
      <dgm:t>
        <a:bodyPr/>
        <a:lstStyle/>
        <a:p>
          <a:endParaRPr lang="ru-RU"/>
        </a:p>
      </dgm:t>
    </dgm:pt>
    <dgm:pt modelId="{12940D68-DB55-4699-9AF4-6C69532B19C9}" type="sibTrans" cxnId="{6CC01525-105A-45AD-8AED-14011C32A8F7}">
      <dgm:prSet/>
      <dgm:spPr/>
      <dgm:t>
        <a:bodyPr/>
        <a:lstStyle/>
        <a:p>
          <a:endParaRPr lang="ru-RU"/>
        </a:p>
      </dgm:t>
    </dgm:pt>
    <dgm:pt modelId="{37FDFF6B-95F3-4044-BDF6-9868F058A8A4}">
      <dgm:prSet phldrT="[Текст]"/>
      <dgm:spPr/>
      <dgm:t>
        <a:bodyPr/>
        <a:lstStyle/>
        <a:p>
          <a:r>
            <a:rPr lang="ru-RU" dirty="0" smtClean="0"/>
            <a:t>биологические факторы</a:t>
          </a:r>
          <a:endParaRPr lang="ru-RU" dirty="0"/>
        </a:p>
      </dgm:t>
    </dgm:pt>
    <dgm:pt modelId="{9A9BE6A0-C910-407D-B962-46AF8AE00D94}" type="parTrans" cxnId="{138D80B3-198D-4735-ACE9-E5981A62DC64}">
      <dgm:prSet/>
      <dgm:spPr/>
      <dgm:t>
        <a:bodyPr/>
        <a:lstStyle/>
        <a:p>
          <a:endParaRPr lang="ru-RU"/>
        </a:p>
      </dgm:t>
    </dgm:pt>
    <dgm:pt modelId="{157707B1-201B-4078-8E97-BDE156531244}" type="sibTrans" cxnId="{138D80B3-198D-4735-ACE9-E5981A62DC64}">
      <dgm:prSet/>
      <dgm:spPr/>
      <dgm:t>
        <a:bodyPr/>
        <a:lstStyle/>
        <a:p>
          <a:endParaRPr lang="ru-RU"/>
        </a:p>
      </dgm:t>
    </dgm:pt>
    <dgm:pt modelId="{A6100C7C-6089-4113-8F7F-790E31202E99}">
      <dgm:prSet phldrT="[Текст]"/>
      <dgm:spPr/>
      <dgm:t>
        <a:bodyPr/>
        <a:lstStyle/>
        <a:p>
          <a:r>
            <a:rPr lang="ru-RU" dirty="0" smtClean="0"/>
            <a:t>тяжесть трудового процесса</a:t>
          </a:r>
          <a:endParaRPr lang="ru-RU" dirty="0"/>
        </a:p>
      </dgm:t>
    </dgm:pt>
    <dgm:pt modelId="{4380B221-B958-45B1-AD94-6A6FDC860027}" type="parTrans" cxnId="{2DF7DB7B-9B5C-485E-8430-4C6D3871EFDC}">
      <dgm:prSet/>
      <dgm:spPr/>
      <dgm:t>
        <a:bodyPr/>
        <a:lstStyle/>
        <a:p>
          <a:endParaRPr lang="ru-RU"/>
        </a:p>
      </dgm:t>
    </dgm:pt>
    <dgm:pt modelId="{5DE0F1D6-28C9-4EC8-8B44-36EE05F267FF}" type="sibTrans" cxnId="{2DF7DB7B-9B5C-485E-8430-4C6D3871EFDC}">
      <dgm:prSet/>
      <dgm:spPr/>
      <dgm:t>
        <a:bodyPr/>
        <a:lstStyle/>
        <a:p>
          <a:endParaRPr lang="ru-RU"/>
        </a:p>
      </dgm:t>
    </dgm:pt>
    <dgm:pt modelId="{BA33D4C6-70D7-4670-A42A-31FC09E3FA5C}">
      <dgm:prSet phldrT="[Текст]"/>
      <dgm:spPr/>
      <dgm:t>
        <a:bodyPr/>
        <a:lstStyle/>
        <a:p>
          <a:r>
            <a:rPr lang="ru-RU" dirty="0" smtClean="0"/>
            <a:t>напряженность трудового процесса</a:t>
          </a:r>
          <a:endParaRPr lang="ru-RU" dirty="0"/>
        </a:p>
      </dgm:t>
    </dgm:pt>
    <dgm:pt modelId="{4FA3E3F8-679D-4A10-9F4B-F4F25B597366}" type="parTrans" cxnId="{A8052FCD-48E1-408F-9F5E-81FAE66542BE}">
      <dgm:prSet/>
      <dgm:spPr/>
      <dgm:t>
        <a:bodyPr/>
        <a:lstStyle/>
        <a:p>
          <a:endParaRPr lang="ru-RU"/>
        </a:p>
      </dgm:t>
    </dgm:pt>
    <dgm:pt modelId="{099E5844-CBF4-4375-ABA8-EF2DFC886870}" type="sibTrans" cxnId="{A8052FCD-48E1-408F-9F5E-81FAE66542BE}">
      <dgm:prSet/>
      <dgm:spPr/>
      <dgm:t>
        <a:bodyPr/>
        <a:lstStyle/>
        <a:p>
          <a:endParaRPr lang="ru-RU"/>
        </a:p>
      </dgm:t>
    </dgm:pt>
    <dgm:pt modelId="{81C5B13D-A134-4258-8CA9-37BB57FC6F98}">
      <dgm:prSet phldrT="[Текст]"/>
      <dgm:spPr/>
      <dgm:t>
        <a:bodyPr/>
        <a:lstStyle/>
        <a:p>
          <a:r>
            <a:rPr lang="ru-RU" dirty="0" smtClean="0"/>
            <a:t>связана с постоянной нагрузкой на голосовой аппарат</a:t>
          </a:r>
          <a:endParaRPr lang="ru-RU" dirty="0"/>
        </a:p>
      </dgm:t>
    </dgm:pt>
    <dgm:pt modelId="{1C97D20F-D469-442E-A424-6EDA1970961A}" type="parTrans" cxnId="{9920AE1A-A03E-4F4B-B658-D91E791858DF}">
      <dgm:prSet/>
      <dgm:spPr/>
      <dgm:t>
        <a:bodyPr/>
        <a:lstStyle/>
        <a:p>
          <a:endParaRPr lang="ru-RU"/>
        </a:p>
      </dgm:t>
    </dgm:pt>
    <dgm:pt modelId="{CC9C0BF7-53C9-4D12-9031-C5A72D2154F5}" type="sibTrans" cxnId="{9920AE1A-A03E-4F4B-B658-D91E791858DF}">
      <dgm:prSet/>
      <dgm:spPr/>
      <dgm:t>
        <a:bodyPr/>
        <a:lstStyle/>
        <a:p>
          <a:endParaRPr lang="ru-RU"/>
        </a:p>
      </dgm:t>
    </dgm:pt>
    <dgm:pt modelId="{918FC681-7BD8-4FC9-9567-0F3746C0CF46}" type="pres">
      <dgm:prSet presAssocID="{9FC51712-DE72-4362-9E8C-0B05A77F7EBA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49E7FD65-5719-4F28-99A8-A0D03DC78505}" type="pres">
      <dgm:prSet presAssocID="{25B84B4E-67BF-448C-BBDA-56186F832844}" presName="thickLine" presStyleLbl="alignNode1" presStyleIdx="0" presStyleCnt="2"/>
      <dgm:spPr/>
    </dgm:pt>
    <dgm:pt modelId="{DEE96974-7077-43B9-90B4-2E29A4905128}" type="pres">
      <dgm:prSet presAssocID="{25B84B4E-67BF-448C-BBDA-56186F832844}" presName="horz1" presStyleCnt="0"/>
      <dgm:spPr/>
    </dgm:pt>
    <dgm:pt modelId="{6EC809E9-6A2B-406C-8BAA-02922F55C1E0}" type="pres">
      <dgm:prSet presAssocID="{25B84B4E-67BF-448C-BBDA-56186F832844}" presName="tx1" presStyleLbl="revTx" presStyleIdx="0" presStyleCnt="8"/>
      <dgm:spPr/>
      <dgm:t>
        <a:bodyPr/>
        <a:lstStyle/>
        <a:p>
          <a:endParaRPr lang="ru-RU"/>
        </a:p>
      </dgm:t>
    </dgm:pt>
    <dgm:pt modelId="{440D4ADA-C352-46A7-B022-D4E0ACC7E581}" type="pres">
      <dgm:prSet presAssocID="{25B84B4E-67BF-448C-BBDA-56186F832844}" presName="vert1" presStyleCnt="0"/>
      <dgm:spPr/>
    </dgm:pt>
    <dgm:pt modelId="{B0211289-66E3-40A6-A7CF-737633FB7B14}" type="pres">
      <dgm:prSet presAssocID="{99159683-6CE6-4823-A271-0BF45F7ACE95}" presName="vertSpace2a" presStyleCnt="0"/>
      <dgm:spPr/>
    </dgm:pt>
    <dgm:pt modelId="{2A8116BF-F58B-4424-9FA3-37D53C0AC987}" type="pres">
      <dgm:prSet presAssocID="{99159683-6CE6-4823-A271-0BF45F7ACE95}" presName="horz2" presStyleCnt="0"/>
      <dgm:spPr/>
    </dgm:pt>
    <dgm:pt modelId="{C8F07DDF-795D-45AF-A1CE-5B7C2F800873}" type="pres">
      <dgm:prSet presAssocID="{99159683-6CE6-4823-A271-0BF45F7ACE95}" presName="horzSpace2" presStyleCnt="0"/>
      <dgm:spPr/>
    </dgm:pt>
    <dgm:pt modelId="{4FCAC1A7-2202-43CD-B69B-518F6732EA50}" type="pres">
      <dgm:prSet presAssocID="{99159683-6CE6-4823-A271-0BF45F7ACE95}" presName="tx2" presStyleLbl="revTx" presStyleIdx="1" presStyleCnt="8"/>
      <dgm:spPr/>
      <dgm:t>
        <a:bodyPr/>
        <a:lstStyle/>
        <a:p>
          <a:endParaRPr lang="ru-RU"/>
        </a:p>
      </dgm:t>
    </dgm:pt>
    <dgm:pt modelId="{E8C6B4A8-DEEE-4A58-80A7-EA8BD3634C3F}" type="pres">
      <dgm:prSet presAssocID="{99159683-6CE6-4823-A271-0BF45F7ACE95}" presName="vert2" presStyleCnt="0"/>
      <dgm:spPr/>
    </dgm:pt>
    <dgm:pt modelId="{6841EDA2-0230-4450-AD3C-DC25CE39FB62}" type="pres">
      <dgm:prSet presAssocID="{99159683-6CE6-4823-A271-0BF45F7ACE95}" presName="thinLine2b" presStyleLbl="callout" presStyleIdx="0" presStyleCnt="5"/>
      <dgm:spPr/>
    </dgm:pt>
    <dgm:pt modelId="{CA615A25-00CD-4830-A9B5-46138F9EBB2E}" type="pres">
      <dgm:prSet presAssocID="{99159683-6CE6-4823-A271-0BF45F7ACE95}" presName="vertSpace2b" presStyleCnt="0"/>
      <dgm:spPr/>
    </dgm:pt>
    <dgm:pt modelId="{998B4AB6-5302-4191-840F-E25FCBB42F52}" type="pres">
      <dgm:prSet presAssocID="{0EB80302-DA68-4326-ACCC-D6C2D4280795}" presName="horz2" presStyleCnt="0"/>
      <dgm:spPr/>
    </dgm:pt>
    <dgm:pt modelId="{15AAAE5B-7DB7-4E6E-83B1-982ECD7B5EA5}" type="pres">
      <dgm:prSet presAssocID="{0EB80302-DA68-4326-ACCC-D6C2D4280795}" presName="horzSpace2" presStyleCnt="0"/>
      <dgm:spPr/>
    </dgm:pt>
    <dgm:pt modelId="{96EBEE93-2912-4A5B-8905-0C36A4D858FF}" type="pres">
      <dgm:prSet presAssocID="{0EB80302-DA68-4326-ACCC-D6C2D4280795}" presName="tx2" presStyleLbl="revTx" presStyleIdx="2" presStyleCnt="8"/>
      <dgm:spPr/>
      <dgm:t>
        <a:bodyPr/>
        <a:lstStyle/>
        <a:p>
          <a:endParaRPr lang="ru-RU"/>
        </a:p>
      </dgm:t>
    </dgm:pt>
    <dgm:pt modelId="{15522788-5FCA-40A6-96A4-0D7B76F2EAD8}" type="pres">
      <dgm:prSet presAssocID="{0EB80302-DA68-4326-ACCC-D6C2D4280795}" presName="vert2" presStyleCnt="0"/>
      <dgm:spPr/>
    </dgm:pt>
    <dgm:pt modelId="{03F7A3B4-149F-46F9-A90B-5E58882F5FB6}" type="pres">
      <dgm:prSet presAssocID="{0EB80302-DA68-4326-ACCC-D6C2D4280795}" presName="thinLine2b" presStyleLbl="callout" presStyleIdx="1" presStyleCnt="5"/>
      <dgm:spPr/>
    </dgm:pt>
    <dgm:pt modelId="{50D1F742-F6A3-4947-A244-7A0725CE5597}" type="pres">
      <dgm:prSet presAssocID="{0EB80302-DA68-4326-ACCC-D6C2D4280795}" presName="vertSpace2b" presStyleCnt="0"/>
      <dgm:spPr/>
    </dgm:pt>
    <dgm:pt modelId="{26BD3C5D-8CEE-4DC1-8C3B-5667C4B2953D}" type="pres">
      <dgm:prSet presAssocID="{37FDFF6B-95F3-4044-BDF6-9868F058A8A4}" presName="horz2" presStyleCnt="0"/>
      <dgm:spPr/>
    </dgm:pt>
    <dgm:pt modelId="{A7BC5457-8513-4F66-B8C5-DBDCAF65B256}" type="pres">
      <dgm:prSet presAssocID="{37FDFF6B-95F3-4044-BDF6-9868F058A8A4}" presName="horzSpace2" presStyleCnt="0"/>
      <dgm:spPr/>
    </dgm:pt>
    <dgm:pt modelId="{F9D622EB-4750-489B-B7A4-6AE2A0006DF9}" type="pres">
      <dgm:prSet presAssocID="{37FDFF6B-95F3-4044-BDF6-9868F058A8A4}" presName="tx2" presStyleLbl="revTx" presStyleIdx="3" presStyleCnt="8"/>
      <dgm:spPr/>
      <dgm:t>
        <a:bodyPr/>
        <a:lstStyle/>
        <a:p>
          <a:endParaRPr lang="ru-RU"/>
        </a:p>
      </dgm:t>
    </dgm:pt>
    <dgm:pt modelId="{0D618EE2-CF38-4BCB-B5F1-682A521AA882}" type="pres">
      <dgm:prSet presAssocID="{37FDFF6B-95F3-4044-BDF6-9868F058A8A4}" presName="vert2" presStyleCnt="0"/>
      <dgm:spPr/>
    </dgm:pt>
    <dgm:pt modelId="{4FBF1422-E857-4553-928D-3C417B2043B4}" type="pres">
      <dgm:prSet presAssocID="{37FDFF6B-95F3-4044-BDF6-9868F058A8A4}" presName="thinLine2b" presStyleLbl="callout" presStyleIdx="2" presStyleCnt="5"/>
      <dgm:spPr/>
    </dgm:pt>
    <dgm:pt modelId="{82C90C04-8C26-454A-A06C-86D7402F362B}" type="pres">
      <dgm:prSet presAssocID="{37FDFF6B-95F3-4044-BDF6-9868F058A8A4}" presName="vertSpace2b" presStyleCnt="0"/>
      <dgm:spPr/>
    </dgm:pt>
    <dgm:pt modelId="{5E7ADBD3-CB0C-4FB7-B6E8-DEA721C51965}" type="pres">
      <dgm:prSet presAssocID="{6AD6B9D2-8905-473E-BBDD-31D47F431104}" presName="thickLine" presStyleLbl="alignNode1" presStyleIdx="1" presStyleCnt="2"/>
      <dgm:spPr/>
    </dgm:pt>
    <dgm:pt modelId="{F52B5A6D-5F41-4CC6-9A1C-181BD5A05EAA}" type="pres">
      <dgm:prSet presAssocID="{6AD6B9D2-8905-473E-BBDD-31D47F431104}" presName="horz1" presStyleCnt="0"/>
      <dgm:spPr/>
    </dgm:pt>
    <dgm:pt modelId="{E4C85DE5-8D6B-4D7F-879E-9AD659950930}" type="pres">
      <dgm:prSet presAssocID="{6AD6B9D2-8905-473E-BBDD-31D47F431104}" presName="tx1" presStyleLbl="revTx" presStyleIdx="4" presStyleCnt="8"/>
      <dgm:spPr/>
      <dgm:t>
        <a:bodyPr/>
        <a:lstStyle/>
        <a:p>
          <a:endParaRPr lang="ru-RU"/>
        </a:p>
      </dgm:t>
    </dgm:pt>
    <dgm:pt modelId="{73E1483B-3CB2-4F34-AF83-CD653C7506DA}" type="pres">
      <dgm:prSet presAssocID="{6AD6B9D2-8905-473E-BBDD-31D47F431104}" presName="vert1" presStyleCnt="0"/>
      <dgm:spPr/>
    </dgm:pt>
    <dgm:pt modelId="{28ACFE05-01D2-4C2C-9B7C-8AADD6B32DED}" type="pres">
      <dgm:prSet presAssocID="{A6100C7C-6089-4113-8F7F-790E31202E99}" presName="vertSpace2a" presStyleCnt="0"/>
      <dgm:spPr/>
    </dgm:pt>
    <dgm:pt modelId="{2168FBE1-CCAA-4335-BCFB-9EDDCA7D78EC}" type="pres">
      <dgm:prSet presAssocID="{A6100C7C-6089-4113-8F7F-790E31202E99}" presName="horz2" presStyleCnt="0"/>
      <dgm:spPr/>
    </dgm:pt>
    <dgm:pt modelId="{D1C49770-A4BF-4DF3-86B3-BE4C9B71648C}" type="pres">
      <dgm:prSet presAssocID="{A6100C7C-6089-4113-8F7F-790E31202E99}" presName="horzSpace2" presStyleCnt="0"/>
      <dgm:spPr/>
    </dgm:pt>
    <dgm:pt modelId="{CDC94C66-7913-44C0-8994-559CF2D03759}" type="pres">
      <dgm:prSet presAssocID="{A6100C7C-6089-4113-8F7F-790E31202E99}" presName="tx2" presStyleLbl="revTx" presStyleIdx="5" presStyleCnt="8"/>
      <dgm:spPr/>
      <dgm:t>
        <a:bodyPr/>
        <a:lstStyle/>
        <a:p>
          <a:endParaRPr lang="ru-RU"/>
        </a:p>
      </dgm:t>
    </dgm:pt>
    <dgm:pt modelId="{B3929AB2-F643-43E4-832C-39A78E3A5205}" type="pres">
      <dgm:prSet presAssocID="{A6100C7C-6089-4113-8F7F-790E31202E99}" presName="vert2" presStyleCnt="0"/>
      <dgm:spPr/>
    </dgm:pt>
    <dgm:pt modelId="{8F91A316-2B27-42C4-82D7-B58A6031AB51}" type="pres">
      <dgm:prSet presAssocID="{A6100C7C-6089-4113-8F7F-790E31202E99}" presName="thinLine2b" presStyleLbl="callout" presStyleIdx="3" presStyleCnt="5"/>
      <dgm:spPr/>
    </dgm:pt>
    <dgm:pt modelId="{0A2E77CB-96CD-41C9-8FD4-6BD4DC0C5EC3}" type="pres">
      <dgm:prSet presAssocID="{A6100C7C-6089-4113-8F7F-790E31202E99}" presName="vertSpace2b" presStyleCnt="0"/>
      <dgm:spPr/>
    </dgm:pt>
    <dgm:pt modelId="{5A19E340-222B-4EEE-9D4A-83A6491AD836}" type="pres">
      <dgm:prSet presAssocID="{BA33D4C6-70D7-4670-A42A-31FC09E3FA5C}" presName="horz2" presStyleCnt="0"/>
      <dgm:spPr/>
    </dgm:pt>
    <dgm:pt modelId="{0B63727B-95A0-4408-B9D8-98EC21750EB1}" type="pres">
      <dgm:prSet presAssocID="{BA33D4C6-70D7-4670-A42A-31FC09E3FA5C}" presName="horzSpace2" presStyleCnt="0"/>
      <dgm:spPr/>
    </dgm:pt>
    <dgm:pt modelId="{68290824-933C-47FD-9A6F-1C0AAF4E7DC5}" type="pres">
      <dgm:prSet presAssocID="{BA33D4C6-70D7-4670-A42A-31FC09E3FA5C}" presName="tx2" presStyleLbl="revTx" presStyleIdx="6" presStyleCnt="8"/>
      <dgm:spPr/>
      <dgm:t>
        <a:bodyPr/>
        <a:lstStyle/>
        <a:p>
          <a:endParaRPr lang="ru-RU"/>
        </a:p>
      </dgm:t>
    </dgm:pt>
    <dgm:pt modelId="{0D6022C3-0C71-4884-9512-C3F206BB303A}" type="pres">
      <dgm:prSet presAssocID="{BA33D4C6-70D7-4670-A42A-31FC09E3FA5C}" presName="vert2" presStyleCnt="0"/>
      <dgm:spPr/>
    </dgm:pt>
    <dgm:pt modelId="{946D8ED4-310F-4F03-9FFE-C4A46E36A720}" type="pres">
      <dgm:prSet presAssocID="{81C5B13D-A134-4258-8CA9-37BB57FC6F98}" presName="horz3" presStyleCnt="0"/>
      <dgm:spPr/>
    </dgm:pt>
    <dgm:pt modelId="{8CFADFBA-9FF4-47CD-9564-5839B17894C5}" type="pres">
      <dgm:prSet presAssocID="{81C5B13D-A134-4258-8CA9-37BB57FC6F98}" presName="horzSpace3" presStyleCnt="0"/>
      <dgm:spPr/>
    </dgm:pt>
    <dgm:pt modelId="{2B92710A-BDA9-44FE-8FA5-5B16F1459479}" type="pres">
      <dgm:prSet presAssocID="{81C5B13D-A134-4258-8CA9-37BB57FC6F98}" presName="tx3" presStyleLbl="revTx" presStyleIdx="7" presStyleCnt="8"/>
      <dgm:spPr/>
      <dgm:t>
        <a:bodyPr/>
        <a:lstStyle/>
        <a:p>
          <a:endParaRPr lang="ru-RU"/>
        </a:p>
      </dgm:t>
    </dgm:pt>
    <dgm:pt modelId="{0FDDAD08-24E1-44D9-92FD-A278C3ED4B15}" type="pres">
      <dgm:prSet presAssocID="{81C5B13D-A134-4258-8CA9-37BB57FC6F98}" presName="vert3" presStyleCnt="0"/>
      <dgm:spPr/>
    </dgm:pt>
    <dgm:pt modelId="{67AC6F8B-5CAD-420F-9930-AB9667FFD815}" type="pres">
      <dgm:prSet presAssocID="{BA33D4C6-70D7-4670-A42A-31FC09E3FA5C}" presName="thinLine2b" presStyleLbl="callout" presStyleIdx="4" presStyleCnt="5"/>
      <dgm:spPr/>
    </dgm:pt>
    <dgm:pt modelId="{59EF8E91-4FD0-4FFC-8E81-2FC6071847EA}" type="pres">
      <dgm:prSet presAssocID="{BA33D4C6-70D7-4670-A42A-31FC09E3FA5C}" presName="vertSpace2b" presStyleCnt="0"/>
      <dgm:spPr/>
    </dgm:pt>
  </dgm:ptLst>
  <dgm:cxnLst>
    <dgm:cxn modelId="{7B9D32A0-D80C-4B6A-A189-B2ACCB8F9F17}" srcId="{25B84B4E-67BF-448C-BBDA-56186F832844}" destId="{0EB80302-DA68-4326-ACCC-D6C2D4280795}" srcOrd="1" destOrd="0" parTransId="{759AEE34-A49F-4ECB-A0BA-EC885DBE6C35}" sibTransId="{E03E4236-29A8-4AEB-9165-818B41FE981F}"/>
    <dgm:cxn modelId="{9920AE1A-A03E-4F4B-B658-D91E791858DF}" srcId="{BA33D4C6-70D7-4670-A42A-31FC09E3FA5C}" destId="{81C5B13D-A134-4258-8CA9-37BB57FC6F98}" srcOrd="0" destOrd="0" parTransId="{1C97D20F-D469-442E-A424-6EDA1970961A}" sibTransId="{CC9C0BF7-53C9-4D12-9031-C5A72D2154F5}"/>
    <dgm:cxn modelId="{3118CF69-0964-4C4F-A59D-4A3DC934844F}" type="presOf" srcId="{25B84B4E-67BF-448C-BBDA-56186F832844}" destId="{6EC809E9-6A2B-406C-8BAA-02922F55C1E0}" srcOrd="0" destOrd="0" presId="urn:microsoft.com/office/officeart/2008/layout/LinedList"/>
    <dgm:cxn modelId="{105FB373-8E80-4123-A169-A3675F98932D}" type="presOf" srcId="{0EB80302-DA68-4326-ACCC-D6C2D4280795}" destId="{96EBEE93-2912-4A5B-8905-0C36A4D858FF}" srcOrd="0" destOrd="0" presId="urn:microsoft.com/office/officeart/2008/layout/LinedList"/>
    <dgm:cxn modelId="{6FFEBE99-8157-4624-9960-F47805592A07}" type="presOf" srcId="{37FDFF6B-95F3-4044-BDF6-9868F058A8A4}" destId="{F9D622EB-4750-489B-B7A4-6AE2A0006DF9}" srcOrd="0" destOrd="0" presId="urn:microsoft.com/office/officeart/2008/layout/LinedList"/>
    <dgm:cxn modelId="{FA93E13F-7098-409B-B8D4-014372FD0702}" type="presOf" srcId="{6AD6B9D2-8905-473E-BBDD-31D47F431104}" destId="{E4C85DE5-8D6B-4D7F-879E-9AD659950930}" srcOrd="0" destOrd="0" presId="urn:microsoft.com/office/officeart/2008/layout/LinedList"/>
    <dgm:cxn modelId="{142814B1-F3E2-486E-86D2-D76058E41699}" type="presOf" srcId="{81C5B13D-A134-4258-8CA9-37BB57FC6F98}" destId="{2B92710A-BDA9-44FE-8FA5-5B16F1459479}" srcOrd="0" destOrd="0" presId="urn:microsoft.com/office/officeart/2008/layout/LinedList"/>
    <dgm:cxn modelId="{138D80B3-198D-4735-ACE9-E5981A62DC64}" srcId="{25B84B4E-67BF-448C-BBDA-56186F832844}" destId="{37FDFF6B-95F3-4044-BDF6-9868F058A8A4}" srcOrd="2" destOrd="0" parTransId="{9A9BE6A0-C910-407D-B962-46AF8AE00D94}" sibTransId="{157707B1-201B-4078-8E97-BDE156531244}"/>
    <dgm:cxn modelId="{6CC01525-105A-45AD-8AED-14011C32A8F7}" srcId="{25B84B4E-67BF-448C-BBDA-56186F832844}" destId="{99159683-6CE6-4823-A271-0BF45F7ACE95}" srcOrd="0" destOrd="0" parTransId="{3DD7CAA4-BCC1-4F68-87C7-02D9484E0331}" sibTransId="{12940D68-DB55-4699-9AF4-6C69532B19C9}"/>
    <dgm:cxn modelId="{428AFA15-C988-4782-92EC-1AA583114185}" type="presOf" srcId="{A6100C7C-6089-4113-8F7F-790E31202E99}" destId="{CDC94C66-7913-44C0-8994-559CF2D03759}" srcOrd="0" destOrd="0" presId="urn:microsoft.com/office/officeart/2008/layout/LinedList"/>
    <dgm:cxn modelId="{5B8085B7-64B5-4F28-98F6-2357EF719394}" type="presOf" srcId="{9FC51712-DE72-4362-9E8C-0B05A77F7EBA}" destId="{918FC681-7BD8-4FC9-9567-0F3746C0CF46}" srcOrd="0" destOrd="0" presId="urn:microsoft.com/office/officeart/2008/layout/LinedList"/>
    <dgm:cxn modelId="{4E3E3A46-045E-4FDD-B849-76E444BC0AF1}" type="presOf" srcId="{99159683-6CE6-4823-A271-0BF45F7ACE95}" destId="{4FCAC1A7-2202-43CD-B69B-518F6732EA50}" srcOrd="0" destOrd="0" presId="urn:microsoft.com/office/officeart/2008/layout/LinedList"/>
    <dgm:cxn modelId="{2DF7DB7B-9B5C-485E-8430-4C6D3871EFDC}" srcId="{6AD6B9D2-8905-473E-BBDD-31D47F431104}" destId="{A6100C7C-6089-4113-8F7F-790E31202E99}" srcOrd="0" destOrd="0" parTransId="{4380B221-B958-45B1-AD94-6A6FDC860027}" sibTransId="{5DE0F1D6-28C9-4EC8-8B44-36EE05F267FF}"/>
    <dgm:cxn modelId="{CAA5B035-B45C-4291-9E2B-D4CEFA98ABF2}" srcId="{9FC51712-DE72-4362-9E8C-0B05A77F7EBA}" destId="{6AD6B9D2-8905-473E-BBDD-31D47F431104}" srcOrd="1" destOrd="0" parTransId="{B479C00D-427C-414D-BD11-A4A77DB6933F}" sibTransId="{F76C1F1F-D0F4-4CF3-BB52-AE6FBA9ABE40}"/>
    <dgm:cxn modelId="{B97A2FD9-D69D-40A7-9CB1-273357D3921E}" type="presOf" srcId="{BA33D4C6-70D7-4670-A42A-31FC09E3FA5C}" destId="{68290824-933C-47FD-9A6F-1C0AAF4E7DC5}" srcOrd="0" destOrd="0" presId="urn:microsoft.com/office/officeart/2008/layout/LinedList"/>
    <dgm:cxn modelId="{A8052FCD-48E1-408F-9F5E-81FAE66542BE}" srcId="{6AD6B9D2-8905-473E-BBDD-31D47F431104}" destId="{BA33D4C6-70D7-4670-A42A-31FC09E3FA5C}" srcOrd="1" destOrd="0" parTransId="{4FA3E3F8-679D-4A10-9F4B-F4F25B597366}" sibTransId="{099E5844-CBF4-4375-ABA8-EF2DFC886870}"/>
    <dgm:cxn modelId="{CDCB1841-B472-4F3F-BCFE-A43E4AA88CB2}" srcId="{9FC51712-DE72-4362-9E8C-0B05A77F7EBA}" destId="{25B84B4E-67BF-448C-BBDA-56186F832844}" srcOrd="0" destOrd="0" parTransId="{D6F4756F-67A4-4472-B7A1-AED520EE6B7D}" sibTransId="{F1513EA8-CA73-4D49-9BC6-C2A16AEE66FD}"/>
    <dgm:cxn modelId="{ADAB5B1D-8947-4940-AFFD-243B3637988F}" type="presParOf" srcId="{918FC681-7BD8-4FC9-9567-0F3746C0CF46}" destId="{49E7FD65-5719-4F28-99A8-A0D03DC78505}" srcOrd="0" destOrd="0" presId="urn:microsoft.com/office/officeart/2008/layout/LinedList"/>
    <dgm:cxn modelId="{C4EA84A3-4D59-4C19-AEC4-43110C2DAEF8}" type="presParOf" srcId="{918FC681-7BD8-4FC9-9567-0F3746C0CF46}" destId="{DEE96974-7077-43B9-90B4-2E29A4905128}" srcOrd="1" destOrd="0" presId="urn:microsoft.com/office/officeart/2008/layout/LinedList"/>
    <dgm:cxn modelId="{557813B0-C6D4-4A7F-93BA-D58249F67058}" type="presParOf" srcId="{DEE96974-7077-43B9-90B4-2E29A4905128}" destId="{6EC809E9-6A2B-406C-8BAA-02922F55C1E0}" srcOrd="0" destOrd="0" presId="urn:microsoft.com/office/officeart/2008/layout/LinedList"/>
    <dgm:cxn modelId="{9566430D-7B30-479B-A0D7-102FF8B9A3D1}" type="presParOf" srcId="{DEE96974-7077-43B9-90B4-2E29A4905128}" destId="{440D4ADA-C352-46A7-B022-D4E0ACC7E581}" srcOrd="1" destOrd="0" presId="urn:microsoft.com/office/officeart/2008/layout/LinedList"/>
    <dgm:cxn modelId="{DD7F30E5-2160-430C-850E-E74C9799EB99}" type="presParOf" srcId="{440D4ADA-C352-46A7-B022-D4E0ACC7E581}" destId="{B0211289-66E3-40A6-A7CF-737633FB7B14}" srcOrd="0" destOrd="0" presId="urn:microsoft.com/office/officeart/2008/layout/LinedList"/>
    <dgm:cxn modelId="{3122D567-8A72-40A7-B602-4242957C0F69}" type="presParOf" srcId="{440D4ADA-C352-46A7-B022-D4E0ACC7E581}" destId="{2A8116BF-F58B-4424-9FA3-37D53C0AC987}" srcOrd="1" destOrd="0" presId="urn:microsoft.com/office/officeart/2008/layout/LinedList"/>
    <dgm:cxn modelId="{CE31CB5A-E176-4507-9875-770C38B1824A}" type="presParOf" srcId="{2A8116BF-F58B-4424-9FA3-37D53C0AC987}" destId="{C8F07DDF-795D-45AF-A1CE-5B7C2F800873}" srcOrd="0" destOrd="0" presId="urn:microsoft.com/office/officeart/2008/layout/LinedList"/>
    <dgm:cxn modelId="{76A35400-9607-4AEA-BA8C-CC5859DE870A}" type="presParOf" srcId="{2A8116BF-F58B-4424-9FA3-37D53C0AC987}" destId="{4FCAC1A7-2202-43CD-B69B-518F6732EA50}" srcOrd="1" destOrd="0" presId="urn:microsoft.com/office/officeart/2008/layout/LinedList"/>
    <dgm:cxn modelId="{450EDF19-741D-43C6-B381-8BA39E4CFB8D}" type="presParOf" srcId="{2A8116BF-F58B-4424-9FA3-37D53C0AC987}" destId="{E8C6B4A8-DEEE-4A58-80A7-EA8BD3634C3F}" srcOrd="2" destOrd="0" presId="urn:microsoft.com/office/officeart/2008/layout/LinedList"/>
    <dgm:cxn modelId="{26FC5EC5-E0E8-4DD7-80D3-C10FD10028AD}" type="presParOf" srcId="{440D4ADA-C352-46A7-B022-D4E0ACC7E581}" destId="{6841EDA2-0230-4450-AD3C-DC25CE39FB62}" srcOrd="2" destOrd="0" presId="urn:microsoft.com/office/officeart/2008/layout/LinedList"/>
    <dgm:cxn modelId="{6509642F-BB5D-49D3-884A-346E8D5BA91B}" type="presParOf" srcId="{440D4ADA-C352-46A7-B022-D4E0ACC7E581}" destId="{CA615A25-00CD-4830-A9B5-46138F9EBB2E}" srcOrd="3" destOrd="0" presId="urn:microsoft.com/office/officeart/2008/layout/LinedList"/>
    <dgm:cxn modelId="{A737D14C-4EB8-48C0-9E9D-E68A21765D4B}" type="presParOf" srcId="{440D4ADA-C352-46A7-B022-D4E0ACC7E581}" destId="{998B4AB6-5302-4191-840F-E25FCBB42F52}" srcOrd="4" destOrd="0" presId="urn:microsoft.com/office/officeart/2008/layout/LinedList"/>
    <dgm:cxn modelId="{55A7D78E-598E-4ED8-9729-0B6E8AC63548}" type="presParOf" srcId="{998B4AB6-5302-4191-840F-E25FCBB42F52}" destId="{15AAAE5B-7DB7-4E6E-83B1-982ECD7B5EA5}" srcOrd="0" destOrd="0" presId="urn:microsoft.com/office/officeart/2008/layout/LinedList"/>
    <dgm:cxn modelId="{E4DE8A35-7E54-48DE-A919-68C2497A1FB0}" type="presParOf" srcId="{998B4AB6-5302-4191-840F-E25FCBB42F52}" destId="{96EBEE93-2912-4A5B-8905-0C36A4D858FF}" srcOrd="1" destOrd="0" presId="urn:microsoft.com/office/officeart/2008/layout/LinedList"/>
    <dgm:cxn modelId="{209DC356-1102-4C20-8333-8D1725ACCA83}" type="presParOf" srcId="{998B4AB6-5302-4191-840F-E25FCBB42F52}" destId="{15522788-5FCA-40A6-96A4-0D7B76F2EAD8}" srcOrd="2" destOrd="0" presId="urn:microsoft.com/office/officeart/2008/layout/LinedList"/>
    <dgm:cxn modelId="{04425911-0579-4962-AD87-E10E2CF036B8}" type="presParOf" srcId="{440D4ADA-C352-46A7-B022-D4E0ACC7E581}" destId="{03F7A3B4-149F-46F9-A90B-5E58882F5FB6}" srcOrd="5" destOrd="0" presId="urn:microsoft.com/office/officeart/2008/layout/LinedList"/>
    <dgm:cxn modelId="{899F1E55-C1CB-42DB-8730-6891B29131AC}" type="presParOf" srcId="{440D4ADA-C352-46A7-B022-D4E0ACC7E581}" destId="{50D1F742-F6A3-4947-A244-7A0725CE5597}" srcOrd="6" destOrd="0" presId="urn:microsoft.com/office/officeart/2008/layout/LinedList"/>
    <dgm:cxn modelId="{D5B112EA-6DD6-41B2-95BC-EE1775AA2F10}" type="presParOf" srcId="{440D4ADA-C352-46A7-B022-D4E0ACC7E581}" destId="{26BD3C5D-8CEE-4DC1-8C3B-5667C4B2953D}" srcOrd="7" destOrd="0" presId="urn:microsoft.com/office/officeart/2008/layout/LinedList"/>
    <dgm:cxn modelId="{FD078E6C-58EA-4E70-B27D-FB652904FFC9}" type="presParOf" srcId="{26BD3C5D-8CEE-4DC1-8C3B-5667C4B2953D}" destId="{A7BC5457-8513-4F66-B8C5-DBDCAF65B256}" srcOrd="0" destOrd="0" presId="urn:microsoft.com/office/officeart/2008/layout/LinedList"/>
    <dgm:cxn modelId="{0AA29BE9-4310-48DC-94A8-11CD1F648792}" type="presParOf" srcId="{26BD3C5D-8CEE-4DC1-8C3B-5667C4B2953D}" destId="{F9D622EB-4750-489B-B7A4-6AE2A0006DF9}" srcOrd="1" destOrd="0" presId="urn:microsoft.com/office/officeart/2008/layout/LinedList"/>
    <dgm:cxn modelId="{6BD8FEB2-4B6B-4825-A8B8-4426F3099C2D}" type="presParOf" srcId="{26BD3C5D-8CEE-4DC1-8C3B-5667C4B2953D}" destId="{0D618EE2-CF38-4BCB-B5F1-682A521AA882}" srcOrd="2" destOrd="0" presId="urn:microsoft.com/office/officeart/2008/layout/LinedList"/>
    <dgm:cxn modelId="{3ADE88C4-CC66-49AA-B023-1DC862926445}" type="presParOf" srcId="{440D4ADA-C352-46A7-B022-D4E0ACC7E581}" destId="{4FBF1422-E857-4553-928D-3C417B2043B4}" srcOrd="8" destOrd="0" presId="urn:microsoft.com/office/officeart/2008/layout/LinedList"/>
    <dgm:cxn modelId="{0142C555-FFC9-448B-B2F0-B16BA9871D36}" type="presParOf" srcId="{440D4ADA-C352-46A7-B022-D4E0ACC7E581}" destId="{82C90C04-8C26-454A-A06C-86D7402F362B}" srcOrd="9" destOrd="0" presId="urn:microsoft.com/office/officeart/2008/layout/LinedList"/>
    <dgm:cxn modelId="{55E53F88-35DE-47CE-AA0C-D83416E6C6E1}" type="presParOf" srcId="{918FC681-7BD8-4FC9-9567-0F3746C0CF46}" destId="{5E7ADBD3-CB0C-4FB7-B6E8-DEA721C51965}" srcOrd="2" destOrd="0" presId="urn:microsoft.com/office/officeart/2008/layout/LinedList"/>
    <dgm:cxn modelId="{66543C5A-C854-4B24-9BB3-43A0FD0F395A}" type="presParOf" srcId="{918FC681-7BD8-4FC9-9567-0F3746C0CF46}" destId="{F52B5A6D-5F41-4CC6-9A1C-181BD5A05EAA}" srcOrd="3" destOrd="0" presId="urn:microsoft.com/office/officeart/2008/layout/LinedList"/>
    <dgm:cxn modelId="{5495C20B-6BE6-456F-9A6E-B6A81705CE75}" type="presParOf" srcId="{F52B5A6D-5F41-4CC6-9A1C-181BD5A05EAA}" destId="{E4C85DE5-8D6B-4D7F-879E-9AD659950930}" srcOrd="0" destOrd="0" presId="urn:microsoft.com/office/officeart/2008/layout/LinedList"/>
    <dgm:cxn modelId="{77AE59ED-A8D9-478F-91E7-E5E1DF2EB489}" type="presParOf" srcId="{F52B5A6D-5F41-4CC6-9A1C-181BD5A05EAA}" destId="{73E1483B-3CB2-4F34-AF83-CD653C7506DA}" srcOrd="1" destOrd="0" presId="urn:microsoft.com/office/officeart/2008/layout/LinedList"/>
    <dgm:cxn modelId="{63A8B92D-6980-4C76-B84A-6F81E9D49A29}" type="presParOf" srcId="{73E1483B-3CB2-4F34-AF83-CD653C7506DA}" destId="{28ACFE05-01D2-4C2C-9B7C-8AADD6B32DED}" srcOrd="0" destOrd="0" presId="urn:microsoft.com/office/officeart/2008/layout/LinedList"/>
    <dgm:cxn modelId="{CD8F158B-BF28-4664-B692-94B9A7C55EFE}" type="presParOf" srcId="{73E1483B-3CB2-4F34-AF83-CD653C7506DA}" destId="{2168FBE1-CCAA-4335-BCFB-9EDDCA7D78EC}" srcOrd="1" destOrd="0" presId="urn:microsoft.com/office/officeart/2008/layout/LinedList"/>
    <dgm:cxn modelId="{4DAEC00B-1BB6-4FE4-9280-93F7A1AB817E}" type="presParOf" srcId="{2168FBE1-CCAA-4335-BCFB-9EDDCA7D78EC}" destId="{D1C49770-A4BF-4DF3-86B3-BE4C9B71648C}" srcOrd="0" destOrd="0" presId="urn:microsoft.com/office/officeart/2008/layout/LinedList"/>
    <dgm:cxn modelId="{438D0E36-E79C-4CF8-8A12-80E720076210}" type="presParOf" srcId="{2168FBE1-CCAA-4335-BCFB-9EDDCA7D78EC}" destId="{CDC94C66-7913-44C0-8994-559CF2D03759}" srcOrd="1" destOrd="0" presId="urn:microsoft.com/office/officeart/2008/layout/LinedList"/>
    <dgm:cxn modelId="{B6D2B337-4100-4B0E-A2DE-FF7AB5E9BD0E}" type="presParOf" srcId="{2168FBE1-CCAA-4335-BCFB-9EDDCA7D78EC}" destId="{B3929AB2-F643-43E4-832C-39A78E3A5205}" srcOrd="2" destOrd="0" presId="urn:microsoft.com/office/officeart/2008/layout/LinedList"/>
    <dgm:cxn modelId="{E844B303-E05F-4548-BA2F-CDFBF407D53D}" type="presParOf" srcId="{73E1483B-3CB2-4F34-AF83-CD653C7506DA}" destId="{8F91A316-2B27-42C4-82D7-B58A6031AB51}" srcOrd="2" destOrd="0" presId="urn:microsoft.com/office/officeart/2008/layout/LinedList"/>
    <dgm:cxn modelId="{DA3C577E-128C-4619-9F33-1CE4C98E5E4A}" type="presParOf" srcId="{73E1483B-3CB2-4F34-AF83-CD653C7506DA}" destId="{0A2E77CB-96CD-41C9-8FD4-6BD4DC0C5EC3}" srcOrd="3" destOrd="0" presId="urn:microsoft.com/office/officeart/2008/layout/LinedList"/>
    <dgm:cxn modelId="{93953DB8-6E26-477C-A9FD-57DAE8830E53}" type="presParOf" srcId="{73E1483B-3CB2-4F34-AF83-CD653C7506DA}" destId="{5A19E340-222B-4EEE-9D4A-83A6491AD836}" srcOrd="4" destOrd="0" presId="urn:microsoft.com/office/officeart/2008/layout/LinedList"/>
    <dgm:cxn modelId="{11D8273A-8060-4BF5-9439-A8F2098E890B}" type="presParOf" srcId="{5A19E340-222B-4EEE-9D4A-83A6491AD836}" destId="{0B63727B-95A0-4408-B9D8-98EC21750EB1}" srcOrd="0" destOrd="0" presId="urn:microsoft.com/office/officeart/2008/layout/LinedList"/>
    <dgm:cxn modelId="{2AEBB4FA-374D-4976-8816-6E81EC6B91FA}" type="presParOf" srcId="{5A19E340-222B-4EEE-9D4A-83A6491AD836}" destId="{68290824-933C-47FD-9A6F-1C0AAF4E7DC5}" srcOrd="1" destOrd="0" presId="urn:microsoft.com/office/officeart/2008/layout/LinedList"/>
    <dgm:cxn modelId="{03840D07-D009-4906-93EC-70272D9E6C49}" type="presParOf" srcId="{5A19E340-222B-4EEE-9D4A-83A6491AD836}" destId="{0D6022C3-0C71-4884-9512-C3F206BB303A}" srcOrd="2" destOrd="0" presId="urn:microsoft.com/office/officeart/2008/layout/LinedList"/>
    <dgm:cxn modelId="{74612AC8-5F5C-4A65-8DD5-D9A6D4054EE4}" type="presParOf" srcId="{0D6022C3-0C71-4884-9512-C3F206BB303A}" destId="{946D8ED4-310F-4F03-9FFE-C4A46E36A720}" srcOrd="0" destOrd="0" presId="urn:microsoft.com/office/officeart/2008/layout/LinedList"/>
    <dgm:cxn modelId="{EBFFD714-8E6A-4BD9-990F-E80ED63022B7}" type="presParOf" srcId="{946D8ED4-310F-4F03-9FFE-C4A46E36A720}" destId="{8CFADFBA-9FF4-47CD-9564-5839B17894C5}" srcOrd="0" destOrd="0" presId="urn:microsoft.com/office/officeart/2008/layout/LinedList"/>
    <dgm:cxn modelId="{8D2492D9-4932-4514-AF7A-0D20206D36CA}" type="presParOf" srcId="{946D8ED4-310F-4F03-9FFE-C4A46E36A720}" destId="{2B92710A-BDA9-44FE-8FA5-5B16F1459479}" srcOrd="1" destOrd="0" presId="urn:microsoft.com/office/officeart/2008/layout/LinedList"/>
    <dgm:cxn modelId="{A4BAEBDD-0296-41EB-9659-1B9A8DEF2D58}" type="presParOf" srcId="{946D8ED4-310F-4F03-9FFE-C4A46E36A720}" destId="{0FDDAD08-24E1-44D9-92FD-A278C3ED4B15}" srcOrd="2" destOrd="0" presId="urn:microsoft.com/office/officeart/2008/layout/LinedList"/>
    <dgm:cxn modelId="{1F98CB98-7E4E-4F72-AFDA-97D17E9AFAD4}" type="presParOf" srcId="{73E1483B-3CB2-4F34-AF83-CD653C7506DA}" destId="{67AC6F8B-5CAD-420F-9930-AB9667FFD815}" srcOrd="5" destOrd="0" presId="urn:microsoft.com/office/officeart/2008/layout/LinedList"/>
    <dgm:cxn modelId="{FA31D281-49F7-4BEF-B03A-0B01FC21BBBA}" type="presParOf" srcId="{73E1483B-3CB2-4F34-AF83-CD653C7506DA}" destId="{59EF8E91-4FD0-4FFC-8E81-2FC6071847EA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C64873EB-F160-41A2-892E-7BC28D3B1BE3}" type="doc">
      <dgm:prSet loTypeId="urn:microsoft.com/office/officeart/2005/8/layout/pyramid3" loCatId="pyramid" qsTypeId="urn:microsoft.com/office/officeart/2005/8/quickstyle/simple3" qsCatId="simple" csTypeId="urn:microsoft.com/office/officeart/2005/8/colors/colorful3" csCatId="colorful" phldr="1"/>
      <dgm:spPr/>
    </dgm:pt>
    <dgm:pt modelId="{DA20B9CE-F2B3-47A7-A38B-DECFE5716E87}">
      <dgm:prSet phldrT="[Текст]" custT="1"/>
      <dgm:spPr/>
      <dgm:t>
        <a:bodyPr/>
        <a:lstStyle/>
        <a:p>
          <a:r>
            <a:rPr lang="ru-RU" sz="1600" b="1" dirty="0" smtClean="0"/>
            <a:t>Установление размеров дополнительных страховых взносов в Пенсионный фонд Российской Федерации</a:t>
          </a:r>
        </a:p>
        <a:p>
          <a:r>
            <a:rPr lang="ru-RU" sz="1600" b="1" dirty="0" smtClean="0"/>
            <a:t> </a:t>
          </a:r>
          <a:r>
            <a:rPr lang="en-US" sz="1600" b="1" dirty="0" smtClean="0"/>
            <a:t>! </a:t>
          </a:r>
          <a:r>
            <a:rPr lang="ru-RU" sz="1600" b="1" i="1" dirty="0" smtClean="0">
              <a:solidFill>
                <a:srgbClr val="23538D"/>
              </a:solidFill>
            </a:rPr>
            <a:t>Чем безопасней труд, тем ниже отчисления в Пенсионный фонд Российской Федерации</a:t>
          </a:r>
          <a:endParaRPr lang="ru-RU" sz="1600" b="1" i="1" dirty="0">
            <a:solidFill>
              <a:srgbClr val="23538D"/>
            </a:solidFill>
          </a:endParaRPr>
        </a:p>
      </dgm:t>
    </dgm:pt>
    <dgm:pt modelId="{B9A894CD-52D3-4799-B009-95AF377E800D}" type="parTrans" cxnId="{CC68AA98-A155-49B5-951E-D22AFD3591DC}">
      <dgm:prSet/>
      <dgm:spPr/>
      <dgm:t>
        <a:bodyPr/>
        <a:lstStyle/>
        <a:p>
          <a:endParaRPr lang="ru-RU"/>
        </a:p>
      </dgm:t>
    </dgm:pt>
    <dgm:pt modelId="{BBAD554A-BA71-4499-9894-713AC321CAFC}" type="sibTrans" cxnId="{CC68AA98-A155-49B5-951E-D22AFD3591DC}">
      <dgm:prSet/>
      <dgm:spPr/>
      <dgm:t>
        <a:bodyPr/>
        <a:lstStyle/>
        <a:p>
          <a:endParaRPr lang="ru-RU"/>
        </a:p>
      </dgm:t>
    </dgm:pt>
    <dgm:pt modelId="{027A8BDA-4D13-4938-B33C-2C423862B132}">
      <dgm:prSet phldrT="[Текст]" custT="1"/>
      <dgm:spPr/>
      <dgm:t>
        <a:bodyPr/>
        <a:lstStyle/>
        <a:p>
          <a:r>
            <a:rPr lang="ru-RU" sz="1600" b="1" i="0" u="sng" dirty="0" smtClean="0"/>
            <a:t>Сохранение  работникам достигнутого по состоянию на декабрь 2013 г. объема предоставляемых гарантий и компенсаций, при условии их занятости во вредных условиях труда</a:t>
          </a:r>
          <a:endParaRPr lang="ru-RU" sz="1600" b="1" i="0" u="sng" dirty="0"/>
        </a:p>
      </dgm:t>
    </dgm:pt>
    <dgm:pt modelId="{08F68D7F-97F6-47FD-815D-FEE6C5BABC8C}" type="parTrans" cxnId="{5328A471-D831-4005-9515-4DB05A7CB6DD}">
      <dgm:prSet/>
      <dgm:spPr/>
      <dgm:t>
        <a:bodyPr/>
        <a:lstStyle/>
        <a:p>
          <a:endParaRPr lang="ru-RU"/>
        </a:p>
      </dgm:t>
    </dgm:pt>
    <dgm:pt modelId="{2F379D31-FB0C-4691-A53F-08BEA62DCF0B}" type="sibTrans" cxnId="{5328A471-D831-4005-9515-4DB05A7CB6DD}">
      <dgm:prSet/>
      <dgm:spPr/>
      <dgm:t>
        <a:bodyPr/>
        <a:lstStyle/>
        <a:p>
          <a:endParaRPr lang="ru-RU"/>
        </a:p>
      </dgm:t>
    </dgm:pt>
    <dgm:pt modelId="{EF14A0A7-0F17-4247-9070-DB651CDD6E49}">
      <dgm:prSet phldrT="[Текст]" custT="1"/>
      <dgm:spPr/>
      <dgm:t>
        <a:bodyPr/>
        <a:lstStyle/>
        <a:p>
          <a:r>
            <a:rPr lang="ru-RU" sz="1600" b="1" dirty="0" smtClean="0"/>
            <a:t>Существенное усиление роли профессиональных                               союзов в сфере охраны труда</a:t>
          </a:r>
          <a:endParaRPr lang="ru-RU" sz="1600" dirty="0"/>
        </a:p>
      </dgm:t>
    </dgm:pt>
    <dgm:pt modelId="{8F95B9D2-BB12-4A1D-9863-9C802BD5CF80}" type="parTrans" cxnId="{4F4F911F-A816-4554-BE01-7A18B53E0489}">
      <dgm:prSet/>
      <dgm:spPr/>
      <dgm:t>
        <a:bodyPr/>
        <a:lstStyle/>
        <a:p>
          <a:endParaRPr lang="ru-RU"/>
        </a:p>
      </dgm:t>
    </dgm:pt>
    <dgm:pt modelId="{1F3493FC-9572-46EC-A155-B6C1B9D75C16}" type="sibTrans" cxnId="{4F4F911F-A816-4554-BE01-7A18B53E0489}">
      <dgm:prSet/>
      <dgm:spPr/>
      <dgm:t>
        <a:bodyPr/>
        <a:lstStyle/>
        <a:p>
          <a:endParaRPr lang="ru-RU"/>
        </a:p>
      </dgm:t>
    </dgm:pt>
    <dgm:pt modelId="{60FB38A4-1B1E-4F44-B4A9-3459B9A87DB9}">
      <dgm:prSet custT="1"/>
      <dgm:spPr/>
      <dgm:t>
        <a:bodyPr/>
        <a:lstStyle/>
        <a:p>
          <a:r>
            <a:rPr lang="ru-RU" sz="1600" b="1" dirty="0" smtClean="0"/>
            <a:t>Установление объема гарантий и компенсаций работникам за работу во вредных условиях труда (повышенный размер оплаты труда, дополнительный оплачиваемый отпуск, сокращенная продолжительность рабочего времени)</a:t>
          </a:r>
          <a:endParaRPr lang="ru-RU" sz="1600" b="1" dirty="0"/>
        </a:p>
      </dgm:t>
    </dgm:pt>
    <dgm:pt modelId="{979F8495-F42B-464D-AE68-56D83D7C51D1}" type="parTrans" cxnId="{F7148D96-020C-4944-A97C-24A2380795FC}">
      <dgm:prSet/>
      <dgm:spPr/>
      <dgm:t>
        <a:bodyPr/>
        <a:lstStyle/>
        <a:p>
          <a:endParaRPr lang="ru-RU"/>
        </a:p>
      </dgm:t>
    </dgm:pt>
    <dgm:pt modelId="{7A183E51-6C52-4A17-802D-E7906EA6283A}" type="sibTrans" cxnId="{F7148D96-020C-4944-A97C-24A2380795FC}">
      <dgm:prSet/>
      <dgm:spPr/>
      <dgm:t>
        <a:bodyPr/>
        <a:lstStyle/>
        <a:p>
          <a:endParaRPr lang="ru-RU"/>
        </a:p>
      </dgm:t>
    </dgm:pt>
    <dgm:pt modelId="{41F29E41-3CD7-46EB-A7EE-18F26DC3D198}" type="pres">
      <dgm:prSet presAssocID="{C64873EB-F160-41A2-892E-7BC28D3B1BE3}" presName="Name0" presStyleCnt="0">
        <dgm:presLayoutVars>
          <dgm:dir/>
          <dgm:animLvl val="lvl"/>
          <dgm:resizeHandles val="exact"/>
        </dgm:presLayoutVars>
      </dgm:prSet>
      <dgm:spPr/>
    </dgm:pt>
    <dgm:pt modelId="{300043C8-9A15-49F3-94AE-5673F88483BA}" type="pres">
      <dgm:prSet presAssocID="{DA20B9CE-F2B3-47A7-A38B-DECFE5716E87}" presName="Name8" presStyleCnt="0"/>
      <dgm:spPr/>
    </dgm:pt>
    <dgm:pt modelId="{5BE8EE5C-F16A-4B78-A5F4-A70E42D6C502}" type="pres">
      <dgm:prSet presAssocID="{DA20B9CE-F2B3-47A7-A38B-DECFE5716E87}" presName="level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C4DB6C-B934-4CF8-95A1-35D8A7328A42}" type="pres">
      <dgm:prSet presAssocID="{DA20B9CE-F2B3-47A7-A38B-DECFE5716E8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9F6E7D-B0A9-4DD6-B312-F75F324BC956}" type="pres">
      <dgm:prSet presAssocID="{60FB38A4-1B1E-4F44-B4A9-3459B9A87DB9}" presName="Name8" presStyleCnt="0"/>
      <dgm:spPr/>
    </dgm:pt>
    <dgm:pt modelId="{F9CFE352-233A-4338-A48F-ACC636F8AC3A}" type="pres">
      <dgm:prSet presAssocID="{60FB38A4-1B1E-4F44-B4A9-3459B9A87DB9}" presName="level" presStyleLbl="node1" presStyleIdx="1" presStyleCnt="4" custScaleX="12865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3EBA8A-73D1-4140-A654-49B464CD53FC}" type="pres">
      <dgm:prSet presAssocID="{60FB38A4-1B1E-4F44-B4A9-3459B9A87DB9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801D13-300B-4D69-BC7E-DA772E207DAC}" type="pres">
      <dgm:prSet presAssocID="{027A8BDA-4D13-4938-B33C-2C423862B132}" presName="Name8" presStyleCnt="0"/>
      <dgm:spPr/>
    </dgm:pt>
    <dgm:pt modelId="{8D267866-546F-4B50-A3F2-42DC9557FA1D}" type="pres">
      <dgm:prSet presAssocID="{027A8BDA-4D13-4938-B33C-2C423862B132}" presName="level" presStyleLbl="node1" presStyleIdx="2" presStyleCnt="4" custScaleX="16842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AAAD6D-13F4-44E3-8FF1-D70D4B3CD3D5}" type="pres">
      <dgm:prSet presAssocID="{027A8BDA-4D13-4938-B33C-2C423862B13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87FCFF-DF87-43C2-9415-FE81C195BCF6}" type="pres">
      <dgm:prSet presAssocID="{EF14A0A7-0F17-4247-9070-DB651CDD6E49}" presName="Name8" presStyleCnt="0"/>
      <dgm:spPr/>
    </dgm:pt>
    <dgm:pt modelId="{9FEAE7DB-7358-4B40-A4C7-481EA3434E31}" type="pres">
      <dgm:prSet presAssocID="{EF14A0A7-0F17-4247-9070-DB651CDD6E49}" presName="level" presStyleLbl="node1" presStyleIdx="3" presStyleCnt="4" custScaleX="27368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07AE8D-3B31-4CBC-A440-B00188B3BBC3}" type="pres">
      <dgm:prSet presAssocID="{EF14A0A7-0F17-4247-9070-DB651CDD6E49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7148D96-020C-4944-A97C-24A2380795FC}" srcId="{C64873EB-F160-41A2-892E-7BC28D3B1BE3}" destId="{60FB38A4-1B1E-4F44-B4A9-3459B9A87DB9}" srcOrd="1" destOrd="0" parTransId="{979F8495-F42B-464D-AE68-56D83D7C51D1}" sibTransId="{7A183E51-6C52-4A17-802D-E7906EA6283A}"/>
    <dgm:cxn modelId="{4F4F911F-A816-4554-BE01-7A18B53E0489}" srcId="{C64873EB-F160-41A2-892E-7BC28D3B1BE3}" destId="{EF14A0A7-0F17-4247-9070-DB651CDD6E49}" srcOrd="3" destOrd="0" parTransId="{8F95B9D2-BB12-4A1D-9863-9C802BD5CF80}" sibTransId="{1F3493FC-9572-46EC-A155-B6C1B9D75C16}"/>
    <dgm:cxn modelId="{69228BA2-915B-4AEA-8065-4D237B948389}" type="presOf" srcId="{EF14A0A7-0F17-4247-9070-DB651CDD6E49}" destId="{9FEAE7DB-7358-4B40-A4C7-481EA3434E31}" srcOrd="0" destOrd="0" presId="urn:microsoft.com/office/officeart/2005/8/layout/pyramid3"/>
    <dgm:cxn modelId="{CC172C4D-71AD-49F4-B423-F0A8CC51A21D}" type="presOf" srcId="{DA20B9CE-F2B3-47A7-A38B-DECFE5716E87}" destId="{8CC4DB6C-B934-4CF8-95A1-35D8A7328A42}" srcOrd="1" destOrd="0" presId="urn:microsoft.com/office/officeart/2005/8/layout/pyramid3"/>
    <dgm:cxn modelId="{FCCEF3CB-4A6C-496C-9003-5B299178D8DF}" type="presOf" srcId="{DA20B9CE-F2B3-47A7-A38B-DECFE5716E87}" destId="{5BE8EE5C-F16A-4B78-A5F4-A70E42D6C502}" srcOrd="0" destOrd="0" presId="urn:microsoft.com/office/officeart/2005/8/layout/pyramid3"/>
    <dgm:cxn modelId="{61544459-936C-44DA-AE20-2678FBC49A52}" type="presOf" srcId="{027A8BDA-4D13-4938-B33C-2C423862B132}" destId="{BCAAAD6D-13F4-44E3-8FF1-D70D4B3CD3D5}" srcOrd="1" destOrd="0" presId="urn:microsoft.com/office/officeart/2005/8/layout/pyramid3"/>
    <dgm:cxn modelId="{DA9957C9-7BE1-460A-9F53-E7E138C2842C}" type="presOf" srcId="{C64873EB-F160-41A2-892E-7BC28D3B1BE3}" destId="{41F29E41-3CD7-46EB-A7EE-18F26DC3D198}" srcOrd="0" destOrd="0" presId="urn:microsoft.com/office/officeart/2005/8/layout/pyramid3"/>
    <dgm:cxn modelId="{CD0865A8-FB98-485F-9E7E-9AFDB4C81ABC}" type="presOf" srcId="{60FB38A4-1B1E-4F44-B4A9-3459B9A87DB9}" destId="{573EBA8A-73D1-4140-A654-49B464CD53FC}" srcOrd="1" destOrd="0" presId="urn:microsoft.com/office/officeart/2005/8/layout/pyramid3"/>
    <dgm:cxn modelId="{02E452BF-BEB6-47C1-A43B-7084FE5E03CB}" type="presOf" srcId="{027A8BDA-4D13-4938-B33C-2C423862B132}" destId="{8D267866-546F-4B50-A3F2-42DC9557FA1D}" srcOrd="0" destOrd="0" presId="urn:microsoft.com/office/officeart/2005/8/layout/pyramid3"/>
    <dgm:cxn modelId="{5328A471-D831-4005-9515-4DB05A7CB6DD}" srcId="{C64873EB-F160-41A2-892E-7BC28D3B1BE3}" destId="{027A8BDA-4D13-4938-B33C-2C423862B132}" srcOrd="2" destOrd="0" parTransId="{08F68D7F-97F6-47FD-815D-FEE6C5BABC8C}" sibTransId="{2F379D31-FB0C-4691-A53F-08BEA62DCF0B}"/>
    <dgm:cxn modelId="{8399E1D6-F7DB-4216-B909-0BC735E95923}" type="presOf" srcId="{EF14A0A7-0F17-4247-9070-DB651CDD6E49}" destId="{3107AE8D-3B31-4CBC-A440-B00188B3BBC3}" srcOrd="1" destOrd="0" presId="urn:microsoft.com/office/officeart/2005/8/layout/pyramid3"/>
    <dgm:cxn modelId="{E05D7064-DA5B-40D6-828A-1F12E7D55010}" type="presOf" srcId="{60FB38A4-1B1E-4F44-B4A9-3459B9A87DB9}" destId="{F9CFE352-233A-4338-A48F-ACC636F8AC3A}" srcOrd="0" destOrd="0" presId="urn:microsoft.com/office/officeart/2005/8/layout/pyramid3"/>
    <dgm:cxn modelId="{CC68AA98-A155-49B5-951E-D22AFD3591DC}" srcId="{C64873EB-F160-41A2-892E-7BC28D3B1BE3}" destId="{DA20B9CE-F2B3-47A7-A38B-DECFE5716E87}" srcOrd="0" destOrd="0" parTransId="{B9A894CD-52D3-4799-B009-95AF377E800D}" sibTransId="{BBAD554A-BA71-4499-9894-713AC321CAFC}"/>
    <dgm:cxn modelId="{57A45097-4DCA-468A-8B82-5444E59DEE96}" type="presParOf" srcId="{41F29E41-3CD7-46EB-A7EE-18F26DC3D198}" destId="{300043C8-9A15-49F3-94AE-5673F88483BA}" srcOrd="0" destOrd="0" presId="urn:microsoft.com/office/officeart/2005/8/layout/pyramid3"/>
    <dgm:cxn modelId="{30A9B821-3411-490D-9098-79CCB97AFA7B}" type="presParOf" srcId="{300043C8-9A15-49F3-94AE-5673F88483BA}" destId="{5BE8EE5C-F16A-4B78-A5F4-A70E42D6C502}" srcOrd="0" destOrd="0" presId="urn:microsoft.com/office/officeart/2005/8/layout/pyramid3"/>
    <dgm:cxn modelId="{EA40F9E2-F1D1-4696-93AC-B24CE5FDBBF4}" type="presParOf" srcId="{300043C8-9A15-49F3-94AE-5673F88483BA}" destId="{8CC4DB6C-B934-4CF8-95A1-35D8A7328A42}" srcOrd="1" destOrd="0" presId="urn:microsoft.com/office/officeart/2005/8/layout/pyramid3"/>
    <dgm:cxn modelId="{17D03F5C-A48A-43D9-9C4B-4E33036A748D}" type="presParOf" srcId="{41F29E41-3CD7-46EB-A7EE-18F26DC3D198}" destId="{E19F6E7D-B0A9-4DD6-B312-F75F324BC956}" srcOrd="1" destOrd="0" presId="urn:microsoft.com/office/officeart/2005/8/layout/pyramid3"/>
    <dgm:cxn modelId="{CFDD295F-FD6D-4FC5-987F-0B973CF0C91F}" type="presParOf" srcId="{E19F6E7D-B0A9-4DD6-B312-F75F324BC956}" destId="{F9CFE352-233A-4338-A48F-ACC636F8AC3A}" srcOrd="0" destOrd="0" presId="urn:microsoft.com/office/officeart/2005/8/layout/pyramid3"/>
    <dgm:cxn modelId="{292AAA10-5E6D-4AFA-BEBC-B199A587B9AF}" type="presParOf" srcId="{E19F6E7D-B0A9-4DD6-B312-F75F324BC956}" destId="{573EBA8A-73D1-4140-A654-49B464CD53FC}" srcOrd="1" destOrd="0" presId="urn:microsoft.com/office/officeart/2005/8/layout/pyramid3"/>
    <dgm:cxn modelId="{210778C1-69F8-4FB2-BF2F-8DDA0ED03B4A}" type="presParOf" srcId="{41F29E41-3CD7-46EB-A7EE-18F26DC3D198}" destId="{C1801D13-300B-4D69-BC7E-DA772E207DAC}" srcOrd="2" destOrd="0" presId="urn:microsoft.com/office/officeart/2005/8/layout/pyramid3"/>
    <dgm:cxn modelId="{9F238E44-6E8A-4BFE-ABAB-70E755CFCBAB}" type="presParOf" srcId="{C1801D13-300B-4D69-BC7E-DA772E207DAC}" destId="{8D267866-546F-4B50-A3F2-42DC9557FA1D}" srcOrd="0" destOrd="0" presId="urn:microsoft.com/office/officeart/2005/8/layout/pyramid3"/>
    <dgm:cxn modelId="{AC47183A-E995-4A05-A0E8-D320D8AB5281}" type="presParOf" srcId="{C1801D13-300B-4D69-BC7E-DA772E207DAC}" destId="{BCAAAD6D-13F4-44E3-8FF1-D70D4B3CD3D5}" srcOrd="1" destOrd="0" presId="urn:microsoft.com/office/officeart/2005/8/layout/pyramid3"/>
    <dgm:cxn modelId="{B7E50C57-4CA0-4FFC-A71C-B8CFAC541DD1}" type="presParOf" srcId="{41F29E41-3CD7-46EB-A7EE-18F26DC3D198}" destId="{D287FCFF-DF87-43C2-9415-FE81C195BCF6}" srcOrd="3" destOrd="0" presId="urn:microsoft.com/office/officeart/2005/8/layout/pyramid3"/>
    <dgm:cxn modelId="{2BC5F821-B884-4865-B062-2D9E3D998DB9}" type="presParOf" srcId="{D287FCFF-DF87-43C2-9415-FE81C195BCF6}" destId="{9FEAE7DB-7358-4B40-A4C7-481EA3434E31}" srcOrd="0" destOrd="0" presId="urn:microsoft.com/office/officeart/2005/8/layout/pyramid3"/>
    <dgm:cxn modelId="{CECBBD1A-D6FA-434B-ACFD-86AD225A6F40}" type="presParOf" srcId="{D287FCFF-DF87-43C2-9415-FE81C195BCF6}" destId="{3107AE8D-3B31-4CBC-A440-B00188B3BBC3}" srcOrd="1" destOrd="0" presId="urn:microsoft.com/office/officeart/2005/8/layout/pyramid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2D5C56BB-824F-4183-8A4F-6A15EDAD14DE}" type="doc">
      <dgm:prSet loTypeId="urn:microsoft.com/office/officeart/2005/8/layout/funne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39C7B4B-1528-4DB7-BE0E-03EFD7D0EE88}">
      <dgm:prSet phldrT="[Текст]"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200" b="1" dirty="0" smtClean="0"/>
            <a:t>Статья 92 ТК. Сокращенная продолжительность рабочего времени</a:t>
          </a:r>
          <a:endParaRPr lang="ru-RU" sz="1200" b="1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2C36F0A0-80A0-4838-9001-7CA19B52C48A}" type="parTrans" cxnId="{82BF2277-6743-472E-9F46-89877E0E1470}">
      <dgm:prSet/>
      <dgm:spPr/>
      <dgm:t>
        <a:bodyPr/>
        <a:lstStyle/>
        <a:p>
          <a:endParaRPr lang="ru-RU"/>
        </a:p>
      </dgm:t>
    </dgm:pt>
    <dgm:pt modelId="{8025EDD6-7E5E-41F3-B033-AB1D43F1CCE1}" type="sibTrans" cxnId="{82BF2277-6743-472E-9F46-89877E0E1470}">
      <dgm:prSet/>
      <dgm:spPr/>
      <dgm:t>
        <a:bodyPr/>
        <a:lstStyle/>
        <a:p>
          <a:endParaRPr lang="ru-RU"/>
        </a:p>
      </dgm:t>
    </dgm:pt>
    <dgm:pt modelId="{CDFCC49C-79DE-4951-8DFE-C8806AAC23ED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100" b="1" dirty="0" smtClean="0">
              <a:solidFill>
                <a:schemeClr val="bg1"/>
              </a:solidFill>
              <a:latin typeface="+mj-lt"/>
              <a:ea typeface="+mn-ea"/>
              <a:cs typeface="Arial" pitchFamily="34" charset="0"/>
            </a:rPr>
            <a:t>Статья 117 ТК. Ежегодный дополнительный оплачиваемый отпуск работникам, занятым на работах с вредными и (или) опасными условиями труда</a:t>
          </a:r>
          <a:endParaRPr lang="ru-RU" sz="1100" dirty="0">
            <a:solidFill>
              <a:schemeClr val="bg1"/>
            </a:solidFill>
            <a:latin typeface="+mj-lt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DABA658-D388-42AE-9C0F-15ED67EF909C}" type="parTrans" cxnId="{B47CE4CB-CD22-42A9-A1B5-03B62D2680B7}">
      <dgm:prSet/>
      <dgm:spPr/>
      <dgm:t>
        <a:bodyPr/>
        <a:lstStyle/>
        <a:p>
          <a:endParaRPr lang="ru-RU"/>
        </a:p>
      </dgm:t>
    </dgm:pt>
    <dgm:pt modelId="{667C8A77-2783-4423-9CE6-995FDA80296B}" type="sibTrans" cxnId="{B47CE4CB-CD22-42A9-A1B5-03B62D2680B7}">
      <dgm:prSet/>
      <dgm:spPr/>
      <dgm:t>
        <a:bodyPr/>
        <a:lstStyle/>
        <a:p>
          <a:endParaRPr lang="ru-RU"/>
        </a:p>
      </dgm:t>
    </dgm:pt>
    <dgm:pt modelId="{CC509B0D-77F2-4389-BE9C-F84E6F4272CB}">
      <dgm:prSet phldrT="[Текст]"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200" b="1" dirty="0" smtClean="0"/>
            <a:t>Статья 147 ТК. Оплата труда работников, занятых на работах с вредными и (или) опасными условиями труда</a:t>
          </a:r>
          <a:endParaRPr lang="ru-RU" sz="1200" b="1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ABBBFFFB-B7BA-4626-8E72-3FDC72F23328}" type="parTrans" cxnId="{BB2F78A8-6060-4F1C-A8B3-43853D8E37D7}">
      <dgm:prSet/>
      <dgm:spPr/>
      <dgm:t>
        <a:bodyPr/>
        <a:lstStyle/>
        <a:p>
          <a:endParaRPr lang="ru-RU"/>
        </a:p>
      </dgm:t>
    </dgm:pt>
    <dgm:pt modelId="{971C7A69-5DD0-42F9-A158-A8E5FD8E6CB5}" type="sibTrans" cxnId="{BB2F78A8-6060-4F1C-A8B3-43853D8E37D7}">
      <dgm:prSet/>
      <dgm:spPr/>
      <dgm:t>
        <a:bodyPr/>
        <a:lstStyle/>
        <a:p>
          <a:endParaRPr lang="ru-RU"/>
        </a:p>
      </dgm:t>
    </dgm:pt>
    <dgm:pt modelId="{5BA74B4C-FEB2-4BC4-A240-426A17D0057C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2"/>
              </a:solidFill>
              <a:latin typeface="Helios"/>
            </a:rPr>
            <a:t>ГАРАНТИИ И КОМПЕНСАЦИИ РАБОТНИКАМ</a:t>
          </a:r>
          <a:endParaRPr lang="ru-RU" sz="1800" b="1" dirty="0"/>
        </a:p>
      </dgm:t>
    </dgm:pt>
    <dgm:pt modelId="{5611796A-D490-437A-8DA1-48E7EFC053DE}" type="parTrans" cxnId="{0048F7DF-9F1B-485C-887D-3CE42882E8F8}">
      <dgm:prSet/>
      <dgm:spPr/>
      <dgm:t>
        <a:bodyPr/>
        <a:lstStyle/>
        <a:p>
          <a:endParaRPr lang="ru-RU"/>
        </a:p>
      </dgm:t>
    </dgm:pt>
    <dgm:pt modelId="{713830C9-B0B9-4A98-8B1E-071B136AF614}" type="sibTrans" cxnId="{0048F7DF-9F1B-485C-887D-3CE42882E8F8}">
      <dgm:prSet/>
      <dgm:spPr/>
      <dgm:t>
        <a:bodyPr/>
        <a:lstStyle/>
        <a:p>
          <a:endParaRPr lang="ru-RU"/>
        </a:p>
      </dgm:t>
    </dgm:pt>
    <dgm:pt modelId="{BC33A064-DA29-4D7C-B5E1-39DC77FAD106}" type="pres">
      <dgm:prSet presAssocID="{2D5C56BB-824F-4183-8A4F-6A15EDAD14DE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B023ECF-9847-44F8-913D-7044CA5F69C7}" type="pres">
      <dgm:prSet presAssocID="{2D5C56BB-824F-4183-8A4F-6A15EDAD14DE}" presName="ellipse" presStyleLbl="trBgShp" presStyleIdx="0" presStyleCnt="1"/>
      <dgm:spPr/>
    </dgm:pt>
    <dgm:pt modelId="{E527E71D-58D8-4438-A3FA-0A588B789C5D}" type="pres">
      <dgm:prSet presAssocID="{2D5C56BB-824F-4183-8A4F-6A15EDAD14DE}" presName="arrow1" presStyleLbl="fgShp" presStyleIdx="0" presStyleCnt="1"/>
      <dgm:spPr/>
    </dgm:pt>
    <dgm:pt modelId="{F7CDDA07-EAC3-46BE-B059-C4DAC9F2781C}" type="pres">
      <dgm:prSet presAssocID="{2D5C56BB-824F-4183-8A4F-6A15EDAD14DE}" presName="rectangle" presStyleLbl="revTx" presStyleIdx="0" presStyleCnt="1" custScaleX="216376" custLinFactNeighborY="221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AEFEB6-605A-4FDB-856E-55D0831E82E6}" type="pres">
      <dgm:prSet presAssocID="{CDFCC49C-79DE-4951-8DFE-C8806AAC23ED}" presName="item1" presStyleLbl="node1" presStyleIdx="0" presStyleCnt="3" custScaleX="155547" custScaleY="155547" custLinFactNeighborX="-10444" custLinFactNeighborY="-13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D33AF0-C76C-4E41-A025-EE210FD278A3}" type="pres">
      <dgm:prSet presAssocID="{CC509B0D-77F2-4389-BE9C-F84E6F4272CB}" presName="item2" presStyleLbl="node1" presStyleIdx="1" presStyleCnt="3" custScaleX="149308" custScaleY="140349" custLinFactX="52736" custLinFactNeighborX="100000" custLinFactNeighborY="-305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C33493-FEF9-47FD-BC67-7686D66850F7}" type="pres">
      <dgm:prSet presAssocID="{5BA74B4C-FEB2-4BC4-A240-426A17D0057C}" presName="item3" presStyleLbl="node1" presStyleIdx="2" presStyleCnt="3" custScaleX="155367" custScaleY="148562" custLinFactX="-27477" custLinFactNeighborX="-100000" custLinFactNeighborY="-192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44C500-56A6-4FB0-8143-C6675F7F57B1}" type="pres">
      <dgm:prSet presAssocID="{2D5C56BB-824F-4183-8A4F-6A15EDAD14DE}" presName="funnel" presStyleLbl="trAlignAcc1" presStyleIdx="0" presStyleCnt="1" custScaleX="138190" custScaleY="142857" custLinFactNeighborX="0" custLinFactNeighborY="-12004"/>
      <dgm:spPr>
        <a:ln w="12700">
          <a:solidFill>
            <a:schemeClr val="tx2"/>
          </a:solidFill>
        </a:ln>
      </dgm:spPr>
    </dgm:pt>
  </dgm:ptLst>
  <dgm:cxnLst>
    <dgm:cxn modelId="{47947D37-1214-4CB0-8EAC-7B758081A1DE}" type="presOf" srcId="{CC509B0D-77F2-4389-BE9C-F84E6F4272CB}" destId="{D7AEFEB6-605A-4FDB-856E-55D0831E82E6}" srcOrd="0" destOrd="0" presId="urn:microsoft.com/office/officeart/2005/8/layout/funnel1"/>
    <dgm:cxn modelId="{B47CE4CB-CD22-42A9-A1B5-03B62D2680B7}" srcId="{2D5C56BB-824F-4183-8A4F-6A15EDAD14DE}" destId="{CDFCC49C-79DE-4951-8DFE-C8806AAC23ED}" srcOrd="1" destOrd="0" parTransId="{DDABA658-D388-42AE-9C0F-15ED67EF909C}" sibTransId="{667C8A77-2783-4423-9CE6-995FDA80296B}"/>
    <dgm:cxn modelId="{FA562C4C-9897-42AE-842B-8E9453D2CF2C}" type="presOf" srcId="{2D5C56BB-824F-4183-8A4F-6A15EDAD14DE}" destId="{BC33A064-DA29-4D7C-B5E1-39DC77FAD106}" srcOrd="0" destOrd="0" presId="urn:microsoft.com/office/officeart/2005/8/layout/funnel1"/>
    <dgm:cxn modelId="{0048F7DF-9F1B-485C-887D-3CE42882E8F8}" srcId="{2D5C56BB-824F-4183-8A4F-6A15EDAD14DE}" destId="{5BA74B4C-FEB2-4BC4-A240-426A17D0057C}" srcOrd="3" destOrd="0" parTransId="{5611796A-D490-437A-8DA1-48E7EFC053DE}" sibTransId="{713830C9-B0B9-4A98-8B1E-071B136AF614}"/>
    <dgm:cxn modelId="{EB868C5E-3E99-4AB1-8B2C-A3B1AD6293DF}" type="presOf" srcId="{CDFCC49C-79DE-4951-8DFE-C8806AAC23ED}" destId="{DCD33AF0-C76C-4E41-A025-EE210FD278A3}" srcOrd="0" destOrd="0" presId="urn:microsoft.com/office/officeart/2005/8/layout/funnel1"/>
    <dgm:cxn modelId="{14BE9774-6B45-4A0D-95FD-AF613FFE2EE0}" type="presOf" srcId="{C39C7B4B-1528-4DB7-BE0E-03EFD7D0EE88}" destId="{0AC33493-FEF9-47FD-BC67-7686D66850F7}" srcOrd="0" destOrd="0" presId="urn:microsoft.com/office/officeart/2005/8/layout/funnel1"/>
    <dgm:cxn modelId="{28064AD6-1E75-4854-B313-C9B6F3A0BECE}" type="presOf" srcId="{5BA74B4C-FEB2-4BC4-A240-426A17D0057C}" destId="{F7CDDA07-EAC3-46BE-B059-C4DAC9F2781C}" srcOrd="0" destOrd="0" presId="urn:microsoft.com/office/officeart/2005/8/layout/funnel1"/>
    <dgm:cxn modelId="{82BF2277-6743-472E-9F46-89877E0E1470}" srcId="{2D5C56BB-824F-4183-8A4F-6A15EDAD14DE}" destId="{C39C7B4B-1528-4DB7-BE0E-03EFD7D0EE88}" srcOrd="0" destOrd="0" parTransId="{2C36F0A0-80A0-4838-9001-7CA19B52C48A}" sibTransId="{8025EDD6-7E5E-41F3-B033-AB1D43F1CCE1}"/>
    <dgm:cxn modelId="{BB2F78A8-6060-4F1C-A8B3-43853D8E37D7}" srcId="{2D5C56BB-824F-4183-8A4F-6A15EDAD14DE}" destId="{CC509B0D-77F2-4389-BE9C-F84E6F4272CB}" srcOrd="2" destOrd="0" parTransId="{ABBBFFFB-B7BA-4626-8E72-3FDC72F23328}" sibTransId="{971C7A69-5DD0-42F9-A158-A8E5FD8E6CB5}"/>
    <dgm:cxn modelId="{54D8220B-CBDC-4544-9C27-D0BAED93D802}" type="presParOf" srcId="{BC33A064-DA29-4D7C-B5E1-39DC77FAD106}" destId="{5B023ECF-9847-44F8-913D-7044CA5F69C7}" srcOrd="0" destOrd="0" presId="urn:microsoft.com/office/officeart/2005/8/layout/funnel1"/>
    <dgm:cxn modelId="{E3D88C82-1904-4657-9BB9-06FDBCF125B6}" type="presParOf" srcId="{BC33A064-DA29-4D7C-B5E1-39DC77FAD106}" destId="{E527E71D-58D8-4438-A3FA-0A588B789C5D}" srcOrd="1" destOrd="0" presId="urn:microsoft.com/office/officeart/2005/8/layout/funnel1"/>
    <dgm:cxn modelId="{57FA1251-E46B-41EB-9348-526A297E0F91}" type="presParOf" srcId="{BC33A064-DA29-4D7C-B5E1-39DC77FAD106}" destId="{F7CDDA07-EAC3-46BE-B059-C4DAC9F2781C}" srcOrd="2" destOrd="0" presId="urn:microsoft.com/office/officeart/2005/8/layout/funnel1"/>
    <dgm:cxn modelId="{1274A739-B1F6-43D4-A53C-A35404892A52}" type="presParOf" srcId="{BC33A064-DA29-4D7C-B5E1-39DC77FAD106}" destId="{D7AEFEB6-605A-4FDB-856E-55D0831E82E6}" srcOrd="3" destOrd="0" presId="urn:microsoft.com/office/officeart/2005/8/layout/funnel1"/>
    <dgm:cxn modelId="{BED6884E-41CC-47C2-BAF4-ADBA8BB48A53}" type="presParOf" srcId="{BC33A064-DA29-4D7C-B5E1-39DC77FAD106}" destId="{DCD33AF0-C76C-4E41-A025-EE210FD278A3}" srcOrd="4" destOrd="0" presId="urn:microsoft.com/office/officeart/2005/8/layout/funnel1"/>
    <dgm:cxn modelId="{C53B2388-DD7E-44F1-BB33-DAB458AEA39E}" type="presParOf" srcId="{BC33A064-DA29-4D7C-B5E1-39DC77FAD106}" destId="{0AC33493-FEF9-47FD-BC67-7686D66850F7}" srcOrd="5" destOrd="0" presId="urn:microsoft.com/office/officeart/2005/8/layout/funnel1"/>
    <dgm:cxn modelId="{BC66AACD-ECB8-45FD-8279-3EB72A0624E3}" type="presParOf" srcId="{BC33A064-DA29-4D7C-B5E1-39DC77FAD106}" destId="{1E44C500-56A6-4FB0-8143-C6675F7F57B1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9DFCD251-E51D-4383-981A-18307FD75A3B}" type="doc">
      <dgm:prSet loTypeId="urn:microsoft.com/office/officeart/2005/8/layout/chevron2" loCatId="process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ED26954-169A-41D7-89D9-79988EF10208}">
      <dgm:prSet phldrT="[Текст]" custT="1"/>
      <dgm:spPr/>
      <dgm:t>
        <a:bodyPr/>
        <a:lstStyle/>
        <a:p>
          <a:endParaRPr lang="ru-RU" sz="3600" dirty="0"/>
        </a:p>
      </dgm:t>
    </dgm:pt>
    <dgm:pt modelId="{3E0F0A9E-7106-4811-8FC2-883BD26EAC99}" type="parTrans" cxnId="{22C67025-682A-4364-83A2-0046802670BB}">
      <dgm:prSet/>
      <dgm:spPr/>
      <dgm:t>
        <a:bodyPr/>
        <a:lstStyle/>
        <a:p>
          <a:endParaRPr lang="ru-RU" sz="3600"/>
        </a:p>
      </dgm:t>
    </dgm:pt>
    <dgm:pt modelId="{3212C803-BAB9-4F3B-9EED-FFEEC4F2AE10}" type="sibTrans" cxnId="{22C67025-682A-4364-83A2-0046802670BB}">
      <dgm:prSet/>
      <dgm:spPr/>
      <dgm:t>
        <a:bodyPr/>
        <a:lstStyle/>
        <a:p>
          <a:endParaRPr lang="ru-RU" sz="3600"/>
        </a:p>
      </dgm:t>
    </dgm:pt>
    <dgm:pt modelId="{0332F88F-C5D3-4EDB-87B2-CFC651C3E33C}">
      <dgm:prSet phldrT="[Текст]" custT="1"/>
      <dgm:spPr/>
      <dgm:t>
        <a:bodyPr/>
        <a:lstStyle/>
        <a:p>
          <a:endParaRPr lang="ru-RU" sz="3600" dirty="0"/>
        </a:p>
      </dgm:t>
    </dgm:pt>
    <dgm:pt modelId="{F11A2DEB-D2E7-4B0D-858F-C4C99BCF238A}" type="sibTrans" cxnId="{D7F40419-2172-4D17-94FF-C7A9FC7D86A6}">
      <dgm:prSet/>
      <dgm:spPr/>
      <dgm:t>
        <a:bodyPr/>
        <a:lstStyle/>
        <a:p>
          <a:endParaRPr lang="ru-RU" sz="3600"/>
        </a:p>
      </dgm:t>
    </dgm:pt>
    <dgm:pt modelId="{ECE087EA-2422-44C4-8EB5-B48BD9686DC4}" type="parTrans" cxnId="{D7F40419-2172-4D17-94FF-C7A9FC7D86A6}">
      <dgm:prSet/>
      <dgm:spPr/>
      <dgm:t>
        <a:bodyPr/>
        <a:lstStyle/>
        <a:p>
          <a:endParaRPr lang="ru-RU" sz="3600"/>
        </a:p>
      </dgm:t>
    </dgm:pt>
    <dgm:pt modelId="{CC096540-E9AF-484F-BC74-6051ADBEBB54}">
      <dgm:prSet phldrT="[Текст]" custT="1"/>
      <dgm:spPr/>
      <dgm:t>
        <a:bodyPr/>
        <a:lstStyle/>
        <a:p>
          <a:endParaRPr lang="ru-RU" sz="3600" dirty="0"/>
        </a:p>
      </dgm:t>
    </dgm:pt>
    <dgm:pt modelId="{317EE762-291E-486F-B94E-184198BA01E0}" type="parTrans" cxnId="{D1D92F40-732D-4865-85F1-62A8465B17E9}">
      <dgm:prSet/>
      <dgm:spPr/>
      <dgm:t>
        <a:bodyPr/>
        <a:lstStyle/>
        <a:p>
          <a:endParaRPr lang="ru-RU" sz="3600"/>
        </a:p>
      </dgm:t>
    </dgm:pt>
    <dgm:pt modelId="{F15C6AD1-3AFB-43FB-98E1-4A6139CF77CB}" type="sibTrans" cxnId="{D1D92F40-732D-4865-85F1-62A8465B17E9}">
      <dgm:prSet/>
      <dgm:spPr/>
      <dgm:t>
        <a:bodyPr/>
        <a:lstStyle/>
        <a:p>
          <a:endParaRPr lang="ru-RU" sz="3600"/>
        </a:p>
      </dgm:t>
    </dgm:pt>
    <dgm:pt modelId="{5F9ED20F-16BD-48E3-8070-994894978155}">
      <dgm:prSet custT="1"/>
      <dgm:spPr/>
      <dgm:t>
        <a:bodyPr/>
        <a:lstStyle/>
        <a:p>
          <a:r>
            <a:rPr lang="ru-RU" sz="3200" dirty="0" smtClean="0"/>
            <a:t>в штате не менее 5 экспертов, в том числе один врач – гигиенист, аттестуемых Минтрудом России</a:t>
          </a:r>
          <a:endParaRPr lang="ru-RU" sz="3200" dirty="0"/>
        </a:p>
      </dgm:t>
    </dgm:pt>
    <dgm:pt modelId="{183CFECA-0A38-4D45-83EF-19EAF4870385}" type="parTrans" cxnId="{0EBD2BF3-6805-4F55-B047-45167A232630}">
      <dgm:prSet/>
      <dgm:spPr/>
      <dgm:t>
        <a:bodyPr/>
        <a:lstStyle/>
        <a:p>
          <a:endParaRPr lang="ru-RU" sz="3600"/>
        </a:p>
      </dgm:t>
    </dgm:pt>
    <dgm:pt modelId="{EA289D32-B70B-446E-9AE0-BB6273E2DEB2}" type="sibTrans" cxnId="{0EBD2BF3-6805-4F55-B047-45167A232630}">
      <dgm:prSet/>
      <dgm:spPr/>
      <dgm:t>
        <a:bodyPr/>
        <a:lstStyle/>
        <a:p>
          <a:endParaRPr lang="ru-RU" sz="3600"/>
        </a:p>
      </dgm:t>
    </dgm:pt>
    <dgm:pt modelId="{B150C0BB-AA7C-47B9-BC6D-D70F2B153090}">
      <dgm:prSet custT="1"/>
      <dgm:spPr/>
      <dgm:t>
        <a:bodyPr/>
        <a:lstStyle/>
        <a:p>
          <a:r>
            <a:rPr lang="ru-RU" sz="3200" dirty="0" smtClean="0"/>
            <a:t>испытательная лаборатория (центр), аккредитуемая Росаккредитацией </a:t>
          </a:r>
          <a:endParaRPr lang="ru-RU" sz="3200" dirty="0"/>
        </a:p>
      </dgm:t>
    </dgm:pt>
    <dgm:pt modelId="{4FD70679-0803-41FE-B1E0-346550423CA4}" type="parTrans" cxnId="{373C0D46-46D0-459D-A3E9-A069103C57E4}">
      <dgm:prSet/>
      <dgm:spPr/>
      <dgm:t>
        <a:bodyPr/>
        <a:lstStyle/>
        <a:p>
          <a:endParaRPr lang="ru-RU" sz="3600"/>
        </a:p>
      </dgm:t>
    </dgm:pt>
    <dgm:pt modelId="{3B0441CA-57D7-4211-82AB-E8A061274BF2}" type="sibTrans" cxnId="{373C0D46-46D0-459D-A3E9-A069103C57E4}">
      <dgm:prSet/>
      <dgm:spPr/>
      <dgm:t>
        <a:bodyPr/>
        <a:lstStyle/>
        <a:p>
          <a:endParaRPr lang="ru-RU" sz="3600"/>
        </a:p>
      </dgm:t>
    </dgm:pt>
    <dgm:pt modelId="{3241CA47-391B-4E44-9F00-ADC33CE43916}">
      <dgm:prSet custT="1"/>
      <dgm:spPr/>
      <dgm:t>
        <a:bodyPr/>
        <a:lstStyle/>
        <a:p>
          <a:r>
            <a:rPr lang="ru-RU" sz="3200" dirty="0" smtClean="0"/>
            <a:t>страхование ответственности</a:t>
          </a:r>
          <a:endParaRPr lang="ru-RU" sz="3200" dirty="0"/>
        </a:p>
      </dgm:t>
    </dgm:pt>
    <dgm:pt modelId="{51738CB2-E2E6-4339-9B3A-80F29B686E9A}" type="parTrans" cxnId="{0D527BDE-10F9-4EDC-AA53-9C256B85247C}">
      <dgm:prSet/>
      <dgm:spPr/>
      <dgm:t>
        <a:bodyPr/>
        <a:lstStyle/>
        <a:p>
          <a:endParaRPr lang="ru-RU" sz="3600"/>
        </a:p>
      </dgm:t>
    </dgm:pt>
    <dgm:pt modelId="{0F6D4F78-8A15-4F70-8532-7AD9C43F8028}" type="sibTrans" cxnId="{0D527BDE-10F9-4EDC-AA53-9C256B85247C}">
      <dgm:prSet/>
      <dgm:spPr/>
      <dgm:t>
        <a:bodyPr/>
        <a:lstStyle/>
        <a:p>
          <a:endParaRPr lang="ru-RU" sz="3600"/>
        </a:p>
      </dgm:t>
    </dgm:pt>
    <dgm:pt modelId="{D70C7C3E-1C86-4FDB-B368-9BD484AC5283}" type="pres">
      <dgm:prSet presAssocID="{9DFCD251-E51D-4383-981A-18307FD75A3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1202BA4-2CBA-4F4E-870F-70043F0E09BE}" type="pres">
      <dgm:prSet presAssocID="{0332F88F-C5D3-4EDB-87B2-CFC651C3E33C}" presName="composite" presStyleCnt="0"/>
      <dgm:spPr/>
      <dgm:t>
        <a:bodyPr/>
        <a:lstStyle/>
        <a:p>
          <a:endParaRPr lang="ru-RU"/>
        </a:p>
      </dgm:t>
    </dgm:pt>
    <dgm:pt modelId="{50DCB581-17C3-4E2C-8D3E-617620A2C456}" type="pres">
      <dgm:prSet presAssocID="{0332F88F-C5D3-4EDB-87B2-CFC651C3E33C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90A4C5-463C-4FAD-8AF9-06DB0AE4C455}" type="pres">
      <dgm:prSet presAssocID="{0332F88F-C5D3-4EDB-87B2-CFC651C3E33C}" presName="descendantText" presStyleLbl="alignAcc1" presStyleIdx="0" presStyleCnt="3" custScaleY="1482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4A9371-18B6-46B4-9A2F-9E987B1CB865}" type="pres">
      <dgm:prSet presAssocID="{F11A2DEB-D2E7-4B0D-858F-C4C99BCF238A}" presName="sp" presStyleCnt="0"/>
      <dgm:spPr/>
      <dgm:t>
        <a:bodyPr/>
        <a:lstStyle/>
        <a:p>
          <a:endParaRPr lang="ru-RU"/>
        </a:p>
      </dgm:t>
    </dgm:pt>
    <dgm:pt modelId="{8CE96A9B-CF78-4649-BB78-9BAD04421A30}" type="pres">
      <dgm:prSet presAssocID="{BED26954-169A-41D7-89D9-79988EF10208}" presName="composite" presStyleCnt="0"/>
      <dgm:spPr/>
      <dgm:t>
        <a:bodyPr/>
        <a:lstStyle/>
        <a:p>
          <a:endParaRPr lang="ru-RU"/>
        </a:p>
      </dgm:t>
    </dgm:pt>
    <dgm:pt modelId="{C1AA7883-7D41-403C-B916-3A7FCB19FC44}" type="pres">
      <dgm:prSet presAssocID="{BED26954-169A-41D7-89D9-79988EF10208}" presName="parentText" presStyleLbl="alignNode1" presStyleIdx="1" presStyleCnt="3" custLinFactNeighborX="0" custLinFactNeighborY="411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ACEBC4-1BC7-4E65-8EE4-F1F908C736AD}" type="pres">
      <dgm:prSet presAssocID="{BED26954-169A-41D7-89D9-79988EF10208}" presName="descendantText" presStyleLbl="alignAcc1" presStyleIdx="1" presStyleCnt="3" custLinFactNeighborX="-52" custLinFactNeighborY="63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13B0AB-4F02-4B2E-9A7C-C70B9EEE91D5}" type="pres">
      <dgm:prSet presAssocID="{3212C803-BAB9-4F3B-9EED-FFEEC4F2AE10}" presName="sp" presStyleCnt="0"/>
      <dgm:spPr/>
      <dgm:t>
        <a:bodyPr/>
        <a:lstStyle/>
        <a:p>
          <a:endParaRPr lang="ru-RU"/>
        </a:p>
      </dgm:t>
    </dgm:pt>
    <dgm:pt modelId="{44744958-7A9E-4E44-877F-02FB418DDE56}" type="pres">
      <dgm:prSet presAssocID="{CC096540-E9AF-484F-BC74-6051ADBEBB54}" presName="composite" presStyleCnt="0"/>
      <dgm:spPr/>
      <dgm:t>
        <a:bodyPr/>
        <a:lstStyle/>
        <a:p>
          <a:endParaRPr lang="ru-RU"/>
        </a:p>
      </dgm:t>
    </dgm:pt>
    <dgm:pt modelId="{D8954B93-D172-4286-A102-FE26401302EE}" type="pres">
      <dgm:prSet presAssocID="{CC096540-E9AF-484F-BC74-6051ADBEBB54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FC02FD-6520-4EA1-80D7-5825FE6ECCEA}" type="pres">
      <dgm:prSet presAssocID="{CC096540-E9AF-484F-BC74-6051ADBEBB54}" presName="descendantText" presStyleLbl="alignAcc1" presStyleIdx="2" presStyleCnt="3" custLinFactNeighborX="-52" custLinFactNeighborY="103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F40419-2172-4D17-94FF-C7A9FC7D86A6}" srcId="{9DFCD251-E51D-4383-981A-18307FD75A3B}" destId="{0332F88F-C5D3-4EDB-87B2-CFC651C3E33C}" srcOrd="0" destOrd="0" parTransId="{ECE087EA-2422-44C4-8EB5-B48BD9686DC4}" sibTransId="{F11A2DEB-D2E7-4B0D-858F-C4C99BCF238A}"/>
    <dgm:cxn modelId="{43474D71-491A-42BB-8150-7B72F60EF8E4}" type="presOf" srcId="{9DFCD251-E51D-4383-981A-18307FD75A3B}" destId="{D70C7C3E-1C86-4FDB-B368-9BD484AC5283}" srcOrd="0" destOrd="0" presId="urn:microsoft.com/office/officeart/2005/8/layout/chevron2"/>
    <dgm:cxn modelId="{E4419EAD-0D9A-434D-88E9-65DFEEE94811}" type="presOf" srcId="{CC096540-E9AF-484F-BC74-6051ADBEBB54}" destId="{D8954B93-D172-4286-A102-FE26401302EE}" srcOrd="0" destOrd="0" presId="urn:microsoft.com/office/officeart/2005/8/layout/chevron2"/>
    <dgm:cxn modelId="{64A4171F-6612-422E-9814-F77ADEE8D01A}" type="presOf" srcId="{3241CA47-391B-4E44-9F00-ADC33CE43916}" destId="{33ACEBC4-1BC7-4E65-8EE4-F1F908C736AD}" srcOrd="0" destOrd="0" presId="urn:microsoft.com/office/officeart/2005/8/layout/chevron2"/>
    <dgm:cxn modelId="{373C0D46-46D0-459D-A3E9-A069103C57E4}" srcId="{CC096540-E9AF-484F-BC74-6051ADBEBB54}" destId="{B150C0BB-AA7C-47B9-BC6D-D70F2B153090}" srcOrd="0" destOrd="0" parTransId="{4FD70679-0803-41FE-B1E0-346550423CA4}" sibTransId="{3B0441CA-57D7-4211-82AB-E8A061274BF2}"/>
    <dgm:cxn modelId="{D1D92F40-732D-4865-85F1-62A8465B17E9}" srcId="{9DFCD251-E51D-4383-981A-18307FD75A3B}" destId="{CC096540-E9AF-484F-BC74-6051ADBEBB54}" srcOrd="2" destOrd="0" parTransId="{317EE762-291E-486F-B94E-184198BA01E0}" sibTransId="{F15C6AD1-3AFB-43FB-98E1-4A6139CF77CB}"/>
    <dgm:cxn modelId="{0EBD2BF3-6805-4F55-B047-45167A232630}" srcId="{0332F88F-C5D3-4EDB-87B2-CFC651C3E33C}" destId="{5F9ED20F-16BD-48E3-8070-994894978155}" srcOrd="0" destOrd="0" parTransId="{183CFECA-0A38-4D45-83EF-19EAF4870385}" sibTransId="{EA289D32-B70B-446E-9AE0-BB6273E2DEB2}"/>
    <dgm:cxn modelId="{0D527BDE-10F9-4EDC-AA53-9C256B85247C}" srcId="{BED26954-169A-41D7-89D9-79988EF10208}" destId="{3241CA47-391B-4E44-9F00-ADC33CE43916}" srcOrd="0" destOrd="0" parTransId="{51738CB2-E2E6-4339-9B3A-80F29B686E9A}" sibTransId="{0F6D4F78-8A15-4F70-8532-7AD9C43F8028}"/>
    <dgm:cxn modelId="{A3F52450-46A2-4282-95B7-48BF351033FC}" type="presOf" srcId="{B150C0BB-AA7C-47B9-BC6D-D70F2B153090}" destId="{E3FC02FD-6520-4EA1-80D7-5825FE6ECCEA}" srcOrd="0" destOrd="0" presId="urn:microsoft.com/office/officeart/2005/8/layout/chevron2"/>
    <dgm:cxn modelId="{22C67025-682A-4364-83A2-0046802670BB}" srcId="{9DFCD251-E51D-4383-981A-18307FD75A3B}" destId="{BED26954-169A-41D7-89D9-79988EF10208}" srcOrd="1" destOrd="0" parTransId="{3E0F0A9E-7106-4811-8FC2-883BD26EAC99}" sibTransId="{3212C803-BAB9-4F3B-9EED-FFEEC4F2AE10}"/>
    <dgm:cxn modelId="{69DFA7E6-6FEB-4E1C-8747-3E44C489C2C8}" type="presOf" srcId="{0332F88F-C5D3-4EDB-87B2-CFC651C3E33C}" destId="{50DCB581-17C3-4E2C-8D3E-617620A2C456}" srcOrd="0" destOrd="0" presId="urn:microsoft.com/office/officeart/2005/8/layout/chevron2"/>
    <dgm:cxn modelId="{30B6FF4A-5F79-4904-9DDD-16CFBEC9B6D4}" type="presOf" srcId="{5F9ED20F-16BD-48E3-8070-994894978155}" destId="{9190A4C5-463C-4FAD-8AF9-06DB0AE4C455}" srcOrd="0" destOrd="0" presId="urn:microsoft.com/office/officeart/2005/8/layout/chevron2"/>
    <dgm:cxn modelId="{839F2002-C197-4495-8587-2103C114F2A5}" type="presOf" srcId="{BED26954-169A-41D7-89D9-79988EF10208}" destId="{C1AA7883-7D41-403C-B916-3A7FCB19FC44}" srcOrd="0" destOrd="0" presId="urn:microsoft.com/office/officeart/2005/8/layout/chevron2"/>
    <dgm:cxn modelId="{34B77644-370D-4C32-9F93-0622C5F2C588}" type="presParOf" srcId="{D70C7C3E-1C86-4FDB-B368-9BD484AC5283}" destId="{B1202BA4-2CBA-4F4E-870F-70043F0E09BE}" srcOrd="0" destOrd="0" presId="urn:microsoft.com/office/officeart/2005/8/layout/chevron2"/>
    <dgm:cxn modelId="{D5FDCC7F-4B2A-4A89-9F37-EE3C301EB5F7}" type="presParOf" srcId="{B1202BA4-2CBA-4F4E-870F-70043F0E09BE}" destId="{50DCB581-17C3-4E2C-8D3E-617620A2C456}" srcOrd="0" destOrd="0" presId="urn:microsoft.com/office/officeart/2005/8/layout/chevron2"/>
    <dgm:cxn modelId="{D1C55BE8-6604-4E5C-B1F3-B88F5C4A7057}" type="presParOf" srcId="{B1202BA4-2CBA-4F4E-870F-70043F0E09BE}" destId="{9190A4C5-463C-4FAD-8AF9-06DB0AE4C455}" srcOrd="1" destOrd="0" presId="urn:microsoft.com/office/officeart/2005/8/layout/chevron2"/>
    <dgm:cxn modelId="{6E66FCED-7A6E-4393-B19C-0D4EFE03829D}" type="presParOf" srcId="{D70C7C3E-1C86-4FDB-B368-9BD484AC5283}" destId="{174A9371-18B6-46B4-9A2F-9E987B1CB865}" srcOrd="1" destOrd="0" presId="urn:microsoft.com/office/officeart/2005/8/layout/chevron2"/>
    <dgm:cxn modelId="{3A4665D8-61DD-47CE-AE09-EE0C811A2949}" type="presParOf" srcId="{D70C7C3E-1C86-4FDB-B368-9BD484AC5283}" destId="{8CE96A9B-CF78-4649-BB78-9BAD04421A30}" srcOrd="2" destOrd="0" presId="urn:microsoft.com/office/officeart/2005/8/layout/chevron2"/>
    <dgm:cxn modelId="{A2FCFCDC-AE6A-484B-AF39-B8B531788A67}" type="presParOf" srcId="{8CE96A9B-CF78-4649-BB78-9BAD04421A30}" destId="{C1AA7883-7D41-403C-B916-3A7FCB19FC44}" srcOrd="0" destOrd="0" presId="urn:microsoft.com/office/officeart/2005/8/layout/chevron2"/>
    <dgm:cxn modelId="{EDE715B2-44BF-411A-AD11-8C5D6BC5EAED}" type="presParOf" srcId="{8CE96A9B-CF78-4649-BB78-9BAD04421A30}" destId="{33ACEBC4-1BC7-4E65-8EE4-F1F908C736AD}" srcOrd="1" destOrd="0" presId="urn:microsoft.com/office/officeart/2005/8/layout/chevron2"/>
    <dgm:cxn modelId="{E9A4AD75-2042-46E6-99A2-E7B19AEBE1AC}" type="presParOf" srcId="{D70C7C3E-1C86-4FDB-B368-9BD484AC5283}" destId="{3013B0AB-4F02-4B2E-9A7C-C70B9EEE91D5}" srcOrd="3" destOrd="0" presId="urn:microsoft.com/office/officeart/2005/8/layout/chevron2"/>
    <dgm:cxn modelId="{FDE64D1E-5EC3-4628-9241-C92BAA601D24}" type="presParOf" srcId="{D70C7C3E-1C86-4FDB-B368-9BD484AC5283}" destId="{44744958-7A9E-4E44-877F-02FB418DDE56}" srcOrd="4" destOrd="0" presId="urn:microsoft.com/office/officeart/2005/8/layout/chevron2"/>
    <dgm:cxn modelId="{064AFACA-865E-47D1-8E93-1C683B6D9201}" type="presParOf" srcId="{44744958-7A9E-4E44-877F-02FB418DDE56}" destId="{D8954B93-D172-4286-A102-FE26401302EE}" srcOrd="0" destOrd="0" presId="urn:microsoft.com/office/officeart/2005/8/layout/chevron2"/>
    <dgm:cxn modelId="{3A88F4AD-80A0-499F-B5D7-F34E0AFA2657}" type="presParOf" srcId="{44744958-7A9E-4E44-877F-02FB418DDE56}" destId="{E3FC02FD-6520-4EA1-80D7-5825FE6ECCE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B3D2012B-F214-4F55-B464-21AE636DC1D1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9D998B-4336-4AF5-84A4-11A204D8273F}">
      <dgm:prSet phldrT="[Текст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высшее образование</a:t>
          </a:r>
          <a:endParaRPr lang="ru-RU" sz="2400" b="1" dirty="0">
            <a:solidFill>
              <a:schemeClr val="tx1"/>
            </a:solidFill>
          </a:endParaRPr>
        </a:p>
      </dgm:t>
    </dgm:pt>
    <dgm:pt modelId="{8C1CC69C-2026-4E16-8CCC-9EA6E59D7AF1}" type="parTrans" cxnId="{2AC77B12-66FF-4840-9128-536DDCE63EBC}">
      <dgm:prSet/>
      <dgm:spPr/>
      <dgm:t>
        <a:bodyPr/>
        <a:lstStyle/>
        <a:p>
          <a:endParaRPr lang="ru-RU"/>
        </a:p>
      </dgm:t>
    </dgm:pt>
    <dgm:pt modelId="{1ED05157-C1FB-4757-ABE9-1FC43DC355BE}" type="sibTrans" cxnId="{2AC77B12-66FF-4840-9128-536DDCE63EBC}">
      <dgm:prSet/>
      <dgm:spPr/>
      <dgm:t>
        <a:bodyPr/>
        <a:lstStyle/>
        <a:p>
          <a:endParaRPr lang="ru-RU" dirty="0"/>
        </a:p>
      </dgm:t>
    </dgm:pt>
    <dgm:pt modelId="{AE558D16-539A-4DD5-A7E9-867ED9287683}">
      <dgm:prSet phldrT="[Текст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200" b="1" dirty="0" smtClean="0">
              <a:solidFill>
                <a:schemeClr val="tx1"/>
              </a:solidFill>
            </a:rPr>
            <a:t>дополнительное образование в области специальной оценки условий труда</a:t>
          </a:r>
          <a:endParaRPr lang="ru-RU" sz="2200" b="1" dirty="0">
            <a:solidFill>
              <a:schemeClr val="tx1"/>
            </a:solidFill>
          </a:endParaRPr>
        </a:p>
      </dgm:t>
    </dgm:pt>
    <dgm:pt modelId="{13E43B27-DADA-4F4A-B730-1C6B4FB0DC99}" type="parTrans" cxnId="{1D4511FC-7583-4656-A8D0-5CC453B377E1}">
      <dgm:prSet/>
      <dgm:spPr/>
      <dgm:t>
        <a:bodyPr/>
        <a:lstStyle/>
        <a:p>
          <a:endParaRPr lang="ru-RU"/>
        </a:p>
      </dgm:t>
    </dgm:pt>
    <dgm:pt modelId="{DE25968F-7AD4-4252-820A-CB228D7B43FF}" type="sibTrans" cxnId="{1D4511FC-7583-4656-A8D0-5CC453B377E1}">
      <dgm:prSet/>
      <dgm:spPr/>
      <dgm:t>
        <a:bodyPr/>
        <a:lstStyle/>
        <a:p>
          <a:endParaRPr lang="ru-RU" dirty="0"/>
        </a:p>
      </dgm:t>
    </dgm:pt>
    <dgm:pt modelId="{A0C5F1F1-A1B9-4243-A3F6-7195F449690D}">
      <dgm:prSet phldrT="[Текст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опыт работы в области оценки условий труда</a:t>
          </a:r>
          <a:endParaRPr lang="ru-RU" sz="2400" b="1" dirty="0">
            <a:solidFill>
              <a:schemeClr val="tx1"/>
            </a:solidFill>
          </a:endParaRPr>
        </a:p>
      </dgm:t>
    </dgm:pt>
    <dgm:pt modelId="{ACA0FEBB-9AB6-49BB-91B6-5590240374F6}" type="parTrans" cxnId="{8B83CD4C-D6DD-4810-A290-8F7EBE9A0445}">
      <dgm:prSet/>
      <dgm:spPr/>
      <dgm:t>
        <a:bodyPr/>
        <a:lstStyle/>
        <a:p>
          <a:endParaRPr lang="ru-RU"/>
        </a:p>
      </dgm:t>
    </dgm:pt>
    <dgm:pt modelId="{3DD38AA2-81F1-4F4B-9151-95CD84465131}" type="sibTrans" cxnId="{8B83CD4C-D6DD-4810-A290-8F7EBE9A0445}">
      <dgm:prSet/>
      <dgm:spPr/>
      <dgm:t>
        <a:bodyPr/>
        <a:lstStyle/>
        <a:p>
          <a:endParaRPr lang="ru-RU" dirty="0"/>
        </a:p>
      </dgm:t>
    </dgm:pt>
    <dgm:pt modelId="{13259E91-3A03-4FDD-A9C7-9BBA5CFD4450}">
      <dgm:prSet phldrT="[Текст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сертификат эксперта</a:t>
          </a:r>
          <a:endParaRPr lang="ru-RU" sz="2400" b="1" dirty="0">
            <a:solidFill>
              <a:schemeClr val="tx1"/>
            </a:solidFill>
          </a:endParaRPr>
        </a:p>
      </dgm:t>
    </dgm:pt>
    <dgm:pt modelId="{814A595C-745A-4716-8694-07112F63EDF4}" type="parTrans" cxnId="{E7BA8D6A-6F08-4611-9D06-C57356551AF2}">
      <dgm:prSet/>
      <dgm:spPr/>
      <dgm:t>
        <a:bodyPr/>
        <a:lstStyle/>
        <a:p>
          <a:endParaRPr lang="ru-RU"/>
        </a:p>
      </dgm:t>
    </dgm:pt>
    <dgm:pt modelId="{75B30DB2-13A0-4FF6-8457-0B0D0465F834}" type="sibTrans" cxnId="{E7BA8D6A-6F08-4611-9D06-C57356551AF2}">
      <dgm:prSet/>
      <dgm:spPr/>
      <dgm:t>
        <a:bodyPr/>
        <a:lstStyle/>
        <a:p>
          <a:endParaRPr lang="ru-RU" dirty="0"/>
        </a:p>
      </dgm:t>
    </dgm:pt>
    <dgm:pt modelId="{82323752-98D3-4334-B1FC-65A99D618736}">
      <dgm:prSet phldrT="[Текст]"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200" b="1" dirty="0" smtClean="0">
              <a:solidFill>
                <a:schemeClr val="bg1"/>
              </a:solidFill>
            </a:rPr>
            <a:t>медицинское образование (для не менее чем одного эксперта)</a:t>
          </a:r>
          <a:endParaRPr lang="ru-RU" sz="2200" b="1" dirty="0">
            <a:solidFill>
              <a:schemeClr val="bg1"/>
            </a:solidFill>
          </a:endParaRPr>
        </a:p>
      </dgm:t>
    </dgm:pt>
    <dgm:pt modelId="{6ADAFA90-AEB6-4882-805D-D45D98403DE1}" type="parTrans" cxnId="{2DF5F49E-51E9-46C9-AC24-DCEBFE07D181}">
      <dgm:prSet/>
      <dgm:spPr/>
      <dgm:t>
        <a:bodyPr/>
        <a:lstStyle/>
        <a:p>
          <a:endParaRPr lang="ru-RU"/>
        </a:p>
      </dgm:t>
    </dgm:pt>
    <dgm:pt modelId="{A630642B-1BF2-443F-9035-071A62902CAC}" type="sibTrans" cxnId="{2DF5F49E-51E9-46C9-AC24-DCEBFE07D181}">
      <dgm:prSet/>
      <dgm:spPr/>
      <dgm:t>
        <a:bodyPr/>
        <a:lstStyle/>
        <a:p>
          <a:endParaRPr lang="ru-RU" dirty="0"/>
        </a:p>
      </dgm:t>
    </dgm:pt>
    <dgm:pt modelId="{F8DB2A5D-27A9-4563-BA90-A00A4C2972AB}" type="pres">
      <dgm:prSet presAssocID="{B3D2012B-F214-4F55-B464-21AE636DC1D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C17806-C0E0-4316-9024-04446F654F5A}" type="pres">
      <dgm:prSet presAssocID="{939D998B-4336-4AF5-84A4-11A204D8273F}" presName="node" presStyleLbl="node1" presStyleIdx="0" presStyleCnt="5" custScaleX="160136" custRadScaleRad="103590" custRadScaleInc="41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4DB469-C205-4C40-A3D5-4D95AA5B8BE6}" type="pres">
      <dgm:prSet presAssocID="{1ED05157-C1FB-4757-ABE9-1FC43DC355BE}" presName="sibTrans" presStyleLbl="sibTrans2D1" presStyleIdx="0" presStyleCnt="5"/>
      <dgm:spPr/>
      <dgm:t>
        <a:bodyPr/>
        <a:lstStyle/>
        <a:p>
          <a:endParaRPr lang="ru-RU"/>
        </a:p>
      </dgm:t>
    </dgm:pt>
    <dgm:pt modelId="{3BB1B250-8282-4232-8D3C-487EBE0FE78B}" type="pres">
      <dgm:prSet presAssocID="{1ED05157-C1FB-4757-ABE9-1FC43DC355BE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66624927-5441-44A8-B5A1-BAB310BD166A}" type="pres">
      <dgm:prSet presAssocID="{AE558D16-539A-4DD5-A7E9-867ED9287683}" presName="node" presStyleLbl="node1" presStyleIdx="1" presStyleCnt="5" custScaleX="207841" custScaleY="159603" custRadScaleRad="139094" custRadScaleInc="222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34A66C-DF42-40A4-A689-395993EA2855}" type="pres">
      <dgm:prSet presAssocID="{DE25968F-7AD4-4252-820A-CB228D7B43FF}" presName="sibTrans" presStyleLbl="sibTrans2D1" presStyleIdx="1" presStyleCnt="5"/>
      <dgm:spPr/>
      <dgm:t>
        <a:bodyPr/>
        <a:lstStyle/>
        <a:p>
          <a:endParaRPr lang="ru-RU"/>
        </a:p>
      </dgm:t>
    </dgm:pt>
    <dgm:pt modelId="{5AA8BBE2-75AC-44F9-9939-13F124B70988}" type="pres">
      <dgm:prSet presAssocID="{DE25968F-7AD4-4252-820A-CB228D7B43FF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E61B9703-DB09-4CED-9C57-5EA3A2F55158}" type="pres">
      <dgm:prSet presAssocID="{A0C5F1F1-A1B9-4243-A3F6-7195F449690D}" presName="node" presStyleLbl="node1" presStyleIdx="2" presStyleCnt="5" custScaleX="197840" custRadScaleRad="96855" custRadScaleInc="138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F5C871-C349-4A5B-941D-32FD23C260C1}" type="pres">
      <dgm:prSet presAssocID="{3DD38AA2-81F1-4F4B-9151-95CD84465131}" presName="sibTrans" presStyleLbl="sibTrans2D1" presStyleIdx="2" presStyleCnt="5"/>
      <dgm:spPr/>
      <dgm:t>
        <a:bodyPr/>
        <a:lstStyle/>
        <a:p>
          <a:endParaRPr lang="ru-RU"/>
        </a:p>
      </dgm:t>
    </dgm:pt>
    <dgm:pt modelId="{70B807E3-4B17-48CF-B02D-AA710D968909}" type="pres">
      <dgm:prSet presAssocID="{3DD38AA2-81F1-4F4B-9151-95CD84465131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7E983153-69C4-4F6A-9E3A-4CD483F225F7}" type="pres">
      <dgm:prSet presAssocID="{13259E91-3A03-4FDD-A9C7-9BBA5CFD4450}" presName="node" presStyleLbl="node1" presStyleIdx="3" presStyleCnt="5" custScaleX="171197" custRadScaleRad="145688" custRadScaleInc="592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58FC92-F17E-4C9D-A296-B8D121BBDE4D}" type="pres">
      <dgm:prSet presAssocID="{75B30DB2-13A0-4FF6-8457-0B0D0465F834}" presName="sibTrans" presStyleLbl="sibTrans2D1" presStyleIdx="3" presStyleCnt="5"/>
      <dgm:spPr/>
      <dgm:t>
        <a:bodyPr/>
        <a:lstStyle/>
        <a:p>
          <a:endParaRPr lang="ru-RU"/>
        </a:p>
      </dgm:t>
    </dgm:pt>
    <dgm:pt modelId="{C99ED2DE-F533-4694-ACFA-6E15E73B190B}" type="pres">
      <dgm:prSet presAssocID="{75B30DB2-13A0-4FF6-8457-0B0D0465F834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39F875E6-17D4-4824-9005-02EEE976DD48}" type="pres">
      <dgm:prSet presAssocID="{82323752-98D3-4334-B1FC-65A99D618736}" presName="node" presStyleLbl="node1" presStyleIdx="4" presStyleCnt="5" custScaleX="165307" custScaleY="177506" custRadScaleRad="152962" custRadScaleInc="93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8A856E-8DD5-43D1-A7F5-32F9E9274DD8}" type="pres">
      <dgm:prSet presAssocID="{A630642B-1BF2-443F-9035-071A62902CAC}" presName="sibTrans" presStyleLbl="sibTrans2D1" presStyleIdx="4" presStyleCnt="5"/>
      <dgm:spPr/>
      <dgm:t>
        <a:bodyPr/>
        <a:lstStyle/>
        <a:p>
          <a:endParaRPr lang="ru-RU"/>
        </a:p>
      </dgm:t>
    </dgm:pt>
    <dgm:pt modelId="{2D2F2F85-F145-40E3-88B9-0D18E4DC05C4}" type="pres">
      <dgm:prSet presAssocID="{A630642B-1BF2-443F-9035-071A62902CAC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FECDE11F-A64E-4069-B32D-B306659CD8F3}" type="presOf" srcId="{A0C5F1F1-A1B9-4243-A3F6-7195F449690D}" destId="{E61B9703-DB09-4CED-9C57-5EA3A2F55158}" srcOrd="0" destOrd="0" presId="urn:microsoft.com/office/officeart/2005/8/layout/cycle2"/>
    <dgm:cxn modelId="{1D4511FC-7583-4656-A8D0-5CC453B377E1}" srcId="{B3D2012B-F214-4F55-B464-21AE636DC1D1}" destId="{AE558D16-539A-4DD5-A7E9-867ED9287683}" srcOrd="1" destOrd="0" parTransId="{13E43B27-DADA-4F4A-B730-1C6B4FB0DC99}" sibTransId="{DE25968F-7AD4-4252-820A-CB228D7B43FF}"/>
    <dgm:cxn modelId="{B0718ED9-2227-45A4-9C52-31790308C28A}" type="presOf" srcId="{AE558D16-539A-4DD5-A7E9-867ED9287683}" destId="{66624927-5441-44A8-B5A1-BAB310BD166A}" srcOrd="0" destOrd="0" presId="urn:microsoft.com/office/officeart/2005/8/layout/cycle2"/>
    <dgm:cxn modelId="{E7BA8D6A-6F08-4611-9D06-C57356551AF2}" srcId="{B3D2012B-F214-4F55-B464-21AE636DC1D1}" destId="{13259E91-3A03-4FDD-A9C7-9BBA5CFD4450}" srcOrd="3" destOrd="0" parTransId="{814A595C-745A-4716-8694-07112F63EDF4}" sibTransId="{75B30DB2-13A0-4FF6-8457-0B0D0465F834}"/>
    <dgm:cxn modelId="{6CE73208-57E5-47DD-82C1-4DACE29F6054}" type="presOf" srcId="{B3D2012B-F214-4F55-B464-21AE636DC1D1}" destId="{F8DB2A5D-27A9-4563-BA90-A00A4C2972AB}" srcOrd="0" destOrd="0" presId="urn:microsoft.com/office/officeart/2005/8/layout/cycle2"/>
    <dgm:cxn modelId="{A0FA1A00-CFC5-4FD2-87FC-C93905FF1B55}" type="presOf" srcId="{1ED05157-C1FB-4757-ABE9-1FC43DC355BE}" destId="{3BB1B250-8282-4232-8D3C-487EBE0FE78B}" srcOrd="1" destOrd="0" presId="urn:microsoft.com/office/officeart/2005/8/layout/cycle2"/>
    <dgm:cxn modelId="{197F4D4D-D811-41B7-829A-1D05CEFAD34F}" type="presOf" srcId="{DE25968F-7AD4-4252-820A-CB228D7B43FF}" destId="{5AA8BBE2-75AC-44F9-9939-13F124B70988}" srcOrd="1" destOrd="0" presId="urn:microsoft.com/office/officeart/2005/8/layout/cycle2"/>
    <dgm:cxn modelId="{50F41CA7-32AD-4C22-B180-0EAE6CEAA2A4}" type="presOf" srcId="{13259E91-3A03-4FDD-A9C7-9BBA5CFD4450}" destId="{7E983153-69C4-4F6A-9E3A-4CD483F225F7}" srcOrd="0" destOrd="0" presId="urn:microsoft.com/office/officeart/2005/8/layout/cycle2"/>
    <dgm:cxn modelId="{2AC77B12-66FF-4840-9128-536DDCE63EBC}" srcId="{B3D2012B-F214-4F55-B464-21AE636DC1D1}" destId="{939D998B-4336-4AF5-84A4-11A204D8273F}" srcOrd="0" destOrd="0" parTransId="{8C1CC69C-2026-4E16-8CCC-9EA6E59D7AF1}" sibTransId="{1ED05157-C1FB-4757-ABE9-1FC43DC355BE}"/>
    <dgm:cxn modelId="{109713B9-7F21-4008-B3D9-BFDDCB528EAF}" type="presOf" srcId="{3DD38AA2-81F1-4F4B-9151-95CD84465131}" destId="{45F5C871-C349-4A5B-941D-32FD23C260C1}" srcOrd="0" destOrd="0" presId="urn:microsoft.com/office/officeart/2005/8/layout/cycle2"/>
    <dgm:cxn modelId="{09283E39-8B71-4B75-8F62-688F6B19D9C4}" type="presOf" srcId="{939D998B-4336-4AF5-84A4-11A204D8273F}" destId="{5AC17806-C0E0-4316-9024-04446F654F5A}" srcOrd="0" destOrd="0" presId="urn:microsoft.com/office/officeart/2005/8/layout/cycle2"/>
    <dgm:cxn modelId="{94DB7485-460C-4952-A4D3-C45CBCDC956E}" type="presOf" srcId="{A630642B-1BF2-443F-9035-071A62902CAC}" destId="{2D2F2F85-F145-40E3-88B9-0D18E4DC05C4}" srcOrd="1" destOrd="0" presId="urn:microsoft.com/office/officeart/2005/8/layout/cycle2"/>
    <dgm:cxn modelId="{8B83CD4C-D6DD-4810-A290-8F7EBE9A0445}" srcId="{B3D2012B-F214-4F55-B464-21AE636DC1D1}" destId="{A0C5F1F1-A1B9-4243-A3F6-7195F449690D}" srcOrd="2" destOrd="0" parTransId="{ACA0FEBB-9AB6-49BB-91B6-5590240374F6}" sibTransId="{3DD38AA2-81F1-4F4B-9151-95CD84465131}"/>
    <dgm:cxn modelId="{3CE6EB0B-79D1-4639-9824-5E059FD872BA}" type="presOf" srcId="{DE25968F-7AD4-4252-820A-CB228D7B43FF}" destId="{4734A66C-DF42-40A4-A689-395993EA2855}" srcOrd="0" destOrd="0" presId="urn:microsoft.com/office/officeart/2005/8/layout/cycle2"/>
    <dgm:cxn modelId="{6552F0D2-2B3E-4322-A85C-4C0591133B11}" type="presOf" srcId="{75B30DB2-13A0-4FF6-8457-0B0D0465F834}" destId="{1558FC92-F17E-4C9D-A296-B8D121BBDE4D}" srcOrd="0" destOrd="0" presId="urn:microsoft.com/office/officeart/2005/8/layout/cycle2"/>
    <dgm:cxn modelId="{0A51F160-FC96-4C3B-8F3B-D230E76102C9}" type="presOf" srcId="{3DD38AA2-81F1-4F4B-9151-95CD84465131}" destId="{70B807E3-4B17-48CF-B02D-AA710D968909}" srcOrd="1" destOrd="0" presId="urn:microsoft.com/office/officeart/2005/8/layout/cycle2"/>
    <dgm:cxn modelId="{2103F7DA-04C8-476C-8927-C0F9A5B8B1C7}" type="presOf" srcId="{A630642B-1BF2-443F-9035-071A62902CAC}" destId="{E88A856E-8DD5-43D1-A7F5-32F9E9274DD8}" srcOrd="0" destOrd="0" presId="urn:microsoft.com/office/officeart/2005/8/layout/cycle2"/>
    <dgm:cxn modelId="{925CE5AB-040C-458C-A556-5C23B8AA93A1}" type="presOf" srcId="{82323752-98D3-4334-B1FC-65A99D618736}" destId="{39F875E6-17D4-4824-9005-02EEE976DD48}" srcOrd="0" destOrd="0" presId="urn:microsoft.com/office/officeart/2005/8/layout/cycle2"/>
    <dgm:cxn modelId="{2DF5F49E-51E9-46C9-AC24-DCEBFE07D181}" srcId="{B3D2012B-F214-4F55-B464-21AE636DC1D1}" destId="{82323752-98D3-4334-B1FC-65A99D618736}" srcOrd="4" destOrd="0" parTransId="{6ADAFA90-AEB6-4882-805D-D45D98403DE1}" sibTransId="{A630642B-1BF2-443F-9035-071A62902CAC}"/>
    <dgm:cxn modelId="{B0C76B56-3971-4DF0-ABF1-A47881165E9E}" type="presOf" srcId="{75B30DB2-13A0-4FF6-8457-0B0D0465F834}" destId="{C99ED2DE-F533-4694-ACFA-6E15E73B190B}" srcOrd="1" destOrd="0" presId="urn:microsoft.com/office/officeart/2005/8/layout/cycle2"/>
    <dgm:cxn modelId="{D713C662-C307-4865-8C96-B32C79D37758}" type="presOf" srcId="{1ED05157-C1FB-4757-ABE9-1FC43DC355BE}" destId="{644DB469-C205-4C40-A3D5-4D95AA5B8BE6}" srcOrd="0" destOrd="0" presId="urn:microsoft.com/office/officeart/2005/8/layout/cycle2"/>
    <dgm:cxn modelId="{F91E2C53-6E6B-4E19-A3A3-43DBAA2BD038}" type="presParOf" srcId="{F8DB2A5D-27A9-4563-BA90-A00A4C2972AB}" destId="{5AC17806-C0E0-4316-9024-04446F654F5A}" srcOrd="0" destOrd="0" presId="urn:microsoft.com/office/officeart/2005/8/layout/cycle2"/>
    <dgm:cxn modelId="{76FF97ED-4F2E-411E-BB09-4AE63F9D7BE4}" type="presParOf" srcId="{F8DB2A5D-27A9-4563-BA90-A00A4C2972AB}" destId="{644DB469-C205-4C40-A3D5-4D95AA5B8BE6}" srcOrd="1" destOrd="0" presId="urn:microsoft.com/office/officeart/2005/8/layout/cycle2"/>
    <dgm:cxn modelId="{C2D7AD4B-49DF-4589-A604-B29AF822E393}" type="presParOf" srcId="{644DB469-C205-4C40-A3D5-4D95AA5B8BE6}" destId="{3BB1B250-8282-4232-8D3C-487EBE0FE78B}" srcOrd="0" destOrd="0" presId="urn:microsoft.com/office/officeart/2005/8/layout/cycle2"/>
    <dgm:cxn modelId="{4618D16B-85FA-4A97-902D-717153074FD6}" type="presParOf" srcId="{F8DB2A5D-27A9-4563-BA90-A00A4C2972AB}" destId="{66624927-5441-44A8-B5A1-BAB310BD166A}" srcOrd="2" destOrd="0" presId="urn:microsoft.com/office/officeart/2005/8/layout/cycle2"/>
    <dgm:cxn modelId="{B95AC966-9C36-4D72-8434-D0A4A61A762A}" type="presParOf" srcId="{F8DB2A5D-27A9-4563-BA90-A00A4C2972AB}" destId="{4734A66C-DF42-40A4-A689-395993EA2855}" srcOrd="3" destOrd="0" presId="urn:microsoft.com/office/officeart/2005/8/layout/cycle2"/>
    <dgm:cxn modelId="{DC54F0D2-70FE-4BDC-9781-8A74C20D862D}" type="presParOf" srcId="{4734A66C-DF42-40A4-A689-395993EA2855}" destId="{5AA8BBE2-75AC-44F9-9939-13F124B70988}" srcOrd="0" destOrd="0" presId="urn:microsoft.com/office/officeart/2005/8/layout/cycle2"/>
    <dgm:cxn modelId="{2C1438CC-577D-4E6E-AAF5-ECFCCF8FC80C}" type="presParOf" srcId="{F8DB2A5D-27A9-4563-BA90-A00A4C2972AB}" destId="{E61B9703-DB09-4CED-9C57-5EA3A2F55158}" srcOrd="4" destOrd="0" presId="urn:microsoft.com/office/officeart/2005/8/layout/cycle2"/>
    <dgm:cxn modelId="{F097AE47-4E32-4760-9937-C68D58E9612E}" type="presParOf" srcId="{F8DB2A5D-27A9-4563-BA90-A00A4C2972AB}" destId="{45F5C871-C349-4A5B-941D-32FD23C260C1}" srcOrd="5" destOrd="0" presId="urn:microsoft.com/office/officeart/2005/8/layout/cycle2"/>
    <dgm:cxn modelId="{8B110CF5-D86F-4FB3-BBEE-D4BBEAFFE409}" type="presParOf" srcId="{45F5C871-C349-4A5B-941D-32FD23C260C1}" destId="{70B807E3-4B17-48CF-B02D-AA710D968909}" srcOrd="0" destOrd="0" presId="urn:microsoft.com/office/officeart/2005/8/layout/cycle2"/>
    <dgm:cxn modelId="{883AC080-76B9-4AC8-9600-E301A604C635}" type="presParOf" srcId="{F8DB2A5D-27A9-4563-BA90-A00A4C2972AB}" destId="{7E983153-69C4-4F6A-9E3A-4CD483F225F7}" srcOrd="6" destOrd="0" presId="urn:microsoft.com/office/officeart/2005/8/layout/cycle2"/>
    <dgm:cxn modelId="{39FDF09C-6344-4430-BFF8-628BCFB8053E}" type="presParOf" srcId="{F8DB2A5D-27A9-4563-BA90-A00A4C2972AB}" destId="{1558FC92-F17E-4C9D-A296-B8D121BBDE4D}" srcOrd="7" destOrd="0" presId="urn:microsoft.com/office/officeart/2005/8/layout/cycle2"/>
    <dgm:cxn modelId="{86A1FDA7-113B-4664-A8B1-09D7A4DCA334}" type="presParOf" srcId="{1558FC92-F17E-4C9D-A296-B8D121BBDE4D}" destId="{C99ED2DE-F533-4694-ACFA-6E15E73B190B}" srcOrd="0" destOrd="0" presId="urn:microsoft.com/office/officeart/2005/8/layout/cycle2"/>
    <dgm:cxn modelId="{9C618588-A9CA-4022-90F2-AF5EE9A3128F}" type="presParOf" srcId="{F8DB2A5D-27A9-4563-BA90-A00A4C2972AB}" destId="{39F875E6-17D4-4824-9005-02EEE976DD48}" srcOrd="8" destOrd="0" presId="urn:microsoft.com/office/officeart/2005/8/layout/cycle2"/>
    <dgm:cxn modelId="{2DC71D9A-3486-4130-9659-E44183EE51A0}" type="presParOf" srcId="{F8DB2A5D-27A9-4563-BA90-A00A4C2972AB}" destId="{E88A856E-8DD5-43D1-A7F5-32F9E9274DD8}" srcOrd="9" destOrd="0" presId="urn:microsoft.com/office/officeart/2005/8/layout/cycle2"/>
    <dgm:cxn modelId="{CFF5FE00-4E0D-4042-AB32-C8C898E4D63A}" type="presParOf" srcId="{E88A856E-8DD5-43D1-A7F5-32F9E9274DD8}" destId="{2D2F2F85-F145-40E3-88B9-0D18E4DC05C4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85A81678-D834-4614-B71C-CF5527305C51}" type="doc">
      <dgm:prSet loTypeId="urn:microsoft.com/office/officeart/2005/8/layout/hProcess4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D546BD40-CC1C-472C-BB42-F3790C0995B5}">
      <dgm:prSet phldrT="[Текст]"/>
      <dgm:spPr/>
      <dgm:t>
        <a:bodyPr/>
        <a:lstStyle/>
        <a:p>
          <a:r>
            <a:rPr lang="ru-RU" dirty="0" smtClean="0"/>
            <a:t>за счет средств заявителя</a:t>
          </a:r>
          <a:endParaRPr lang="ru-RU" dirty="0"/>
        </a:p>
      </dgm:t>
    </dgm:pt>
    <dgm:pt modelId="{F09E2084-AC65-467C-A819-01770A66CAB1}" type="parTrans" cxnId="{1F8437BD-CB5D-4435-B028-390EAE810898}">
      <dgm:prSet/>
      <dgm:spPr/>
      <dgm:t>
        <a:bodyPr/>
        <a:lstStyle/>
        <a:p>
          <a:endParaRPr lang="ru-RU"/>
        </a:p>
      </dgm:t>
    </dgm:pt>
    <dgm:pt modelId="{75F6EAF7-F1ED-4643-9BE6-5FBDEF136776}" type="sibTrans" cxnId="{1F8437BD-CB5D-4435-B028-390EAE810898}">
      <dgm:prSet/>
      <dgm:spPr/>
      <dgm:t>
        <a:bodyPr/>
        <a:lstStyle/>
        <a:p>
          <a:endParaRPr lang="ru-RU" dirty="0"/>
        </a:p>
      </dgm:t>
    </dgm:pt>
    <dgm:pt modelId="{D14E8081-7F2C-4BD7-B1D7-3A8A5C06D770}">
      <dgm:prSet phldrT="[Текст]" custT="1"/>
      <dgm:spPr/>
      <dgm:t>
        <a:bodyPr/>
        <a:lstStyle/>
        <a:p>
          <a:r>
            <a:rPr lang="ru-RU" sz="1700" dirty="0" smtClean="0"/>
            <a:t>по запросам работников, профессиональных союзов, их объединений и иных уполномоченных работниками представительных органов, работодателей, их объединений</a:t>
          </a:r>
          <a:endParaRPr lang="ru-RU" sz="1700" dirty="0"/>
        </a:p>
      </dgm:t>
    </dgm:pt>
    <dgm:pt modelId="{3152DCBD-0D3F-456A-A9A4-54A00A15CEDD}" type="parTrans" cxnId="{457C8310-1D92-4656-B4D1-DEC0FB76E8F7}">
      <dgm:prSet/>
      <dgm:spPr/>
      <dgm:t>
        <a:bodyPr/>
        <a:lstStyle/>
        <a:p>
          <a:endParaRPr lang="ru-RU"/>
        </a:p>
      </dgm:t>
    </dgm:pt>
    <dgm:pt modelId="{A0C4DF84-8930-4204-A86E-533EAD589DE8}" type="sibTrans" cxnId="{457C8310-1D92-4656-B4D1-DEC0FB76E8F7}">
      <dgm:prSet/>
      <dgm:spPr/>
      <dgm:t>
        <a:bodyPr/>
        <a:lstStyle/>
        <a:p>
          <a:endParaRPr lang="ru-RU"/>
        </a:p>
      </dgm:t>
    </dgm:pt>
    <dgm:pt modelId="{023985F6-4A72-4706-A883-A495551CB450}">
      <dgm:prSet phldrT="[Текст]"/>
      <dgm:spPr/>
      <dgm:t>
        <a:bodyPr/>
        <a:lstStyle/>
        <a:p>
          <a:r>
            <a:rPr lang="ru-RU" dirty="0" smtClean="0"/>
            <a:t>за счет средств федерального бюджета</a:t>
          </a:r>
          <a:endParaRPr lang="ru-RU" dirty="0"/>
        </a:p>
      </dgm:t>
    </dgm:pt>
    <dgm:pt modelId="{476B973A-3F3E-475A-BD78-11DC0695FE00}" type="parTrans" cxnId="{CE16E686-520A-42FD-87AD-B97113E2DF59}">
      <dgm:prSet/>
      <dgm:spPr/>
      <dgm:t>
        <a:bodyPr/>
        <a:lstStyle/>
        <a:p>
          <a:endParaRPr lang="ru-RU"/>
        </a:p>
      </dgm:t>
    </dgm:pt>
    <dgm:pt modelId="{5F5C6835-5150-43B1-AEBF-FC4868ADB1C0}" type="sibTrans" cxnId="{CE16E686-520A-42FD-87AD-B97113E2DF59}">
      <dgm:prSet/>
      <dgm:spPr/>
      <dgm:t>
        <a:bodyPr/>
        <a:lstStyle/>
        <a:p>
          <a:endParaRPr lang="ru-RU"/>
        </a:p>
      </dgm:t>
    </dgm:pt>
    <dgm:pt modelId="{14C58C15-D1AE-475B-AAFA-B7D80E3E3CE5}">
      <dgm:prSet phldrT="[Текст]" custT="1"/>
      <dgm:spPr/>
      <dgm:t>
        <a:bodyPr/>
        <a:lstStyle/>
        <a:p>
          <a:r>
            <a:rPr lang="ru-RU" sz="1700" dirty="0" smtClean="0"/>
            <a:t>по представлению Роструда или его территориальных органов в связи с проводимыми мероприятиями по государственному контролю (надзору) за соблюдением требований настоящего Федерального закона</a:t>
          </a:r>
          <a:endParaRPr lang="ru-RU" sz="1700" dirty="0"/>
        </a:p>
      </dgm:t>
    </dgm:pt>
    <dgm:pt modelId="{8C302FDA-9778-49F6-8BB6-6FF5419471C3}" type="parTrans" cxnId="{295C7D39-0273-455D-8E07-5AFA7D7F81EE}">
      <dgm:prSet/>
      <dgm:spPr/>
      <dgm:t>
        <a:bodyPr/>
        <a:lstStyle/>
        <a:p>
          <a:endParaRPr lang="ru-RU"/>
        </a:p>
      </dgm:t>
    </dgm:pt>
    <dgm:pt modelId="{A3459237-1C69-43C6-9685-49C126FE7FA9}" type="sibTrans" cxnId="{295C7D39-0273-455D-8E07-5AFA7D7F81EE}">
      <dgm:prSet/>
      <dgm:spPr/>
      <dgm:t>
        <a:bodyPr/>
        <a:lstStyle/>
        <a:p>
          <a:endParaRPr lang="ru-RU"/>
        </a:p>
      </dgm:t>
    </dgm:pt>
    <dgm:pt modelId="{EB7CF352-4781-40CE-AB19-E8D9A07B5498}" type="pres">
      <dgm:prSet presAssocID="{85A81678-D834-4614-B71C-CF5527305C5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0076DE7-62D2-41F1-8D44-A22ED390ED7B}" type="pres">
      <dgm:prSet presAssocID="{85A81678-D834-4614-B71C-CF5527305C51}" presName="tSp" presStyleCnt="0"/>
      <dgm:spPr/>
    </dgm:pt>
    <dgm:pt modelId="{56C9B44B-D35F-4102-851E-6071D985380E}" type="pres">
      <dgm:prSet presAssocID="{85A81678-D834-4614-B71C-CF5527305C51}" presName="bSp" presStyleCnt="0"/>
      <dgm:spPr/>
    </dgm:pt>
    <dgm:pt modelId="{FB0794E4-9524-4597-AD83-0D2B11AF53DB}" type="pres">
      <dgm:prSet presAssocID="{85A81678-D834-4614-B71C-CF5527305C51}" presName="process" presStyleCnt="0"/>
      <dgm:spPr/>
    </dgm:pt>
    <dgm:pt modelId="{F91A0188-EDFD-4472-B0F7-91B2D537EA8E}" type="pres">
      <dgm:prSet presAssocID="{D546BD40-CC1C-472C-BB42-F3790C0995B5}" presName="composite1" presStyleCnt="0"/>
      <dgm:spPr/>
    </dgm:pt>
    <dgm:pt modelId="{1AFA0B09-BF9D-4AD4-A14D-6B6EDB1E7FDA}" type="pres">
      <dgm:prSet presAssocID="{D546BD40-CC1C-472C-BB42-F3790C0995B5}" presName="dummyNode1" presStyleLbl="node1" presStyleIdx="0" presStyleCnt="2"/>
      <dgm:spPr/>
    </dgm:pt>
    <dgm:pt modelId="{4E9DCE8F-1A22-4C5E-BBFC-93E5DFE98E35}" type="pres">
      <dgm:prSet presAssocID="{D546BD40-CC1C-472C-BB42-F3790C0995B5}" presName="childNode1" presStyleLbl="bgAcc1" presStyleIdx="0" presStyleCnt="2" custScaleX="112976" custLinFactNeighborX="1524" custLinFactNeighborY="-232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6190C1-3C9E-41AE-8D3F-CB6EA2471911}" type="pres">
      <dgm:prSet presAssocID="{D546BD40-CC1C-472C-BB42-F3790C0995B5}" presName="childNode1tx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CAFA29-8DF6-401A-A55F-65FF424397DD}" type="pres">
      <dgm:prSet presAssocID="{D546BD40-CC1C-472C-BB42-F3790C0995B5}" presName="parentNode1" presStyleLbl="node1" presStyleIdx="0" presStyleCnt="2" custLinFactNeighborX="-14582" custLinFactNeighborY="-5660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9BF23D-E8C3-4406-A633-824D1544CA2A}" type="pres">
      <dgm:prSet presAssocID="{D546BD40-CC1C-472C-BB42-F3790C0995B5}" presName="connSite1" presStyleCnt="0"/>
      <dgm:spPr/>
    </dgm:pt>
    <dgm:pt modelId="{68F6E653-0BE9-4D5B-895B-890C4707AE71}" type="pres">
      <dgm:prSet presAssocID="{75F6EAF7-F1ED-4643-9BE6-5FBDEF136776}" presName="Name9" presStyleLbl="sibTrans2D1" presStyleIdx="0" presStyleCnt="1" custAng="555954" custFlipVert="1" custScaleX="33251" custScaleY="8272" custLinFactNeighborX="59511" custLinFactNeighborY="-12735"/>
      <dgm:spPr/>
      <dgm:t>
        <a:bodyPr/>
        <a:lstStyle/>
        <a:p>
          <a:endParaRPr lang="ru-RU"/>
        </a:p>
      </dgm:t>
    </dgm:pt>
    <dgm:pt modelId="{EAFB4047-53F4-49F3-A6F0-F5B8A073D7EB}" type="pres">
      <dgm:prSet presAssocID="{023985F6-4A72-4706-A883-A495551CB450}" presName="composite2" presStyleCnt="0"/>
      <dgm:spPr/>
    </dgm:pt>
    <dgm:pt modelId="{2C0C374A-796B-448A-B3B3-2B70A7A78E90}" type="pres">
      <dgm:prSet presAssocID="{023985F6-4A72-4706-A883-A495551CB450}" presName="dummyNode2" presStyleLbl="node1" presStyleIdx="0" presStyleCnt="2"/>
      <dgm:spPr/>
    </dgm:pt>
    <dgm:pt modelId="{DE763130-1FC5-4C59-B786-E615BFE0B6D5}" type="pres">
      <dgm:prSet presAssocID="{023985F6-4A72-4706-A883-A495551CB450}" presName="childNode2" presStyleLbl="bgAcc1" presStyleIdx="1" presStyleCnt="2" custScaleX="131772" custScaleY="100351" custLinFactNeighborX="-144" custLinFactNeighborY="-231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A70CBB-0526-47E0-8001-CBA0106CCB74}" type="pres">
      <dgm:prSet presAssocID="{023985F6-4A72-4706-A883-A495551CB450}" presName="childNode2tx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D05700-2E02-45A8-9D2C-34F19D5253E4}" type="pres">
      <dgm:prSet presAssocID="{023985F6-4A72-4706-A883-A495551CB450}" presName="parentNode2" presStyleLbl="node1" presStyleIdx="1" presStyleCnt="2" custLinFactNeighborX="-16363" custLinFactNeighborY="-5130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745C18-B86C-477F-A662-74238D258327}" type="pres">
      <dgm:prSet presAssocID="{023985F6-4A72-4706-A883-A495551CB450}" presName="connSite2" presStyleCnt="0"/>
      <dgm:spPr/>
    </dgm:pt>
  </dgm:ptLst>
  <dgm:cxnLst>
    <dgm:cxn modelId="{759B3D98-7332-46CB-A88B-66D111718863}" type="presOf" srcId="{14C58C15-D1AE-475B-AAFA-B7D80E3E3CE5}" destId="{DE763130-1FC5-4C59-B786-E615BFE0B6D5}" srcOrd="0" destOrd="0" presId="urn:microsoft.com/office/officeart/2005/8/layout/hProcess4"/>
    <dgm:cxn modelId="{25633A56-C6C8-4B0F-B3A1-1EAC2849BA05}" type="presOf" srcId="{85A81678-D834-4614-B71C-CF5527305C51}" destId="{EB7CF352-4781-40CE-AB19-E8D9A07B5498}" srcOrd="0" destOrd="0" presId="urn:microsoft.com/office/officeart/2005/8/layout/hProcess4"/>
    <dgm:cxn modelId="{E8824E30-A3F0-4F15-BD8E-4EF70A3AF6AB}" type="presOf" srcId="{D546BD40-CC1C-472C-BB42-F3790C0995B5}" destId="{06CAFA29-8DF6-401A-A55F-65FF424397DD}" srcOrd="0" destOrd="0" presId="urn:microsoft.com/office/officeart/2005/8/layout/hProcess4"/>
    <dgm:cxn modelId="{E425F5EB-91FB-43FB-BF3E-CBE93B07ACE0}" type="presOf" srcId="{75F6EAF7-F1ED-4643-9BE6-5FBDEF136776}" destId="{68F6E653-0BE9-4D5B-895B-890C4707AE71}" srcOrd="0" destOrd="0" presId="urn:microsoft.com/office/officeart/2005/8/layout/hProcess4"/>
    <dgm:cxn modelId="{457C8310-1D92-4656-B4D1-DEC0FB76E8F7}" srcId="{D546BD40-CC1C-472C-BB42-F3790C0995B5}" destId="{D14E8081-7F2C-4BD7-B1D7-3A8A5C06D770}" srcOrd="0" destOrd="0" parTransId="{3152DCBD-0D3F-456A-A9A4-54A00A15CEDD}" sibTransId="{A0C4DF84-8930-4204-A86E-533EAD589DE8}"/>
    <dgm:cxn modelId="{295C7D39-0273-455D-8E07-5AFA7D7F81EE}" srcId="{023985F6-4A72-4706-A883-A495551CB450}" destId="{14C58C15-D1AE-475B-AAFA-B7D80E3E3CE5}" srcOrd="0" destOrd="0" parTransId="{8C302FDA-9778-49F6-8BB6-6FF5419471C3}" sibTransId="{A3459237-1C69-43C6-9685-49C126FE7FA9}"/>
    <dgm:cxn modelId="{8E965639-2CEA-4425-8FBE-EEEDBB930347}" type="presOf" srcId="{D14E8081-7F2C-4BD7-B1D7-3A8A5C06D770}" destId="{BD6190C1-3C9E-41AE-8D3F-CB6EA2471911}" srcOrd="1" destOrd="0" presId="urn:microsoft.com/office/officeart/2005/8/layout/hProcess4"/>
    <dgm:cxn modelId="{1F8437BD-CB5D-4435-B028-390EAE810898}" srcId="{85A81678-D834-4614-B71C-CF5527305C51}" destId="{D546BD40-CC1C-472C-BB42-F3790C0995B5}" srcOrd="0" destOrd="0" parTransId="{F09E2084-AC65-467C-A819-01770A66CAB1}" sibTransId="{75F6EAF7-F1ED-4643-9BE6-5FBDEF136776}"/>
    <dgm:cxn modelId="{20866043-958A-41C8-A823-C990A954CBE1}" type="presOf" srcId="{D14E8081-7F2C-4BD7-B1D7-3A8A5C06D770}" destId="{4E9DCE8F-1A22-4C5E-BBFC-93E5DFE98E35}" srcOrd="0" destOrd="0" presId="urn:microsoft.com/office/officeart/2005/8/layout/hProcess4"/>
    <dgm:cxn modelId="{CE16E686-520A-42FD-87AD-B97113E2DF59}" srcId="{85A81678-D834-4614-B71C-CF5527305C51}" destId="{023985F6-4A72-4706-A883-A495551CB450}" srcOrd="1" destOrd="0" parTransId="{476B973A-3F3E-475A-BD78-11DC0695FE00}" sibTransId="{5F5C6835-5150-43B1-AEBF-FC4868ADB1C0}"/>
    <dgm:cxn modelId="{16EA8619-DDFB-40E7-A257-35C71AB426D8}" type="presOf" srcId="{023985F6-4A72-4706-A883-A495551CB450}" destId="{DFD05700-2E02-45A8-9D2C-34F19D5253E4}" srcOrd="0" destOrd="0" presId="urn:microsoft.com/office/officeart/2005/8/layout/hProcess4"/>
    <dgm:cxn modelId="{C5775570-1929-46B4-A4A4-1CFA0BD72A18}" type="presOf" srcId="{14C58C15-D1AE-475B-AAFA-B7D80E3E3CE5}" destId="{20A70CBB-0526-47E0-8001-CBA0106CCB74}" srcOrd="1" destOrd="0" presId="urn:microsoft.com/office/officeart/2005/8/layout/hProcess4"/>
    <dgm:cxn modelId="{A1F05206-F201-40A8-9E79-D0C7E5430F86}" type="presParOf" srcId="{EB7CF352-4781-40CE-AB19-E8D9A07B5498}" destId="{90076DE7-62D2-41F1-8D44-A22ED390ED7B}" srcOrd="0" destOrd="0" presId="urn:microsoft.com/office/officeart/2005/8/layout/hProcess4"/>
    <dgm:cxn modelId="{6CD04A7C-765B-4157-AC92-0D1ACB963C2E}" type="presParOf" srcId="{EB7CF352-4781-40CE-AB19-E8D9A07B5498}" destId="{56C9B44B-D35F-4102-851E-6071D985380E}" srcOrd="1" destOrd="0" presId="urn:microsoft.com/office/officeart/2005/8/layout/hProcess4"/>
    <dgm:cxn modelId="{CD1D6797-BA10-4723-9968-01EBD008BE42}" type="presParOf" srcId="{EB7CF352-4781-40CE-AB19-E8D9A07B5498}" destId="{FB0794E4-9524-4597-AD83-0D2B11AF53DB}" srcOrd="2" destOrd="0" presId="urn:microsoft.com/office/officeart/2005/8/layout/hProcess4"/>
    <dgm:cxn modelId="{D0AE62D6-BD42-42D3-BE0D-D81AA646CD5D}" type="presParOf" srcId="{FB0794E4-9524-4597-AD83-0D2B11AF53DB}" destId="{F91A0188-EDFD-4472-B0F7-91B2D537EA8E}" srcOrd="0" destOrd="0" presId="urn:microsoft.com/office/officeart/2005/8/layout/hProcess4"/>
    <dgm:cxn modelId="{E5EC0AC1-60B1-447A-A1F9-A9CD076E4F4D}" type="presParOf" srcId="{F91A0188-EDFD-4472-B0F7-91B2D537EA8E}" destId="{1AFA0B09-BF9D-4AD4-A14D-6B6EDB1E7FDA}" srcOrd="0" destOrd="0" presId="urn:microsoft.com/office/officeart/2005/8/layout/hProcess4"/>
    <dgm:cxn modelId="{07753B52-73F3-406C-A092-0BB767EF36EC}" type="presParOf" srcId="{F91A0188-EDFD-4472-B0F7-91B2D537EA8E}" destId="{4E9DCE8F-1A22-4C5E-BBFC-93E5DFE98E35}" srcOrd="1" destOrd="0" presId="urn:microsoft.com/office/officeart/2005/8/layout/hProcess4"/>
    <dgm:cxn modelId="{17DA5B2C-E2A1-47DA-B4FE-146B9EEF4CB4}" type="presParOf" srcId="{F91A0188-EDFD-4472-B0F7-91B2D537EA8E}" destId="{BD6190C1-3C9E-41AE-8D3F-CB6EA2471911}" srcOrd="2" destOrd="0" presId="urn:microsoft.com/office/officeart/2005/8/layout/hProcess4"/>
    <dgm:cxn modelId="{1BB6921A-AD61-4C05-A011-A422BBF07DA0}" type="presParOf" srcId="{F91A0188-EDFD-4472-B0F7-91B2D537EA8E}" destId="{06CAFA29-8DF6-401A-A55F-65FF424397DD}" srcOrd="3" destOrd="0" presId="urn:microsoft.com/office/officeart/2005/8/layout/hProcess4"/>
    <dgm:cxn modelId="{15855812-DA29-45AE-A1BB-688A8AAD97E1}" type="presParOf" srcId="{F91A0188-EDFD-4472-B0F7-91B2D537EA8E}" destId="{259BF23D-E8C3-4406-A633-824D1544CA2A}" srcOrd="4" destOrd="0" presId="urn:microsoft.com/office/officeart/2005/8/layout/hProcess4"/>
    <dgm:cxn modelId="{08DC9685-8F5E-436E-A888-DAE11ACB3970}" type="presParOf" srcId="{FB0794E4-9524-4597-AD83-0D2B11AF53DB}" destId="{68F6E653-0BE9-4D5B-895B-890C4707AE71}" srcOrd="1" destOrd="0" presId="urn:microsoft.com/office/officeart/2005/8/layout/hProcess4"/>
    <dgm:cxn modelId="{0CED4D74-339E-4A7E-B02B-D3CB807E93F6}" type="presParOf" srcId="{FB0794E4-9524-4597-AD83-0D2B11AF53DB}" destId="{EAFB4047-53F4-49F3-A6F0-F5B8A073D7EB}" srcOrd="2" destOrd="0" presId="urn:microsoft.com/office/officeart/2005/8/layout/hProcess4"/>
    <dgm:cxn modelId="{54132986-08E4-4E06-9531-E5A2780E5DD1}" type="presParOf" srcId="{EAFB4047-53F4-49F3-A6F0-F5B8A073D7EB}" destId="{2C0C374A-796B-448A-B3B3-2B70A7A78E90}" srcOrd="0" destOrd="0" presId="urn:microsoft.com/office/officeart/2005/8/layout/hProcess4"/>
    <dgm:cxn modelId="{9E743C05-03E7-4E46-965C-AB5EA4E778AE}" type="presParOf" srcId="{EAFB4047-53F4-49F3-A6F0-F5B8A073D7EB}" destId="{DE763130-1FC5-4C59-B786-E615BFE0B6D5}" srcOrd="1" destOrd="0" presId="urn:microsoft.com/office/officeart/2005/8/layout/hProcess4"/>
    <dgm:cxn modelId="{D705D6BD-1B84-4E3C-A868-C8A9A3FE1ADC}" type="presParOf" srcId="{EAFB4047-53F4-49F3-A6F0-F5B8A073D7EB}" destId="{20A70CBB-0526-47E0-8001-CBA0106CCB74}" srcOrd="2" destOrd="0" presId="urn:microsoft.com/office/officeart/2005/8/layout/hProcess4"/>
    <dgm:cxn modelId="{1F0252C0-8071-4713-B276-8F29ED6603E3}" type="presParOf" srcId="{EAFB4047-53F4-49F3-A6F0-F5B8A073D7EB}" destId="{DFD05700-2E02-45A8-9D2C-34F19D5253E4}" srcOrd="3" destOrd="0" presId="urn:microsoft.com/office/officeart/2005/8/layout/hProcess4"/>
    <dgm:cxn modelId="{34880E7C-258D-411A-8260-CF2E1E829146}" type="presParOf" srcId="{EAFB4047-53F4-49F3-A6F0-F5B8A073D7EB}" destId="{80745C18-B86C-477F-A662-74238D258327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D12BCA8-147F-4877-85B6-FF081F162092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06526F4-2378-408C-8E47-E099A967791A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2"/>
              </a:solidFill>
            </a:rPr>
            <a:t>Федеральным законом №421 от 28.12.2013 (законом «спутником») предусмотрены:</a:t>
          </a:r>
          <a:endParaRPr lang="ru-RU" sz="2000" dirty="0">
            <a:solidFill>
              <a:schemeClr val="tx2"/>
            </a:solidFill>
          </a:endParaRPr>
        </a:p>
      </dgm:t>
    </dgm:pt>
    <dgm:pt modelId="{C1C4A267-FDFF-42D5-88FE-61A3278243C4}" type="parTrans" cxnId="{1CA2A6DD-B1B1-4B33-95D2-39031FEC16C5}">
      <dgm:prSet/>
      <dgm:spPr/>
      <dgm:t>
        <a:bodyPr/>
        <a:lstStyle/>
        <a:p>
          <a:endParaRPr lang="ru-RU" sz="1600"/>
        </a:p>
      </dgm:t>
    </dgm:pt>
    <dgm:pt modelId="{53B0295C-7051-48ED-A2CF-994BEC5AB767}" type="sibTrans" cxnId="{1CA2A6DD-B1B1-4B33-95D2-39031FEC16C5}">
      <dgm:prSet/>
      <dgm:spPr/>
      <dgm:t>
        <a:bodyPr/>
        <a:lstStyle/>
        <a:p>
          <a:endParaRPr lang="ru-RU" sz="1600"/>
        </a:p>
      </dgm:t>
    </dgm:pt>
    <dgm:pt modelId="{EEBC3512-B464-4436-A0A4-BC1CCCAFF201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2"/>
              </a:solidFill>
            </a:rPr>
            <a:t>Изменения в Трудовом кодексе Российской Федерации и иные законодательные акты в части определения специальной оценки условий труда как основания для решения вопроса о предоставлении работнику гарантий и компенсаций в связи с работой во вредных или опасных условиях труда</a:t>
          </a:r>
          <a:endParaRPr lang="ru-RU" sz="1800" dirty="0">
            <a:solidFill>
              <a:schemeClr val="tx2"/>
            </a:solidFill>
          </a:endParaRPr>
        </a:p>
      </dgm:t>
    </dgm:pt>
    <dgm:pt modelId="{015C5F97-FF76-40EB-828E-430BF978624A}" type="parTrans" cxnId="{48B6A257-249A-476F-B21A-09F0CF9C2545}">
      <dgm:prSet/>
      <dgm:spPr/>
      <dgm:t>
        <a:bodyPr/>
        <a:lstStyle/>
        <a:p>
          <a:endParaRPr lang="ru-RU" sz="1600"/>
        </a:p>
      </dgm:t>
    </dgm:pt>
    <dgm:pt modelId="{A33AEBBA-D16D-44F7-9959-4801BECF03AE}" type="sibTrans" cxnId="{48B6A257-249A-476F-B21A-09F0CF9C2545}">
      <dgm:prSet/>
      <dgm:spPr/>
      <dgm:t>
        <a:bodyPr/>
        <a:lstStyle/>
        <a:p>
          <a:endParaRPr lang="ru-RU" sz="1600"/>
        </a:p>
      </dgm:t>
    </dgm:pt>
    <dgm:pt modelId="{399818D2-B573-4D0C-994C-D1E2DA5C510E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800" b="1" dirty="0" smtClean="0">
              <a:solidFill>
                <a:schemeClr val="tx2"/>
              </a:solidFill>
            </a:rPr>
            <a:t>Изменения в законодательстве о страховых взносах в ПФР в части дифференциации тарифов дополнительных страховых взносов в ПФР в зависимости от выявленного по результатам специальной оценки условий труда класса условий труда</a:t>
          </a:r>
          <a:endParaRPr lang="ru-RU" sz="1800" dirty="0">
            <a:solidFill>
              <a:schemeClr val="tx2"/>
            </a:solidFill>
          </a:endParaRPr>
        </a:p>
      </dgm:t>
    </dgm:pt>
    <dgm:pt modelId="{D0B751FC-9DCD-4A8C-92F6-3EE2C90FCE41}" type="parTrans" cxnId="{A50747B8-8CAB-4F4A-B594-B88AD24B04E1}">
      <dgm:prSet/>
      <dgm:spPr/>
      <dgm:t>
        <a:bodyPr/>
        <a:lstStyle/>
        <a:p>
          <a:endParaRPr lang="ru-RU" sz="1600"/>
        </a:p>
      </dgm:t>
    </dgm:pt>
    <dgm:pt modelId="{38669995-DA9C-455D-8774-C1EF9801CB01}" type="sibTrans" cxnId="{A50747B8-8CAB-4F4A-B594-B88AD24B04E1}">
      <dgm:prSet/>
      <dgm:spPr/>
      <dgm:t>
        <a:bodyPr/>
        <a:lstStyle/>
        <a:p>
          <a:endParaRPr lang="ru-RU" sz="1600"/>
        </a:p>
      </dgm:t>
    </dgm:pt>
    <dgm:pt modelId="{C518FFE3-86E3-4F13-9ECC-458CBA27995C}">
      <dgm:prSet custT="1"/>
      <dgm:spPr/>
      <dgm:t>
        <a:bodyPr/>
        <a:lstStyle/>
        <a:p>
          <a:pPr>
            <a:spcAft>
              <a:spcPts val="0"/>
            </a:spcAft>
          </a:pPr>
          <a:r>
            <a:rPr lang="ru-RU" sz="1800" b="1" dirty="0" smtClean="0">
              <a:solidFill>
                <a:schemeClr val="tx2"/>
              </a:solidFill>
            </a:rPr>
            <a:t>Изменения в пенсионном законодательство в части определения условий пенсионного обеспечения работников, за которых осуществляется уплата дополнительных взносов в ПФР, а также особенности сохранения и учета прав работников, осуществляющих трудовую деятельность на рабочих местах, </a:t>
          </a:r>
        </a:p>
        <a:p>
          <a:pPr>
            <a:spcAft>
              <a:spcPts val="0"/>
            </a:spcAft>
          </a:pPr>
          <a:r>
            <a:rPr lang="ru-RU" sz="1800" b="1" dirty="0" smtClean="0">
              <a:solidFill>
                <a:schemeClr val="tx2"/>
              </a:solidFill>
            </a:rPr>
            <a:t>включенных в Списки № 1 и № 2</a:t>
          </a:r>
          <a:endParaRPr lang="ru-RU" sz="1800" b="1" dirty="0">
            <a:solidFill>
              <a:schemeClr val="tx2"/>
            </a:solidFill>
          </a:endParaRPr>
        </a:p>
      </dgm:t>
    </dgm:pt>
    <dgm:pt modelId="{FA1293A2-7988-4475-AC94-D8903D09A8DE}" type="parTrans" cxnId="{BC620C64-209B-4057-9F9C-0224EC7BA59F}">
      <dgm:prSet/>
      <dgm:spPr/>
      <dgm:t>
        <a:bodyPr/>
        <a:lstStyle/>
        <a:p>
          <a:endParaRPr lang="ru-RU" sz="1600"/>
        </a:p>
      </dgm:t>
    </dgm:pt>
    <dgm:pt modelId="{7A558C7C-3F6F-4E88-9AA3-A1A8D4F19773}" type="sibTrans" cxnId="{BC620C64-209B-4057-9F9C-0224EC7BA59F}">
      <dgm:prSet/>
      <dgm:spPr/>
      <dgm:t>
        <a:bodyPr/>
        <a:lstStyle/>
        <a:p>
          <a:endParaRPr lang="ru-RU" sz="1600"/>
        </a:p>
      </dgm:t>
    </dgm:pt>
    <dgm:pt modelId="{1E20878C-17A4-4F94-8875-9E8887D6E45F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2"/>
              </a:solidFill>
            </a:rPr>
            <a:t>Нормативные правовые акты Правительства России и Минтруда России, конкретизирующие условия, порядок проведения специальной оценки условий труда, предоставления гарантий и компенсаций</a:t>
          </a:r>
          <a:endParaRPr lang="ru-RU" sz="1800" dirty="0">
            <a:solidFill>
              <a:schemeClr val="tx2"/>
            </a:solidFill>
          </a:endParaRPr>
        </a:p>
      </dgm:t>
    </dgm:pt>
    <dgm:pt modelId="{2D4A1A6E-23EE-432E-BEAE-6A168A661B20}" type="parTrans" cxnId="{F4406B61-4BD9-468F-B3C7-D941FB52943B}">
      <dgm:prSet/>
      <dgm:spPr/>
      <dgm:t>
        <a:bodyPr/>
        <a:lstStyle/>
        <a:p>
          <a:endParaRPr lang="ru-RU"/>
        </a:p>
      </dgm:t>
    </dgm:pt>
    <dgm:pt modelId="{9BA404E1-F102-4C92-A5D0-8D6DBEC97287}" type="sibTrans" cxnId="{F4406B61-4BD9-468F-B3C7-D941FB52943B}">
      <dgm:prSet/>
      <dgm:spPr/>
      <dgm:t>
        <a:bodyPr/>
        <a:lstStyle/>
        <a:p>
          <a:endParaRPr lang="ru-RU"/>
        </a:p>
      </dgm:t>
    </dgm:pt>
    <dgm:pt modelId="{1910C952-4045-449E-BBE1-A849C2B21E41}" type="pres">
      <dgm:prSet presAssocID="{3D12BCA8-147F-4877-85B6-FF081F162092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DEF0BD29-41F4-4BD8-B253-2B3C2F3E11FC}" type="pres">
      <dgm:prSet presAssocID="{3D12BCA8-147F-4877-85B6-FF081F162092}" presName="pyramid" presStyleLbl="node1" presStyleIdx="0" presStyleCnt="1" custScaleX="22182" custScaleY="89743" custLinFactNeighborX="-32437" custLinFactNeighborY="5129"/>
      <dgm:spPr>
        <a:solidFill>
          <a:schemeClr val="accent4">
            <a:lumMod val="60000"/>
            <a:lumOff val="40000"/>
            <a:alpha val="50000"/>
          </a:schemeClr>
        </a:solidFill>
      </dgm:spPr>
    </dgm:pt>
    <dgm:pt modelId="{FB2D5360-E697-4150-8AAB-890241089ED2}" type="pres">
      <dgm:prSet presAssocID="{3D12BCA8-147F-4877-85B6-FF081F162092}" presName="theList" presStyleCnt="0"/>
      <dgm:spPr/>
    </dgm:pt>
    <dgm:pt modelId="{D52BC2F5-4ADC-424D-AF48-999FE8FB262B}" type="pres">
      <dgm:prSet presAssocID="{206526F4-2378-408C-8E47-E099A967791A}" presName="aNode" presStyleLbl="fgAcc1" presStyleIdx="0" presStyleCnt="5" custScaleX="232692" custScaleY="448321" custLinFactY="-187128" custLinFactNeighborX="-715" custLinFactNeighborY="-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CE8595-7733-4CA3-955A-4CFED6215BD0}" type="pres">
      <dgm:prSet presAssocID="{206526F4-2378-408C-8E47-E099A967791A}" presName="aSpace" presStyleCnt="0"/>
      <dgm:spPr/>
    </dgm:pt>
    <dgm:pt modelId="{1A8C6C02-BF11-4E6A-BD62-1415D2B7A8ED}" type="pres">
      <dgm:prSet presAssocID="{EEBC3512-B464-4436-A0A4-BC1CCCAFF201}" presName="aNode" presStyleLbl="fgAcc1" presStyleIdx="1" presStyleCnt="5" custScaleX="232692" custScaleY="691297" custLinFactY="-93520" custLinFactNeighborX="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2438B8-D4DA-4E22-B42C-9F7219596FB9}" type="pres">
      <dgm:prSet presAssocID="{EEBC3512-B464-4436-A0A4-BC1CCCAFF201}" presName="aSpace" presStyleCnt="0"/>
      <dgm:spPr/>
    </dgm:pt>
    <dgm:pt modelId="{D49ED5E5-E24C-401D-9A66-3E7757FCE306}" type="pres">
      <dgm:prSet presAssocID="{399818D2-B573-4D0C-994C-D1E2DA5C510E}" presName="aNode" presStyleLbl="fgAcc1" presStyleIdx="2" presStyleCnt="5" custScaleX="232692" custScaleY="653801" custLinFactY="-2834" custLinFactNeighborX="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19708E-3453-407C-847B-1A140043B0DC}" type="pres">
      <dgm:prSet presAssocID="{399818D2-B573-4D0C-994C-D1E2DA5C510E}" presName="aSpace" presStyleCnt="0"/>
      <dgm:spPr/>
    </dgm:pt>
    <dgm:pt modelId="{2526CC7C-823C-47AE-A55C-826CA9D395FF}" type="pres">
      <dgm:prSet presAssocID="{C518FFE3-86E3-4F13-9ECC-458CBA27995C}" presName="aNode" presStyleLbl="fgAcc1" presStyleIdx="3" presStyleCnt="5" custScaleX="232692" custScaleY="775799" custLinFactY="47792" custLinFactNeighborX="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76A113-B299-4D7A-867C-BA1B7EF37149}" type="pres">
      <dgm:prSet presAssocID="{C518FFE3-86E3-4F13-9ECC-458CBA27995C}" presName="aSpace" presStyleCnt="0"/>
      <dgm:spPr/>
    </dgm:pt>
    <dgm:pt modelId="{B707244C-CDA6-4922-B69E-BDE0C05A33FF}" type="pres">
      <dgm:prSet presAssocID="{1E20878C-17A4-4F94-8875-9E8887D6E45F}" presName="aNode" presStyleLbl="fgAcc1" presStyleIdx="4" presStyleCnt="5" custScaleX="231262" custScaleY="458773" custLinFactY="126935" custLinFactNeighborX="1208" custLinFactNeighborY="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9EE261-CBA9-4C4A-B6A5-2DE2FDBCBF52}" type="pres">
      <dgm:prSet presAssocID="{1E20878C-17A4-4F94-8875-9E8887D6E45F}" presName="aSpace" presStyleCnt="0"/>
      <dgm:spPr/>
    </dgm:pt>
  </dgm:ptLst>
  <dgm:cxnLst>
    <dgm:cxn modelId="{48B6A257-249A-476F-B21A-09F0CF9C2545}" srcId="{3D12BCA8-147F-4877-85B6-FF081F162092}" destId="{EEBC3512-B464-4436-A0A4-BC1CCCAFF201}" srcOrd="1" destOrd="0" parTransId="{015C5F97-FF76-40EB-828E-430BF978624A}" sibTransId="{A33AEBBA-D16D-44F7-9959-4801BECF03AE}"/>
    <dgm:cxn modelId="{AFEB32B1-02D0-4DE7-B45D-1BDC3EB07E00}" type="presOf" srcId="{3D12BCA8-147F-4877-85B6-FF081F162092}" destId="{1910C952-4045-449E-BBE1-A849C2B21E41}" srcOrd="0" destOrd="0" presId="urn:microsoft.com/office/officeart/2005/8/layout/pyramid2"/>
    <dgm:cxn modelId="{DCD22102-3E16-4D89-B024-4929E85F45E4}" type="presOf" srcId="{EEBC3512-B464-4436-A0A4-BC1CCCAFF201}" destId="{1A8C6C02-BF11-4E6A-BD62-1415D2B7A8ED}" srcOrd="0" destOrd="0" presId="urn:microsoft.com/office/officeart/2005/8/layout/pyramid2"/>
    <dgm:cxn modelId="{F089A8AB-EDA5-4B4A-9E5C-45C5C280ACEC}" type="presOf" srcId="{206526F4-2378-408C-8E47-E099A967791A}" destId="{D52BC2F5-4ADC-424D-AF48-999FE8FB262B}" srcOrd="0" destOrd="0" presId="urn:microsoft.com/office/officeart/2005/8/layout/pyramid2"/>
    <dgm:cxn modelId="{1CA2A6DD-B1B1-4B33-95D2-39031FEC16C5}" srcId="{3D12BCA8-147F-4877-85B6-FF081F162092}" destId="{206526F4-2378-408C-8E47-E099A967791A}" srcOrd="0" destOrd="0" parTransId="{C1C4A267-FDFF-42D5-88FE-61A3278243C4}" sibTransId="{53B0295C-7051-48ED-A2CF-994BEC5AB767}"/>
    <dgm:cxn modelId="{4108F05B-5166-4C3E-A7F2-0B215D089747}" type="presOf" srcId="{399818D2-B573-4D0C-994C-D1E2DA5C510E}" destId="{D49ED5E5-E24C-401D-9A66-3E7757FCE306}" srcOrd="0" destOrd="0" presId="urn:microsoft.com/office/officeart/2005/8/layout/pyramid2"/>
    <dgm:cxn modelId="{94801463-D7B9-4F26-AF88-ACA2DD250D79}" type="presOf" srcId="{1E20878C-17A4-4F94-8875-9E8887D6E45F}" destId="{B707244C-CDA6-4922-B69E-BDE0C05A33FF}" srcOrd="0" destOrd="0" presId="urn:microsoft.com/office/officeart/2005/8/layout/pyramid2"/>
    <dgm:cxn modelId="{40CCE3E1-ED6E-4BE4-A294-5CCF1518348C}" type="presOf" srcId="{C518FFE3-86E3-4F13-9ECC-458CBA27995C}" destId="{2526CC7C-823C-47AE-A55C-826CA9D395FF}" srcOrd="0" destOrd="0" presId="urn:microsoft.com/office/officeart/2005/8/layout/pyramid2"/>
    <dgm:cxn modelId="{F4406B61-4BD9-468F-B3C7-D941FB52943B}" srcId="{3D12BCA8-147F-4877-85B6-FF081F162092}" destId="{1E20878C-17A4-4F94-8875-9E8887D6E45F}" srcOrd="4" destOrd="0" parTransId="{2D4A1A6E-23EE-432E-BEAE-6A168A661B20}" sibTransId="{9BA404E1-F102-4C92-A5D0-8D6DBEC97287}"/>
    <dgm:cxn modelId="{BC620C64-209B-4057-9F9C-0224EC7BA59F}" srcId="{3D12BCA8-147F-4877-85B6-FF081F162092}" destId="{C518FFE3-86E3-4F13-9ECC-458CBA27995C}" srcOrd="3" destOrd="0" parTransId="{FA1293A2-7988-4475-AC94-D8903D09A8DE}" sibTransId="{7A558C7C-3F6F-4E88-9AA3-A1A8D4F19773}"/>
    <dgm:cxn modelId="{A50747B8-8CAB-4F4A-B594-B88AD24B04E1}" srcId="{3D12BCA8-147F-4877-85B6-FF081F162092}" destId="{399818D2-B573-4D0C-994C-D1E2DA5C510E}" srcOrd="2" destOrd="0" parTransId="{D0B751FC-9DCD-4A8C-92F6-3EE2C90FCE41}" sibTransId="{38669995-DA9C-455D-8774-C1EF9801CB01}"/>
    <dgm:cxn modelId="{DCA9F00E-B981-4115-8A71-0FF30B4614A1}" type="presParOf" srcId="{1910C952-4045-449E-BBE1-A849C2B21E41}" destId="{DEF0BD29-41F4-4BD8-B253-2B3C2F3E11FC}" srcOrd="0" destOrd="0" presId="urn:microsoft.com/office/officeart/2005/8/layout/pyramid2"/>
    <dgm:cxn modelId="{6086B82C-EABC-4441-9AC2-C0D463CA4D1C}" type="presParOf" srcId="{1910C952-4045-449E-BBE1-A849C2B21E41}" destId="{FB2D5360-E697-4150-8AAB-890241089ED2}" srcOrd="1" destOrd="0" presId="urn:microsoft.com/office/officeart/2005/8/layout/pyramid2"/>
    <dgm:cxn modelId="{78CD6308-418A-4AF0-94FB-449B136BD74D}" type="presParOf" srcId="{FB2D5360-E697-4150-8AAB-890241089ED2}" destId="{D52BC2F5-4ADC-424D-AF48-999FE8FB262B}" srcOrd="0" destOrd="0" presId="urn:microsoft.com/office/officeart/2005/8/layout/pyramid2"/>
    <dgm:cxn modelId="{3D7AC133-099E-4DC2-A825-D257EA1F166C}" type="presParOf" srcId="{FB2D5360-E697-4150-8AAB-890241089ED2}" destId="{CFCE8595-7733-4CA3-955A-4CFED6215BD0}" srcOrd="1" destOrd="0" presId="urn:microsoft.com/office/officeart/2005/8/layout/pyramid2"/>
    <dgm:cxn modelId="{2BEF94E9-0871-458C-8944-38A31966B2C3}" type="presParOf" srcId="{FB2D5360-E697-4150-8AAB-890241089ED2}" destId="{1A8C6C02-BF11-4E6A-BD62-1415D2B7A8ED}" srcOrd="2" destOrd="0" presId="urn:microsoft.com/office/officeart/2005/8/layout/pyramid2"/>
    <dgm:cxn modelId="{0EDBCAA4-0C31-466C-B947-EC1F7E1CB0DA}" type="presParOf" srcId="{FB2D5360-E697-4150-8AAB-890241089ED2}" destId="{AF2438B8-D4DA-4E22-B42C-9F7219596FB9}" srcOrd="3" destOrd="0" presId="urn:microsoft.com/office/officeart/2005/8/layout/pyramid2"/>
    <dgm:cxn modelId="{1DDF8485-83F8-449C-A3C9-5D122ECDC724}" type="presParOf" srcId="{FB2D5360-E697-4150-8AAB-890241089ED2}" destId="{D49ED5E5-E24C-401D-9A66-3E7757FCE306}" srcOrd="4" destOrd="0" presId="urn:microsoft.com/office/officeart/2005/8/layout/pyramid2"/>
    <dgm:cxn modelId="{56AB1059-56EC-4A92-A7F0-619436C9AE08}" type="presParOf" srcId="{FB2D5360-E697-4150-8AAB-890241089ED2}" destId="{E519708E-3453-407C-847B-1A140043B0DC}" srcOrd="5" destOrd="0" presId="urn:microsoft.com/office/officeart/2005/8/layout/pyramid2"/>
    <dgm:cxn modelId="{9DA4D1BF-8505-4F08-BB8D-55DB2927393E}" type="presParOf" srcId="{FB2D5360-E697-4150-8AAB-890241089ED2}" destId="{2526CC7C-823C-47AE-A55C-826CA9D395FF}" srcOrd="6" destOrd="0" presId="urn:microsoft.com/office/officeart/2005/8/layout/pyramid2"/>
    <dgm:cxn modelId="{56F87EF8-AD31-4B61-9905-D9DEA98B0C06}" type="presParOf" srcId="{FB2D5360-E697-4150-8AAB-890241089ED2}" destId="{E376A113-B299-4D7A-867C-BA1B7EF37149}" srcOrd="7" destOrd="0" presId="urn:microsoft.com/office/officeart/2005/8/layout/pyramid2"/>
    <dgm:cxn modelId="{F60C7B74-0EE3-42B3-817A-6B17AB53B797}" type="presParOf" srcId="{FB2D5360-E697-4150-8AAB-890241089ED2}" destId="{B707244C-CDA6-4922-B69E-BDE0C05A33FF}" srcOrd="8" destOrd="0" presId="urn:microsoft.com/office/officeart/2005/8/layout/pyramid2"/>
    <dgm:cxn modelId="{28985238-FF97-4D7A-B9CC-EA6713579CBE}" type="presParOf" srcId="{FB2D5360-E697-4150-8AAB-890241089ED2}" destId="{EF9EE261-CBA9-4C4A-B6A5-2DE2FDBCBF52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81EDB0E-D712-493F-8220-2DB5EE4B1B5B}" type="doc">
      <dgm:prSet loTypeId="urn:microsoft.com/office/officeart/2005/8/layout/vList2" loCatId="list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380751E2-0F19-4C0E-A72F-8094BD0EE3F1}">
      <dgm:prSet/>
      <dgm:spPr/>
      <dgm:t>
        <a:bodyPr/>
        <a:lstStyle/>
        <a:p>
          <a:pPr rtl="0"/>
          <a:r>
            <a:rPr lang="ru-RU" smtClean="0"/>
            <a:t>Статья 3. Специальная оценка условий труда</a:t>
          </a:r>
          <a:endParaRPr lang="ru-RU"/>
        </a:p>
      </dgm:t>
    </dgm:pt>
    <dgm:pt modelId="{2A0AEEF2-813A-4489-B85D-3352F32A5F5D}" type="parTrans" cxnId="{A97532DB-7942-4294-97E0-5DD729C2161F}">
      <dgm:prSet/>
      <dgm:spPr/>
      <dgm:t>
        <a:bodyPr/>
        <a:lstStyle/>
        <a:p>
          <a:endParaRPr lang="ru-RU"/>
        </a:p>
      </dgm:t>
    </dgm:pt>
    <dgm:pt modelId="{29EB53E7-D896-4A78-9AAF-9DE91B3303D0}" type="sibTrans" cxnId="{A97532DB-7942-4294-97E0-5DD729C2161F}">
      <dgm:prSet/>
      <dgm:spPr/>
      <dgm:t>
        <a:bodyPr/>
        <a:lstStyle/>
        <a:p>
          <a:endParaRPr lang="ru-RU"/>
        </a:p>
      </dgm:t>
    </dgm:pt>
    <dgm:pt modelId="{965A2A0C-ABE1-4696-BA78-C18888745BA8}">
      <dgm:prSet/>
      <dgm:spPr/>
      <dgm:t>
        <a:bodyPr/>
        <a:lstStyle/>
        <a:p>
          <a:pPr rtl="0"/>
          <a:r>
            <a:rPr lang="ru-RU" smtClean="0"/>
            <a:t>1. Специальная оценка условий труда является единым комплексом последовательно осуществляемых мероприятий по идентификации вредных и (или) опасных факторов производственной среды и трудового процесса (далее также - вредные и (или) опасные производственные факторы) и оценке уровня их воздействия на работника с учетом отклонения их фактических значений от установленных уполномоченным Правительством Российской Федерации федеральным органом исполнительной власти нормативов (гигиенических нормативов) условий труда и применения средств индивидуальной и коллективной защиты работников.</a:t>
          </a:r>
          <a:endParaRPr lang="ru-RU"/>
        </a:p>
      </dgm:t>
    </dgm:pt>
    <dgm:pt modelId="{3B91ECF5-A366-44C9-987D-D90F7FCB81F2}" type="parTrans" cxnId="{10826F3E-1A01-4D6E-B346-4217A8C0770F}">
      <dgm:prSet/>
      <dgm:spPr/>
      <dgm:t>
        <a:bodyPr/>
        <a:lstStyle/>
        <a:p>
          <a:endParaRPr lang="ru-RU"/>
        </a:p>
      </dgm:t>
    </dgm:pt>
    <dgm:pt modelId="{CE17BCE6-4F4E-459B-96CC-69244EBC8E4F}" type="sibTrans" cxnId="{10826F3E-1A01-4D6E-B346-4217A8C0770F}">
      <dgm:prSet/>
      <dgm:spPr/>
      <dgm:t>
        <a:bodyPr/>
        <a:lstStyle/>
        <a:p>
          <a:endParaRPr lang="ru-RU"/>
        </a:p>
      </dgm:t>
    </dgm:pt>
    <dgm:pt modelId="{E72D5226-5C9C-404D-B0F9-9276CE516932}" type="pres">
      <dgm:prSet presAssocID="{181EDB0E-D712-493F-8220-2DB5EE4B1B5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8A08F1B-4F60-494B-9945-25940BAACDC8}" type="pres">
      <dgm:prSet presAssocID="{380751E2-0F19-4C0E-A72F-8094BD0EE3F1}" presName="parentText" presStyleLbl="node1" presStyleIdx="0" presStyleCnt="2" custScaleY="2855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EF089B-20DF-471A-A078-615284B2DE75}" type="pres">
      <dgm:prSet presAssocID="{29EB53E7-D896-4A78-9AAF-9DE91B3303D0}" presName="spacer" presStyleCnt="0"/>
      <dgm:spPr/>
    </dgm:pt>
    <dgm:pt modelId="{CC0C9A14-F52E-42AB-AF6A-9BDF12A45143}" type="pres">
      <dgm:prSet presAssocID="{965A2A0C-ABE1-4696-BA78-C18888745BA8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0DED1BF-BBF0-4BDB-9492-36A5B6F95527}" type="presOf" srcId="{380751E2-0F19-4C0E-A72F-8094BD0EE3F1}" destId="{88A08F1B-4F60-494B-9945-25940BAACDC8}" srcOrd="0" destOrd="0" presId="urn:microsoft.com/office/officeart/2005/8/layout/vList2"/>
    <dgm:cxn modelId="{2522430C-E2B4-4494-ADBD-941766496623}" type="presOf" srcId="{181EDB0E-D712-493F-8220-2DB5EE4B1B5B}" destId="{E72D5226-5C9C-404D-B0F9-9276CE516932}" srcOrd="0" destOrd="0" presId="urn:microsoft.com/office/officeart/2005/8/layout/vList2"/>
    <dgm:cxn modelId="{BD6FC1B0-4A60-4538-801F-DC3A64B712D3}" type="presOf" srcId="{965A2A0C-ABE1-4696-BA78-C18888745BA8}" destId="{CC0C9A14-F52E-42AB-AF6A-9BDF12A45143}" srcOrd="0" destOrd="0" presId="urn:microsoft.com/office/officeart/2005/8/layout/vList2"/>
    <dgm:cxn modelId="{A97532DB-7942-4294-97E0-5DD729C2161F}" srcId="{181EDB0E-D712-493F-8220-2DB5EE4B1B5B}" destId="{380751E2-0F19-4C0E-A72F-8094BD0EE3F1}" srcOrd="0" destOrd="0" parTransId="{2A0AEEF2-813A-4489-B85D-3352F32A5F5D}" sibTransId="{29EB53E7-D896-4A78-9AAF-9DE91B3303D0}"/>
    <dgm:cxn modelId="{10826F3E-1A01-4D6E-B346-4217A8C0770F}" srcId="{181EDB0E-D712-493F-8220-2DB5EE4B1B5B}" destId="{965A2A0C-ABE1-4696-BA78-C18888745BA8}" srcOrd="1" destOrd="0" parTransId="{3B91ECF5-A366-44C9-987D-D90F7FCB81F2}" sibTransId="{CE17BCE6-4F4E-459B-96CC-69244EBC8E4F}"/>
    <dgm:cxn modelId="{DC139885-B389-4124-A25A-68E8048077B1}" type="presParOf" srcId="{E72D5226-5C9C-404D-B0F9-9276CE516932}" destId="{88A08F1B-4F60-494B-9945-25940BAACDC8}" srcOrd="0" destOrd="0" presId="urn:microsoft.com/office/officeart/2005/8/layout/vList2"/>
    <dgm:cxn modelId="{DC213AB0-A944-4F61-88B6-F3C6AA36DA26}" type="presParOf" srcId="{E72D5226-5C9C-404D-B0F9-9276CE516932}" destId="{D5EF089B-20DF-471A-A078-615284B2DE75}" srcOrd="1" destOrd="0" presId="urn:microsoft.com/office/officeart/2005/8/layout/vList2"/>
    <dgm:cxn modelId="{4EF3250F-111D-443E-B6EC-1D40F25F01D9}" type="presParOf" srcId="{E72D5226-5C9C-404D-B0F9-9276CE516932}" destId="{CC0C9A14-F52E-42AB-AF6A-9BDF12A45143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4367855-94E0-4421-A6A4-15671549FA65}" type="doc">
      <dgm:prSet loTypeId="urn:microsoft.com/office/officeart/2005/8/layout/process1" loCatId="process" qsTypeId="urn:microsoft.com/office/officeart/2005/8/quickstyle/simple1" qsCatId="simple" csTypeId="urn:microsoft.com/office/officeart/2005/8/colors/colorful3" csCatId="colorful" phldr="1"/>
      <dgm:spPr/>
    </dgm:pt>
    <dgm:pt modelId="{C9144C63-9676-4A36-8619-C2592B3F772B}">
      <dgm:prSet phldrT="[Текст]"/>
      <dgm:spPr/>
      <dgm:t>
        <a:bodyPr/>
        <a:lstStyle/>
        <a:p>
          <a:r>
            <a:rPr lang="ru-RU" b="1" dirty="0" smtClean="0">
              <a:latin typeface="Helios"/>
              <a:cs typeface="Arial" pitchFamily="34" charset="0"/>
            </a:rPr>
            <a:t>Федеральный закон от 28 декабря 2013 г. N 426-ФЗ"О специальной оценке условий труда"</a:t>
          </a:r>
          <a:endParaRPr lang="ru-RU" dirty="0"/>
        </a:p>
      </dgm:t>
    </dgm:pt>
    <dgm:pt modelId="{96A82EBC-C6A1-424A-A7C4-5C64F16FFF64}" type="parTrans" cxnId="{B224AA28-D7F9-4402-B0EC-0CF9CE91FCF0}">
      <dgm:prSet/>
      <dgm:spPr/>
      <dgm:t>
        <a:bodyPr/>
        <a:lstStyle/>
        <a:p>
          <a:endParaRPr lang="ru-RU"/>
        </a:p>
      </dgm:t>
    </dgm:pt>
    <dgm:pt modelId="{8F6C44A6-65A6-4D98-87BD-5345430A10E0}" type="sibTrans" cxnId="{B224AA28-D7F9-4402-B0EC-0CF9CE91FCF0}">
      <dgm:prSet/>
      <dgm:spPr/>
      <dgm:t>
        <a:bodyPr/>
        <a:lstStyle/>
        <a:p>
          <a:endParaRPr lang="ru-RU"/>
        </a:p>
      </dgm:t>
    </dgm:pt>
    <dgm:pt modelId="{60CEEA78-57AC-4CF8-B921-C1BE1549E419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Приказ Минтруда России №33н от 24 января 2014 г.</a:t>
          </a:r>
        </a:p>
        <a:p>
          <a:pPr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dirty="0" smtClean="0"/>
            <a:t>Об утверждении Методики проведения специальной оценки условий труда, Классификатора вредных и (или) опасных производственных факторов, формы отчета о проведении специальной оценки условий труда и инструкции по ее заполнению </a:t>
          </a:r>
          <a:endParaRPr lang="ru-RU" dirty="0"/>
        </a:p>
      </dgm:t>
    </dgm:pt>
    <dgm:pt modelId="{1A257E33-CF66-4962-8D78-B81A05FBAEFC}" type="parTrans" cxnId="{0709C11F-724C-480D-9741-827CF7B089A1}">
      <dgm:prSet/>
      <dgm:spPr/>
      <dgm:t>
        <a:bodyPr/>
        <a:lstStyle/>
        <a:p>
          <a:endParaRPr lang="ru-RU"/>
        </a:p>
      </dgm:t>
    </dgm:pt>
    <dgm:pt modelId="{3C2638A9-91C2-4A53-8AA9-4FA7C94A4F9F}" type="sibTrans" cxnId="{0709C11F-724C-480D-9741-827CF7B089A1}">
      <dgm:prSet/>
      <dgm:spPr/>
      <dgm:t>
        <a:bodyPr/>
        <a:lstStyle/>
        <a:p>
          <a:endParaRPr lang="ru-RU"/>
        </a:p>
      </dgm:t>
    </dgm:pt>
    <dgm:pt modelId="{763C5FE8-5011-45B9-9187-D4643986EEDD}" type="pres">
      <dgm:prSet presAssocID="{E4367855-94E0-4421-A6A4-15671549FA65}" presName="Name0" presStyleCnt="0">
        <dgm:presLayoutVars>
          <dgm:dir/>
          <dgm:resizeHandles val="exact"/>
        </dgm:presLayoutVars>
      </dgm:prSet>
      <dgm:spPr/>
    </dgm:pt>
    <dgm:pt modelId="{4CD88FF0-955B-4F3C-A9C4-94E4E59129F5}" type="pres">
      <dgm:prSet presAssocID="{C9144C63-9676-4A36-8619-C2592B3F772B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C76ECC-28BC-41E5-919D-638F56446CFA}" type="pres">
      <dgm:prSet presAssocID="{8F6C44A6-65A6-4D98-87BD-5345430A10E0}" presName="sibTrans" presStyleLbl="sibTrans2D1" presStyleIdx="0" presStyleCnt="1"/>
      <dgm:spPr/>
      <dgm:t>
        <a:bodyPr/>
        <a:lstStyle/>
        <a:p>
          <a:endParaRPr lang="ru-RU"/>
        </a:p>
      </dgm:t>
    </dgm:pt>
    <dgm:pt modelId="{57CE2CF1-2CFB-4821-B8BD-59C4EB7C12F0}" type="pres">
      <dgm:prSet presAssocID="{8F6C44A6-65A6-4D98-87BD-5345430A10E0}" presName="connectorText" presStyleLbl="sibTrans2D1" presStyleIdx="0" presStyleCnt="1"/>
      <dgm:spPr/>
      <dgm:t>
        <a:bodyPr/>
        <a:lstStyle/>
        <a:p>
          <a:endParaRPr lang="ru-RU"/>
        </a:p>
      </dgm:t>
    </dgm:pt>
    <dgm:pt modelId="{9D58761B-C963-490E-B7C7-92BB51340DA4}" type="pres">
      <dgm:prSet presAssocID="{60CEEA78-57AC-4CF8-B921-C1BE1549E419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F1B586B-987C-4BE7-A05E-F08E6F290C3B}" type="presOf" srcId="{8F6C44A6-65A6-4D98-87BD-5345430A10E0}" destId="{57CE2CF1-2CFB-4821-B8BD-59C4EB7C12F0}" srcOrd="1" destOrd="0" presId="urn:microsoft.com/office/officeart/2005/8/layout/process1"/>
    <dgm:cxn modelId="{0709C11F-724C-480D-9741-827CF7B089A1}" srcId="{E4367855-94E0-4421-A6A4-15671549FA65}" destId="{60CEEA78-57AC-4CF8-B921-C1BE1549E419}" srcOrd="1" destOrd="0" parTransId="{1A257E33-CF66-4962-8D78-B81A05FBAEFC}" sibTransId="{3C2638A9-91C2-4A53-8AA9-4FA7C94A4F9F}"/>
    <dgm:cxn modelId="{B224AA28-D7F9-4402-B0EC-0CF9CE91FCF0}" srcId="{E4367855-94E0-4421-A6A4-15671549FA65}" destId="{C9144C63-9676-4A36-8619-C2592B3F772B}" srcOrd="0" destOrd="0" parTransId="{96A82EBC-C6A1-424A-A7C4-5C64F16FFF64}" sibTransId="{8F6C44A6-65A6-4D98-87BD-5345430A10E0}"/>
    <dgm:cxn modelId="{78D25E61-2A9A-4E7F-84A0-1C503828FE8B}" type="presOf" srcId="{E4367855-94E0-4421-A6A4-15671549FA65}" destId="{763C5FE8-5011-45B9-9187-D4643986EEDD}" srcOrd="0" destOrd="0" presId="urn:microsoft.com/office/officeart/2005/8/layout/process1"/>
    <dgm:cxn modelId="{4C0A9B42-0FCB-4509-8442-9622E43705A4}" type="presOf" srcId="{8F6C44A6-65A6-4D98-87BD-5345430A10E0}" destId="{58C76ECC-28BC-41E5-919D-638F56446CFA}" srcOrd="0" destOrd="0" presId="urn:microsoft.com/office/officeart/2005/8/layout/process1"/>
    <dgm:cxn modelId="{CD2A2B3F-37C3-4DCA-B681-6E14552D5A02}" type="presOf" srcId="{C9144C63-9676-4A36-8619-C2592B3F772B}" destId="{4CD88FF0-955B-4F3C-A9C4-94E4E59129F5}" srcOrd="0" destOrd="0" presId="urn:microsoft.com/office/officeart/2005/8/layout/process1"/>
    <dgm:cxn modelId="{633C5B2E-4F93-4927-BFEA-194F593249AB}" type="presOf" srcId="{60CEEA78-57AC-4CF8-B921-C1BE1549E419}" destId="{9D58761B-C963-490E-B7C7-92BB51340DA4}" srcOrd="0" destOrd="0" presId="urn:microsoft.com/office/officeart/2005/8/layout/process1"/>
    <dgm:cxn modelId="{BDF136B7-CCB9-406A-8C5E-F8FA872ED409}" type="presParOf" srcId="{763C5FE8-5011-45B9-9187-D4643986EEDD}" destId="{4CD88FF0-955B-4F3C-A9C4-94E4E59129F5}" srcOrd="0" destOrd="0" presId="urn:microsoft.com/office/officeart/2005/8/layout/process1"/>
    <dgm:cxn modelId="{FD9DB8E3-8BDB-4DD9-BB1D-86D7815294C5}" type="presParOf" srcId="{763C5FE8-5011-45B9-9187-D4643986EEDD}" destId="{58C76ECC-28BC-41E5-919D-638F56446CFA}" srcOrd="1" destOrd="0" presId="urn:microsoft.com/office/officeart/2005/8/layout/process1"/>
    <dgm:cxn modelId="{66840350-B3E8-4EB3-A5A6-BBAC3E55A53A}" type="presParOf" srcId="{58C76ECC-28BC-41E5-919D-638F56446CFA}" destId="{57CE2CF1-2CFB-4821-B8BD-59C4EB7C12F0}" srcOrd="0" destOrd="0" presId="urn:microsoft.com/office/officeart/2005/8/layout/process1"/>
    <dgm:cxn modelId="{3B6299EF-C6D9-4204-8989-E620CB7F242F}" type="presParOf" srcId="{763C5FE8-5011-45B9-9187-D4643986EEDD}" destId="{9D58761B-C963-490E-B7C7-92BB51340DA4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99BFD0B-F346-491E-8E80-982B1AED9BD5}" type="doc">
      <dgm:prSet loTypeId="urn:microsoft.com/office/officeart/2005/8/layout/matrix1" loCatId="matrix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B2F90DF8-E9C1-415B-AE04-933EB25E894D}">
      <dgm:prSet phldrT="[Текст]" custT="1"/>
      <dgm:spPr/>
      <dgm:t>
        <a:bodyPr/>
        <a:lstStyle/>
        <a:p>
          <a:r>
            <a:rPr lang="ru-RU" sz="2400" dirty="0" smtClean="0"/>
            <a:t>Комиссия по проведению специальной оценки условий </a:t>
          </a:r>
          <a:r>
            <a:rPr lang="ru-RU" sz="2400" dirty="0" smtClean="0"/>
            <a:t>труда, </a:t>
          </a:r>
          <a:r>
            <a:rPr lang="ru-RU" sz="2400" u="sng" dirty="0" smtClean="0"/>
            <a:t>число членов которой должно быть нечетным</a:t>
          </a:r>
          <a:endParaRPr lang="ru-RU" sz="2400" u="sng" dirty="0"/>
        </a:p>
      </dgm:t>
    </dgm:pt>
    <dgm:pt modelId="{34FBC35E-F47A-44DF-AC15-00CABDACA983}" type="parTrans" cxnId="{9D3E2C40-0E96-44FA-AED8-D0892AEA2F6B}">
      <dgm:prSet/>
      <dgm:spPr/>
      <dgm:t>
        <a:bodyPr/>
        <a:lstStyle/>
        <a:p>
          <a:endParaRPr lang="ru-RU"/>
        </a:p>
      </dgm:t>
    </dgm:pt>
    <dgm:pt modelId="{5FE4CC3B-046D-4F9C-BF88-6D4C16D39D32}" type="sibTrans" cxnId="{9D3E2C40-0E96-44FA-AED8-D0892AEA2F6B}">
      <dgm:prSet/>
      <dgm:spPr/>
      <dgm:t>
        <a:bodyPr/>
        <a:lstStyle/>
        <a:p>
          <a:endParaRPr lang="ru-RU"/>
        </a:p>
      </dgm:t>
    </dgm:pt>
    <dgm:pt modelId="{78FB3EFE-F9D3-4C70-AC69-9DA9F9F989EC}">
      <dgm:prSet phldrT="[Текст]" custT="1"/>
      <dgm:spPr/>
      <dgm:t>
        <a:bodyPr/>
        <a:lstStyle/>
        <a:p>
          <a:r>
            <a:rPr lang="ru-RU" sz="2400" dirty="0" smtClean="0"/>
            <a:t>Работодатель (председатель комиссии), его представители, включая специалиста по охране труда</a:t>
          </a:r>
          <a:endParaRPr lang="ru-RU" sz="2400" dirty="0"/>
        </a:p>
      </dgm:t>
    </dgm:pt>
    <dgm:pt modelId="{9E33E17A-B2EF-46B1-8A28-459359DD71A0}" type="parTrans" cxnId="{AFAEF58E-D771-47AE-BAD4-84540AE4909B}">
      <dgm:prSet/>
      <dgm:spPr/>
      <dgm:t>
        <a:bodyPr/>
        <a:lstStyle/>
        <a:p>
          <a:endParaRPr lang="ru-RU"/>
        </a:p>
      </dgm:t>
    </dgm:pt>
    <dgm:pt modelId="{907BD10A-804B-4EA3-AA5A-635A9FD1106B}" type="sibTrans" cxnId="{AFAEF58E-D771-47AE-BAD4-84540AE4909B}">
      <dgm:prSet/>
      <dgm:spPr/>
      <dgm:t>
        <a:bodyPr/>
        <a:lstStyle/>
        <a:p>
          <a:endParaRPr lang="ru-RU"/>
        </a:p>
      </dgm:t>
    </dgm:pt>
    <dgm:pt modelId="{4D4CF799-B8A5-418E-8F8F-89456D6AAE65}">
      <dgm:prSet phldrT="[Текст]" custT="1"/>
      <dgm:spPr/>
      <dgm:t>
        <a:bodyPr/>
        <a:lstStyle/>
        <a:p>
          <a:r>
            <a:rPr lang="ru-RU" sz="2400" dirty="0" smtClean="0"/>
            <a:t>Представители профсоюза или иного представительного органа работников (при наличии)</a:t>
          </a:r>
          <a:endParaRPr lang="ru-RU" sz="2400" dirty="0"/>
        </a:p>
      </dgm:t>
    </dgm:pt>
    <dgm:pt modelId="{932F683D-C0E3-481D-A504-477B9B1047BA}" type="parTrans" cxnId="{D773920B-F67D-4B00-ACFA-4280C5A66CF6}">
      <dgm:prSet/>
      <dgm:spPr/>
      <dgm:t>
        <a:bodyPr/>
        <a:lstStyle/>
        <a:p>
          <a:endParaRPr lang="ru-RU"/>
        </a:p>
      </dgm:t>
    </dgm:pt>
    <dgm:pt modelId="{BC1AE6E9-236A-4CAB-ABE9-7BD77F8ECBC1}" type="sibTrans" cxnId="{D773920B-F67D-4B00-ACFA-4280C5A66CF6}">
      <dgm:prSet/>
      <dgm:spPr/>
      <dgm:t>
        <a:bodyPr/>
        <a:lstStyle/>
        <a:p>
          <a:endParaRPr lang="ru-RU"/>
        </a:p>
      </dgm:t>
    </dgm:pt>
    <dgm:pt modelId="{ACCD9977-40AE-4D4E-B808-7E0600BD7B45}">
      <dgm:prSet phldrT="[Текст]" custT="1"/>
      <dgm:spPr/>
      <dgm:t>
        <a:bodyPr/>
        <a:lstStyle/>
        <a:p>
          <a:r>
            <a:rPr lang="ru-RU" sz="2400" dirty="0" smtClean="0"/>
            <a:t>Эксперты и иные сотрудники организации, проводящей специальную оценку условий труда </a:t>
          </a:r>
          <a:endParaRPr lang="ru-RU" sz="2400" dirty="0"/>
        </a:p>
      </dgm:t>
    </dgm:pt>
    <dgm:pt modelId="{D14A72FF-DC2E-46E7-BA7F-BEFB3573127C}" type="parTrans" cxnId="{9E858E24-5CEA-49BB-AAA3-935D21217666}">
      <dgm:prSet/>
      <dgm:spPr/>
      <dgm:t>
        <a:bodyPr/>
        <a:lstStyle/>
        <a:p>
          <a:endParaRPr lang="ru-RU"/>
        </a:p>
      </dgm:t>
    </dgm:pt>
    <dgm:pt modelId="{9C8C7619-BDA6-44E5-862F-251BE4185FC5}" type="sibTrans" cxnId="{9E858E24-5CEA-49BB-AAA3-935D21217666}">
      <dgm:prSet/>
      <dgm:spPr/>
      <dgm:t>
        <a:bodyPr/>
        <a:lstStyle/>
        <a:p>
          <a:endParaRPr lang="ru-RU"/>
        </a:p>
      </dgm:t>
    </dgm:pt>
    <dgm:pt modelId="{D0186C0C-39C2-4B79-9BA0-E3B464698940}">
      <dgm:prSet phldrT="[Текст]"/>
      <dgm:spPr/>
      <dgm:t>
        <a:bodyPr/>
        <a:lstStyle/>
        <a:p>
          <a:r>
            <a:rPr lang="ru-RU" dirty="0" smtClean="0"/>
            <a:t>Представитель организации или специалист, привлекаемые работодателем по договору гражданско-правового характера для осуществления функций службы охраны труда или специалиста по охране труда</a:t>
          </a:r>
          <a:endParaRPr lang="ru-RU" dirty="0"/>
        </a:p>
      </dgm:t>
    </dgm:pt>
    <dgm:pt modelId="{8E4D6C25-9506-444A-8E51-DA2687998787}" type="parTrans" cxnId="{0F1A3AFE-D809-4065-83D8-B7B9C60EE46F}">
      <dgm:prSet/>
      <dgm:spPr/>
      <dgm:t>
        <a:bodyPr/>
        <a:lstStyle/>
        <a:p>
          <a:endParaRPr lang="ru-RU"/>
        </a:p>
      </dgm:t>
    </dgm:pt>
    <dgm:pt modelId="{92174890-29A4-4D0A-B10E-34003F088E31}" type="sibTrans" cxnId="{0F1A3AFE-D809-4065-83D8-B7B9C60EE46F}">
      <dgm:prSet/>
      <dgm:spPr/>
      <dgm:t>
        <a:bodyPr/>
        <a:lstStyle/>
        <a:p>
          <a:endParaRPr lang="ru-RU"/>
        </a:p>
      </dgm:t>
    </dgm:pt>
    <dgm:pt modelId="{4C54A7A9-BDFB-460D-B607-D40114E2B6AE}" type="pres">
      <dgm:prSet presAssocID="{E99BFD0B-F346-491E-8E80-982B1AED9BD5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F70B413-702D-4A50-87B8-2A17C695BC06}" type="pres">
      <dgm:prSet presAssocID="{E99BFD0B-F346-491E-8E80-982B1AED9BD5}" presName="matrix" presStyleCnt="0"/>
      <dgm:spPr/>
    </dgm:pt>
    <dgm:pt modelId="{C4C2DFB4-DDB5-494C-8A4D-97F0BA964B1E}" type="pres">
      <dgm:prSet presAssocID="{E99BFD0B-F346-491E-8E80-982B1AED9BD5}" presName="tile1" presStyleLbl="node1" presStyleIdx="0" presStyleCnt="4"/>
      <dgm:spPr/>
      <dgm:t>
        <a:bodyPr/>
        <a:lstStyle/>
        <a:p>
          <a:endParaRPr lang="ru-RU"/>
        </a:p>
      </dgm:t>
    </dgm:pt>
    <dgm:pt modelId="{08B04C5F-7891-4CE0-A0C8-77B54131E034}" type="pres">
      <dgm:prSet presAssocID="{E99BFD0B-F346-491E-8E80-982B1AED9BD5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CB0726-43BD-42EF-AC0C-06F010C52FDB}" type="pres">
      <dgm:prSet presAssocID="{E99BFD0B-F346-491E-8E80-982B1AED9BD5}" presName="tile2" presStyleLbl="node1" presStyleIdx="1" presStyleCnt="4"/>
      <dgm:spPr/>
      <dgm:t>
        <a:bodyPr/>
        <a:lstStyle/>
        <a:p>
          <a:endParaRPr lang="ru-RU"/>
        </a:p>
      </dgm:t>
    </dgm:pt>
    <dgm:pt modelId="{9FDFE358-E13C-4787-9E1C-4735A4E94624}" type="pres">
      <dgm:prSet presAssocID="{E99BFD0B-F346-491E-8E80-982B1AED9BD5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D38997-6985-404B-AC04-667479442CB9}" type="pres">
      <dgm:prSet presAssocID="{E99BFD0B-F346-491E-8E80-982B1AED9BD5}" presName="tile3" presStyleLbl="node1" presStyleIdx="2" presStyleCnt="4"/>
      <dgm:spPr/>
      <dgm:t>
        <a:bodyPr/>
        <a:lstStyle/>
        <a:p>
          <a:endParaRPr lang="ru-RU"/>
        </a:p>
      </dgm:t>
    </dgm:pt>
    <dgm:pt modelId="{54F4703D-0547-4410-9092-E1C4E807164F}" type="pres">
      <dgm:prSet presAssocID="{E99BFD0B-F346-491E-8E80-982B1AED9BD5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1ECB47-22A9-4B49-BDAB-8F54E823581A}" type="pres">
      <dgm:prSet presAssocID="{E99BFD0B-F346-491E-8E80-982B1AED9BD5}" presName="tile4" presStyleLbl="node1" presStyleIdx="3" presStyleCnt="4"/>
      <dgm:spPr/>
      <dgm:t>
        <a:bodyPr/>
        <a:lstStyle/>
        <a:p>
          <a:endParaRPr lang="ru-RU"/>
        </a:p>
      </dgm:t>
    </dgm:pt>
    <dgm:pt modelId="{0A42A234-E7C0-4789-9DDB-3D9D76F4A048}" type="pres">
      <dgm:prSet presAssocID="{E99BFD0B-F346-491E-8E80-982B1AED9BD5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6E8963-AE2E-45C9-B32D-581B4B071207}" type="pres">
      <dgm:prSet presAssocID="{E99BFD0B-F346-491E-8E80-982B1AED9BD5}" presName="centerTile" presStyleLbl="fgShp" presStyleIdx="0" presStyleCnt="1" custScaleX="21763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36987B55-EA3E-4BC8-9CE8-2EB73CECA33E}" type="presOf" srcId="{D0186C0C-39C2-4B79-9BA0-E3B464698940}" destId="{0A42A234-E7C0-4789-9DDB-3D9D76F4A048}" srcOrd="1" destOrd="0" presId="urn:microsoft.com/office/officeart/2005/8/layout/matrix1"/>
    <dgm:cxn modelId="{100F49FC-1BEA-43FE-ABF4-E0EDB5FEA37B}" type="presOf" srcId="{78FB3EFE-F9D3-4C70-AC69-9DA9F9F989EC}" destId="{C4C2DFB4-DDB5-494C-8A4D-97F0BA964B1E}" srcOrd="0" destOrd="0" presId="urn:microsoft.com/office/officeart/2005/8/layout/matrix1"/>
    <dgm:cxn modelId="{3A048202-529D-41D4-BA6E-7ED26805184E}" type="presOf" srcId="{78FB3EFE-F9D3-4C70-AC69-9DA9F9F989EC}" destId="{08B04C5F-7891-4CE0-A0C8-77B54131E034}" srcOrd="1" destOrd="0" presId="urn:microsoft.com/office/officeart/2005/8/layout/matrix1"/>
    <dgm:cxn modelId="{51260DC3-0299-40B4-A902-58D985F1E808}" type="presOf" srcId="{D0186C0C-39C2-4B79-9BA0-E3B464698940}" destId="{C41ECB47-22A9-4B49-BDAB-8F54E823581A}" srcOrd="0" destOrd="0" presId="urn:microsoft.com/office/officeart/2005/8/layout/matrix1"/>
    <dgm:cxn modelId="{6549EE31-6093-4C50-A00C-1EE9DDF1BC4C}" type="presOf" srcId="{ACCD9977-40AE-4D4E-B808-7E0600BD7B45}" destId="{E3D38997-6985-404B-AC04-667479442CB9}" srcOrd="0" destOrd="0" presId="urn:microsoft.com/office/officeart/2005/8/layout/matrix1"/>
    <dgm:cxn modelId="{AFAEF58E-D771-47AE-BAD4-84540AE4909B}" srcId="{B2F90DF8-E9C1-415B-AE04-933EB25E894D}" destId="{78FB3EFE-F9D3-4C70-AC69-9DA9F9F989EC}" srcOrd="0" destOrd="0" parTransId="{9E33E17A-B2EF-46B1-8A28-459359DD71A0}" sibTransId="{907BD10A-804B-4EA3-AA5A-635A9FD1106B}"/>
    <dgm:cxn modelId="{9D3E2C40-0E96-44FA-AED8-D0892AEA2F6B}" srcId="{E99BFD0B-F346-491E-8E80-982B1AED9BD5}" destId="{B2F90DF8-E9C1-415B-AE04-933EB25E894D}" srcOrd="0" destOrd="0" parTransId="{34FBC35E-F47A-44DF-AC15-00CABDACA983}" sibTransId="{5FE4CC3B-046D-4F9C-BF88-6D4C16D39D32}"/>
    <dgm:cxn modelId="{E6416B96-E8F2-4E44-8415-DC77E67BD1B0}" type="presOf" srcId="{E99BFD0B-F346-491E-8E80-982B1AED9BD5}" destId="{4C54A7A9-BDFB-460D-B607-D40114E2B6AE}" srcOrd="0" destOrd="0" presId="urn:microsoft.com/office/officeart/2005/8/layout/matrix1"/>
    <dgm:cxn modelId="{9E858E24-5CEA-49BB-AAA3-935D21217666}" srcId="{B2F90DF8-E9C1-415B-AE04-933EB25E894D}" destId="{ACCD9977-40AE-4D4E-B808-7E0600BD7B45}" srcOrd="2" destOrd="0" parTransId="{D14A72FF-DC2E-46E7-BA7F-BEFB3573127C}" sibTransId="{9C8C7619-BDA6-44E5-862F-251BE4185FC5}"/>
    <dgm:cxn modelId="{0F1A3AFE-D809-4065-83D8-B7B9C60EE46F}" srcId="{B2F90DF8-E9C1-415B-AE04-933EB25E894D}" destId="{D0186C0C-39C2-4B79-9BA0-E3B464698940}" srcOrd="3" destOrd="0" parTransId="{8E4D6C25-9506-444A-8E51-DA2687998787}" sibTransId="{92174890-29A4-4D0A-B10E-34003F088E31}"/>
    <dgm:cxn modelId="{3FC16660-453C-4073-A952-1A87749D340D}" type="presOf" srcId="{B2F90DF8-E9C1-415B-AE04-933EB25E894D}" destId="{3F6E8963-AE2E-45C9-B32D-581B4B071207}" srcOrd="0" destOrd="0" presId="urn:microsoft.com/office/officeart/2005/8/layout/matrix1"/>
    <dgm:cxn modelId="{C35E2F79-8234-4CD8-B706-5D34FDB547D3}" type="presOf" srcId="{4D4CF799-B8A5-418E-8F8F-89456D6AAE65}" destId="{F7CB0726-43BD-42EF-AC0C-06F010C52FDB}" srcOrd="0" destOrd="0" presId="urn:microsoft.com/office/officeart/2005/8/layout/matrix1"/>
    <dgm:cxn modelId="{D773920B-F67D-4B00-ACFA-4280C5A66CF6}" srcId="{B2F90DF8-E9C1-415B-AE04-933EB25E894D}" destId="{4D4CF799-B8A5-418E-8F8F-89456D6AAE65}" srcOrd="1" destOrd="0" parTransId="{932F683D-C0E3-481D-A504-477B9B1047BA}" sibTransId="{BC1AE6E9-236A-4CAB-ABE9-7BD77F8ECBC1}"/>
    <dgm:cxn modelId="{267B7EB5-C9E4-4310-912F-E1D1E4391930}" type="presOf" srcId="{ACCD9977-40AE-4D4E-B808-7E0600BD7B45}" destId="{54F4703D-0547-4410-9092-E1C4E807164F}" srcOrd="1" destOrd="0" presId="urn:microsoft.com/office/officeart/2005/8/layout/matrix1"/>
    <dgm:cxn modelId="{39E8C0FD-7BE7-41D0-AF58-EEE455C28A56}" type="presOf" srcId="{4D4CF799-B8A5-418E-8F8F-89456D6AAE65}" destId="{9FDFE358-E13C-4787-9E1C-4735A4E94624}" srcOrd="1" destOrd="0" presId="urn:microsoft.com/office/officeart/2005/8/layout/matrix1"/>
    <dgm:cxn modelId="{0164B320-9326-494A-AC1A-48AF25BA7DA5}" type="presParOf" srcId="{4C54A7A9-BDFB-460D-B607-D40114E2B6AE}" destId="{8F70B413-702D-4A50-87B8-2A17C695BC06}" srcOrd="0" destOrd="0" presId="urn:microsoft.com/office/officeart/2005/8/layout/matrix1"/>
    <dgm:cxn modelId="{D4E77405-8474-4469-9D4C-65838BD1DDDD}" type="presParOf" srcId="{8F70B413-702D-4A50-87B8-2A17C695BC06}" destId="{C4C2DFB4-DDB5-494C-8A4D-97F0BA964B1E}" srcOrd="0" destOrd="0" presId="urn:microsoft.com/office/officeart/2005/8/layout/matrix1"/>
    <dgm:cxn modelId="{F79C407D-25A1-4422-8DAA-8905B651CFA8}" type="presParOf" srcId="{8F70B413-702D-4A50-87B8-2A17C695BC06}" destId="{08B04C5F-7891-4CE0-A0C8-77B54131E034}" srcOrd="1" destOrd="0" presId="urn:microsoft.com/office/officeart/2005/8/layout/matrix1"/>
    <dgm:cxn modelId="{08EA336D-3B86-4026-B23F-4B284B995835}" type="presParOf" srcId="{8F70B413-702D-4A50-87B8-2A17C695BC06}" destId="{F7CB0726-43BD-42EF-AC0C-06F010C52FDB}" srcOrd="2" destOrd="0" presId="urn:microsoft.com/office/officeart/2005/8/layout/matrix1"/>
    <dgm:cxn modelId="{34C993E2-3E7C-4557-A46D-91986489BD4F}" type="presParOf" srcId="{8F70B413-702D-4A50-87B8-2A17C695BC06}" destId="{9FDFE358-E13C-4787-9E1C-4735A4E94624}" srcOrd="3" destOrd="0" presId="urn:microsoft.com/office/officeart/2005/8/layout/matrix1"/>
    <dgm:cxn modelId="{0241038A-9FFA-454B-969D-4EF75D935B5B}" type="presParOf" srcId="{8F70B413-702D-4A50-87B8-2A17C695BC06}" destId="{E3D38997-6985-404B-AC04-667479442CB9}" srcOrd="4" destOrd="0" presId="urn:microsoft.com/office/officeart/2005/8/layout/matrix1"/>
    <dgm:cxn modelId="{CD800E26-832C-4FA8-A086-CDB11D3F34AA}" type="presParOf" srcId="{8F70B413-702D-4A50-87B8-2A17C695BC06}" destId="{54F4703D-0547-4410-9092-E1C4E807164F}" srcOrd="5" destOrd="0" presId="urn:microsoft.com/office/officeart/2005/8/layout/matrix1"/>
    <dgm:cxn modelId="{847E0BFC-86B7-4FB9-8156-E3D0CE22AAAB}" type="presParOf" srcId="{8F70B413-702D-4A50-87B8-2A17C695BC06}" destId="{C41ECB47-22A9-4B49-BDAB-8F54E823581A}" srcOrd="6" destOrd="0" presId="urn:microsoft.com/office/officeart/2005/8/layout/matrix1"/>
    <dgm:cxn modelId="{B4933E91-531D-4FF2-B1DA-F0CE52E3433C}" type="presParOf" srcId="{8F70B413-702D-4A50-87B8-2A17C695BC06}" destId="{0A42A234-E7C0-4789-9DDB-3D9D76F4A048}" srcOrd="7" destOrd="0" presId="urn:microsoft.com/office/officeart/2005/8/layout/matrix1"/>
    <dgm:cxn modelId="{D739062A-211F-4593-8632-8F1471C5D227}" type="presParOf" srcId="{4C54A7A9-BDFB-460D-B607-D40114E2B6AE}" destId="{3F6E8963-AE2E-45C9-B32D-581B4B071207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035549C-6B82-4A77-8560-07DB59FE4F34}" type="doc">
      <dgm:prSet loTypeId="urn:microsoft.com/office/officeart/2005/8/layout/pyramid2" loCatId="pyramid" qsTypeId="urn:microsoft.com/office/officeart/2005/8/quickstyle/3d4" qsCatId="3D" csTypeId="urn:microsoft.com/office/officeart/2005/8/colors/accent0_3" csCatId="mainScheme" phldr="1"/>
      <dgm:spPr/>
    </dgm:pt>
    <dgm:pt modelId="{CE862F01-7EB8-4AAA-8603-E92A0D9C03B8}">
      <dgm:prSet phldrT="[Текст]" custT="1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dirty="0" smtClean="0"/>
            <a:t>Идентификация</a:t>
          </a:r>
          <a:r>
            <a:rPr lang="ru-RU" sz="2000" b="1" dirty="0" smtClean="0"/>
            <a:t> (выявление) потенциально вредных и (или) опасных производственных факторов </a:t>
          </a:r>
        </a:p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/>
            <a:t>(ст. 10)</a:t>
          </a:r>
          <a:endParaRPr lang="ru-RU" sz="1400" b="1" dirty="0"/>
        </a:p>
      </dgm:t>
    </dgm:pt>
    <dgm:pt modelId="{C2EE1CA5-BD9C-40F7-A542-DD9DB00B7867}" type="parTrans" cxnId="{1789CFFE-A385-48E4-811D-E24DDA58B035}">
      <dgm:prSet/>
      <dgm:spPr/>
      <dgm:t>
        <a:bodyPr/>
        <a:lstStyle/>
        <a:p>
          <a:endParaRPr lang="ru-RU"/>
        </a:p>
      </dgm:t>
    </dgm:pt>
    <dgm:pt modelId="{3F95A944-3900-4F9F-BC48-8F06A83E7ADB}" type="sibTrans" cxnId="{1789CFFE-A385-48E4-811D-E24DDA58B035}">
      <dgm:prSet/>
      <dgm:spPr/>
      <dgm:t>
        <a:bodyPr/>
        <a:lstStyle/>
        <a:p>
          <a:endParaRPr lang="ru-RU"/>
        </a:p>
      </dgm:t>
    </dgm:pt>
    <dgm:pt modelId="{98066E0A-3E04-490B-965E-59CACC508036}">
      <dgm:prSet phldrT="[Текст]" custT="1"/>
      <dgm:spPr/>
      <dgm:t>
        <a:bodyPr/>
        <a:lstStyle/>
        <a:p>
          <a:pPr algn="l"/>
          <a:r>
            <a:rPr lang="ru-RU" sz="2800" b="1" dirty="0" smtClean="0"/>
            <a:t>Исследования и измерения</a:t>
          </a:r>
          <a:r>
            <a:rPr lang="ru-RU" sz="2000" b="1" dirty="0" smtClean="0"/>
            <a:t> фактических значений указанных факторов (ст.12)</a:t>
          </a:r>
          <a:endParaRPr lang="ru-RU" sz="2000" b="1" dirty="0"/>
        </a:p>
      </dgm:t>
    </dgm:pt>
    <dgm:pt modelId="{1B69D743-568F-4171-9E66-ABA7ED6EE74B}" type="parTrans" cxnId="{A6035DB9-0C28-4158-B5BA-90FE2DBA2957}">
      <dgm:prSet/>
      <dgm:spPr/>
      <dgm:t>
        <a:bodyPr/>
        <a:lstStyle/>
        <a:p>
          <a:endParaRPr lang="ru-RU"/>
        </a:p>
      </dgm:t>
    </dgm:pt>
    <dgm:pt modelId="{A7839CAA-6B3B-4BC2-8C99-12CCD1983EB5}" type="sibTrans" cxnId="{A6035DB9-0C28-4158-B5BA-90FE2DBA2957}">
      <dgm:prSet/>
      <dgm:spPr/>
      <dgm:t>
        <a:bodyPr/>
        <a:lstStyle/>
        <a:p>
          <a:endParaRPr lang="ru-RU"/>
        </a:p>
      </dgm:t>
    </dgm:pt>
    <dgm:pt modelId="{BA140531-381F-4173-A6A8-AD84F58152A8}">
      <dgm:prSet phldrT="[Текст]" custT="1"/>
      <dgm:spPr/>
      <dgm:t>
        <a:bodyPr/>
        <a:lstStyle/>
        <a:p>
          <a:pPr algn="l"/>
          <a:r>
            <a:rPr lang="ru-RU" sz="2800" b="1" dirty="0" smtClean="0"/>
            <a:t>Классификация условий труда </a:t>
          </a:r>
          <a:r>
            <a:rPr lang="ru-RU" sz="2000" b="1" dirty="0" smtClean="0"/>
            <a:t>по классам</a:t>
          </a:r>
          <a:r>
            <a:rPr lang="ru-RU" sz="2800" b="1" dirty="0" smtClean="0"/>
            <a:t> </a:t>
          </a:r>
          <a:r>
            <a:rPr lang="ru-RU" sz="2000" b="1" dirty="0" smtClean="0"/>
            <a:t>(ст.14):      (4 класса – оптимальные, допустимые, вредные, опасные)</a:t>
          </a:r>
          <a:endParaRPr lang="ru-RU" sz="2000" b="1" dirty="0"/>
        </a:p>
      </dgm:t>
    </dgm:pt>
    <dgm:pt modelId="{56099000-C658-48EB-A76D-6BC4CD40CE7C}" type="parTrans" cxnId="{F1CD9656-8AD0-4E9B-B626-9A0908981C16}">
      <dgm:prSet/>
      <dgm:spPr/>
      <dgm:t>
        <a:bodyPr/>
        <a:lstStyle/>
        <a:p>
          <a:endParaRPr lang="ru-RU"/>
        </a:p>
      </dgm:t>
    </dgm:pt>
    <dgm:pt modelId="{0371EB18-0B0D-4F2A-9492-01802F597929}" type="sibTrans" cxnId="{F1CD9656-8AD0-4E9B-B626-9A0908981C16}">
      <dgm:prSet/>
      <dgm:spPr/>
      <dgm:t>
        <a:bodyPr/>
        <a:lstStyle/>
        <a:p>
          <a:endParaRPr lang="ru-RU"/>
        </a:p>
      </dgm:t>
    </dgm:pt>
    <dgm:pt modelId="{EDD08316-9A63-4543-9658-E0A54946018D}">
      <dgm:prSet phldrT="[Текст]" custT="1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000" b="1" dirty="0" smtClean="0"/>
        </a:p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dirty="0" smtClean="0"/>
            <a:t>Декларирование</a:t>
          </a:r>
          <a:r>
            <a:rPr lang="ru-RU" sz="2000" b="1" dirty="0" smtClean="0"/>
            <a:t> соответствия условий труда государственным нормативным требованиям охраны труда (ст. 11)</a:t>
          </a:r>
        </a:p>
        <a:p>
          <a:pPr algn="ctr"/>
          <a:endParaRPr lang="ru-RU" sz="1400" b="1" dirty="0"/>
        </a:p>
      </dgm:t>
    </dgm:pt>
    <dgm:pt modelId="{19EFEFFC-F706-4578-B400-9271D39B7ED2}" type="parTrans" cxnId="{A9672030-1E4D-4E0C-86E1-63C44B58AED2}">
      <dgm:prSet/>
      <dgm:spPr/>
      <dgm:t>
        <a:bodyPr/>
        <a:lstStyle/>
        <a:p>
          <a:endParaRPr lang="ru-RU"/>
        </a:p>
      </dgm:t>
    </dgm:pt>
    <dgm:pt modelId="{4573A6E2-04D7-4B52-A0EE-2E6881D6362B}" type="sibTrans" cxnId="{A9672030-1E4D-4E0C-86E1-63C44B58AED2}">
      <dgm:prSet/>
      <dgm:spPr/>
      <dgm:t>
        <a:bodyPr/>
        <a:lstStyle/>
        <a:p>
          <a:endParaRPr lang="ru-RU"/>
        </a:p>
      </dgm:t>
    </dgm:pt>
    <dgm:pt modelId="{DC9796B9-F3E7-476E-8988-6A5C5A71FAB0}" type="pres">
      <dgm:prSet presAssocID="{E035549C-6B82-4A77-8560-07DB59FE4F34}" presName="compositeShape" presStyleCnt="0">
        <dgm:presLayoutVars>
          <dgm:dir/>
          <dgm:resizeHandles/>
        </dgm:presLayoutVars>
      </dgm:prSet>
      <dgm:spPr/>
    </dgm:pt>
    <dgm:pt modelId="{6F17AC88-E1F1-473D-BAB2-69EA08905EA2}" type="pres">
      <dgm:prSet presAssocID="{E035549C-6B82-4A77-8560-07DB59FE4F34}" presName="pyramid" presStyleLbl="node1" presStyleIdx="0" presStyleCnt="1" custAng="10800000" custScaleX="59079" custLinFactNeighborX="303"/>
      <dgm:spPr/>
    </dgm:pt>
    <dgm:pt modelId="{A9CCD1D6-BA87-4528-AF22-53ED1A25FE21}" type="pres">
      <dgm:prSet presAssocID="{E035549C-6B82-4A77-8560-07DB59FE4F34}" presName="theList" presStyleCnt="0"/>
      <dgm:spPr/>
    </dgm:pt>
    <dgm:pt modelId="{802A0C7F-71EC-47E3-9A99-933D8901F8A8}" type="pres">
      <dgm:prSet presAssocID="{CE862F01-7EB8-4AAA-8603-E92A0D9C03B8}" presName="aNode" presStyleLbl="fgAcc1" presStyleIdx="0" presStyleCnt="4" custScaleX="239596" custScaleY="1383259" custLinFactY="-127752" custLinFactNeighborX="-2522" custLinFactNeighborY="-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37E844-2AB1-407B-998C-C34388FE0356}" type="pres">
      <dgm:prSet presAssocID="{CE862F01-7EB8-4AAA-8603-E92A0D9C03B8}" presName="aSpace" presStyleCnt="0"/>
      <dgm:spPr/>
    </dgm:pt>
    <dgm:pt modelId="{D9134A3B-600E-4F11-B206-6207ADC10CAB}" type="pres">
      <dgm:prSet presAssocID="{EDD08316-9A63-4543-9658-E0A54946018D}" presName="aNode" presStyleLbl="fgAcc1" presStyleIdx="1" presStyleCnt="4" custScaleX="239596" custScaleY="1499166" custLinFactNeighborX="0" custLinFactNeighborY="730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D50E63-A3B5-4F81-9AEA-94898B56B5D1}" type="pres">
      <dgm:prSet presAssocID="{EDD08316-9A63-4543-9658-E0A54946018D}" presName="aSpace" presStyleCnt="0"/>
      <dgm:spPr/>
    </dgm:pt>
    <dgm:pt modelId="{EA9D8CF3-D606-4952-A5E9-D7AD1B23E778}" type="pres">
      <dgm:prSet presAssocID="{98066E0A-3E04-490B-965E-59CACC508036}" presName="aNode" presStyleLbl="fgAcc1" presStyleIdx="2" presStyleCnt="4" custScaleX="239596" custScaleY="825869" custLinFactY="178821" custLinFactNeighborX="0" custLinFactNeighborY="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8F5D99-6562-40AD-9B94-E09716D005DC}" type="pres">
      <dgm:prSet presAssocID="{98066E0A-3E04-490B-965E-59CACC508036}" presName="aSpace" presStyleCnt="0"/>
      <dgm:spPr/>
    </dgm:pt>
    <dgm:pt modelId="{D4611EDD-FF8A-48CB-9003-456653104C40}" type="pres">
      <dgm:prSet presAssocID="{BA140531-381F-4173-A6A8-AD84F58152A8}" presName="aNode" presStyleLbl="fgAcc1" presStyleIdx="3" presStyleCnt="4" custScaleX="239596" custScaleY="1346175" custLinFactY="564642" custLinFactNeighborX="5252" custLinFactNeighborY="6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239DF1-662A-4762-9DC3-52B174B04201}" type="pres">
      <dgm:prSet presAssocID="{BA140531-381F-4173-A6A8-AD84F58152A8}" presName="aSpace" presStyleCnt="0"/>
      <dgm:spPr/>
    </dgm:pt>
  </dgm:ptLst>
  <dgm:cxnLst>
    <dgm:cxn modelId="{F1CD9656-8AD0-4E9B-B626-9A0908981C16}" srcId="{E035549C-6B82-4A77-8560-07DB59FE4F34}" destId="{BA140531-381F-4173-A6A8-AD84F58152A8}" srcOrd="3" destOrd="0" parTransId="{56099000-C658-48EB-A76D-6BC4CD40CE7C}" sibTransId="{0371EB18-0B0D-4F2A-9492-01802F597929}"/>
    <dgm:cxn modelId="{F6CE7199-957D-41F7-A3EC-357AC8A6F1B6}" type="presOf" srcId="{EDD08316-9A63-4543-9658-E0A54946018D}" destId="{D9134A3B-600E-4F11-B206-6207ADC10CAB}" srcOrd="0" destOrd="0" presId="urn:microsoft.com/office/officeart/2005/8/layout/pyramid2"/>
    <dgm:cxn modelId="{1789CFFE-A385-48E4-811D-E24DDA58B035}" srcId="{E035549C-6B82-4A77-8560-07DB59FE4F34}" destId="{CE862F01-7EB8-4AAA-8603-E92A0D9C03B8}" srcOrd="0" destOrd="0" parTransId="{C2EE1CA5-BD9C-40F7-A542-DD9DB00B7867}" sibTransId="{3F95A944-3900-4F9F-BC48-8F06A83E7ADB}"/>
    <dgm:cxn modelId="{18A65355-8650-4CA1-A9B4-139D67C7C747}" type="presOf" srcId="{98066E0A-3E04-490B-965E-59CACC508036}" destId="{EA9D8CF3-D606-4952-A5E9-D7AD1B23E778}" srcOrd="0" destOrd="0" presId="urn:microsoft.com/office/officeart/2005/8/layout/pyramid2"/>
    <dgm:cxn modelId="{A6035DB9-0C28-4158-B5BA-90FE2DBA2957}" srcId="{E035549C-6B82-4A77-8560-07DB59FE4F34}" destId="{98066E0A-3E04-490B-965E-59CACC508036}" srcOrd="2" destOrd="0" parTransId="{1B69D743-568F-4171-9E66-ABA7ED6EE74B}" sibTransId="{A7839CAA-6B3B-4BC2-8C99-12CCD1983EB5}"/>
    <dgm:cxn modelId="{A9672030-1E4D-4E0C-86E1-63C44B58AED2}" srcId="{E035549C-6B82-4A77-8560-07DB59FE4F34}" destId="{EDD08316-9A63-4543-9658-E0A54946018D}" srcOrd="1" destOrd="0" parTransId="{19EFEFFC-F706-4578-B400-9271D39B7ED2}" sibTransId="{4573A6E2-04D7-4B52-A0EE-2E6881D6362B}"/>
    <dgm:cxn modelId="{80AFDCA2-16D7-4023-8428-3DFD9B555B72}" type="presOf" srcId="{CE862F01-7EB8-4AAA-8603-E92A0D9C03B8}" destId="{802A0C7F-71EC-47E3-9A99-933D8901F8A8}" srcOrd="0" destOrd="0" presId="urn:microsoft.com/office/officeart/2005/8/layout/pyramid2"/>
    <dgm:cxn modelId="{CA289E60-5565-416B-AA59-A5AD87CAB74D}" type="presOf" srcId="{BA140531-381F-4173-A6A8-AD84F58152A8}" destId="{D4611EDD-FF8A-48CB-9003-456653104C40}" srcOrd="0" destOrd="0" presId="urn:microsoft.com/office/officeart/2005/8/layout/pyramid2"/>
    <dgm:cxn modelId="{4D5E1B0B-7581-4FD8-B426-CE12EEB09BC8}" type="presOf" srcId="{E035549C-6B82-4A77-8560-07DB59FE4F34}" destId="{DC9796B9-F3E7-476E-8988-6A5C5A71FAB0}" srcOrd="0" destOrd="0" presId="urn:microsoft.com/office/officeart/2005/8/layout/pyramid2"/>
    <dgm:cxn modelId="{A2B89453-242A-4F5B-89DD-BAB160DEF6ED}" type="presParOf" srcId="{DC9796B9-F3E7-476E-8988-6A5C5A71FAB0}" destId="{6F17AC88-E1F1-473D-BAB2-69EA08905EA2}" srcOrd="0" destOrd="0" presId="urn:microsoft.com/office/officeart/2005/8/layout/pyramid2"/>
    <dgm:cxn modelId="{6B9D3F34-CF5D-4A2C-B5D8-971F5F92AF23}" type="presParOf" srcId="{DC9796B9-F3E7-476E-8988-6A5C5A71FAB0}" destId="{A9CCD1D6-BA87-4528-AF22-53ED1A25FE21}" srcOrd="1" destOrd="0" presId="urn:microsoft.com/office/officeart/2005/8/layout/pyramid2"/>
    <dgm:cxn modelId="{136F1413-DB72-46E4-B820-58C5A74D045C}" type="presParOf" srcId="{A9CCD1D6-BA87-4528-AF22-53ED1A25FE21}" destId="{802A0C7F-71EC-47E3-9A99-933D8901F8A8}" srcOrd="0" destOrd="0" presId="urn:microsoft.com/office/officeart/2005/8/layout/pyramid2"/>
    <dgm:cxn modelId="{D43410D4-EA95-4E1F-926C-439F419E75A5}" type="presParOf" srcId="{A9CCD1D6-BA87-4528-AF22-53ED1A25FE21}" destId="{4B37E844-2AB1-407B-998C-C34388FE0356}" srcOrd="1" destOrd="0" presId="urn:microsoft.com/office/officeart/2005/8/layout/pyramid2"/>
    <dgm:cxn modelId="{C051DF58-F4E5-4E58-B16F-23B18378DE96}" type="presParOf" srcId="{A9CCD1D6-BA87-4528-AF22-53ED1A25FE21}" destId="{D9134A3B-600E-4F11-B206-6207ADC10CAB}" srcOrd="2" destOrd="0" presId="urn:microsoft.com/office/officeart/2005/8/layout/pyramid2"/>
    <dgm:cxn modelId="{ED3A8CCF-70FF-4991-8B7A-080A376F94CC}" type="presParOf" srcId="{A9CCD1D6-BA87-4528-AF22-53ED1A25FE21}" destId="{11D50E63-A3B5-4F81-9AEA-94898B56B5D1}" srcOrd="3" destOrd="0" presId="urn:microsoft.com/office/officeart/2005/8/layout/pyramid2"/>
    <dgm:cxn modelId="{525DBB4D-4B0B-4372-B261-10FF873020A0}" type="presParOf" srcId="{A9CCD1D6-BA87-4528-AF22-53ED1A25FE21}" destId="{EA9D8CF3-D606-4952-A5E9-D7AD1B23E778}" srcOrd="4" destOrd="0" presId="urn:microsoft.com/office/officeart/2005/8/layout/pyramid2"/>
    <dgm:cxn modelId="{CE92C919-FF23-4FC1-97B0-1D08F5A224EC}" type="presParOf" srcId="{A9CCD1D6-BA87-4528-AF22-53ED1A25FE21}" destId="{2E8F5D99-6562-40AD-9B94-E09716D005DC}" srcOrd="5" destOrd="0" presId="urn:microsoft.com/office/officeart/2005/8/layout/pyramid2"/>
    <dgm:cxn modelId="{039E55B2-FA0E-43D4-A394-9ECD211B45F9}" type="presParOf" srcId="{A9CCD1D6-BA87-4528-AF22-53ED1A25FE21}" destId="{D4611EDD-FF8A-48CB-9003-456653104C40}" srcOrd="6" destOrd="0" presId="urn:microsoft.com/office/officeart/2005/8/layout/pyramid2"/>
    <dgm:cxn modelId="{497C324D-2240-4B12-AA2A-D38E5CBD3F65}" type="presParOf" srcId="{A9CCD1D6-BA87-4528-AF22-53ED1A25FE21}" destId="{EF239DF1-662A-4762-9DC3-52B174B04201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2D38619-B9C6-4812-B86F-E5C734E847AF}" type="doc">
      <dgm:prSet loTypeId="urn:microsoft.com/office/officeart/2005/8/layout/list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44266266-EE0C-46CC-8C65-3150700E06F5}">
      <dgm:prSet phldrT="[Текст]" custT="1"/>
      <dgm:spPr/>
      <dgm:t>
        <a:bodyPr/>
        <a:lstStyle/>
        <a:p>
          <a:r>
            <a:rPr lang="ru-RU" sz="1400" dirty="0" smtClean="0"/>
            <a:t>технической (эксплуатационной) документации на производственное оборудование (машины, механизмы, инструменты и приспособления), используемое работником на рабочем месте;</a:t>
          </a:r>
          <a:endParaRPr lang="ru-RU" sz="1400" dirty="0"/>
        </a:p>
      </dgm:t>
    </dgm:pt>
    <dgm:pt modelId="{C6A66E52-494D-449D-B7D2-44E9A6900AC4}" type="parTrans" cxnId="{598678A5-EC9C-440E-A61D-A7C4E279B74B}">
      <dgm:prSet/>
      <dgm:spPr/>
      <dgm:t>
        <a:bodyPr/>
        <a:lstStyle/>
        <a:p>
          <a:endParaRPr lang="ru-RU"/>
        </a:p>
      </dgm:t>
    </dgm:pt>
    <dgm:pt modelId="{ED7B059C-A660-4AF8-8C24-B34416B630E2}" type="sibTrans" cxnId="{598678A5-EC9C-440E-A61D-A7C4E279B74B}">
      <dgm:prSet/>
      <dgm:spPr/>
      <dgm:t>
        <a:bodyPr/>
        <a:lstStyle/>
        <a:p>
          <a:endParaRPr lang="ru-RU"/>
        </a:p>
      </dgm:t>
    </dgm:pt>
    <dgm:pt modelId="{D17BF3EE-122F-4648-951B-6B46AF47E0FA}">
      <dgm:prSet phldrT="[Текст]" custT="1"/>
      <dgm:spPr/>
      <dgm:t>
        <a:bodyPr/>
        <a:lstStyle/>
        <a:p>
          <a:r>
            <a:rPr lang="ru-RU" sz="1400" dirty="0" smtClean="0"/>
            <a:t>технологической документации, характеристик технологического процесса;</a:t>
          </a:r>
          <a:endParaRPr lang="ru-RU" sz="1400" dirty="0"/>
        </a:p>
      </dgm:t>
    </dgm:pt>
    <dgm:pt modelId="{9EB9F772-F07E-45D9-B695-30D70A99C0F7}" type="parTrans" cxnId="{0C1B2C4A-9F39-4270-A6D2-5706D446D81A}">
      <dgm:prSet/>
      <dgm:spPr/>
      <dgm:t>
        <a:bodyPr/>
        <a:lstStyle/>
        <a:p>
          <a:endParaRPr lang="ru-RU"/>
        </a:p>
      </dgm:t>
    </dgm:pt>
    <dgm:pt modelId="{E2321D9D-4FA2-4670-A1BF-E260F8BBDC51}" type="sibTrans" cxnId="{0C1B2C4A-9F39-4270-A6D2-5706D446D81A}">
      <dgm:prSet/>
      <dgm:spPr/>
      <dgm:t>
        <a:bodyPr/>
        <a:lstStyle/>
        <a:p>
          <a:endParaRPr lang="ru-RU"/>
        </a:p>
      </dgm:t>
    </dgm:pt>
    <dgm:pt modelId="{E2D0F3E5-B03D-40DE-81A8-67215E345417}">
      <dgm:prSet phldrT="[Текст]" custT="1"/>
      <dgm:spPr/>
      <dgm:t>
        <a:bodyPr/>
        <a:lstStyle/>
        <a:p>
          <a:r>
            <a:rPr lang="ru-RU" sz="1400" dirty="0" smtClean="0"/>
            <a:t>проектов строительства и (или) реконструкции производственных объектов (зданий, сооружений, производственных помещений);</a:t>
          </a:r>
          <a:endParaRPr lang="ru-RU" sz="1400" dirty="0"/>
        </a:p>
      </dgm:t>
    </dgm:pt>
    <dgm:pt modelId="{6738DC8F-4DD9-4502-9A05-B003DA65DBEA}" type="parTrans" cxnId="{471B45A2-9881-4388-A04D-0759EB4DCC37}">
      <dgm:prSet/>
      <dgm:spPr/>
      <dgm:t>
        <a:bodyPr/>
        <a:lstStyle/>
        <a:p>
          <a:endParaRPr lang="ru-RU"/>
        </a:p>
      </dgm:t>
    </dgm:pt>
    <dgm:pt modelId="{5D698861-0DBD-4D61-AAC9-11E07E94EC5E}" type="sibTrans" cxnId="{471B45A2-9881-4388-A04D-0759EB4DCC37}">
      <dgm:prSet/>
      <dgm:spPr/>
      <dgm:t>
        <a:bodyPr/>
        <a:lstStyle/>
        <a:p>
          <a:endParaRPr lang="ru-RU"/>
        </a:p>
      </dgm:t>
    </dgm:pt>
    <dgm:pt modelId="{C2E311FA-2333-489E-9709-60C2EEA602CE}">
      <dgm:prSet custT="1"/>
      <dgm:spPr/>
      <dgm:t>
        <a:bodyPr/>
        <a:lstStyle/>
        <a:p>
          <a:r>
            <a:rPr lang="ru-RU" sz="1400" dirty="0" smtClean="0"/>
            <a:t>должностной инструкции и иных документов, регламентирующих обязанности работника;</a:t>
          </a:r>
          <a:endParaRPr lang="ru-RU" sz="1400" dirty="0"/>
        </a:p>
      </dgm:t>
    </dgm:pt>
    <dgm:pt modelId="{29857BCA-A675-41E8-8A85-F79581E0C0EA}" type="parTrans" cxnId="{7E43A38B-C8EB-4672-8EBE-7432DC6013BE}">
      <dgm:prSet/>
      <dgm:spPr/>
      <dgm:t>
        <a:bodyPr/>
        <a:lstStyle/>
        <a:p>
          <a:endParaRPr lang="ru-RU"/>
        </a:p>
      </dgm:t>
    </dgm:pt>
    <dgm:pt modelId="{6399BE6D-9DD0-4A0A-85E2-1F7C1913F016}" type="sibTrans" cxnId="{7E43A38B-C8EB-4672-8EBE-7432DC6013BE}">
      <dgm:prSet/>
      <dgm:spPr/>
      <dgm:t>
        <a:bodyPr/>
        <a:lstStyle/>
        <a:p>
          <a:endParaRPr lang="ru-RU"/>
        </a:p>
      </dgm:t>
    </dgm:pt>
    <dgm:pt modelId="{467AEE74-74E8-452D-A6BF-C7DDDE2F1E07}">
      <dgm:prSet custT="1"/>
      <dgm:spPr/>
      <dgm:t>
        <a:bodyPr/>
        <a:lstStyle/>
        <a:p>
          <a:r>
            <a:rPr lang="ru-RU" sz="1400" dirty="0" smtClean="0"/>
            <a:t>характеристик применяемых в производстве материалов и сырья (в том числе установленных по результатам токсикологической, санитарно-гигиенической и медико-биологической оценок);</a:t>
          </a:r>
          <a:endParaRPr lang="ru-RU" sz="1400" dirty="0"/>
        </a:p>
      </dgm:t>
    </dgm:pt>
    <dgm:pt modelId="{C26F7496-7532-4864-A621-12A5CBB23047}" type="parTrans" cxnId="{0190F4E6-CEF9-4358-8B9E-126CB0332704}">
      <dgm:prSet/>
      <dgm:spPr/>
      <dgm:t>
        <a:bodyPr/>
        <a:lstStyle/>
        <a:p>
          <a:endParaRPr lang="ru-RU"/>
        </a:p>
      </dgm:t>
    </dgm:pt>
    <dgm:pt modelId="{A6CEE49B-D8AD-4EE8-BCBD-F06A8C5BE0A7}" type="sibTrans" cxnId="{0190F4E6-CEF9-4358-8B9E-126CB0332704}">
      <dgm:prSet/>
      <dgm:spPr/>
      <dgm:t>
        <a:bodyPr/>
        <a:lstStyle/>
        <a:p>
          <a:endParaRPr lang="ru-RU"/>
        </a:p>
      </dgm:t>
    </dgm:pt>
    <dgm:pt modelId="{1A363C47-72A2-44CF-BAB1-1A848B399243}">
      <dgm:prSet custT="1"/>
      <dgm:spPr/>
      <dgm:t>
        <a:bodyPr/>
        <a:lstStyle/>
        <a:p>
          <a:r>
            <a:rPr lang="ru-RU" sz="1400" dirty="0" smtClean="0"/>
            <a:t>деклараций о соответствии и (или) сертификатов соответствия производственного оборудования, машин, механизмов, инструментов и приспособлений, технологических процессов, веществ, материалов, сырья установленным требованиям;</a:t>
          </a:r>
          <a:endParaRPr lang="ru-RU" sz="1400" dirty="0"/>
        </a:p>
      </dgm:t>
    </dgm:pt>
    <dgm:pt modelId="{AF2F3C2D-509F-4A59-85F6-BBE61450A046}" type="parTrans" cxnId="{006A216B-C64E-4FB8-9C96-201A7D8FAB48}">
      <dgm:prSet/>
      <dgm:spPr/>
      <dgm:t>
        <a:bodyPr/>
        <a:lstStyle/>
        <a:p>
          <a:endParaRPr lang="ru-RU"/>
        </a:p>
      </dgm:t>
    </dgm:pt>
    <dgm:pt modelId="{DEF55DCC-2D5E-4458-AC63-AD3614F26C47}" type="sibTrans" cxnId="{006A216B-C64E-4FB8-9C96-201A7D8FAB48}">
      <dgm:prSet/>
      <dgm:spPr/>
      <dgm:t>
        <a:bodyPr/>
        <a:lstStyle/>
        <a:p>
          <a:endParaRPr lang="ru-RU"/>
        </a:p>
      </dgm:t>
    </dgm:pt>
    <dgm:pt modelId="{9C6B6799-6190-4D71-B972-E141F13407C6}">
      <dgm:prSet custT="1"/>
      <dgm:spPr/>
      <dgm:t>
        <a:bodyPr/>
        <a:lstStyle/>
        <a:p>
          <a:r>
            <a:rPr lang="ru-RU" sz="1400" dirty="0" smtClean="0"/>
            <a:t>результатов ранее проводившихся на данном рабочем месте исследований (испытаний) и измерений вредных и (или) опасных факторов.</a:t>
          </a:r>
          <a:endParaRPr lang="ru-RU" sz="1400" dirty="0"/>
        </a:p>
      </dgm:t>
    </dgm:pt>
    <dgm:pt modelId="{26622EAD-01DA-47F5-9037-633151D2C2C6}" type="parTrans" cxnId="{72F63737-4CB6-4633-BDC3-55B24C2C5C8A}">
      <dgm:prSet/>
      <dgm:spPr/>
      <dgm:t>
        <a:bodyPr/>
        <a:lstStyle/>
        <a:p>
          <a:endParaRPr lang="ru-RU"/>
        </a:p>
      </dgm:t>
    </dgm:pt>
    <dgm:pt modelId="{AEF92F93-5A5F-4D75-BF5B-7239785596A6}" type="sibTrans" cxnId="{72F63737-4CB6-4633-BDC3-55B24C2C5C8A}">
      <dgm:prSet/>
      <dgm:spPr/>
      <dgm:t>
        <a:bodyPr/>
        <a:lstStyle/>
        <a:p>
          <a:endParaRPr lang="ru-RU"/>
        </a:p>
      </dgm:t>
    </dgm:pt>
    <dgm:pt modelId="{60C5B29E-923C-488E-AD73-91B4F7AD1C65}" type="pres">
      <dgm:prSet presAssocID="{C2D38619-B9C6-4812-B86F-E5C734E847A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5CD6267-2FEF-4D99-B509-15E17C24613A}" type="pres">
      <dgm:prSet presAssocID="{44266266-EE0C-46CC-8C65-3150700E06F5}" presName="parentLin" presStyleCnt="0"/>
      <dgm:spPr/>
      <dgm:t>
        <a:bodyPr/>
        <a:lstStyle/>
        <a:p>
          <a:endParaRPr lang="ru-RU"/>
        </a:p>
      </dgm:t>
    </dgm:pt>
    <dgm:pt modelId="{472DB6E5-7218-4F21-A943-375892A3FF12}" type="pres">
      <dgm:prSet presAssocID="{44266266-EE0C-46CC-8C65-3150700E06F5}" presName="parentLeftMargin" presStyleLbl="node1" presStyleIdx="0" presStyleCnt="7"/>
      <dgm:spPr/>
      <dgm:t>
        <a:bodyPr/>
        <a:lstStyle/>
        <a:p>
          <a:endParaRPr lang="ru-RU"/>
        </a:p>
      </dgm:t>
    </dgm:pt>
    <dgm:pt modelId="{F0D710E2-8E85-4913-BE0C-7D2BEDC4F2B1}" type="pres">
      <dgm:prSet presAssocID="{44266266-EE0C-46CC-8C65-3150700E06F5}" presName="parentText" presStyleLbl="node1" presStyleIdx="0" presStyleCnt="7" custScaleX="138570" custScaleY="13259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ED3299-846D-418E-8C95-E71CCE63C251}" type="pres">
      <dgm:prSet presAssocID="{44266266-EE0C-46CC-8C65-3150700E06F5}" presName="negativeSpace" presStyleCnt="0"/>
      <dgm:spPr/>
      <dgm:t>
        <a:bodyPr/>
        <a:lstStyle/>
        <a:p>
          <a:endParaRPr lang="ru-RU"/>
        </a:p>
      </dgm:t>
    </dgm:pt>
    <dgm:pt modelId="{B993C465-1E6E-4DB7-A5B7-3AD23D3E00FA}" type="pres">
      <dgm:prSet presAssocID="{44266266-EE0C-46CC-8C65-3150700E06F5}" presName="childText" presStyleLbl="conFgAcc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F89506-95CD-49A4-9056-2F6E31777D23}" type="pres">
      <dgm:prSet presAssocID="{ED7B059C-A660-4AF8-8C24-B34416B630E2}" presName="spaceBetweenRectangles" presStyleCnt="0"/>
      <dgm:spPr/>
      <dgm:t>
        <a:bodyPr/>
        <a:lstStyle/>
        <a:p>
          <a:endParaRPr lang="ru-RU"/>
        </a:p>
      </dgm:t>
    </dgm:pt>
    <dgm:pt modelId="{BAA0B185-DE35-4089-B464-0879A35D0FDD}" type="pres">
      <dgm:prSet presAssocID="{D17BF3EE-122F-4648-951B-6B46AF47E0FA}" presName="parentLin" presStyleCnt="0"/>
      <dgm:spPr/>
      <dgm:t>
        <a:bodyPr/>
        <a:lstStyle/>
        <a:p>
          <a:endParaRPr lang="ru-RU"/>
        </a:p>
      </dgm:t>
    </dgm:pt>
    <dgm:pt modelId="{F7E6FBFA-1B8F-4FDA-A71C-04D70F5A9BB3}" type="pres">
      <dgm:prSet presAssocID="{D17BF3EE-122F-4648-951B-6B46AF47E0FA}" presName="parentLeftMargin" presStyleLbl="node1" presStyleIdx="0" presStyleCnt="7"/>
      <dgm:spPr/>
      <dgm:t>
        <a:bodyPr/>
        <a:lstStyle/>
        <a:p>
          <a:endParaRPr lang="ru-RU"/>
        </a:p>
      </dgm:t>
    </dgm:pt>
    <dgm:pt modelId="{E71CA9F5-49E2-436A-8E5D-AEABE5E128FC}" type="pres">
      <dgm:prSet presAssocID="{D17BF3EE-122F-4648-951B-6B46AF47E0FA}" presName="parentText" presStyleLbl="node1" presStyleIdx="1" presStyleCnt="7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3E5461-5300-4058-9113-C1135C09271F}" type="pres">
      <dgm:prSet presAssocID="{D17BF3EE-122F-4648-951B-6B46AF47E0FA}" presName="negativeSpace" presStyleCnt="0"/>
      <dgm:spPr/>
      <dgm:t>
        <a:bodyPr/>
        <a:lstStyle/>
        <a:p>
          <a:endParaRPr lang="ru-RU"/>
        </a:p>
      </dgm:t>
    </dgm:pt>
    <dgm:pt modelId="{A7D925F0-A494-4A9A-AA67-5A9B43D6C440}" type="pres">
      <dgm:prSet presAssocID="{D17BF3EE-122F-4648-951B-6B46AF47E0FA}" presName="childText" presStyleLbl="conFgAcc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2E0559-6177-4C1E-8F2B-46CA206BDA4F}" type="pres">
      <dgm:prSet presAssocID="{E2321D9D-4FA2-4670-A1BF-E260F8BBDC51}" presName="spaceBetweenRectangles" presStyleCnt="0"/>
      <dgm:spPr/>
      <dgm:t>
        <a:bodyPr/>
        <a:lstStyle/>
        <a:p>
          <a:endParaRPr lang="ru-RU"/>
        </a:p>
      </dgm:t>
    </dgm:pt>
    <dgm:pt modelId="{46D797EC-37C1-46F9-AFA0-3E60B75776DA}" type="pres">
      <dgm:prSet presAssocID="{C2E311FA-2333-489E-9709-60C2EEA602CE}" presName="parentLin" presStyleCnt="0"/>
      <dgm:spPr/>
      <dgm:t>
        <a:bodyPr/>
        <a:lstStyle/>
        <a:p>
          <a:endParaRPr lang="ru-RU"/>
        </a:p>
      </dgm:t>
    </dgm:pt>
    <dgm:pt modelId="{B8EA5878-E10F-4B6B-8702-9F9ED04E0824}" type="pres">
      <dgm:prSet presAssocID="{C2E311FA-2333-489E-9709-60C2EEA602CE}" presName="parentLeftMargin" presStyleLbl="node1" presStyleIdx="1" presStyleCnt="7"/>
      <dgm:spPr/>
      <dgm:t>
        <a:bodyPr/>
        <a:lstStyle/>
        <a:p>
          <a:endParaRPr lang="ru-RU"/>
        </a:p>
      </dgm:t>
    </dgm:pt>
    <dgm:pt modelId="{D0B637C0-1B7E-4B36-99EA-D8B5A3F71B7C}" type="pres">
      <dgm:prSet presAssocID="{C2E311FA-2333-489E-9709-60C2EEA602CE}" presName="parentText" presStyleLbl="node1" presStyleIdx="2" presStyleCnt="7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F0663F-43F3-477B-886B-408F78A192EB}" type="pres">
      <dgm:prSet presAssocID="{C2E311FA-2333-489E-9709-60C2EEA602CE}" presName="negativeSpace" presStyleCnt="0"/>
      <dgm:spPr/>
      <dgm:t>
        <a:bodyPr/>
        <a:lstStyle/>
        <a:p>
          <a:endParaRPr lang="ru-RU"/>
        </a:p>
      </dgm:t>
    </dgm:pt>
    <dgm:pt modelId="{F2B74B56-4DE1-445B-9912-D936931F3DF1}" type="pres">
      <dgm:prSet presAssocID="{C2E311FA-2333-489E-9709-60C2EEA602CE}" presName="childText" presStyleLbl="conFgAcc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B11FDB-3417-4505-8A5D-3C80B344EC08}" type="pres">
      <dgm:prSet presAssocID="{6399BE6D-9DD0-4A0A-85E2-1F7C1913F016}" presName="spaceBetweenRectangles" presStyleCnt="0"/>
      <dgm:spPr/>
      <dgm:t>
        <a:bodyPr/>
        <a:lstStyle/>
        <a:p>
          <a:endParaRPr lang="ru-RU"/>
        </a:p>
      </dgm:t>
    </dgm:pt>
    <dgm:pt modelId="{3C7AC751-DF8F-4B39-9243-CDC5A00571CF}" type="pres">
      <dgm:prSet presAssocID="{E2D0F3E5-B03D-40DE-81A8-67215E345417}" presName="parentLin" presStyleCnt="0"/>
      <dgm:spPr/>
      <dgm:t>
        <a:bodyPr/>
        <a:lstStyle/>
        <a:p>
          <a:endParaRPr lang="ru-RU"/>
        </a:p>
      </dgm:t>
    </dgm:pt>
    <dgm:pt modelId="{AB2E3822-EFBF-49C5-B6E6-54AABB8646A0}" type="pres">
      <dgm:prSet presAssocID="{E2D0F3E5-B03D-40DE-81A8-67215E345417}" presName="parentLeftMargin" presStyleLbl="node1" presStyleIdx="2" presStyleCnt="7"/>
      <dgm:spPr/>
      <dgm:t>
        <a:bodyPr/>
        <a:lstStyle/>
        <a:p>
          <a:endParaRPr lang="ru-RU"/>
        </a:p>
      </dgm:t>
    </dgm:pt>
    <dgm:pt modelId="{223B1D6A-49D8-45CD-8C3A-0036500BDB6A}" type="pres">
      <dgm:prSet presAssocID="{E2D0F3E5-B03D-40DE-81A8-67215E345417}" presName="parentText" presStyleLbl="node1" presStyleIdx="3" presStyleCnt="7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EA2A62-72E9-4102-8193-97F7CEF07181}" type="pres">
      <dgm:prSet presAssocID="{E2D0F3E5-B03D-40DE-81A8-67215E345417}" presName="negativeSpace" presStyleCnt="0"/>
      <dgm:spPr/>
      <dgm:t>
        <a:bodyPr/>
        <a:lstStyle/>
        <a:p>
          <a:endParaRPr lang="ru-RU"/>
        </a:p>
      </dgm:t>
    </dgm:pt>
    <dgm:pt modelId="{5A7F0A9E-1D9A-477B-8D43-335E7D7940B4}" type="pres">
      <dgm:prSet presAssocID="{E2D0F3E5-B03D-40DE-81A8-67215E345417}" presName="childText" presStyleLbl="conFgAcc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823CE9-D5A2-46D2-BA87-66082258130D}" type="pres">
      <dgm:prSet presAssocID="{5D698861-0DBD-4D61-AAC9-11E07E94EC5E}" presName="spaceBetweenRectangles" presStyleCnt="0"/>
      <dgm:spPr/>
      <dgm:t>
        <a:bodyPr/>
        <a:lstStyle/>
        <a:p>
          <a:endParaRPr lang="ru-RU"/>
        </a:p>
      </dgm:t>
    </dgm:pt>
    <dgm:pt modelId="{63F3D471-4D29-4290-A084-93814A6728F1}" type="pres">
      <dgm:prSet presAssocID="{467AEE74-74E8-452D-A6BF-C7DDDE2F1E07}" presName="parentLin" presStyleCnt="0"/>
      <dgm:spPr/>
      <dgm:t>
        <a:bodyPr/>
        <a:lstStyle/>
        <a:p>
          <a:endParaRPr lang="ru-RU"/>
        </a:p>
      </dgm:t>
    </dgm:pt>
    <dgm:pt modelId="{B88DA0BF-3CD4-41CB-A440-56289A6C485D}" type="pres">
      <dgm:prSet presAssocID="{467AEE74-74E8-452D-A6BF-C7DDDE2F1E07}" presName="parentLeftMargin" presStyleLbl="node1" presStyleIdx="3" presStyleCnt="7"/>
      <dgm:spPr/>
      <dgm:t>
        <a:bodyPr/>
        <a:lstStyle/>
        <a:p>
          <a:endParaRPr lang="ru-RU"/>
        </a:p>
      </dgm:t>
    </dgm:pt>
    <dgm:pt modelId="{28736239-A515-4791-8BD3-A022F82D8AC1}" type="pres">
      <dgm:prSet presAssocID="{467AEE74-74E8-452D-A6BF-C7DDDE2F1E07}" presName="parentText" presStyleLbl="node1" presStyleIdx="4" presStyleCnt="7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2ABDFB-A1D0-413D-AF8C-ADD1BE02F6A1}" type="pres">
      <dgm:prSet presAssocID="{467AEE74-74E8-452D-A6BF-C7DDDE2F1E07}" presName="negativeSpace" presStyleCnt="0"/>
      <dgm:spPr/>
      <dgm:t>
        <a:bodyPr/>
        <a:lstStyle/>
        <a:p>
          <a:endParaRPr lang="ru-RU"/>
        </a:p>
      </dgm:t>
    </dgm:pt>
    <dgm:pt modelId="{14481245-A79B-43A7-9054-F10783749479}" type="pres">
      <dgm:prSet presAssocID="{467AEE74-74E8-452D-A6BF-C7DDDE2F1E07}" presName="childText" presStyleLbl="conFgAcc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DC56BA-F1D3-46E0-A1CB-92EF18C2436C}" type="pres">
      <dgm:prSet presAssocID="{A6CEE49B-D8AD-4EE8-BCBD-F06A8C5BE0A7}" presName="spaceBetweenRectangles" presStyleCnt="0"/>
      <dgm:spPr/>
      <dgm:t>
        <a:bodyPr/>
        <a:lstStyle/>
        <a:p>
          <a:endParaRPr lang="ru-RU"/>
        </a:p>
      </dgm:t>
    </dgm:pt>
    <dgm:pt modelId="{A2A70F29-D027-47A2-9F71-51D906717B27}" type="pres">
      <dgm:prSet presAssocID="{1A363C47-72A2-44CF-BAB1-1A848B399243}" presName="parentLin" presStyleCnt="0"/>
      <dgm:spPr/>
      <dgm:t>
        <a:bodyPr/>
        <a:lstStyle/>
        <a:p>
          <a:endParaRPr lang="ru-RU"/>
        </a:p>
      </dgm:t>
    </dgm:pt>
    <dgm:pt modelId="{832D009C-F76B-44B1-93BC-EF6C6F541D3B}" type="pres">
      <dgm:prSet presAssocID="{1A363C47-72A2-44CF-BAB1-1A848B399243}" presName="parentLeftMargin" presStyleLbl="node1" presStyleIdx="4" presStyleCnt="7"/>
      <dgm:spPr/>
      <dgm:t>
        <a:bodyPr/>
        <a:lstStyle/>
        <a:p>
          <a:endParaRPr lang="ru-RU"/>
        </a:p>
      </dgm:t>
    </dgm:pt>
    <dgm:pt modelId="{D539FC06-F18D-47FC-9145-08522EB37AFA}" type="pres">
      <dgm:prSet presAssocID="{1A363C47-72A2-44CF-BAB1-1A848B399243}" presName="parentText" presStyleLbl="node1" presStyleIdx="5" presStyleCnt="7" custScaleX="142857" custScaleY="16264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8C0808-4CA4-44CA-AABB-2EB25B4BB63C}" type="pres">
      <dgm:prSet presAssocID="{1A363C47-72A2-44CF-BAB1-1A848B399243}" presName="negativeSpace" presStyleCnt="0"/>
      <dgm:spPr/>
      <dgm:t>
        <a:bodyPr/>
        <a:lstStyle/>
        <a:p>
          <a:endParaRPr lang="ru-RU"/>
        </a:p>
      </dgm:t>
    </dgm:pt>
    <dgm:pt modelId="{FFC9FCC8-C105-4F46-930C-8B4CD4303817}" type="pres">
      <dgm:prSet presAssocID="{1A363C47-72A2-44CF-BAB1-1A848B399243}" presName="childText" presStyleLbl="conFgAcc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D29079-16D0-4AAC-9C12-E56B8B17415F}" type="pres">
      <dgm:prSet presAssocID="{DEF55DCC-2D5E-4458-AC63-AD3614F26C47}" presName="spaceBetweenRectangles" presStyleCnt="0"/>
      <dgm:spPr/>
      <dgm:t>
        <a:bodyPr/>
        <a:lstStyle/>
        <a:p>
          <a:endParaRPr lang="ru-RU"/>
        </a:p>
      </dgm:t>
    </dgm:pt>
    <dgm:pt modelId="{8CA88A6F-E1F5-4638-B784-209E339CC143}" type="pres">
      <dgm:prSet presAssocID="{9C6B6799-6190-4D71-B972-E141F13407C6}" presName="parentLin" presStyleCnt="0"/>
      <dgm:spPr/>
      <dgm:t>
        <a:bodyPr/>
        <a:lstStyle/>
        <a:p>
          <a:endParaRPr lang="ru-RU"/>
        </a:p>
      </dgm:t>
    </dgm:pt>
    <dgm:pt modelId="{58E02E43-04D1-4FC2-91F0-8E4877CBF986}" type="pres">
      <dgm:prSet presAssocID="{9C6B6799-6190-4D71-B972-E141F13407C6}" presName="parentLeftMargin" presStyleLbl="node1" presStyleIdx="5" presStyleCnt="7"/>
      <dgm:spPr/>
      <dgm:t>
        <a:bodyPr/>
        <a:lstStyle/>
        <a:p>
          <a:endParaRPr lang="ru-RU"/>
        </a:p>
      </dgm:t>
    </dgm:pt>
    <dgm:pt modelId="{9098E487-9EEB-4FB9-AE58-680D4AA56157}" type="pres">
      <dgm:prSet presAssocID="{9C6B6799-6190-4D71-B972-E141F13407C6}" presName="parentText" presStyleLbl="node1" presStyleIdx="6" presStyleCnt="7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BF4C69-A5BD-4B06-873C-0E38121E46F9}" type="pres">
      <dgm:prSet presAssocID="{9C6B6799-6190-4D71-B972-E141F13407C6}" presName="negativeSpace" presStyleCnt="0"/>
      <dgm:spPr/>
      <dgm:t>
        <a:bodyPr/>
        <a:lstStyle/>
        <a:p>
          <a:endParaRPr lang="ru-RU"/>
        </a:p>
      </dgm:t>
    </dgm:pt>
    <dgm:pt modelId="{D0D51FB8-CB9B-42B8-B8A1-415181367CAB}" type="pres">
      <dgm:prSet presAssocID="{9C6B6799-6190-4D71-B972-E141F13407C6}" presName="childText" presStyleLbl="conFgAcc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71B45A2-9881-4388-A04D-0759EB4DCC37}" srcId="{C2D38619-B9C6-4812-B86F-E5C734E847AF}" destId="{E2D0F3E5-B03D-40DE-81A8-67215E345417}" srcOrd="3" destOrd="0" parTransId="{6738DC8F-4DD9-4502-9A05-B003DA65DBEA}" sibTransId="{5D698861-0DBD-4D61-AAC9-11E07E94EC5E}"/>
    <dgm:cxn modelId="{DD69ADF8-6FFA-4D19-B180-4DAA5C413FD9}" type="presOf" srcId="{C2E311FA-2333-489E-9709-60C2EEA602CE}" destId="{B8EA5878-E10F-4B6B-8702-9F9ED04E0824}" srcOrd="0" destOrd="0" presId="urn:microsoft.com/office/officeart/2005/8/layout/list1"/>
    <dgm:cxn modelId="{B90FD2EB-384D-450B-BEEF-2B005060B316}" type="presOf" srcId="{9C6B6799-6190-4D71-B972-E141F13407C6}" destId="{9098E487-9EEB-4FB9-AE58-680D4AA56157}" srcOrd="1" destOrd="0" presId="urn:microsoft.com/office/officeart/2005/8/layout/list1"/>
    <dgm:cxn modelId="{E1F2600A-0D91-4424-AA4B-C4C855786E95}" type="presOf" srcId="{9C6B6799-6190-4D71-B972-E141F13407C6}" destId="{58E02E43-04D1-4FC2-91F0-8E4877CBF986}" srcOrd="0" destOrd="0" presId="urn:microsoft.com/office/officeart/2005/8/layout/list1"/>
    <dgm:cxn modelId="{63C9F2AA-0BA0-45DA-AEB4-2174DD35A8F8}" type="presOf" srcId="{D17BF3EE-122F-4648-951B-6B46AF47E0FA}" destId="{F7E6FBFA-1B8F-4FDA-A71C-04D70F5A9BB3}" srcOrd="0" destOrd="0" presId="urn:microsoft.com/office/officeart/2005/8/layout/list1"/>
    <dgm:cxn modelId="{598678A5-EC9C-440E-A61D-A7C4E279B74B}" srcId="{C2D38619-B9C6-4812-B86F-E5C734E847AF}" destId="{44266266-EE0C-46CC-8C65-3150700E06F5}" srcOrd="0" destOrd="0" parTransId="{C6A66E52-494D-449D-B7D2-44E9A6900AC4}" sibTransId="{ED7B059C-A660-4AF8-8C24-B34416B630E2}"/>
    <dgm:cxn modelId="{7E43A38B-C8EB-4672-8EBE-7432DC6013BE}" srcId="{C2D38619-B9C6-4812-B86F-E5C734E847AF}" destId="{C2E311FA-2333-489E-9709-60C2EEA602CE}" srcOrd="2" destOrd="0" parTransId="{29857BCA-A675-41E8-8A85-F79581E0C0EA}" sibTransId="{6399BE6D-9DD0-4A0A-85E2-1F7C1913F016}"/>
    <dgm:cxn modelId="{ED69DB36-EF68-4EA2-92E5-94EE8457826B}" type="presOf" srcId="{44266266-EE0C-46CC-8C65-3150700E06F5}" destId="{F0D710E2-8E85-4913-BE0C-7D2BEDC4F2B1}" srcOrd="1" destOrd="0" presId="urn:microsoft.com/office/officeart/2005/8/layout/list1"/>
    <dgm:cxn modelId="{EADAC2B8-4344-4529-9C3B-2D9DDCDED20A}" type="presOf" srcId="{1A363C47-72A2-44CF-BAB1-1A848B399243}" destId="{D539FC06-F18D-47FC-9145-08522EB37AFA}" srcOrd="1" destOrd="0" presId="urn:microsoft.com/office/officeart/2005/8/layout/list1"/>
    <dgm:cxn modelId="{7FF480CC-6703-4199-8E62-A1C502BC8458}" type="presOf" srcId="{C2D38619-B9C6-4812-B86F-E5C734E847AF}" destId="{60C5B29E-923C-488E-AD73-91B4F7AD1C65}" srcOrd="0" destOrd="0" presId="urn:microsoft.com/office/officeart/2005/8/layout/list1"/>
    <dgm:cxn modelId="{4D85ABAF-49EC-4CAF-A194-96CAD8305890}" type="presOf" srcId="{C2E311FA-2333-489E-9709-60C2EEA602CE}" destId="{D0B637C0-1B7E-4B36-99EA-D8B5A3F71B7C}" srcOrd="1" destOrd="0" presId="urn:microsoft.com/office/officeart/2005/8/layout/list1"/>
    <dgm:cxn modelId="{86FA68FC-360C-4368-A6A0-380733DBA1A4}" type="presOf" srcId="{D17BF3EE-122F-4648-951B-6B46AF47E0FA}" destId="{E71CA9F5-49E2-436A-8E5D-AEABE5E128FC}" srcOrd="1" destOrd="0" presId="urn:microsoft.com/office/officeart/2005/8/layout/list1"/>
    <dgm:cxn modelId="{B47F8459-C311-4D1D-B4A2-E27AE050EB0E}" type="presOf" srcId="{467AEE74-74E8-452D-A6BF-C7DDDE2F1E07}" destId="{B88DA0BF-3CD4-41CB-A440-56289A6C485D}" srcOrd="0" destOrd="0" presId="urn:microsoft.com/office/officeart/2005/8/layout/list1"/>
    <dgm:cxn modelId="{72F63737-4CB6-4633-BDC3-55B24C2C5C8A}" srcId="{C2D38619-B9C6-4812-B86F-E5C734E847AF}" destId="{9C6B6799-6190-4D71-B972-E141F13407C6}" srcOrd="6" destOrd="0" parTransId="{26622EAD-01DA-47F5-9037-633151D2C2C6}" sibTransId="{AEF92F93-5A5F-4D75-BF5B-7239785596A6}"/>
    <dgm:cxn modelId="{0C1B2C4A-9F39-4270-A6D2-5706D446D81A}" srcId="{C2D38619-B9C6-4812-B86F-E5C734E847AF}" destId="{D17BF3EE-122F-4648-951B-6B46AF47E0FA}" srcOrd="1" destOrd="0" parTransId="{9EB9F772-F07E-45D9-B695-30D70A99C0F7}" sibTransId="{E2321D9D-4FA2-4670-A1BF-E260F8BBDC51}"/>
    <dgm:cxn modelId="{23E6E2B2-FC5C-42DD-B02B-EA53F950B72C}" type="presOf" srcId="{44266266-EE0C-46CC-8C65-3150700E06F5}" destId="{472DB6E5-7218-4F21-A943-375892A3FF12}" srcOrd="0" destOrd="0" presId="urn:microsoft.com/office/officeart/2005/8/layout/list1"/>
    <dgm:cxn modelId="{00FFFFB2-574E-4070-8792-FFB7EAF221CC}" type="presOf" srcId="{E2D0F3E5-B03D-40DE-81A8-67215E345417}" destId="{223B1D6A-49D8-45CD-8C3A-0036500BDB6A}" srcOrd="1" destOrd="0" presId="urn:microsoft.com/office/officeart/2005/8/layout/list1"/>
    <dgm:cxn modelId="{7678C5D1-37D1-47E7-BC37-D383A5978DF9}" type="presOf" srcId="{E2D0F3E5-B03D-40DE-81A8-67215E345417}" destId="{AB2E3822-EFBF-49C5-B6E6-54AABB8646A0}" srcOrd="0" destOrd="0" presId="urn:microsoft.com/office/officeart/2005/8/layout/list1"/>
    <dgm:cxn modelId="{1D6EA56E-4276-4C3A-9A47-1E0DAEC17661}" type="presOf" srcId="{1A363C47-72A2-44CF-BAB1-1A848B399243}" destId="{832D009C-F76B-44B1-93BC-EF6C6F541D3B}" srcOrd="0" destOrd="0" presId="urn:microsoft.com/office/officeart/2005/8/layout/list1"/>
    <dgm:cxn modelId="{FAE4F49E-1E7E-40AE-9D81-E08D9A0B181B}" type="presOf" srcId="{467AEE74-74E8-452D-A6BF-C7DDDE2F1E07}" destId="{28736239-A515-4791-8BD3-A022F82D8AC1}" srcOrd="1" destOrd="0" presId="urn:microsoft.com/office/officeart/2005/8/layout/list1"/>
    <dgm:cxn modelId="{0190F4E6-CEF9-4358-8B9E-126CB0332704}" srcId="{C2D38619-B9C6-4812-B86F-E5C734E847AF}" destId="{467AEE74-74E8-452D-A6BF-C7DDDE2F1E07}" srcOrd="4" destOrd="0" parTransId="{C26F7496-7532-4864-A621-12A5CBB23047}" sibTransId="{A6CEE49B-D8AD-4EE8-BCBD-F06A8C5BE0A7}"/>
    <dgm:cxn modelId="{006A216B-C64E-4FB8-9C96-201A7D8FAB48}" srcId="{C2D38619-B9C6-4812-B86F-E5C734E847AF}" destId="{1A363C47-72A2-44CF-BAB1-1A848B399243}" srcOrd="5" destOrd="0" parTransId="{AF2F3C2D-509F-4A59-85F6-BBE61450A046}" sibTransId="{DEF55DCC-2D5E-4458-AC63-AD3614F26C47}"/>
    <dgm:cxn modelId="{E2C8A9FA-D357-44DC-ABDD-E7D50CD6363C}" type="presParOf" srcId="{60C5B29E-923C-488E-AD73-91B4F7AD1C65}" destId="{25CD6267-2FEF-4D99-B509-15E17C24613A}" srcOrd="0" destOrd="0" presId="urn:microsoft.com/office/officeart/2005/8/layout/list1"/>
    <dgm:cxn modelId="{664FD589-FF8A-453F-8DAF-979327F6A9A2}" type="presParOf" srcId="{25CD6267-2FEF-4D99-B509-15E17C24613A}" destId="{472DB6E5-7218-4F21-A943-375892A3FF12}" srcOrd="0" destOrd="0" presId="urn:microsoft.com/office/officeart/2005/8/layout/list1"/>
    <dgm:cxn modelId="{B91E0044-D9B0-4C1F-AF1A-87649B0B3C8E}" type="presParOf" srcId="{25CD6267-2FEF-4D99-B509-15E17C24613A}" destId="{F0D710E2-8E85-4913-BE0C-7D2BEDC4F2B1}" srcOrd="1" destOrd="0" presId="urn:microsoft.com/office/officeart/2005/8/layout/list1"/>
    <dgm:cxn modelId="{35D2E291-1F0E-4FCD-82B2-418819F5E8A3}" type="presParOf" srcId="{60C5B29E-923C-488E-AD73-91B4F7AD1C65}" destId="{5FED3299-846D-418E-8C95-E71CCE63C251}" srcOrd="1" destOrd="0" presId="urn:microsoft.com/office/officeart/2005/8/layout/list1"/>
    <dgm:cxn modelId="{0CBBAFAE-5A1B-46C1-AB40-84973A743387}" type="presParOf" srcId="{60C5B29E-923C-488E-AD73-91B4F7AD1C65}" destId="{B993C465-1E6E-4DB7-A5B7-3AD23D3E00FA}" srcOrd="2" destOrd="0" presId="urn:microsoft.com/office/officeart/2005/8/layout/list1"/>
    <dgm:cxn modelId="{2783624A-F4B2-409E-9A3B-1E36C92BF27D}" type="presParOf" srcId="{60C5B29E-923C-488E-AD73-91B4F7AD1C65}" destId="{82F89506-95CD-49A4-9056-2F6E31777D23}" srcOrd="3" destOrd="0" presId="urn:microsoft.com/office/officeart/2005/8/layout/list1"/>
    <dgm:cxn modelId="{5E60D952-5F36-4473-9198-1D2D1D88A514}" type="presParOf" srcId="{60C5B29E-923C-488E-AD73-91B4F7AD1C65}" destId="{BAA0B185-DE35-4089-B464-0879A35D0FDD}" srcOrd="4" destOrd="0" presId="urn:microsoft.com/office/officeart/2005/8/layout/list1"/>
    <dgm:cxn modelId="{2FCA52BF-492E-4652-A11D-224A48B3560A}" type="presParOf" srcId="{BAA0B185-DE35-4089-B464-0879A35D0FDD}" destId="{F7E6FBFA-1B8F-4FDA-A71C-04D70F5A9BB3}" srcOrd="0" destOrd="0" presId="urn:microsoft.com/office/officeart/2005/8/layout/list1"/>
    <dgm:cxn modelId="{982ABE5E-E1F1-4AD3-AA92-2DE23F686DF8}" type="presParOf" srcId="{BAA0B185-DE35-4089-B464-0879A35D0FDD}" destId="{E71CA9F5-49E2-436A-8E5D-AEABE5E128FC}" srcOrd="1" destOrd="0" presId="urn:microsoft.com/office/officeart/2005/8/layout/list1"/>
    <dgm:cxn modelId="{3B47ACF5-8D1D-4347-AE37-F28D5EB75BDF}" type="presParOf" srcId="{60C5B29E-923C-488E-AD73-91B4F7AD1C65}" destId="{283E5461-5300-4058-9113-C1135C09271F}" srcOrd="5" destOrd="0" presId="urn:microsoft.com/office/officeart/2005/8/layout/list1"/>
    <dgm:cxn modelId="{03B9B180-61F3-481D-BB09-D5ECABDADE84}" type="presParOf" srcId="{60C5B29E-923C-488E-AD73-91B4F7AD1C65}" destId="{A7D925F0-A494-4A9A-AA67-5A9B43D6C440}" srcOrd="6" destOrd="0" presId="urn:microsoft.com/office/officeart/2005/8/layout/list1"/>
    <dgm:cxn modelId="{3E42F3AD-EA1A-4895-9B56-E88344B1FD38}" type="presParOf" srcId="{60C5B29E-923C-488E-AD73-91B4F7AD1C65}" destId="{C12E0559-6177-4C1E-8F2B-46CA206BDA4F}" srcOrd="7" destOrd="0" presId="urn:microsoft.com/office/officeart/2005/8/layout/list1"/>
    <dgm:cxn modelId="{790E4A9F-C262-461D-97D2-6BDF6B105376}" type="presParOf" srcId="{60C5B29E-923C-488E-AD73-91B4F7AD1C65}" destId="{46D797EC-37C1-46F9-AFA0-3E60B75776DA}" srcOrd="8" destOrd="0" presId="urn:microsoft.com/office/officeart/2005/8/layout/list1"/>
    <dgm:cxn modelId="{630F59D9-7E07-40F0-AFA6-0E0CBC21FCF2}" type="presParOf" srcId="{46D797EC-37C1-46F9-AFA0-3E60B75776DA}" destId="{B8EA5878-E10F-4B6B-8702-9F9ED04E0824}" srcOrd="0" destOrd="0" presId="urn:microsoft.com/office/officeart/2005/8/layout/list1"/>
    <dgm:cxn modelId="{89857CEC-7685-4F93-88A3-BB086766B341}" type="presParOf" srcId="{46D797EC-37C1-46F9-AFA0-3E60B75776DA}" destId="{D0B637C0-1B7E-4B36-99EA-D8B5A3F71B7C}" srcOrd="1" destOrd="0" presId="urn:microsoft.com/office/officeart/2005/8/layout/list1"/>
    <dgm:cxn modelId="{E9C2439E-A4E7-4610-A2F8-7D87DE787391}" type="presParOf" srcId="{60C5B29E-923C-488E-AD73-91B4F7AD1C65}" destId="{11F0663F-43F3-477B-886B-408F78A192EB}" srcOrd="9" destOrd="0" presId="urn:microsoft.com/office/officeart/2005/8/layout/list1"/>
    <dgm:cxn modelId="{CD54ECFE-B041-4AE3-B447-790418015B60}" type="presParOf" srcId="{60C5B29E-923C-488E-AD73-91B4F7AD1C65}" destId="{F2B74B56-4DE1-445B-9912-D936931F3DF1}" srcOrd="10" destOrd="0" presId="urn:microsoft.com/office/officeart/2005/8/layout/list1"/>
    <dgm:cxn modelId="{14D4E78C-50E7-4B3A-9671-6E5A7E4D0E7E}" type="presParOf" srcId="{60C5B29E-923C-488E-AD73-91B4F7AD1C65}" destId="{84B11FDB-3417-4505-8A5D-3C80B344EC08}" srcOrd="11" destOrd="0" presId="urn:microsoft.com/office/officeart/2005/8/layout/list1"/>
    <dgm:cxn modelId="{1D1E633E-C502-4AA6-BDB3-568F444BE0B7}" type="presParOf" srcId="{60C5B29E-923C-488E-AD73-91B4F7AD1C65}" destId="{3C7AC751-DF8F-4B39-9243-CDC5A00571CF}" srcOrd="12" destOrd="0" presId="urn:microsoft.com/office/officeart/2005/8/layout/list1"/>
    <dgm:cxn modelId="{9B46E84F-5A70-40F0-A10D-BB20C79F96FB}" type="presParOf" srcId="{3C7AC751-DF8F-4B39-9243-CDC5A00571CF}" destId="{AB2E3822-EFBF-49C5-B6E6-54AABB8646A0}" srcOrd="0" destOrd="0" presId="urn:microsoft.com/office/officeart/2005/8/layout/list1"/>
    <dgm:cxn modelId="{34A5804A-C3F3-419F-B775-F6891B3E2A8C}" type="presParOf" srcId="{3C7AC751-DF8F-4B39-9243-CDC5A00571CF}" destId="{223B1D6A-49D8-45CD-8C3A-0036500BDB6A}" srcOrd="1" destOrd="0" presId="urn:microsoft.com/office/officeart/2005/8/layout/list1"/>
    <dgm:cxn modelId="{CD4E5BF5-BD1F-4348-8DA4-D298E2398526}" type="presParOf" srcId="{60C5B29E-923C-488E-AD73-91B4F7AD1C65}" destId="{05EA2A62-72E9-4102-8193-97F7CEF07181}" srcOrd="13" destOrd="0" presId="urn:microsoft.com/office/officeart/2005/8/layout/list1"/>
    <dgm:cxn modelId="{2ACC0446-EB05-48A1-9AE3-0492CC342EBB}" type="presParOf" srcId="{60C5B29E-923C-488E-AD73-91B4F7AD1C65}" destId="{5A7F0A9E-1D9A-477B-8D43-335E7D7940B4}" srcOrd="14" destOrd="0" presId="urn:microsoft.com/office/officeart/2005/8/layout/list1"/>
    <dgm:cxn modelId="{01807ED3-830E-4F3F-8682-EA13C42C9603}" type="presParOf" srcId="{60C5B29E-923C-488E-AD73-91B4F7AD1C65}" destId="{CA823CE9-D5A2-46D2-BA87-66082258130D}" srcOrd="15" destOrd="0" presId="urn:microsoft.com/office/officeart/2005/8/layout/list1"/>
    <dgm:cxn modelId="{1D6784E9-EF3A-479D-ABBC-86497E4FF407}" type="presParOf" srcId="{60C5B29E-923C-488E-AD73-91B4F7AD1C65}" destId="{63F3D471-4D29-4290-A084-93814A6728F1}" srcOrd="16" destOrd="0" presId="urn:microsoft.com/office/officeart/2005/8/layout/list1"/>
    <dgm:cxn modelId="{CCE7E29F-35B0-4304-8C2D-3F204644125C}" type="presParOf" srcId="{63F3D471-4D29-4290-A084-93814A6728F1}" destId="{B88DA0BF-3CD4-41CB-A440-56289A6C485D}" srcOrd="0" destOrd="0" presId="urn:microsoft.com/office/officeart/2005/8/layout/list1"/>
    <dgm:cxn modelId="{A8DC4CC9-00ED-4862-B700-11F0C36B4D05}" type="presParOf" srcId="{63F3D471-4D29-4290-A084-93814A6728F1}" destId="{28736239-A515-4791-8BD3-A022F82D8AC1}" srcOrd="1" destOrd="0" presId="urn:microsoft.com/office/officeart/2005/8/layout/list1"/>
    <dgm:cxn modelId="{678F74FD-F66F-4D53-BCAC-7AD44ED38202}" type="presParOf" srcId="{60C5B29E-923C-488E-AD73-91B4F7AD1C65}" destId="{F42ABDFB-A1D0-413D-AF8C-ADD1BE02F6A1}" srcOrd="17" destOrd="0" presId="urn:microsoft.com/office/officeart/2005/8/layout/list1"/>
    <dgm:cxn modelId="{7E8E9D9F-114B-4BF6-A38C-75E5435E318F}" type="presParOf" srcId="{60C5B29E-923C-488E-AD73-91B4F7AD1C65}" destId="{14481245-A79B-43A7-9054-F10783749479}" srcOrd="18" destOrd="0" presId="urn:microsoft.com/office/officeart/2005/8/layout/list1"/>
    <dgm:cxn modelId="{A24C81EA-14D9-482F-B987-9A5CEF53B00C}" type="presParOf" srcId="{60C5B29E-923C-488E-AD73-91B4F7AD1C65}" destId="{99DC56BA-F1D3-46E0-A1CB-92EF18C2436C}" srcOrd="19" destOrd="0" presId="urn:microsoft.com/office/officeart/2005/8/layout/list1"/>
    <dgm:cxn modelId="{F883BD82-1DD0-468A-8EEA-93BE431864B9}" type="presParOf" srcId="{60C5B29E-923C-488E-AD73-91B4F7AD1C65}" destId="{A2A70F29-D027-47A2-9F71-51D906717B27}" srcOrd="20" destOrd="0" presId="urn:microsoft.com/office/officeart/2005/8/layout/list1"/>
    <dgm:cxn modelId="{B14EBE9F-8FF7-466C-BC99-58B3CC6EC8BE}" type="presParOf" srcId="{A2A70F29-D027-47A2-9F71-51D906717B27}" destId="{832D009C-F76B-44B1-93BC-EF6C6F541D3B}" srcOrd="0" destOrd="0" presId="urn:microsoft.com/office/officeart/2005/8/layout/list1"/>
    <dgm:cxn modelId="{8196A29E-C923-4A9E-8DD9-A9279A57B9C5}" type="presParOf" srcId="{A2A70F29-D027-47A2-9F71-51D906717B27}" destId="{D539FC06-F18D-47FC-9145-08522EB37AFA}" srcOrd="1" destOrd="0" presId="urn:microsoft.com/office/officeart/2005/8/layout/list1"/>
    <dgm:cxn modelId="{E638721F-394C-41EC-90A8-795E8ED523A9}" type="presParOf" srcId="{60C5B29E-923C-488E-AD73-91B4F7AD1C65}" destId="{C98C0808-4CA4-44CA-AABB-2EB25B4BB63C}" srcOrd="21" destOrd="0" presId="urn:microsoft.com/office/officeart/2005/8/layout/list1"/>
    <dgm:cxn modelId="{470CF5A5-0321-4D3C-BCE4-57F7508FD192}" type="presParOf" srcId="{60C5B29E-923C-488E-AD73-91B4F7AD1C65}" destId="{FFC9FCC8-C105-4F46-930C-8B4CD4303817}" srcOrd="22" destOrd="0" presId="urn:microsoft.com/office/officeart/2005/8/layout/list1"/>
    <dgm:cxn modelId="{62CFAB13-B1BD-4B34-94C7-2F23BDAB2DCD}" type="presParOf" srcId="{60C5B29E-923C-488E-AD73-91B4F7AD1C65}" destId="{9DD29079-16D0-4AAC-9C12-E56B8B17415F}" srcOrd="23" destOrd="0" presId="urn:microsoft.com/office/officeart/2005/8/layout/list1"/>
    <dgm:cxn modelId="{C15A5F90-26D6-4623-B169-DF3E624512D4}" type="presParOf" srcId="{60C5B29E-923C-488E-AD73-91B4F7AD1C65}" destId="{8CA88A6F-E1F5-4638-B784-209E339CC143}" srcOrd="24" destOrd="0" presId="urn:microsoft.com/office/officeart/2005/8/layout/list1"/>
    <dgm:cxn modelId="{6AE98AB4-DD12-4D14-B8E2-053907B52422}" type="presParOf" srcId="{8CA88A6F-E1F5-4638-B784-209E339CC143}" destId="{58E02E43-04D1-4FC2-91F0-8E4877CBF986}" srcOrd="0" destOrd="0" presId="urn:microsoft.com/office/officeart/2005/8/layout/list1"/>
    <dgm:cxn modelId="{48F11298-3BC3-4341-9A72-583EF12A56F5}" type="presParOf" srcId="{8CA88A6F-E1F5-4638-B784-209E339CC143}" destId="{9098E487-9EEB-4FB9-AE58-680D4AA56157}" srcOrd="1" destOrd="0" presId="urn:microsoft.com/office/officeart/2005/8/layout/list1"/>
    <dgm:cxn modelId="{43B3F930-27D3-4E1C-BCD3-273C4C10A481}" type="presParOf" srcId="{60C5B29E-923C-488E-AD73-91B4F7AD1C65}" destId="{07BF4C69-A5BD-4B06-873C-0E38121E46F9}" srcOrd="25" destOrd="0" presId="urn:microsoft.com/office/officeart/2005/8/layout/list1"/>
    <dgm:cxn modelId="{99A34284-0B07-4E8E-910C-29E1349B05E0}" type="presParOf" srcId="{60C5B29E-923C-488E-AD73-91B4F7AD1C65}" destId="{D0D51FB8-CB9B-42B8-B8A1-415181367CAB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04A46DC-F2D9-445A-BA8B-AE7922C39EF5}" type="doc">
      <dgm:prSet loTypeId="urn:microsoft.com/office/officeart/2008/layout/VerticalAccentList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A1E1FAB8-DC63-4863-B8D8-0AA08579CFA0}">
      <dgm:prSet custT="1"/>
      <dgm:spPr/>
      <dgm:t>
        <a:bodyPr/>
        <a:lstStyle/>
        <a:p>
          <a:r>
            <a:rPr lang="ru-RU" sz="1600" dirty="0" smtClean="0"/>
            <a:t>Сопоставление и установление совпадения имеющихся на рабочем месте факторов производственной среды и трудового процесса с вредными и (или) опасными факторами производится путем сравнения их наименований. </a:t>
          </a:r>
          <a:endParaRPr lang="ru-RU" sz="1600" dirty="0"/>
        </a:p>
      </dgm:t>
    </dgm:pt>
    <dgm:pt modelId="{AF0D2D5F-85B6-42F3-A43B-2AA28E13943B}" type="parTrans" cxnId="{5610D901-2697-4AC7-AE3D-673ECCE5280D}">
      <dgm:prSet/>
      <dgm:spPr/>
      <dgm:t>
        <a:bodyPr/>
        <a:lstStyle/>
        <a:p>
          <a:endParaRPr lang="ru-RU"/>
        </a:p>
      </dgm:t>
    </dgm:pt>
    <dgm:pt modelId="{80CC78D2-66CE-454B-B7A1-8B46A583AAFB}" type="sibTrans" cxnId="{5610D901-2697-4AC7-AE3D-673ECCE5280D}">
      <dgm:prSet/>
      <dgm:spPr/>
      <dgm:t>
        <a:bodyPr/>
        <a:lstStyle/>
        <a:p>
          <a:endParaRPr lang="ru-RU"/>
        </a:p>
      </dgm:t>
    </dgm:pt>
    <dgm:pt modelId="{43C98782-F6D0-4D15-B587-8379709137EE}">
      <dgm:prSet custT="1"/>
      <dgm:spPr/>
      <dgm:t>
        <a:bodyPr/>
        <a:lstStyle/>
        <a:p>
          <a:r>
            <a:rPr lang="ru-RU" sz="1600" dirty="0" smtClean="0"/>
            <a:t>Сопоставление и установление Совпадения имеющихся на рабочем месте химических факторов с химическими факторами производится путем сопоставления их химических названий по международным классификациям…</a:t>
          </a:r>
          <a:endParaRPr lang="ru-RU" sz="1600" dirty="0"/>
        </a:p>
      </dgm:t>
    </dgm:pt>
    <dgm:pt modelId="{9246B0E2-ACBA-4B39-8A67-7B402C79CADE}" type="parTrans" cxnId="{4B68D8A0-B760-46AF-82D5-64D9825AC282}">
      <dgm:prSet/>
      <dgm:spPr/>
      <dgm:t>
        <a:bodyPr/>
        <a:lstStyle/>
        <a:p>
          <a:endParaRPr lang="ru-RU"/>
        </a:p>
      </dgm:t>
    </dgm:pt>
    <dgm:pt modelId="{8422B843-B858-4E13-B0BC-2EB8140FB896}" type="sibTrans" cxnId="{4B68D8A0-B760-46AF-82D5-64D9825AC282}">
      <dgm:prSet/>
      <dgm:spPr/>
      <dgm:t>
        <a:bodyPr/>
        <a:lstStyle/>
        <a:p>
          <a:endParaRPr lang="ru-RU"/>
        </a:p>
      </dgm:t>
    </dgm:pt>
    <dgm:pt modelId="{F7F84C12-A146-4923-9E76-E7A8FF7748D0}">
      <dgm:prSet custT="1"/>
      <dgm:spPr/>
      <dgm:t>
        <a:bodyPr/>
        <a:lstStyle/>
        <a:p>
          <a:r>
            <a:rPr lang="ru-RU" sz="1600" dirty="0" smtClean="0"/>
            <a:t>Факторы производственной среды и трудового процесса признаются идентифицированными вредными и (или) опасными факторами в случае совпадения их наименований с наименованиями вредных и (или) опасных факторов, предусмотренных классификатором.</a:t>
          </a:r>
          <a:endParaRPr lang="ru-RU" sz="1400" dirty="0"/>
        </a:p>
      </dgm:t>
    </dgm:pt>
    <dgm:pt modelId="{B169F83E-E776-41CE-B1E7-562C0E2C2986}" type="parTrans" cxnId="{D9C3B862-4719-430D-A9E8-029A91F829AE}">
      <dgm:prSet/>
      <dgm:spPr/>
      <dgm:t>
        <a:bodyPr/>
        <a:lstStyle/>
        <a:p>
          <a:endParaRPr lang="ru-RU"/>
        </a:p>
      </dgm:t>
    </dgm:pt>
    <dgm:pt modelId="{929340CF-8B17-4539-B541-66CD5C6F3D07}" type="sibTrans" cxnId="{D9C3B862-4719-430D-A9E8-029A91F829AE}">
      <dgm:prSet/>
      <dgm:spPr/>
      <dgm:t>
        <a:bodyPr/>
        <a:lstStyle/>
        <a:p>
          <a:endParaRPr lang="ru-RU"/>
        </a:p>
      </dgm:t>
    </dgm:pt>
    <dgm:pt modelId="{F6E6A5BF-63CE-482A-A282-6E1D7F83E772}">
      <dgm:prSet custT="1"/>
      <dgm:spPr/>
      <dgm:t>
        <a:bodyPr/>
        <a:lstStyle/>
        <a:p>
          <a:r>
            <a:rPr lang="ru-RU" sz="1600" dirty="0" smtClean="0"/>
            <a:t>Все вредные и (или) опасные факторы, которые идентифицированы на рабочем месте, подлежат исследованиям (испытаниям) и измерениям в порядке, установленном разделом </a:t>
          </a:r>
          <a:r>
            <a:rPr lang="en-US" sz="1600" dirty="0" smtClean="0"/>
            <a:t>III</a:t>
          </a:r>
          <a:r>
            <a:rPr lang="ru-RU" sz="1600" dirty="0" smtClean="0"/>
            <a:t> Методики.</a:t>
          </a:r>
          <a:endParaRPr lang="ru-RU" sz="1600" dirty="0"/>
        </a:p>
      </dgm:t>
    </dgm:pt>
    <dgm:pt modelId="{1E30F916-9C21-44DF-B1DE-F8F800472D33}" type="parTrans" cxnId="{92C8B083-374B-42FB-90BA-D840B197E7FA}">
      <dgm:prSet/>
      <dgm:spPr/>
      <dgm:t>
        <a:bodyPr/>
        <a:lstStyle/>
        <a:p>
          <a:endParaRPr lang="ru-RU"/>
        </a:p>
      </dgm:t>
    </dgm:pt>
    <dgm:pt modelId="{31F4BDC1-06B6-477D-A8D9-52CF96699B9A}" type="sibTrans" cxnId="{92C8B083-374B-42FB-90BA-D840B197E7FA}">
      <dgm:prSet/>
      <dgm:spPr/>
      <dgm:t>
        <a:bodyPr/>
        <a:lstStyle/>
        <a:p>
          <a:endParaRPr lang="ru-RU"/>
        </a:p>
      </dgm:t>
    </dgm:pt>
    <dgm:pt modelId="{FF8F5E5A-A62F-4896-BEC7-262BBF8BF968}" type="pres">
      <dgm:prSet presAssocID="{404A46DC-F2D9-445A-BA8B-AE7922C39EF5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ru-RU"/>
        </a:p>
      </dgm:t>
    </dgm:pt>
    <dgm:pt modelId="{FFB1EDD7-B857-4876-B5F8-8F83735F4F2C}" type="pres">
      <dgm:prSet presAssocID="{A1E1FAB8-DC63-4863-B8D8-0AA08579CFA0}" presName="parenttextcomposite" presStyleCnt="0"/>
      <dgm:spPr/>
      <dgm:t>
        <a:bodyPr/>
        <a:lstStyle/>
        <a:p>
          <a:endParaRPr lang="ru-RU"/>
        </a:p>
      </dgm:t>
    </dgm:pt>
    <dgm:pt modelId="{EDAB4CA2-F3F7-491E-93DD-8FCCCBE3DC6D}" type="pres">
      <dgm:prSet presAssocID="{A1E1FAB8-DC63-4863-B8D8-0AA08579CFA0}" presName="parenttext" presStyleLbl="revTx" presStyleIdx="0" presStyleCnt="4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9F1C30-4CA7-4C4E-AA85-E6F3BBEE72B7}" type="pres">
      <dgm:prSet presAssocID="{A1E1FAB8-DC63-4863-B8D8-0AA08579CFA0}" presName="parallelogramComposite" presStyleCnt="0"/>
      <dgm:spPr/>
      <dgm:t>
        <a:bodyPr/>
        <a:lstStyle/>
        <a:p>
          <a:endParaRPr lang="ru-RU"/>
        </a:p>
      </dgm:t>
    </dgm:pt>
    <dgm:pt modelId="{3268C664-928D-45ED-A448-C47441D0A7A7}" type="pres">
      <dgm:prSet presAssocID="{A1E1FAB8-DC63-4863-B8D8-0AA08579CFA0}" presName="parallelogram1" presStyleLbl="alignNode1" presStyleIdx="0" presStyleCnt="28"/>
      <dgm:spPr/>
      <dgm:t>
        <a:bodyPr/>
        <a:lstStyle/>
        <a:p>
          <a:endParaRPr lang="ru-RU"/>
        </a:p>
      </dgm:t>
    </dgm:pt>
    <dgm:pt modelId="{C713B7B9-8797-4D9B-8EC8-AB6B65517EC5}" type="pres">
      <dgm:prSet presAssocID="{A1E1FAB8-DC63-4863-B8D8-0AA08579CFA0}" presName="parallelogram2" presStyleLbl="alignNode1" presStyleIdx="1" presStyleCnt="28"/>
      <dgm:spPr/>
      <dgm:t>
        <a:bodyPr/>
        <a:lstStyle/>
        <a:p>
          <a:endParaRPr lang="ru-RU"/>
        </a:p>
      </dgm:t>
    </dgm:pt>
    <dgm:pt modelId="{421CDCCA-4D35-47C2-A7C6-8F920C8BFFF3}" type="pres">
      <dgm:prSet presAssocID="{A1E1FAB8-DC63-4863-B8D8-0AA08579CFA0}" presName="parallelogram3" presStyleLbl="alignNode1" presStyleIdx="2" presStyleCnt="28"/>
      <dgm:spPr/>
      <dgm:t>
        <a:bodyPr/>
        <a:lstStyle/>
        <a:p>
          <a:endParaRPr lang="ru-RU"/>
        </a:p>
      </dgm:t>
    </dgm:pt>
    <dgm:pt modelId="{2FB7B030-692C-4213-92CC-FB08802EB944}" type="pres">
      <dgm:prSet presAssocID="{A1E1FAB8-DC63-4863-B8D8-0AA08579CFA0}" presName="parallelogram4" presStyleLbl="alignNode1" presStyleIdx="3" presStyleCnt="28"/>
      <dgm:spPr/>
      <dgm:t>
        <a:bodyPr/>
        <a:lstStyle/>
        <a:p>
          <a:endParaRPr lang="ru-RU"/>
        </a:p>
      </dgm:t>
    </dgm:pt>
    <dgm:pt modelId="{8BA12641-ABC1-4E3A-89D5-DFF1CE61FB7B}" type="pres">
      <dgm:prSet presAssocID="{A1E1FAB8-DC63-4863-B8D8-0AA08579CFA0}" presName="parallelogram5" presStyleLbl="alignNode1" presStyleIdx="4" presStyleCnt="28"/>
      <dgm:spPr/>
      <dgm:t>
        <a:bodyPr/>
        <a:lstStyle/>
        <a:p>
          <a:endParaRPr lang="ru-RU"/>
        </a:p>
      </dgm:t>
    </dgm:pt>
    <dgm:pt modelId="{8FD85FD9-07ED-48A3-8F2A-7D41FA9DDBC6}" type="pres">
      <dgm:prSet presAssocID="{A1E1FAB8-DC63-4863-B8D8-0AA08579CFA0}" presName="parallelogram6" presStyleLbl="alignNode1" presStyleIdx="5" presStyleCnt="28"/>
      <dgm:spPr/>
      <dgm:t>
        <a:bodyPr/>
        <a:lstStyle/>
        <a:p>
          <a:endParaRPr lang="ru-RU"/>
        </a:p>
      </dgm:t>
    </dgm:pt>
    <dgm:pt modelId="{78B31AF3-7006-4A62-A7DE-8479DECD9191}" type="pres">
      <dgm:prSet presAssocID="{A1E1FAB8-DC63-4863-B8D8-0AA08579CFA0}" presName="parallelogram7" presStyleLbl="alignNode1" presStyleIdx="6" presStyleCnt="28"/>
      <dgm:spPr/>
      <dgm:t>
        <a:bodyPr/>
        <a:lstStyle/>
        <a:p>
          <a:endParaRPr lang="ru-RU"/>
        </a:p>
      </dgm:t>
    </dgm:pt>
    <dgm:pt modelId="{68C7DC21-F8AD-406D-A839-359F00A408D0}" type="pres">
      <dgm:prSet presAssocID="{80CC78D2-66CE-454B-B7A1-8B46A583AAFB}" presName="sibTrans" presStyleCnt="0"/>
      <dgm:spPr/>
      <dgm:t>
        <a:bodyPr/>
        <a:lstStyle/>
        <a:p>
          <a:endParaRPr lang="ru-RU"/>
        </a:p>
      </dgm:t>
    </dgm:pt>
    <dgm:pt modelId="{3DA7DEC2-A6C1-41B5-8AF7-4E2C45A5F47E}" type="pres">
      <dgm:prSet presAssocID="{43C98782-F6D0-4D15-B587-8379709137EE}" presName="parenttextcomposite" presStyleCnt="0"/>
      <dgm:spPr/>
      <dgm:t>
        <a:bodyPr/>
        <a:lstStyle/>
        <a:p>
          <a:endParaRPr lang="ru-RU"/>
        </a:p>
      </dgm:t>
    </dgm:pt>
    <dgm:pt modelId="{52BF20F2-2B66-45BD-9CED-E3541DD09A55}" type="pres">
      <dgm:prSet presAssocID="{43C98782-F6D0-4D15-B587-8379709137EE}" presName="parenttext" presStyleLbl="revTx" presStyleIdx="1" presStyleCnt="4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13A832-D9B9-433F-87EF-68D6615A8B9D}" type="pres">
      <dgm:prSet presAssocID="{43C98782-F6D0-4D15-B587-8379709137EE}" presName="parallelogramComposite" presStyleCnt="0"/>
      <dgm:spPr/>
      <dgm:t>
        <a:bodyPr/>
        <a:lstStyle/>
        <a:p>
          <a:endParaRPr lang="ru-RU"/>
        </a:p>
      </dgm:t>
    </dgm:pt>
    <dgm:pt modelId="{59B3E482-48B0-4C66-AB4B-E4BDC4A9854C}" type="pres">
      <dgm:prSet presAssocID="{43C98782-F6D0-4D15-B587-8379709137EE}" presName="parallelogram1" presStyleLbl="alignNode1" presStyleIdx="7" presStyleCnt="28"/>
      <dgm:spPr/>
      <dgm:t>
        <a:bodyPr/>
        <a:lstStyle/>
        <a:p>
          <a:endParaRPr lang="ru-RU"/>
        </a:p>
      </dgm:t>
    </dgm:pt>
    <dgm:pt modelId="{00CE008F-B97C-4281-8EDA-4F3E152249EE}" type="pres">
      <dgm:prSet presAssocID="{43C98782-F6D0-4D15-B587-8379709137EE}" presName="parallelogram2" presStyleLbl="alignNode1" presStyleIdx="8" presStyleCnt="28"/>
      <dgm:spPr/>
      <dgm:t>
        <a:bodyPr/>
        <a:lstStyle/>
        <a:p>
          <a:endParaRPr lang="ru-RU"/>
        </a:p>
      </dgm:t>
    </dgm:pt>
    <dgm:pt modelId="{3B4EC45D-4C59-44CC-9A1C-E1703602418F}" type="pres">
      <dgm:prSet presAssocID="{43C98782-F6D0-4D15-B587-8379709137EE}" presName="parallelogram3" presStyleLbl="alignNode1" presStyleIdx="9" presStyleCnt="28"/>
      <dgm:spPr/>
      <dgm:t>
        <a:bodyPr/>
        <a:lstStyle/>
        <a:p>
          <a:endParaRPr lang="ru-RU"/>
        </a:p>
      </dgm:t>
    </dgm:pt>
    <dgm:pt modelId="{82A31F8C-2940-4F00-A4C3-AEEC8686D73B}" type="pres">
      <dgm:prSet presAssocID="{43C98782-F6D0-4D15-B587-8379709137EE}" presName="parallelogram4" presStyleLbl="alignNode1" presStyleIdx="10" presStyleCnt="28"/>
      <dgm:spPr/>
      <dgm:t>
        <a:bodyPr/>
        <a:lstStyle/>
        <a:p>
          <a:endParaRPr lang="ru-RU"/>
        </a:p>
      </dgm:t>
    </dgm:pt>
    <dgm:pt modelId="{7E42873C-5AC8-42A8-BD9A-946674B55FF0}" type="pres">
      <dgm:prSet presAssocID="{43C98782-F6D0-4D15-B587-8379709137EE}" presName="parallelogram5" presStyleLbl="alignNode1" presStyleIdx="11" presStyleCnt="28"/>
      <dgm:spPr/>
      <dgm:t>
        <a:bodyPr/>
        <a:lstStyle/>
        <a:p>
          <a:endParaRPr lang="ru-RU"/>
        </a:p>
      </dgm:t>
    </dgm:pt>
    <dgm:pt modelId="{DA7BA5BC-9D4C-4A19-8280-075E529AC725}" type="pres">
      <dgm:prSet presAssocID="{43C98782-F6D0-4D15-B587-8379709137EE}" presName="parallelogram6" presStyleLbl="alignNode1" presStyleIdx="12" presStyleCnt="28"/>
      <dgm:spPr/>
      <dgm:t>
        <a:bodyPr/>
        <a:lstStyle/>
        <a:p>
          <a:endParaRPr lang="ru-RU"/>
        </a:p>
      </dgm:t>
    </dgm:pt>
    <dgm:pt modelId="{2924A64D-E3E8-4861-A58D-2B1A8CD0DB6C}" type="pres">
      <dgm:prSet presAssocID="{43C98782-F6D0-4D15-B587-8379709137EE}" presName="parallelogram7" presStyleLbl="alignNode1" presStyleIdx="13" presStyleCnt="28"/>
      <dgm:spPr/>
      <dgm:t>
        <a:bodyPr/>
        <a:lstStyle/>
        <a:p>
          <a:endParaRPr lang="ru-RU"/>
        </a:p>
      </dgm:t>
    </dgm:pt>
    <dgm:pt modelId="{8FBE1A9F-3969-4FE8-BA67-1E3112EF3BED}" type="pres">
      <dgm:prSet presAssocID="{8422B843-B858-4E13-B0BC-2EB8140FB896}" presName="sibTrans" presStyleCnt="0"/>
      <dgm:spPr/>
      <dgm:t>
        <a:bodyPr/>
        <a:lstStyle/>
        <a:p>
          <a:endParaRPr lang="ru-RU"/>
        </a:p>
      </dgm:t>
    </dgm:pt>
    <dgm:pt modelId="{CE0F83F3-3197-4391-8109-165BF1FB9B74}" type="pres">
      <dgm:prSet presAssocID="{F7F84C12-A146-4923-9E76-E7A8FF7748D0}" presName="parenttextcomposite" presStyleCnt="0"/>
      <dgm:spPr/>
      <dgm:t>
        <a:bodyPr/>
        <a:lstStyle/>
        <a:p>
          <a:endParaRPr lang="ru-RU"/>
        </a:p>
      </dgm:t>
    </dgm:pt>
    <dgm:pt modelId="{A5A40124-430D-4569-9024-8FCA9585F35C}" type="pres">
      <dgm:prSet presAssocID="{F7F84C12-A146-4923-9E76-E7A8FF7748D0}" presName="parenttext" presStyleLbl="revTx" presStyleIdx="2" presStyleCnt="4" custLinFactNeighborX="191" custLinFactNeighborY="25854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87D9DE-71B8-415B-B690-5CDBA7AF43AD}" type="pres">
      <dgm:prSet presAssocID="{F7F84C12-A146-4923-9E76-E7A8FF7748D0}" presName="parallelogramComposite" presStyleCnt="0"/>
      <dgm:spPr/>
      <dgm:t>
        <a:bodyPr/>
        <a:lstStyle/>
        <a:p>
          <a:endParaRPr lang="ru-RU"/>
        </a:p>
      </dgm:t>
    </dgm:pt>
    <dgm:pt modelId="{A3A28970-89AF-484C-9857-121347270C26}" type="pres">
      <dgm:prSet presAssocID="{F7F84C12-A146-4923-9E76-E7A8FF7748D0}" presName="parallelogram1" presStyleLbl="alignNode1" presStyleIdx="14" presStyleCnt="28" custLinFactNeighborX="-2524" custLinFactNeighborY="98697"/>
      <dgm:spPr/>
      <dgm:t>
        <a:bodyPr/>
        <a:lstStyle/>
        <a:p>
          <a:endParaRPr lang="ru-RU"/>
        </a:p>
      </dgm:t>
    </dgm:pt>
    <dgm:pt modelId="{F123BB93-24FA-4405-A5AC-064004A8C23C}" type="pres">
      <dgm:prSet presAssocID="{F7F84C12-A146-4923-9E76-E7A8FF7748D0}" presName="parallelogram2" presStyleLbl="alignNode1" presStyleIdx="15" presStyleCnt="28" custLinFactNeighborX="-2524" custLinFactNeighborY="98697"/>
      <dgm:spPr/>
      <dgm:t>
        <a:bodyPr/>
        <a:lstStyle/>
        <a:p>
          <a:endParaRPr lang="ru-RU"/>
        </a:p>
      </dgm:t>
    </dgm:pt>
    <dgm:pt modelId="{FB8BFDD8-B8EC-499D-9644-734557435948}" type="pres">
      <dgm:prSet presAssocID="{F7F84C12-A146-4923-9E76-E7A8FF7748D0}" presName="parallelogram3" presStyleLbl="alignNode1" presStyleIdx="16" presStyleCnt="28" custLinFactNeighborX="-2524" custLinFactNeighborY="98697"/>
      <dgm:spPr/>
      <dgm:t>
        <a:bodyPr/>
        <a:lstStyle/>
        <a:p>
          <a:endParaRPr lang="ru-RU"/>
        </a:p>
      </dgm:t>
    </dgm:pt>
    <dgm:pt modelId="{9C18C714-C501-41A5-ABC6-AF2A4AE72875}" type="pres">
      <dgm:prSet presAssocID="{F7F84C12-A146-4923-9E76-E7A8FF7748D0}" presName="parallelogram4" presStyleLbl="alignNode1" presStyleIdx="17" presStyleCnt="28" custLinFactNeighborX="-2524" custLinFactNeighborY="98697"/>
      <dgm:spPr/>
      <dgm:t>
        <a:bodyPr/>
        <a:lstStyle/>
        <a:p>
          <a:endParaRPr lang="ru-RU"/>
        </a:p>
      </dgm:t>
    </dgm:pt>
    <dgm:pt modelId="{743005F3-5B60-4AFD-A8DD-DDB32DE6D4DD}" type="pres">
      <dgm:prSet presAssocID="{F7F84C12-A146-4923-9E76-E7A8FF7748D0}" presName="parallelogram5" presStyleLbl="alignNode1" presStyleIdx="18" presStyleCnt="28" custLinFactNeighborX="-2524" custLinFactNeighborY="98697"/>
      <dgm:spPr/>
      <dgm:t>
        <a:bodyPr/>
        <a:lstStyle/>
        <a:p>
          <a:endParaRPr lang="ru-RU"/>
        </a:p>
      </dgm:t>
    </dgm:pt>
    <dgm:pt modelId="{CC1D1C74-5CCE-4DF0-8D90-FBF72BEB0D4F}" type="pres">
      <dgm:prSet presAssocID="{F7F84C12-A146-4923-9E76-E7A8FF7748D0}" presName="parallelogram6" presStyleLbl="alignNode1" presStyleIdx="19" presStyleCnt="28" custLinFactNeighborX="-2524" custLinFactNeighborY="98697"/>
      <dgm:spPr/>
      <dgm:t>
        <a:bodyPr/>
        <a:lstStyle/>
        <a:p>
          <a:endParaRPr lang="ru-RU"/>
        </a:p>
      </dgm:t>
    </dgm:pt>
    <dgm:pt modelId="{0D2DD819-ED74-4753-BDF5-2DD6C81E2F44}" type="pres">
      <dgm:prSet presAssocID="{F7F84C12-A146-4923-9E76-E7A8FF7748D0}" presName="parallelogram7" presStyleLbl="alignNode1" presStyleIdx="20" presStyleCnt="28" custLinFactNeighborX="-2524" custLinFactNeighborY="98697"/>
      <dgm:spPr/>
      <dgm:t>
        <a:bodyPr/>
        <a:lstStyle/>
        <a:p>
          <a:endParaRPr lang="ru-RU"/>
        </a:p>
      </dgm:t>
    </dgm:pt>
    <dgm:pt modelId="{A632BA4B-8084-47E1-ABA0-CC9F30111DCD}" type="pres">
      <dgm:prSet presAssocID="{929340CF-8B17-4539-B541-66CD5C6F3D07}" presName="sibTrans" presStyleCnt="0"/>
      <dgm:spPr/>
      <dgm:t>
        <a:bodyPr/>
        <a:lstStyle/>
        <a:p>
          <a:endParaRPr lang="ru-RU"/>
        </a:p>
      </dgm:t>
    </dgm:pt>
    <dgm:pt modelId="{D7977387-03B1-4692-B6B5-37F7B523E6D8}" type="pres">
      <dgm:prSet presAssocID="{F6E6A5BF-63CE-482A-A282-6E1D7F83E772}" presName="parenttextcomposite" presStyleCnt="0"/>
      <dgm:spPr/>
      <dgm:t>
        <a:bodyPr/>
        <a:lstStyle/>
        <a:p>
          <a:endParaRPr lang="ru-RU"/>
        </a:p>
      </dgm:t>
    </dgm:pt>
    <dgm:pt modelId="{6D5CC902-8ACB-4493-A19C-2991183032CF}" type="pres">
      <dgm:prSet presAssocID="{F6E6A5BF-63CE-482A-A282-6E1D7F83E772}" presName="parenttext" presStyleLbl="revTx" presStyleIdx="3" presStyleCnt="4" custLinFactNeighborX="191" custLinFactNeighborY="21908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63EDB0-11E0-45E8-A4FE-AFC457F008D3}" type="pres">
      <dgm:prSet presAssocID="{F6E6A5BF-63CE-482A-A282-6E1D7F83E772}" presName="parallelogramComposite" presStyleCnt="0"/>
      <dgm:spPr/>
      <dgm:t>
        <a:bodyPr/>
        <a:lstStyle/>
        <a:p>
          <a:endParaRPr lang="ru-RU"/>
        </a:p>
      </dgm:t>
    </dgm:pt>
    <dgm:pt modelId="{3B27709A-8100-4C16-B898-5243BB291BA8}" type="pres">
      <dgm:prSet presAssocID="{F6E6A5BF-63CE-482A-A282-6E1D7F83E772}" presName="parallelogram1" presStyleLbl="alignNode1" presStyleIdx="21" presStyleCnt="28" custLinFactY="22755" custLinFactNeighborX="2966" custLinFactNeighborY="100000"/>
      <dgm:spPr/>
      <dgm:t>
        <a:bodyPr/>
        <a:lstStyle/>
        <a:p>
          <a:endParaRPr lang="ru-RU"/>
        </a:p>
      </dgm:t>
    </dgm:pt>
    <dgm:pt modelId="{56E8FB9E-69A8-4F84-AD55-8DCF07602752}" type="pres">
      <dgm:prSet presAssocID="{F6E6A5BF-63CE-482A-A282-6E1D7F83E772}" presName="parallelogram2" presStyleLbl="alignNode1" presStyleIdx="22" presStyleCnt="28" custLinFactY="22755" custLinFactNeighborX="2966" custLinFactNeighborY="100000"/>
      <dgm:spPr/>
      <dgm:t>
        <a:bodyPr/>
        <a:lstStyle/>
        <a:p>
          <a:endParaRPr lang="ru-RU"/>
        </a:p>
      </dgm:t>
    </dgm:pt>
    <dgm:pt modelId="{0707807F-CFC8-4B21-AA9E-85474E9A4A03}" type="pres">
      <dgm:prSet presAssocID="{F6E6A5BF-63CE-482A-A282-6E1D7F83E772}" presName="parallelogram3" presStyleLbl="alignNode1" presStyleIdx="23" presStyleCnt="28" custLinFactY="22755" custLinFactNeighborX="2966" custLinFactNeighborY="100000"/>
      <dgm:spPr/>
      <dgm:t>
        <a:bodyPr/>
        <a:lstStyle/>
        <a:p>
          <a:endParaRPr lang="ru-RU"/>
        </a:p>
      </dgm:t>
    </dgm:pt>
    <dgm:pt modelId="{2F1F33AA-E683-4E40-ABC2-E974C63A9E76}" type="pres">
      <dgm:prSet presAssocID="{F6E6A5BF-63CE-482A-A282-6E1D7F83E772}" presName="parallelogram4" presStyleLbl="alignNode1" presStyleIdx="24" presStyleCnt="28" custLinFactY="22755" custLinFactNeighborX="2966" custLinFactNeighborY="100000"/>
      <dgm:spPr/>
      <dgm:t>
        <a:bodyPr/>
        <a:lstStyle/>
        <a:p>
          <a:endParaRPr lang="ru-RU"/>
        </a:p>
      </dgm:t>
    </dgm:pt>
    <dgm:pt modelId="{34030E81-5B15-4345-8FDE-697CFDA57637}" type="pres">
      <dgm:prSet presAssocID="{F6E6A5BF-63CE-482A-A282-6E1D7F83E772}" presName="parallelogram5" presStyleLbl="alignNode1" presStyleIdx="25" presStyleCnt="28" custLinFactY="22755" custLinFactNeighborX="2966" custLinFactNeighborY="100000"/>
      <dgm:spPr/>
      <dgm:t>
        <a:bodyPr/>
        <a:lstStyle/>
        <a:p>
          <a:endParaRPr lang="ru-RU"/>
        </a:p>
      </dgm:t>
    </dgm:pt>
    <dgm:pt modelId="{06BE74FF-023D-4917-8E2C-A982D4DD2992}" type="pres">
      <dgm:prSet presAssocID="{F6E6A5BF-63CE-482A-A282-6E1D7F83E772}" presName="parallelogram6" presStyleLbl="alignNode1" presStyleIdx="26" presStyleCnt="28" custLinFactY="22755" custLinFactNeighborX="2966" custLinFactNeighborY="100000"/>
      <dgm:spPr/>
      <dgm:t>
        <a:bodyPr/>
        <a:lstStyle/>
        <a:p>
          <a:endParaRPr lang="ru-RU"/>
        </a:p>
      </dgm:t>
    </dgm:pt>
    <dgm:pt modelId="{4015AF67-643F-4E00-8640-4DF95D87D62C}" type="pres">
      <dgm:prSet presAssocID="{F6E6A5BF-63CE-482A-A282-6E1D7F83E772}" presName="parallelogram7" presStyleLbl="alignNode1" presStyleIdx="27" presStyleCnt="28" custLinFactY="22755" custLinFactNeighborX="2966" custLinFactNeighborY="100000"/>
      <dgm:spPr/>
      <dgm:t>
        <a:bodyPr/>
        <a:lstStyle/>
        <a:p>
          <a:endParaRPr lang="ru-RU"/>
        </a:p>
      </dgm:t>
    </dgm:pt>
  </dgm:ptLst>
  <dgm:cxnLst>
    <dgm:cxn modelId="{B658823E-6497-47C3-B728-126288C7A80E}" type="presOf" srcId="{A1E1FAB8-DC63-4863-B8D8-0AA08579CFA0}" destId="{EDAB4CA2-F3F7-491E-93DD-8FCCCBE3DC6D}" srcOrd="0" destOrd="0" presId="urn:microsoft.com/office/officeart/2008/layout/VerticalAccentList"/>
    <dgm:cxn modelId="{5C89A671-4C0B-4B9B-A340-B6233FB391F5}" type="presOf" srcId="{F6E6A5BF-63CE-482A-A282-6E1D7F83E772}" destId="{6D5CC902-8ACB-4493-A19C-2991183032CF}" srcOrd="0" destOrd="0" presId="urn:microsoft.com/office/officeart/2008/layout/VerticalAccentList"/>
    <dgm:cxn modelId="{92C8B083-374B-42FB-90BA-D840B197E7FA}" srcId="{404A46DC-F2D9-445A-BA8B-AE7922C39EF5}" destId="{F6E6A5BF-63CE-482A-A282-6E1D7F83E772}" srcOrd="3" destOrd="0" parTransId="{1E30F916-9C21-44DF-B1DE-F8F800472D33}" sibTransId="{31F4BDC1-06B6-477D-A8D9-52CF96699B9A}"/>
    <dgm:cxn modelId="{D9C3B862-4719-430D-A9E8-029A91F829AE}" srcId="{404A46DC-F2D9-445A-BA8B-AE7922C39EF5}" destId="{F7F84C12-A146-4923-9E76-E7A8FF7748D0}" srcOrd="2" destOrd="0" parTransId="{B169F83E-E776-41CE-B1E7-562C0E2C2986}" sibTransId="{929340CF-8B17-4539-B541-66CD5C6F3D07}"/>
    <dgm:cxn modelId="{5610D901-2697-4AC7-AE3D-673ECCE5280D}" srcId="{404A46DC-F2D9-445A-BA8B-AE7922C39EF5}" destId="{A1E1FAB8-DC63-4863-B8D8-0AA08579CFA0}" srcOrd="0" destOrd="0" parTransId="{AF0D2D5F-85B6-42F3-A43B-2AA28E13943B}" sibTransId="{80CC78D2-66CE-454B-B7A1-8B46A583AAFB}"/>
    <dgm:cxn modelId="{F11AE22A-69DA-4D08-8A32-4B69130021E8}" type="presOf" srcId="{43C98782-F6D0-4D15-B587-8379709137EE}" destId="{52BF20F2-2B66-45BD-9CED-E3541DD09A55}" srcOrd="0" destOrd="0" presId="urn:microsoft.com/office/officeart/2008/layout/VerticalAccentList"/>
    <dgm:cxn modelId="{3B2F32E4-918C-4BAE-8CBA-F6E353561844}" type="presOf" srcId="{F7F84C12-A146-4923-9E76-E7A8FF7748D0}" destId="{A5A40124-430D-4569-9024-8FCA9585F35C}" srcOrd="0" destOrd="0" presId="urn:microsoft.com/office/officeart/2008/layout/VerticalAccentList"/>
    <dgm:cxn modelId="{4B68D8A0-B760-46AF-82D5-64D9825AC282}" srcId="{404A46DC-F2D9-445A-BA8B-AE7922C39EF5}" destId="{43C98782-F6D0-4D15-B587-8379709137EE}" srcOrd="1" destOrd="0" parTransId="{9246B0E2-ACBA-4B39-8A67-7B402C79CADE}" sibTransId="{8422B843-B858-4E13-B0BC-2EB8140FB896}"/>
    <dgm:cxn modelId="{D410754A-FB0A-45C0-A9DF-6E63A6B12E22}" type="presOf" srcId="{404A46DC-F2D9-445A-BA8B-AE7922C39EF5}" destId="{FF8F5E5A-A62F-4896-BEC7-262BBF8BF968}" srcOrd="0" destOrd="0" presId="urn:microsoft.com/office/officeart/2008/layout/VerticalAccentList"/>
    <dgm:cxn modelId="{3EA2BAAE-5785-4776-AC44-4641F2F33400}" type="presParOf" srcId="{FF8F5E5A-A62F-4896-BEC7-262BBF8BF968}" destId="{FFB1EDD7-B857-4876-B5F8-8F83735F4F2C}" srcOrd="0" destOrd="0" presId="urn:microsoft.com/office/officeart/2008/layout/VerticalAccentList"/>
    <dgm:cxn modelId="{53A9A682-E81F-41FA-A7DB-5D4417D5D6AA}" type="presParOf" srcId="{FFB1EDD7-B857-4876-B5F8-8F83735F4F2C}" destId="{EDAB4CA2-F3F7-491E-93DD-8FCCCBE3DC6D}" srcOrd="0" destOrd="0" presId="urn:microsoft.com/office/officeart/2008/layout/VerticalAccentList"/>
    <dgm:cxn modelId="{5E2CA9D4-8D72-4B70-9D71-A2A64F45B461}" type="presParOf" srcId="{FF8F5E5A-A62F-4896-BEC7-262BBF8BF968}" destId="{E19F1C30-4CA7-4C4E-AA85-E6F3BBEE72B7}" srcOrd="1" destOrd="0" presId="urn:microsoft.com/office/officeart/2008/layout/VerticalAccentList"/>
    <dgm:cxn modelId="{A1C0FF81-B5EF-4F1B-9909-54AA353430BF}" type="presParOf" srcId="{E19F1C30-4CA7-4C4E-AA85-E6F3BBEE72B7}" destId="{3268C664-928D-45ED-A448-C47441D0A7A7}" srcOrd="0" destOrd="0" presId="urn:microsoft.com/office/officeart/2008/layout/VerticalAccentList"/>
    <dgm:cxn modelId="{9E521B80-FC23-4FFC-B5F2-EF40168BB15A}" type="presParOf" srcId="{E19F1C30-4CA7-4C4E-AA85-E6F3BBEE72B7}" destId="{C713B7B9-8797-4D9B-8EC8-AB6B65517EC5}" srcOrd="1" destOrd="0" presId="urn:microsoft.com/office/officeart/2008/layout/VerticalAccentList"/>
    <dgm:cxn modelId="{828C4934-2CAE-4882-B6EF-58281C354B88}" type="presParOf" srcId="{E19F1C30-4CA7-4C4E-AA85-E6F3BBEE72B7}" destId="{421CDCCA-4D35-47C2-A7C6-8F920C8BFFF3}" srcOrd="2" destOrd="0" presId="urn:microsoft.com/office/officeart/2008/layout/VerticalAccentList"/>
    <dgm:cxn modelId="{B5518B96-6FF4-43AE-B569-28D94AF83F83}" type="presParOf" srcId="{E19F1C30-4CA7-4C4E-AA85-E6F3BBEE72B7}" destId="{2FB7B030-692C-4213-92CC-FB08802EB944}" srcOrd="3" destOrd="0" presId="urn:microsoft.com/office/officeart/2008/layout/VerticalAccentList"/>
    <dgm:cxn modelId="{7FAB4A3A-F259-4551-9B6A-D0A328C21834}" type="presParOf" srcId="{E19F1C30-4CA7-4C4E-AA85-E6F3BBEE72B7}" destId="{8BA12641-ABC1-4E3A-89D5-DFF1CE61FB7B}" srcOrd="4" destOrd="0" presId="urn:microsoft.com/office/officeart/2008/layout/VerticalAccentList"/>
    <dgm:cxn modelId="{F25A3F4B-6788-426F-8B1F-97DC468F38ED}" type="presParOf" srcId="{E19F1C30-4CA7-4C4E-AA85-E6F3BBEE72B7}" destId="{8FD85FD9-07ED-48A3-8F2A-7D41FA9DDBC6}" srcOrd="5" destOrd="0" presId="urn:microsoft.com/office/officeart/2008/layout/VerticalAccentList"/>
    <dgm:cxn modelId="{CF7D61B3-755D-499A-932D-9EA930895F43}" type="presParOf" srcId="{E19F1C30-4CA7-4C4E-AA85-E6F3BBEE72B7}" destId="{78B31AF3-7006-4A62-A7DE-8479DECD9191}" srcOrd="6" destOrd="0" presId="urn:microsoft.com/office/officeart/2008/layout/VerticalAccentList"/>
    <dgm:cxn modelId="{91D2FC34-47BE-47DB-B23E-DE97F1E009F6}" type="presParOf" srcId="{FF8F5E5A-A62F-4896-BEC7-262BBF8BF968}" destId="{68C7DC21-F8AD-406D-A839-359F00A408D0}" srcOrd="2" destOrd="0" presId="urn:microsoft.com/office/officeart/2008/layout/VerticalAccentList"/>
    <dgm:cxn modelId="{BCF7D5FD-79AE-4E6B-9DBE-AF60CFCBF49C}" type="presParOf" srcId="{FF8F5E5A-A62F-4896-BEC7-262BBF8BF968}" destId="{3DA7DEC2-A6C1-41B5-8AF7-4E2C45A5F47E}" srcOrd="3" destOrd="0" presId="urn:microsoft.com/office/officeart/2008/layout/VerticalAccentList"/>
    <dgm:cxn modelId="{7820DC94-773B-4EB8-8C45-D155ED24BE4B}" type="presParOf" srcId="{3DA7DEC2-A6C1-41B5-8AF7-4E2C45A5F47E}" destId="{52BF20F2-2B66-45BD-9CED-E3541DD09A55}" srcOrd="0" destOrd="0" presId="urn:microsoft.com/office/officeart/2008/layout/VerticalAccentList"/>
    <dgm:cxn modelId="{0634E96F-7821-44FB-A3EF-7BEF680032CC}" type="presParOf" srcId="{FF8F5E5A-A62F-4896-BEC7-262BBF8BF968}" destId="{C513A832-D9B9-433F-87EF-68D6615A8B9D}" srcOrd="4" destOrd="0" presId="urn:microsoft.com/office/officeart/2008/layout/VerticalAccentList"/>
    <dgm:cxn modelId="{28D7B95A-DDE4-4852-B84A-9D82C777389D}" type="presParOf" srcId="{C513A832-D9B9-433F-87EF-68D6615A8B9D}" destId="{59B3E482-48B0-4C66-AB4B-E4BDC4A9854C}" srcOrd="0" destOrd="0" presId="urn:microsoft.com/office/officeart/2008/layout/VerticalAccentList"/>
    <dgm:cxn modelId="{C7035979-B368-40E2-BDA4-CE352A7FB2B5}" type="presParOf" srcId="{C513A832-D9B9-433F-87EF-68D6615A8B9D}" destId="{00CE008F-B97C-4281-8EDA-4F3E152249EE}" srcOrd="1" destOrd="0" presId="urn:microsoft.com/office/officeart/2008/layout/VerticalAccentList"/>
    <dgm:cxn modelId="{1EFE25DE-8BC5-4575-BB39-48129D21A054}" type="presParOf" srcId="{C513A832-D9B9-433F-87EF-68D6615A8B9D}" destId="{3B4EC45D-4C59-44CC-9A1C-E1703602418F}" srcOrd="2" destOrd="0" presId="urn:microsoft.com/office/officeart/2008/layout/VerticalAccentList"/>
    <dgm:cxn modelId="{20875E5F-D41B-46BE-B4D6-63236D134DF5}" type="presParOf" srcId="{C513A832-D9B9-433F-87EF-68D6615A8B9D}" destId="{82A31F8C-2940-4F00-A4C3-AEEC8686D73B}" srcOrd="3" destOrd="0" presId="urn:microsoft.com/office/officeart/2008/layout/VerticalAccentList"/>
    <dgm:cxn modelId="{3671187D-0BB6-434C-A61F-979EB404B041}" type="presParOf" srcId="{C513A832-D9B9-433F-87EF-68D6615A8B9D}" destId="{7E42873C-5AC8-42A8-BD9A-946674B55FF0}" srcOrd="4" destOrd="0" presId="urn:microsoft.com/office/officeart/2008/layout/VerticalAccentList"/>
    <dgm:cxn modelId="{0FFC2DD4-FB7A-4E09-A366-8DE474EA129D}" type="presParOf" srcId="{C513A832-D9B9-433F-87EF-68D6615A8B9D}" destId="{DA7BA5BC-9D4C-4A19-8280-075E529AC725}" srcOrd="5" destOrd="0" presId="urn:microsoft.com/office/officeart/2008/layout/VerticalAccentList"/>
    <dgm:cxn modelId="{5585922A-D64C-4907-A2FA-7B733AC40928}" type="presParOf" srcId="{C513A832-D9B9-433F-87EF-68D6615A8B9D}" destId="{2924A64D-E3E8-4861-A58D-2B1A8CD0DB6C}" srcOrd="6" destOrd="0" presId="urn:microsoft.com/office/officeart/2008/layout/VerticalAccentList"/>
    <dgm:cxn modelId="{D3383878-E897-4972-BC9D-AEE374E78D30}" type="presParOf" srcId="{FF8F5E5A-A62F-4896-BEC7-262BBF8BF968}" destId="{8FBE1A9F-3969-4FE8-BA67-1E3112EF3BED}" srcOrd="5" destOrd="0" presId="urn:microsoft.com/office/officeart/2008/layout/VerticalAccentList"/>
    <dgm:cxn modelId="{683D75CB-E986-427C-8ACC-AF0D0EAC9912}" type="presParOf" srcId="{FF8F5E5A-A62F-4896-BEC7-262BBF8BF968}" destId="{CE0F83F3-3197-4391-8109-165BF1FB9B74}" srcOrd="6" destOrd="0" presId="urn:microsoft.com/office/officeart/2008/layout/VerticalAccentList"/>
    <dgm:cxn modelId="{FF5ECA2A-8BEC-436A-A94F-AD2CA1C9A1AB}" type="presParOf" srcId="{CE0F83F3-3197-4391-8109-165BF1FB9B74}" destId="{A5A40124-430D-4569-9024-8FCA9585F35C}" srcOrd="0" destOrd="0" presId="urn:microsoft.com/office/officeart/2008/layout/VerticalAccentList"/>
    <dgm:cxn modelId="{32998693-B51C-44C3-B1F9-BD915460C383}" type="presParOf" srcId="{FF8F5E5A-A62F-4896-BEC7-262BBF8BF968}" destId="{0A87D9DE-71B8-415B-B690-5CDBA7AF43AD}" srcOrd="7" destOrd="0" presId="urn:microsoft.com/office/officeart/2008/layout/VerticalAccentList"/>
    <dgm:cxn modelId="{FD94290A-F9B6-4207-97B8-6D7334136579}" type="presParOf" srcId="{0A87D9DE-71B8-415B-B690-5CDBA7AF43AD}" destId="{A3A28970-89AF-484C-9857-121347270C26}" srcOrd="0" destOrd="0" presId="urn:microsoft.com/office/officeart/2008/layout/VerticalAccentList"/>
    <dgm:cxn modelId="{4C70D98A-AAD7-4ECD-B88E-FA5AC5E4EDFB}" type="presParOf" srcId="{0A87D9DE-71B8-415B-B690-5CDBA7AF43AD}" destId="{F123BB93-24FA-4405-A5AC-064004A8C23C}" srcOrd="1" destOrd="0" presId="urn:microsoft.com/office/officeart/2008/layout/VerticalAccentList"/>
    <dgm:cxn modelId="{25113EBA-BAA6-4CD7-BBAE-2B4EA669BFB4}" type="presParOf" srcId="{0A87D9DE-71B8-415B-B690-5CDBA7AF43AD}" destId="{FB8BFDD8-B8EC-499D-9644-734557435948}" srcOrd="2" destOrd="0" presId="urn:microsoft.com/office/officeart/2008/layout/VerticalAccentList"/>
    <dgm:cxn modelId="{2E7034BD-AA90-41A4-88BE-178DBD3E5DBE}" type="presParOf" srcId="{0A87D9DE-71B8-415B-B690-5CDBA7AF43AD}" destId="{9C18C714-C501-41A5-ABC6-AF2A4AE72875}" srcOrd="3" destOrd="0" presId="urn:microsoft.com/office/officeart/2008/layout/VerticalAccentList"/>
    <dgm:cxn modelId="{CA109F4A-FF53-4765-AF85-8B88E3B27DF4}" type="presParOf" srcId="{0A87D9DE-71B8-415B-B690-5CDBA7AF43AD}" destId="{743005F3-5B60-4AFD-A8DD-DDB32DE6D4DD}" srcOrd="4" destOrd="0" presId="urn:microsoft.com/office/officeart/2008/layout/VerticalAccentList"/>
    <dgm:cxn modelId="{7D74C879-DAF1-4AC5-B38F-4CD78BCEB0FB}" type="presParOf" srcId="{0A87D9DE-71B8-415B-B690-5CDBA7AF43AD}" destId="{CC1D1C74-5CCE-4DF0-8D90-FBF72BEB0D4F}" srcOrd="5" destOrd="0" presId="urn:microsoft.com/office/officeart/2008/layout/VerticalAccentList"/>
    <dgm:cxn modelId="{EA06B441-FBD4-474E-B314-1C41A94D6D23}" type="presParOf" srcId="{0A87D9DE-71B8-415B-B690-5CDBA7AF43AD}" destId="{0D2DD819-ED74-4753-BDF5-2DD6C81E2F44}" srcOrd="6" destOrd="0" presId="urn:microsoft.com/office/officeart/2008/layout/VerticalAccentList"/>
    <dgm:cxn modelId="{46A82967-2EEE-44F9-91CD-24C65DE4C9E3}" type="presParOf" srcId="{FF8F5E5A-A62F-4896-BEC7-262BBF8BF968}" destId="{A632BA4B-8084-47E1-ABA0-CC9F30111DCD}" srcOrd="8" destOrd="0" presId="urn:microsoft.com/office/officeart/2008/layout/VerticalAccentList"/>
    <dgm:cxn modelId="{43F53EE7-DA12-4E25-B067-B110938FFF36}" type="presParOf" srcId="{FF8F5E5A-A62F-4896-BEC7-262BBF8BF968}" destId="{D7977387-03B1-4692-B6B5-37F7B523E6D8}" srcOrd="9" destOrd="0" presId="urn:microsoft.com/office/officeart/2008/layout/VerticalAccentList"/>
    <dgm:cxn modelId="{1D090F4C-6492-40DA-85D8-A0F418873892}" type="presParOf" srcId="{D7977387-03B1-4692-B6B5-37F7B523E6D8}" destId="{6D5CC902-8ACB-4493-A19C-2991183032CF}" srcOrd="0" destOrd="0" presId="urn:microsoft.com/office/officeart/2008/layout/VerticalAccentList"/>
    <dgm:cxn modelId="{9E9D990B-77BD-4A88-BC80-55555DE87CB5}" type="presParOf" srcId="{FF8F5E5A-A62F-4896-BEC7-262BBF8BF968}" destId="{CD63EDB0-11E0-45E8-A4FE-AFC457F008D3}" srcOrd="10" destOrd="0" presId="urn:microsoft.com/office/officeart/2008/layout/VerticalAccentList"/>
    <dgm:cxn modelId="{F45D1A7D-479A-499B-8661-52CFF0FAE310}" type="presParOf" srcId="{CD63EDB0-11E0-45E8-A4FE-AFC457F008D3}" destId="{3B27709A-8100-4C16-B898-5243BB291BA8}" srcOrd="0" destOrd="0" presId="urn:microsoft.com/office/officeart/2008/layout/VerticalAccentList"/>
    <dgm:cxn modelId="{A6A6507F-9ACC-4206-8E20-E7E4AA6E2961}" type="presParOf" srcId="{CD63EDB0-11E0-45E8-A4FE-AFC457F008D3}" destId="{56E8FB9E-69A8-4F84-AD55-8DCF07602752}" srcOrd="1" destOrd="0" presId="urn:microsoft.com/office/officeart/2008/layout/VerticalAccentList"/>
    <dgm:cxn modelId="{421DB19E-DC57-41AD-B558-9D88F93B095B}" type="presParOf" srcId="{CD63EDB0-11E0-45E8-A4FE-AFC457F008D3}" destId="{0707807F-CFC8-4B21-AA9E-85474E9A4A03}" srcOrd="2" destOrd="0" presId="urn:microsoft.com/office/officeart/2008/layout/VerticalAccentList"/>
    <dgm:cxn modelId="{D689C167-B936-4816-8AAD-D92FBBB72B90}" type="presParOf" srcId="{CD63EDB0-11E0-45E8-A4FE-AFC457F008D3}" destId="{2F1F33AA-E683-4E40-ABC2-E974C63A9E76}" srcOrd="3" destOrd="0" presId="urn:microsoft.com/office/officeart/2008/layout/VerticalAccentList"/>
    <dgm:cxn modelId="{F1643A44-7233-449C-BCAA-2F0B50A3F0C8}" type="presParOf" srcId="{CD63EDB0-11E0-45E8-A4FE-AFC457F008D3}" destId="{34030E81-5B15-4345-8FDE-697CFDA57637}" srcOrd="4" destOrd="0" presId="urn:microsoft.com/office/officeart/2008/layout/VerticalAccentList"/>
    <dgm:cxn modelId="{4164B8D2-9535-43F1-87CD-D83705562401}" type="presParOf" srcId="{CD63EDB0-11E0-45E8-A4FE-AFC457F008D3}" destId="{06BE74FF-023D-4917-8E2C-A982D4DD2992}" srcOrd="5" destOrd="0" presId="urn:microsoft.com/office/officeart/2008/layout/VerticalAccentList"/>
    <dgm:cxn modelId="{9219E0D5-7770-4A80-9303-3029328F720E}" type="presParOf" srcId="{CD63EDB0-11E0-45E8-A4FE-AFC457F008D3}" destId="{4015AF67-643F-4E00-8640-4DF95D87D62C}" srcOrd="6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3A9D8FA-C9E1-4CF1-B33D-897E55FF96F7}" type="doc">
      <dgm:prSet loTypeId="urn:microsoft.com/office/officeart/2005/8/layout/lProcess3" loCatId="process" qsTypeId="urn:microsoft.com/office/officeart/2005/8/quickstyle/simple1" qsCatId="simple" csTypeId="urn:microsoft.com/office/officeart/2005/8/colors/accent3_5" csCatId="accent3" phldr="1"/>
      <dgm:spPr/>
    </dgm:pt>
    <dgm:pt modelId="{C7C99543-46F8-435A-89D9-CD35A3EA5CF9}">
      <dgm:prSet phldrT="[Текст]" custT="1"/>
      <dgm:spPr/>
      <dgm:t>
        <a:bodyPr/>
        <a:lstStyle/>
        <a:p>
          <a:pPr algn="l"/>
          <a:r>
            <a:rPr lang="ru-RU" sz="1800" dirty="0" smtClean="0">
              <a:solidFill>
                <a:schemeClr val="tx1"/>
              </a:solidFill>
            </a:rPr>
            <a:t>В случае если вредные и (или) опасные факторы по результатам идентификации не выявлены или наименования имеющихся на рабочем месте факторов производственной среды и трудового процесса не совпадают с наименованиями вредных и (или) опасных факторов, предусмотренных классификатором, экспертом фиксируется отсутствие на рабочем месте вредных и (или) опасных факторов. </a:t>
          </a:r>
        </a:p>
      </dgm:t>
    </dgm:pt>
    <dgm:pt modelId="{407F820C-33BD-4465-8B61-8F003EDACAB6}" type="parTrans" cxnId="{1736AB43-8D89-46F5-9AFE-B29FAACB7A35}">
      <dgm:prSet/>
      <dgm:spPr/>
      <dgm:t>
        <a:bodyPr/>
        <a:lstStyle/>
        <a:p>
          <a:endParaRPr lang="ru-RU"/>
        </a:p>
      </dgm:t>
    </dgm:pt>
    <dgm:pt modelId="{C96A957C-BA0D-49B5-BF7F-4FF70E51C374}" type="sibTrans" cxnId="{1736AB43-8D89-46F5-9AFE-B29FAACB7A35}">
      <dgm:prSet/>
      <dgm:spPr/>
      <dgm:t>
        <a:bodyPr/>
        <a:lstStyle/>
        <a:p>
          <a:endParaRPr lang="ru-RU"/>
        </a:p>
      </dgm:t>
    </dgm:pt>
    <dgm:pt modelId="{1B8C345C-5967-42FF-8CDD-0BF7B87FB449}">
      <dgm:prSet phldrT="[Текст]" custT="1"/>
      <dgm:spPr/>
      <dgm:t>
        <a:bodyPr/>
        <a:lstStyle/>
        <a:p>
          <a:pPr algn="l"/>
          <a:r>
            <a:rPr lang="ru-RU" sz="1800" dirty="0" smtClean="0">
              <a:solidFill>
                <a:schemeClr val="tx1"/>
              </a:solidFill>
            </a:rPr>
            <a:t>Условия труда на рабочем месте, на котором отсутствуют вредные и (или) опасные факторы, признаются комиссией допустимыми условиями труда. Работодателем в установленном порядке обеспечивается подача в отношении такого рабочего места декларации соответствия условий труда государственным нормативным требованиям охраны труда.</a:t>
          </a:r>
        </a:p>
      </dgm:t>
    </dgm:pt>
    <dgm:pt modelId="{11F41A1A-35C9-4F5C-8736-700CD3E2BE6C}" type="parTrans" cxnId="{BC13E75C-2409-4298-A7A9-AD375657E15B}">
      <dgm:prSet/>
      <dgm:spPr/>
      <dgm:t>
        <a:bodyPr/>
        <a:lstStyle/>
        <a:p>
          <a:endParaRPr lang="ru-RU"/>
        </a:p>
      </dgm:t>
    </dgm:pt>
    <dgm:pt modelId="{3D4E7346-08A3-48BA-9107-940D59A70F26}" type="sibTrans" cxnId="{BC13E75C-2409-4298-A7A9-AD375657E15B}">
      <dgm:prSet/>
      <dgm:spPr/>
      <dgm:t>
        <a:bodyPr/>
        <a:lstStyle/>
        <a:p>
          <a:endParaRPr lang="ru-RU"/>
        </a:p>
      </dgm:t>
    </dgm:pt>
    <dgm:pt modelId="{2BD09A74-411B-49B5-8A16-2F19D4AF3CA8}" type="pres">
      <dgm:prSet presAssocID="{33A9D8FA-C9E1-4CF1-B33D-897E55FF96F7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8FB82714-38CF-472F-922B-406CE5B8CD41}" type="pres">
      <dgm:prSet presAssocID="{C7C99543-46F8-435A-89D9-CD35A3EA5CF9}" presName="horFlow" presStyleCnt="0"/>
      <dgm:spPr/>
    </dgm:pt>
    <dgm:pt modelId="{4F5E4FEF-DCD6-43F9-9920-525FF699EE13}" type="pres">
      <dgm:prSet presAssocID="{C7C99543-46F8-435A-89D9-CD35A3EA5CF9}" presName="bigChev" presStyleLbl="node1" presStyleIdx="0" presStyleCnt="2" custScaleX="137293"/>
      <dgm:spPr/>
      <dgm:t>
        <a:bodyPr/>
        <a:lstStyle/>
        <a:p>
          <a:endParaRPr lang="ru-RU"/>
        </a:p>
      </dgm:t>
    </dgm:pt>
    <dgm:pt modelId="{9B2F2650-CBB3-429E-93FB-E2314A21E41F}" type="pres">
      <dgm:prSet presAssocID="{C7C99543-46F8-435A-89D9-CD35A3EA5CF9}" presName="vSp" presStyleCnt="0"/>
      <dgm:spPr/>
    </dgm:pt>
    <dgm:pt modelId="{D7F75396-8B99-48FE-803B-2AAD6646951F}" type="pres">
      <dgm:prSet presAssocID="{1B8C345C-5967-42FF-8CDD-0BF7B87FB449}" presName="horFlow" presStyleCnt="0"/>
      <dgm:spPr/>
    </dgm:pt>
    <dgm:pt modelId="{FDAAD2D0-0055-4B17-B8AB-7433D7741FD0}" type="pres">
      <dgm:prSet presAssocID="{1B8C345C-5967-42FF-8CDD-0BF7B87FB449}" presName="bigChev" presStyleLbl="node1" presStyleIdx="1" presStyleCnt="2" custScaleX="136376"/>
      <dgm:spPr/>
      <dgm:t>
        <a:bodyPr/>
        <a:lstStyle/>
        <a:p>
          <a:endParaRPr lang="ru-RU"/>
        </a:p>
      </dgm:t>
    </dgm:pt>
  </dgm:ptLst>
  <dgm:cxnLst>
    <dgm:cxn modelId="{8F11BA96-475E-4ED6-B8AB-AB2473F5394F}" type="presOf" srcId="{C7C99543-46F8-435A-89D9-CD35A3EA5CF9}" destId="{4F5E4FEF-DCD6-43F9-9920-525FF699EE13}" srcOrd="0" destOrd="0" presId="urn:microsoft.com/office/officeart/2005/8/layout/lProcess3"/>
    <dgm:cxn modelId="{1736AB43-8D89-46F5-9AFE-B29FAACB7A35}" srcId="{33A9D8FA-C9E1-4CF1-B33D-897E55FF96F7}" destId="{C7C99543-46F8-435A-89D9-CD35A3EA5CF9}" srcOrd="0" destOrd="0" parTransId="{407F820C-33BD-4465-8B61-8F003EDACAB6}" sibTransId="{C96A957C-BA0D-49B5-BF7F-4FF70E51C374}"/>
    <dgm:cxn modelId="{BC13E75C-2409-4298-A7A9-AD375657E15B}" srcId="{33A9D8FA-C9E1-4CF1-B33D-897E55FF96F7}" destId="{1B8C345C-5967-42FF-8CDD-0BF7B87FB449}" srcOrd="1" destOrd="0" parTransId="{11F41A1A-35C9-4F5C-8736-700CD3E2BE6C}" sibTransId="{3D4E7346-08A3-48BA-9107-940D59A70F26}"/>
    <dgm:cxn modelId="{F5CF9B78-87B5-4A19-A4C7-71DD77179AAB}" type="presOf" srcId="{33A9D8FA-C9E1-4CF1-B33D-897E55FF96F7}" destId="{2BD09A74-411B-49B5-8A16-2F19D4AF3CA8}" srcOrd="0" destOrd="0" presId="urn:microsoft.com/office/officeart/2005/8/layout/lProcess3"/>
    <dgm:cxn modelId="{1627313C-B926-44CD-AB6D-21D1B62DD5A1}" type="presOf" srcId="{1B8C345C-5967-42FF-8CDD-0BF7B87FB449}" destId="{FDAAD2D0-0055-4B17-B8AB-7433D7741FD0}" srcOrd="0" destOrd="0" presId="urn:microsoft.com/office/officeart/2005/8/layout/lProcess3"/>
    <dgm:cxn modelId="{246766B1-D9FC-4F2A-AA9B-C0887DB24175}" type="presParOf" srcId="{2BD09A74-411B-49B5-8A16-2F19D4AF3CA8}" destId="{8FB82714-38CF-472F-922B-406CE5B8CD41}" srcOrd="0" destOrd="0" presId="urn:microsoft.com/office/officeart/2005/8/layout/lProcess3"/>
    <dgm:cxn modelId="{6F212FBF-7F8B-4AAB-8523-81CCCBD48F0C}" type="presParOf" srcId="{8FB82714-38CF-472F-922B-406CE5B8CD41}" destId="{4F5E4FEF-DCD6-43F9-9920-525FF699EE13}" srcOrd="0" destOrd="0" presId="urn:microsoft.com/office/officeart/2005/8/layout/lProcess3"/>
    <dgm:cxn modelId="{93E83559-26CA-435A-BCC5-818F1B4826A7}" type="presParOf" srcId="{2BD09A74-411B-49B5-8A16-2F19D4AF3CA8}" destId="{9B2F2650-CBB3-429E-93FB-E2314A21E41F}" srcOrd="1" destOrd="0" presId="urn:microsoft.com/office/officeart/2005/8/layout/lProcess3"/>
    <dgm:cxn modelId="{7F2246A6-3B59-45C8-9EB1-7B2186D867A9}" type="presParOf" srcId="{2BD09A74-411B-49B5-8A16-2F19D4AF3CA8}" destId="{D7F75396-8B99-48FE-803B-2AAD6646951F}" srcOrd="2" destOrd="0" presId="urn:microsoft.com/office/officeart/2005/8/layout/lProcess3"/>
    <dgm:cxn modelId="{34E1C357-209F-4A33-8860-8A57A3096D2B}" type="presParOf" srcId="{D7F75396-8B99-48FE-803B-2AAD6646951F}" destId="{FDAAD2D0-0055-4B17-B8AB-7433D7741FD0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7F0044-0AEC-448C-B5DA-76CD49CCF22D}">
      <dsp:nvSpPr>
        <dsp:cNvPr id="0" name=""/>
        <dsp:cNvSpPr/>
      </dsp:nvSpPr>
      <dsp:spPr>
        <a:xfrm>
          <a:off x="5206427" y="3423940"/>
          <a:ext cx="3427052" cy="17440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Выявлено два и более профессиональных заболевания </a:t>
          </a:r>
          <a:br>
            <a:rPr lang="ru-RU" sz="1600" kern="1200" dirty="0" smtClean="0"/>
          </a:br>
          <a:r>
            <a:rPr lang="ru-RU" sz="1600" kern="1200" dirty="0" smtClean="0"/>
            <a:t>в 2012 году</a:t>
          </a:r>
          <a:endParaRPr lang="ru-RU" sz="1600" kern="1200" dirty="0"/>
        </a:p>
      </dsp:txBody>
      <dsp:txXfrm>
        <a:off x="6272855" y="3898276"/>
        <a:ext cx="2322312" cy="1231446"/>
      </dsp:txXfrm>
    </dsp:sp>
    <dsp:sp modelId="{8523D027-D0AE-4109-B7F7-EADA1E37C6C5}">
      <dsp:nvSpPr>
        <dsp:cNvPr id="0" name=""/>
        <dsp:cNvSpPr/>
      </dsp:nvSpPr>
      <dsp:spPr>
        <a:xfrm>
          <a:off x="144887" y="3170236"/>
          <a:ext cx="3468381" cy="211047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Профессиональное заболевание установлено впервые</a:t>
          </a:r>
          <a:br>
            <a:rPr lang="ru-RU" sz="1600" kern="1200" dirty="0" smtClean="0"/>
          </a:br>
          <a:r>
            <a:rPr lang="ru-RU" sz="1600" kern="1200" dirty="0" smtClean="0"/>
            <a:t>в 2012 году</a:t>
          </a:r>
          <a:endParaRPr lang="ru-RU" sz="1600" kern="1200" dirty="0"/>
        </a:p>
      </dsp:txBody>
      <dsp:txXfrm>
        <a:off x="191247" y="3744215"/>
        <a:ext cx="2335147" cy="1490137"/>
      </dsp:txXfrm>
    </dsp:sp>
    <dsp:sp modelId="{CFD7C919-5835-4BB4-BF11-6688560F9827}">
      <dsp:nvSpPr>
        <dsp:cNvPr id="0" name=""/>
        <dsp:cNvSpPr/>
      </dsp:nvSpPr>
      <dsp:spPr>
        <a:xfrm>
          <a:off x="5307427" y="-44435"/>
          <a:ext cx="3405540" cy="17440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Ежегодное количество впервые «профессионально заболевших» работников</a:t>
          </a:r>
          <a:endParaRPr lang="ru-RU" sz="1600" kern="1200" dirty="0"/>
        </a:p>
      </dsp:txBody>
      <dsp:txXfrm>
        <a:off x="6367401" y="-6123"/>
        <a:ext cx="2307254" cy="1231446"/>
      </dsp:txXfrm>
    </dsp:sp>
    <dsp:sp modelId="{707D8840-8453-4A13-91D3-5E040D945007}">
      <dsp:nvSpPr>
        <dsp:cNvPr id="0" name=""/>
        <dsp:cNvSpPr/>
      </dsp:nvSpPr>
      <dsp:spPr>
        <a:xfrm>
          <a:off x="87524" y="-44435"/>
          <a:ext cx="2936812" cy="17440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Признаны профессионально заболевшими</a:t>
          </a:r>
        </a:p>
      </dsp:txBody>
      <dsp:txXfrm>
        <a:off x="125836" y="-6123"/>
        <a:ext cx="1979144" cy="1231446"/>
      </dsp:txXfrm>
    </dsp:sp>
    <dsp:sp modelId="{DF0BB506-5F97-407D-80DA-9464843F36CE}">
      <dsp:nvSpPr>
        <dsp:cNvPr id="0" name=""/>
        <dsp:cNvSpPr/>
      </dsp:nvSpPr>
      <dsp:spPr>
        <a:xfrm>
          <a:off x="1942003" y="357827"/>
          <a:ext cx="2359977" cy="2359977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&gt;</a:t>
          </a:r>
          <a:r>
            <a:rPr lang="ru-RU" sz="2800" kern="1200" dirty="0" smtClean="0"/>
            <a:t>155</a:t>
          </a:r>
          <a:r>
            <a:rPr lang="en-US" sz="2800" kern="1200" dirty="0" smtClean="0"/>
            <a:t> 000 </a:t>
          </a:r>
          <a:r>
            <a:rPr lang="ru-RU" sz="2000" kern="1200" dirty="0" smtClean="0"/>
            <a:t>работников </a:t>
          </a:r>
          <a:endParaRPr lang="ru-RU" sz="2000" kern="1200" dirty="0"/>
        </a:p>
      </dsp:txBody>
      <dsp:txXfrm>
        <a:off x="2633224" y="1049048"/>
        <a:ext cx="1668756" cy="1668756"/>
      </dsp:txXfrm>
    </dsp:sp>
    <dsp:sp modelId="{559D9DC1-DD14-4CDE-AF7E-22C148F991E0}">
      <dsp:nvSpPr>
        <dsp:cNvPr id="0" name=""/>
        <dsp:cNvSpPr/>
      </dsp:nvSpPr>
      <dsp:spPr>
        <a:xfrm rot="5400000">
          <a:off x="4410986" y="357827"/>
          <a:ext cx="2359977" cy="2359977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+ 6 – 8 </a:t>
          </a:r>
          <a:r>
            <a:rPr lang="ru-RU" sz="2000" kern="1200" dirty="0" smtClean="0"/>
            <a:t>тысяч человек</a:t>
          </a:r>
          <a:endParaRPr lang="ru-RU" sz="2000" kern="1200" dirty="0"/>
        </a:p>
      </dsp:txBody>
      <dsp:txXfrm rot="-5400000">
        <a:off x="4410986" y="1049048"/>
        <a:ext cx="1668756" cy="1668756"/>
      </dsp:txXfrm>
    </dsp:sp>
    <dsp:sp modelId="{E7F96F58-A714-4105-8BA0-BF6F152B8084}">
      <dsp:nvSpPr>
        <dsp:cNvPr id="0" name=""/>
        <dsp:cNvSpPr/>
      </dsp:nvSpPr>
      <dsp:spPr>
        <a:xfrm rot="10800000">
          <a:off x="4410986" y="2826810"/>
          <a:ext cx="2359977" cy="2359977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&gt;</a:t>
          </a:r>
          <a:r>
            <a:rPr lang="ru-RU" sz="2000" kern="1200" dirty="0" smtClean="0"/>
            <a:t> 1000 работников</a:t>
          </a:r>
          <a:endParaRPr lang="ru-RU" sz="2000" kern="1200" dirty="0"/>
        </a:p>
      </dsp:txBody>
      <dsp:txXfrm rot="10800000">
        <a:off x="4410986" y="2826810"/>
        <a:ext cx="1668756" cy="1668756"/>
      </dsp:txXfrm>
    </dsp:sp>
    <dsp:sp modelId="{AC0A91EB-EB5C-48C4-A7B6-FBBFAFDF43D7}">
      <dsp:nvSpPr>
        <dsp:cNvPr id="0" name=""/>
        <dsp:cNvSpPr/>
      </dsp:nvSpPr>
      <dsp:spPr>
        <a:xfrm rot="16200000">
          <a:off x="1942003" y="2826810"/>
          <a:ext cx="2359977" cy="2359977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6 696 </a:t>
          </a:r>
          <a:r>
            <a:rPr lang="ru-RU" sz="2000" kern="1200" dirty="0" smtClean="0"/>
            <a:t>человек</a:t>
          </a:r>
          <a:endParaRPr lang="ru-RU" sz="2000" kern="1200" dirty="0"/>
        </a:p>
      </dsp:txBody>
      <dsp:txXfrm rot="5400000">
        <a:off x="2633224" y="2826810"/>
        <a:ext cx="1668756" cy="1668756"/>
      </dsp:txXfrm>
    </dsp:sp>
    <dsp:sp modelId="{F12307F4-4451-46F0-8D02-EBFDC8BD6F76}">
      <dsp:nvSpPr>
        <dsp:cNvPr id="0" name=""/>
        <dsp:cNvSpPr/>
      </dsp:nvSpPr>
      <dsp:spPr>
        <a:xfrm>
          <a:off x="3949074" y="2281781"/>
          <a:ext cx="814819" cy="708538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164F27-3850-4D95-A368-79E25A3BDDF3}">
      <dsp:nvSpPr>
        <dsp:cNvPr id="0" name=""/>
        <dsp:cNvSpPr/>
      </dsp:nvSpPr>
      <dsp:spPr>
        <a:xfrm rot="10800000">
          <a:off x="3949074" y="2554296"/>
          <a:ext cx="814819" cy="708538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CD6876-6956-4C6A-8C1E-6C22BAE0155D}">
      <dsp:nvSpPr>
        <dsp:cNvPr id="0" name=""/>
        <dsp:cNvSpPr/>
      </dsp:nvSpPr>
      <dsp:spPr>
        <a:xfrm>
          <a:off x="0" y="720074"/>
          <a:ext cx="3710191" cy="27668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Оформляется в порядке, установленном федеральным органом исполнительной власти, осуществляющим функции по выработке государственной политики и нормативно-правовому регулированию в сфере труда</a:t>
          </a:r>
          <a:endParaRPr lang="ru-RU" sz="1600" kern="1200" dirty="0"/>
        </a:p>
      </dsp:txBody>
      <dsp:txXfrm>
        <a:off x="63674" y="783748"/>
        <a:ext cx="3582843" cy="2046643"/>
      </dsp:txXfrm>
    </dsp:sp>
    <dsp:sp modelId="{7D36E553-4210-439C-9A1D-729D7F54F903}">
      <dsp:nvSpPr>
        <dsp:cNvPr id="0" name=""/>
        <dsp:cNvSpPr/>
      </dsp:nvSpPr>
      <dsp:spPr>
        <a:xfrm rot="736861">
          <a:off x="1793661" y="88285"/>
          <a:ext cx="4599231" cy="4599231"/>
        </a:xfrm>
        <a:prstGeom prst="leftCircularArrow">
          <a:avLst>
            <a:gd name="adj1" fmla="val 1050"/>
            <a:gd name="adj2" fmla="val 123121"/>
            <a:gd name="adj3" fmla="val 1038708"/>
            <a:gd name="adj4" fmla="val 8164566"/>
            <a:gd name="adj5" fmla="val 1225"/>
          </a:avLst>
        </a:prstGeom>
        <a:solidFill>
          <a:schemeClr val="accent1">
            <a:tint val="60000"/>
            <a:hueOff val="0"/>
            <a:satOff val="0"/>
            <a:lum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C8882A-2880-4D4E-8F5A-22B267AB581A}">
      <dsp:nvSpPr>
        <dsp:cNvPr id="0" name=""/>
        <dsp:cNvSpPr/>
      </dsp:nvSpPr>
      <dsp:spPr>
        <a:xfrm>
          <a:off x="528092" y="3077562"/>
          <a:ext cx="3037159" cy="12820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Декларация соответствия условий труда</a:t>
          </a:r>
          <a:endParaRPr lang="ru-RU" sz="2000" b="1" kern="1200" dirty="0"/>
        </a:p>
      </dsp:txBody>
      <dsp:txXfrm>
        <a:off x="565641" y="3115111"/>
        <a:ext cx="2962061" cy="1206935"/>
      </dsp:txXfrm>
    </dsp:sp>
    <dsp:sp modelId="{6F0DAE7E-0F07-48D7-A644-331DD750E06B}">
      <dsp:nvSpPr>
        <dsp:cNvPr id="0" name=""/>
        <dsp:cNvSpPr/>
      </dsp:nvSpPr>
      <dsp:spPr>
        <a:xfrm>
          <a:off x="3859096" y="1330085"/>
          <a:ext cx="4698414" cy="207592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Ведет федеральный орган исполнительной власти, уполномоченный на осуществление федерального государственного надзора за соблюдением трудового законодательства и иных нормативных правовых актов, содержащих нормы трудового права</a:t>
          </a:r>
          <a:endParaRPr lang="ru-RU" sz="1600" kern="1200" dirty="0"/>
        </a:p>
      </dsp:txBody>
      <dsp:txXfrm>
        <a:off x="3906869" y="1822700"/>
        <a:ext cx="4602868" cy="1535541"/>
      </dsp:txXfrm>
    </dsp:sp>
    <dsp:sp modelId="{5967DF65-BB51-44C7-92F1-316D7971131B}">
      <dsp:nvSpPr>
        <dsp:cNvPr id="0" name=""/>
        <dsp:cNvSpPr/>
      </dsp:nvSpPr>
      <dsp:spPr>
        <a:xfrm>
          <a:off x="4561623" y="374899"/>
          <a:ext cx="3354088" cy="147630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Реестр деклараций соответствия условий труда</a:t>
          </a:r>
          <a:endParaRPr lang="ru-RU" sz="2000" b="1" kern="1200" dirty="0"/>
        </a:p>
      </dsp:txBody>
      <dsp:txXfrm>
        <a:off x="4604863" y="418139"/>
        <a:ext cx="3267608" cy="1389829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CAE0D0-A8F9-45A1-BBC4-78000B371CC7}">
      <dsp:nvSpPr>
        <dsp:cNvPr id="0" name=""/>
        <dsp:cNvSpPr/>
      </dsp:nvSpPr>
      <dsp:spPr>
        <a:xfrm>
          <a:off x="-167415" y="0"/>
          <a:ext cx="7467229" cy="159857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>
              <a:solidFill>
                <a:schemeClr val="tx1"/>
              </a:solidFill>
            </a:rPr>
            <a:t>Исследования и измерения фактических значений идентифицированных потенциально вредных и опасных факторов осуществляются испытательной лабораторией (центром) организации, проводящей специальную оценку условий труда</a:t>
          </a:r>
          <a:endParaRPr lang="ru-RU" sz="1800" b="0" kern="1200" dirty="0">
            <a:solidFill>
              <a:schemeClr val="tx1"/>
            </a:solidFill>
          </a:endParaRPr>
        </a:p>
      </dsp:txBody>
      <dsp:txXfrm>
        <a:off x="-120594" y="46821"/>
        <a:ext cx="5742239" cy="1504935"/>
      </dsp:txXfrm>
    </dsp:sp>
    <dsp:sp modelId="{7B3D6492-8FFF-43C1-B77B-F8B8602CBF73}">
      <dsp:nvSpPr>
        <dsp:cNvPr id="0" name=""/>
        <dsp:cNvSpPr/>
      </dsp:nvSpPr>
      <dsp:spPr>
        <a:xfrm>
          <a:off x="491457" y="1865007"/>
          <a:ext cx="7467229" cy="1598577"/>
        </a:xfrm>
        <a:prstGeom prst="roundRect">
          <a:avLst>
            <a:gd name="adj" fmla="val 10000"/>
          </a:avLst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>
              <a:solidFill>
                <a:schemeClr val="tx1"/>
              </a:solidFill>
            </a:rPr>
            <a:t>Использование аттестованных в установленном порядке методик измерений и соответствующих им поверенных средств измерений, внесенных в Федеральный информационный фонд по обеспечению единства измерений</a:t>
          </a:r>
          <a:endParaRPr lang="ru-RU" sz="1800" b="0" kern="1200" dirty="0">
            <a:solidFill>
              <a:schemeClr val="tx1"/>
            </a:solidFill>
          </a:endParaRPr>
        </a:p>
      </dsp:txBody>
      <dsp:txXfrm>
        <a:off x="538278" y="1911828"/>
        <a:ext cx="5675638" cy="1504935"/>
      </dsp:txXfrm>
    </dsp:sp>
    <dsp:sp modelId="{1F9DCD7D-9EE4-45AA-880F-982F2C129F0B}">
      <dsp:nvSpPr>
        <dsp:cNvPr id="0" name=""/>
        <dsp:cNvSpPr/>
      </dsp:nvSpPr>
      <dsp:spPr>
        <a:xfrm>
          <a:off x="815500" y="3730014"/>
          <a:ext cx="8136890" cy="1598577"/>
        </a:xfrm>
        <a:prstGeom prst="roundRect">
          <a:avLst>
            <a:gd name="adj" fmla="val 1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chemeClr val="tx1"/>
              </a:solidFill>
            </a:rPr>
            <a:t>Возможность использования в качестве результатов исследований и измерений идентифицированных потенциально вредных и опасных факторов результаты исследований и измерений, полученные в ходе организованного на рабочем месте производственного контроля в соответствии с законодательством в области обеспечения санитарно-эпидемиологического благополучия населения, в том числе испытательной лабораторией (центром) работодателя</a:t>
          </a:r>
          <a:endParaRPr lang="ru-RU" sz="1600" b="0" kern="1200" dirty="0">
            <a:solidFill>
              <a:schemeClr val="tx1"/>
            </a:solidFill>
          </a:endParaRPr>
        </a:p>
      </dsp:txBody>
      <dsp:txXfrm>
        <a:off x="862321" y="3776835"/>
        <a:ext cx="6193028" cy="1504935"/>
      </dsp:txXfrm>
    </dsp:sp>
    <dsp:sp modelId="{CEC1F38E-C164-4A0A-8012-B23805112E50}">
      <dsp:nvSpPr>
        <dsp:cNvPr id="0" name=""/>
        <dsp:cNvSpPr/>
      </dsp:nvSpPr>
      <dsp:spPr>
        <a:xfrm>
          <a:off x="6260738" y="1212254"/>
          <a:ext cx="1039075" cy="1039075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6494530" y="1212254"/>
        <a:ext cx="571491" cy="781904"/>
      </dsp:txXfrm>
    </dsp:sp>
    <dsp:sp modelId="{E2D68263-33A1-4085-A7E8-B3A1F735FE27}">
      <dsp:nvSpPr>
        <dsp:cNvPr id="0" name=""/>
        <dsp:cNvSpPr/>
      </dsp:nvSpPr>
      <dsp:spPr>
        <a:xfrm>
          <a:off x="6919612" y="3066604"/>
          <a:ext cx="1039075" cy="1039075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10716850"/>
            <a:satOff val="-13793"/>
            <a:lumOff val="-1075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10716850"/>
              <a:satOff val="-13793"/>
              <a:lumOff val="-107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7153404" y="3066604"/>
        <a:ext cx="571491" cy="781904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4FD968-DC49-4F76-89E5-DC6347C30FA8}">
      <dsp:nvSpPr>
        <dsp:cNvPr id="0" name=""/>
        <dsp:cNvSpPr/>
      </dsp:nvSpPr>
      <dsp:spPr>
        <a:xfrm>
          <a:off x="3387963" y="2317426"/>
          <a:ext cx="2893385" cy="287420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измерения вредных и опасных факторов</a:t>
          </a:r>
          <a:endParaRPr lang="ru-RU" sz="3000" kern="1200" dirty="0"/>
        </a:p>
      </dsp:txBody>
      <dsp:txXfrm>
        <a:off x="3811689" y="2738343"/>
        <a:ext cx="2045933" cy="2032366"/>
      </dsp:txXfrm>
    </dsp:sp>
    <dsp:sp modelId="{023BCF98-10EB-4D78-93D8-22FB7ADD9F42}">
      <dsp:nvSpPr>
        <dsp:cNvPr id="0" name=""/>
        <dsp:cNvSpPr/>
      </dsp:nvSpPr>
      <dsp:spPr>
        <a:xfrm rot="16198662">
          <a:off x="4763443" y="1892258"/>
          <a:ext cx="141206" cy="5919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 rot="10800000">
        <a:off x="4784632" y="2031819"/>
        <a:ext cx="98844" cy="355140"/>
      </dsp:txXfrm>
    </dsp:sp>
    <dsp:sp modelId="{657D7E59-381B-4C87-A645-013158B5B2CE}">
      <dsp:nvSpPr>
        <dsp:cNvPr id="0" name=""/>
        <dsp:cNvSpPr/>
      </dsp:nvSpPr>
      <dsp:spPr>
        <a:xfrm>
          <a:off x="3658769" y="-298533"/>
          <a:ext cx="2349532" cy="2349532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штатный </a:t>
          </a:r>
          <a:r>
            <a:rPr lang="ru-RU" sz="1800" kern="1200" dirty="0" err="1" smtClean="0"/>
            <a:t>производствен-ный</a:t>
          </a:r>
          <a:r>
            <a:rPr lang="ru-RU" sz="1800" kern="1200" dirty="0" smtClean="0"/>
            <a:t> (</a:t>
          </a:r>
          <a:r>
            <a:rPr lang="ru-RU" sz="1800" kern="1200" dirty="0" err="1" smtClean="0"/>
            <a:t>технологичес</a:t>
          </a:r>
          <a:r>
            <a:rPr lang="ru-RU" sz="1800" kern="1200" dirty="0" smtClean="0"/>
            <a:t>-кий) процесс</a:t>
          </a:r>
          <a:endParaRPr lang="ru-RU" sz="1800" kern="1200" dirty="0"/>
        </a:p>
      </dsp:txBody>
      <dsp:txXfrm>
        <a:off x="4002850" y="45548"/>
        <a:ext cx="1661370" cy="1661370"/>
      </dsp:txXfrm>
    </dsp:sp>
    <dsp:sp modelId="{7DB0EC0E-026E-4FDA-ACF5-50E0233819F2}">
      <dsp:nvSpPr>
        <dsp:cNvPr id="0" name=""/>
        <dsp:cNvSpPr/>
      </dsp:nvSpPr>
      <dsp:spPr>
        <a:xfrm rot="240048">
          <a:off x="6354500" y="3571374"/>
          <a:ext cx="185833" cy="5919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shade val="51000"/>
                <a:satMod val="130000"/>
              </a:schemeClr>
            </a:gs>
            <a:gs pos="80000">
              <a:schemeClr val="accent2">
                <a:hueOff val="2340759"/>
                <a:satOff val="-2919"/>
                <a:lumOff val="686"/>
                <a:alphaOff val="0"/>
                <a:shade val="93000"/>
                <a:satMod val="13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>
        <a:off x="6354568" y="3687809"/>
        <a:ext cx="130083" cy="355140"/>
      </dsp:txXfrm>
    </dsp:sp>
    <dsp:sp modelId="{4CA606E3-F55E-48AD-A0A4-3EF8B29730BF}">
      <dsp:nvSpPr>
        <dsp:cNvPr id="0" name=""/>
        <dsp:cNvSpPr/>
      </dsp:nvSpPr>
      <dsp:spPr>
        <a:xfrm>
          <a:off x="6624744" y="2808303"/>
          <a:ext cx="2303991" cy="2303991"/>
        </a:xfrm>
        <a:prstGeom prst="ellipse">
          <a:avLst/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shade val="51000"/>
                <a:satMod val="130000"/>
              </a:schemeClr>
            </a:gs>
            <a:gs pos="80000">
              <a:schemeClr val="accent2">
                <a:hueOff val="2340759"/>
                <a:satOff val="-2919"/>
                <a:lumOff val="686"/>
                <a:alphaOff val="0"/>
                <a:shade val="93000"/>
                <a:satMod val="13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штатная деятельность</a:t>
          </a:r>
          <a:endParaRPr lang="ru-RU" sz="1800" kern="1200" dirty="0"/>
        </a:p>
      </dsp:txBody>
      <dsp:txXfrm>
        <a:off x="6962156" y="3145715"/>
        <a:ext cx="1629167" cy="1629167"/>
      </dsp:txXfrm>
    </dsp:sp>
    <dsp:sp modelId="{802FC2D3-2C7F-4F3A-B31A-78E5B26C2B03}">
      <dsp:nvSpPr>
        <dsp:cNvPr id="0" name=""/>
        <dsp:cNvSpPr/>
      </dsp:nvSpPr>
      <dsp:spPr>
        <a:xfrm rot="10545434">
          <a:off x="3086344" y="3580250"/>
          <a:ext cx="216366" cy="5919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 rot="10800000">
        <a:off x="3151165" y="3696229"/>
        <a:ext cx="151456" cy="355140"/>
      </dsp:txXfrm>
    </dsp:sp>
    <dsp:sp modelId="{4DD8D24F-447E-4F61-82D3-2C8FC47C3A5B}">
      <dsp:nvSpPr>
        <dsp:cNvPr id="0" name=""/>
        <dsp:cNvSpPr/>
      </dsp:nvSpPr>
      <dsp:spPr>
        <a:xfrm>
          <a:off x="648074" y="2808318"/>
          <a:ext cx="2339992" cy="2339992"/>
        </a:xfrm>
        <a:prstGeom prst="ellipse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 учетом </a:t>
          </a:r>
          <a:r>
            <a:rPr lang="ru-RU" sz="1800" kern="1200" dirty="0" err="1" smtClean="0"/>
            <a:t>производствен-ного</a:t>
          </a:r>
          <a:r>
            <a:rPr lang="ru-RU" sz="1800" kern="1200" dirty="0" smtClean="0"/>
            <a:t> оборудования, материалов и сырья</a:t>
          </a:r>
          <a:endParaRPr lang="ru-RU" sz="1800" kern="1200" dirty="0"/>
        </a:p>
      </dsp:txBody>
      <dsp:txXfrm>
        <a:off x="990758" y="3151002"/>
        <a:ext cx="1654624" cy="1654624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E7FD65-5719-4F28-99A8-A0D03DC78505}">
      <dsp:nvSpPr>
        <dsp:cNvPr id="0" name=""/>
        <dsp:cNvSpPr/>
      </dsp:nvSpPr>
      <dsp:spPr>
        <a:xfrm>
          <a:off x="0" y="0"/>
          <a:ext cx="8229600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EC809E9-6A2B-406C-8BAA-02922F55C1E0}">
      <dsp:nvSpPr>
        <dsp:cNvPr id="0" name=""/>
        <dsp:cNvSpPr/>
      </dsp:nvSpPr>
      <dsp:spPr>
        <a:xfrm>
          <a:off x="0" y="0"/>
          <a:ext cx="1645920" cy="22629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вредные и (или) опасные факторы </a:t>
          </a:r>
          <a:r>
            <a:rPr lang="ru-RU" sz="1800" kern="1200" dirty="0" err="1" smtClean="0"/>
            <a:t>производ-ственной</a:t>
          </a:r>
          <a:r>
            <a:rPr lang="ru-RU" sz="1800" kern="1200" dirty="0" smtClean="0"/>
            <a:t> среды:</a:t>
          </a:r>
        </a:p>
      </dsp:txBody>
      <dsp:txXfrm>
        <a:off x="0" y="0"/>
        <a:ext cx="1645920" cy="2262981"/>
      </dsp:txXfrm>
    </dsp:sp>
    <dsp:sp modelId="{4FCAC1A7-2202-43CD-B69B-518F6732EA50}">
      <dsp:nvSpPr>
        <dsp:cNvPr id="0" name=""/>
        <dsp:cNvSpPr/>
      </dsp:nvSpPr>
      <dsp:spPr>
        <a:xfrm>
          <a:off x="1769364" y="35359"/>
          <a:ext cx="3168396" cy="7071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физические факторы</a:t>
          </a:r>
        </a:p>
      </dsp:txBody>
      <dsp:txXfrm>
        <a:off x="1769364" y="35359"/>
        <a:ext cx="3168396" cy="707181"/>
      </dsp:txXfrm>
    </dsp:sp>
    <dsp:sp modelId="{6841EDA2-0230-4450-AD3C-DC25CE39FB62}">
      <dsp:nvSpPr>
        <dsp:cNvPr id="0" name=""/>
        <dsp:cNvSpPr/>
      </dsp:nvSpPr>
      <dsp:spPr>
        <a:xfrm>
          <a:off x="1645920" y="742540"/>
          <a:ext cx="658368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6EBEE93-2912-4A5B-8905-0C36A4D858FF}">
      <dsp:nvSpPr>
        <dsp:cNvPr id="0" name=""/>
        <dsp:cNvSpPr/>
      </dsp:nvSpPr>
      <dsp:spPr>
        <a:xfrm>
          <a:off x="1769364" y="777899"/>
          <a:ext cx="3168396" cy="7071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химические факторы</a:t>
          </a:r>
          <a:endParaRPr lang="ru-RU" sz="2200" kern="1200" dirty="0"/>
        </a:p>
      </dsp:txBody>
      <dsp:txXfrm>
        <a:off x="1769364" y="777899"/>
        <a:ext cx="3168396" cy="707181"/>
      </dsp:txXfrm>
    </dsp:sp>
    <dsp:sp modelId="{03F7A3B4-149F-46F9-A90B-5E58882F5FB6}">
      <dsp:nvSpPr>
        <dsp:cNvPr id="0" name=""/>
        <dsp:cNvSpPr/>
      </dsp:nvSpPr>
      <dsp:spPr>
        <a:xfrm>
          <a:off x="1645920" y="1485081"/>
          <a:ext cx="658368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9D622EB-4750-489B-B7A4-6AE2A0006DF9}">
      <dsp:nvSpPr>
        <dsp:cNvPr id="0" name=""/>
        <dsp:cNvSpPr/>
      </dsp:nvSpPr>
      <dsp:spPr>
        <a:xfrm>
          <a:off x="1769364" y="1520440"/>
          <a:ext cx="3168396" cy="7071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биологические факторы</a:t>
          </a:r>
          <a:endParaRPr lang="ru-RU" sz="2200" kern="1200" dirty="0"/>
        </a:p>
      </dsp:txBody>
      <dsp:txXfrm>
        <a:off x="1769364" y="1520440"/>
        <a:ext cx="3168396" cy="707181"/>
      </dsp:txXfrm>
    </dsp:sp>
    <dsp:sp modelId="{4FBF1422-E857-4553-928D-3C417B2043B4}">
      <dsp:nvSpPr>
        <dsp:cNvPr id="0" name=""/>
        <dsp:cNvSpPr/>
      </dsp:nvSpPr>
      <dsp:spPr>
        <a:xfrm>
          <a:off x="1645920" y="2227622"/>
          <a:ext cx="658368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E7ADBD3-CB0C-4FB7-B6E8-DEA721C51965}">
      <dsp:nvSpPr>
        <dsp:cNvPr id="0" name=""/>
        <dsp:cNvSpPr/>
      </dsp:nvSpPr>
      <dsp:spPr>
        <a:xfrm>
          <a:off x="0" y="2262981"/>
          <a:ext cx="8229600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4C85DE5-8D6B-4D7F-879E-9AD659950930}">
      <dsp:nvSpPr>
        <dsp:cNvPr id="0" name=""/>
        <dsp:cNvSpPr/>
      </dsp:nvSpPr>
      <dsp:spPr>
        <a:xfrm>
          <a:off x="0" y="2262981"/>
          <a:ext cx="1645920" cy="22629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вредные и (или) опасные факторы трудового процесса:</a:t>
          </a:r>
          <a:endParaRPr lang="ru-RU" sz="1800" kern="1200" dirty="0"/>
        </a:p>
      </dsp:txBody>
      <dsp:txXfrm>
        <a:off x="0" y="2262981"/>
        <a:ext cx="1645920" cy="2262981"/>
      </dsp:txXfrm>
    </dsp:sp>
    <dsp:sp modelId="{CDC94C66-7913-44C0-8994-559CF2D03759}">
      <dsp:nvSpPr>
        <dsp:cNvPr id="0" name=""/>
        <dsp:cNvSpPr/>
      </dsp:nvSpPr>
      <dsp:spPr>
        <a:xfrm>
          <a:off x="1769364" y="2315578"/>
          <a:ext cx="3168396" cy="10519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тяжесть трудового процесса</a:t>
          </a:r>
          <a:endParaRPr lang="ru-RU" sz="2200" kern="1200" dirty="0"/>
        </a:p>
      </dsp:txBody>
      <dsp:txXfrm>
        <a:off x="1769364" y="2315578"/>
        <a:ext cx="3168396" cy="1051932"/>
      </dsp:txXfrm>
    </dsp:sp>
    <dsp:sp modelId="{8F91A316-2B27-42C4-82D7-B58A6031AB51}">
      <dsp:nvSpPr>
        <dsp:cNvPr id="0" name=""/>
        <dsp:cNvSpPr/>
      </dsp:nvSpPr>
      <dsp:spPr>
        <a:xfrm>
          <a:off x="1645920" y="3367510"/>
          <a:ext cx="658368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8290824-933C-47FD-9A6F-1C0AAF4E7DC5}">
      <dsp:nvSpPr>
        <dsp:cNvPr id="0" name=""/>
        <dsp:cNvSpPr/>
      </dsp:nvSpPr>
      <dsp:spPr>
        <a:xfrm>
          <a:off x="1769364" y="3420107"/>
          <a:ext cx="3168396" cy="10519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напряженность трудового процесса</a:t>
          </a:r>
          <a:endParaRPr lang="ru-RU" sz="2200" kern="1200" dirty="0"/>
        </a:p>
      </dsp:txBody>
      <dsp:txXfrm>
        <a:off x="1769364" y="3420107"/>
        <a:ext cx="3168396" cy="1051932"/>
      </dsp:txXfrm>
    </dsp:sp>
    <dsp:sp modelId="{2B92710A-BDA9-44FE-8FA5-5B16F1459479}">
      <dsp:nvSpPr>
        <dsp:cNvPr id="0" name=""/>
        <dsp:cNvSpPr/>
      </dsp:nvSpPr>
      <dsp:spPr>
        <a:xfrm>
          <a:off x="5061204" y="3420107"/>
          <a:ext cx="3168396" cy="10519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связана с постоянной нагрузкой на голосовой аппарат</a:t>
          </a:r>
          <a:endParaRPr lang="ru-RU" sz="2100" kern="1200" dirty="0"/>
        </a:p>
      </dsp:txBody>
      <dsp:txXfrm>
        <a:off x="5061204" y="3420107"/>
        <a:ext cx="3168396" cy="1051932"/>
      </dsp:txXfrm>
    </dsp:sp>
    <dsp:sp modelId="{67AC6F8B-5CAD-420F-9930-AB9667FFD815}">
      <dsp:nvSpPr>
        <dsp:cNvPr id="0" name=""/>
        <dsp:cNvSpPr/>
      </dsp:nvSpPr>
      <dsp:spPr>
        <a:xfrm>
          <a:off x="1645920" y="4472040"/>
          <a:ext cx="658368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E8EE5C-F16A-4B78-A5F4-A70E42D6C502}">
      <dsp:nvSpPr>
        <dsp:cNvPr id="0" name=""/>
        <dsp:cNvSpPr/>
      </dsp:nvSpPr>
      <dsp:spPr>
        <a:xfrm rot="10800000">
          <a:off x="0" y="0"/>
          <a:ext cx="8208912" cy="1188132"/>
        </a:xfrm>
        <a:prstGeom prst="trapezoid">
          <a:avLst>
            <a:gd name="adj" fmla="val 86364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Установление размеров дополнительных страховых взносов в Пенсионный фонд Российской Федерации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 </a:t>
          </a:r>
          <a:r>
            <a:rPr lang="en-US" sz="1600" b="1" kern="1200" dirty="0" smtClean="0"/>
            <a:t>! </a:t>
          </a:r>
          <a:r>
            <a:rPr lang="ru-RU" sz="1600" b="1" i="1" kern="1200" dirty="0" smtClean="0">
              <a:solidFill>
                <a:srgbClr val="23538D"/>
              </a:solidFill>
            </a:rPr>
            <a:t>Чем безопасней труд, тем ниже отчисления в Пенсионный фонд Российской Федерации</a:t>
          </a:r>
          <a:endParaRPr lang="ru-RU" sz="1600" b="1" i="1" kern="1200" dirty="0">
            <a:solidFill>
              <a:srgbClr val="23538D"/>
            </a:solidFill>
          </a:endParaRPr>
        </a:p>
      </dsp:txBody>
      <dsp:txXfrm rot="-10800000">
        <a:off x="1436559" y="0"/>
        <a:ext cx="5335792" cy="1188132"/>
      </dsp:txXfrm>
    </dsp:sp>
    <dsp:sp modelId="{F9CFE352-233A-4338-A48F-ACC636F8AC3A}">
      <dsp:nvSpPr>
        <dsp:cNvPr id="0" name=""/>
        <dsp:cNvSpPr/>
      </dsp:nvSpPr>
      <dsp:spPr>
        <a:xfrm rot="10800000">
          <a:off x="144015" y="1188132"/>
          <a:ext cx="7920881" cy="1188132"/>
        </a:xfrm>
        <a:prstGeom prst="trapezoid">
          <a:avLst>
            <a:gd name="adj" fmla="val 86364"/>
          </a:avLst>
        </a:prstGeom>
        <a:gradFill rotWithShape="0">
          <a:gsLst>
            <a:gs pos="0">
              <a:schemeClr val="accent3">
                <a:hueOff val="3750088"/>
                <a:satOff val="-5627"/>
                <a:lumOff val="-915"/>
                <a:alphaOff val="0"/>
                <a:tint val="50000"/>
                <a:satMod val="300000"/>
              </a:schemeClr>
            </a:gs>
            <a:gs pos="35000">
              <a:schemeClr val="accent3">
                <a:hueOff val="3750088"/>
                <a:satOff val="-5627"/>
                <a:lumOff val="-915"/>
                <a:alphaOff val="0"/>
                <a:tint val="37000"/>
                <a:satMod val="300000"/>
              </a:schemeClr>
            </a:gs>
            <a:gs pos="100000">
              <a:schemeClr val="accent3">
                <a:hueOff val="3750088"/>
                <a:satOff val="-5627"/>
                <a:lumOff val="-91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Установление объема гарантий и компенсаций работникам за работу во вредных условиях труда (повышенный размер оплаты труда, дополнительный оплачиваемый отпуск, сокращенная продолжительность рабочего времени)</a:t>
          </a:r>
          <a:endParaRPr lang="ru-RU" sz="1600" b="1" kern="1200" dirty="0"/>
        </a:p>
      </dsp:txBody>
      <dsp:txXfrm rot="-10800000">
        <a:off x="1530169" y="1188132"/>
        <a:ext cx="5148573" cy="1188132"/>
      </dsp:txXfrm>
    </dsp:sp>
    <dsp:sp modelId="{8D267866-546F-4B50-A3F2-42DC9557FA1D}">
      <dsp:nvSpPr>
        <dsp:cNvPr id="0" name=""/>
        <dsp:cNvSpPr/>
      </dsp:nvSpPr>
      <dsp:spPr>
        <a:xfrm rot="10800000">
          <a:off x="648073" y="2376264"/>
          <a:ext cx="6912765" cy="1188132"/>
        </a:xfrm>
        <a:prstGeom prst="trapezoid">
          <a:avLst>
            <a:gd name="adj" fmla="val 86364"/>
          </a:avLst>
        </a:prstGeom>
        <a:gradFill rotWithShape="0">
          <a:gsLst>
            <a:gs pos="0">
              <a:schemeClr val="accent3">
                <a:hueOff val="7500176"/>
                <a:satOff val="-11253"/>
                <a:lumOff val="-1830"/>
                <a:alphaOff val="0"/>
                <a:tint val="50000"/>
                <a:satMod val="300000"/>
              </a:schemeClr>
            </a:gs>
            <a:gs pos="35000">
              <a:schemeClr val="accent3">
                <a:hueOff val="7500176"/>
                <a:satOff val="-11253"/>
                <a:lumOff val="-1830"/>
                <a:alphaOff val="0"/>
                <a:tint val="37000"/>
                <a:satMod val="300000"/>
              </a:schemeClr>
            </a:gs>
            <a:gs pos="100000">
              <a:schemeClr val="accent3">
                <a:hueOff val="7500176"/>
                <a:satOff val="-11253"/>
                <a:lumOff val="-183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u="sng" kern="1200" dirty="0" smtClean="0"/>
            <a:t>Сохранение  работникам достигнутого по состоянию на декабрь 2013 г. объема предоставляемых гарантий и компенсаций, при условии их занятости во вредных условиях труда</a:t>
          </a:r>
          <a:endParaRPr lang="ru-RU" sz="1600" b="1" i="0" u="sng" kern="1200" dirty="0"/>
        </a:p>
      </dsp:txBody>
      <dsp:txXfrm rot="-10800000">
        <a:off x="1857807" y="2376264"/>
        <a:ext cx="4493297" cy="1188132"/>
      </dsp:txXfrm>
    </dsp:sp>
    <dsp:sp modelId="{9FEAE7DB-7358-4B40-A4C7-481EA3434E31}">
      <dsp:nvSpPr>
        <dsp:cNvPr id="0" name=""/>
        <dsp:cNvSpPr/>
      </dsp:nvSpPr>
      <dsp:spPr>
        <a:xfrm rot="10800000">
          <a:off x="1296146" y="3564396"/>
          <a:ext cx="5616619" cy="1188132"/>
        </a:xfrm>
        <a:prstGeom prst="trapezoid">
          <a:avLst>
            <a:gd name="adj" fmla="val 86364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tint val="50000"/>
                <a:satMod val="300000"/>
              </a:schemeClr>
            </a:gs>
            <a:gs pos="35000">
              <a:schemeClr val="accent3">
                <a:hueOff val="11250264"/>
                <a:satOff val="-16880"/>
                <a:lumOff val="-2745"/>
                <a:alphaOff val="0"/>
                <a:tint val="37000"/>
                <a:satMod val="30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Существенное усиление роли профессиональных                               союзов в сфере охраны труда</a:t>
          </a:r>
          <a:endParaRPr lang="ru-RU" sz="1600" kern="1200" dirty="0"/>
        </a:p>
      </dsp:txBody>
      <dsp:txXfrm rot="-10800000">
        <a:off x="1296146" y="3564396"/>
        <a:ext cx="5616619" cy="1188132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023ECF-9847-44F8-913D-7044CA5F69C7}">
      <dsp:nvSpPr>
        <dsp:cNvPr id="0" name=""/>
        <dsp:cNvSpPr/>
      </dsp:nvSpPr>
      <dsp:spPr>
        <a:xfrm>
          <a:off x="2284613" y="523313"/>
          <a:ext cx="3649057" cy="1267269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27E71D-58D8-4438-A3FA-0A588B789C5D}">
      <dsp:nvSpPr>
        <dsp:cNvPr id="0" name=""/>
        <dsp:cNvSpPr/>
      </dsp:nvSpPr>
      <dsp:spPr>
        <a:xfrm>
          <a:off x="3761209" y="3626426"/>
          <a:ext cx="707181" cy="452596"/>
        </a:xfrm>
        <a:prstGeom prst="down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CDDA07-EAC3-46BE-B059-C4DAC9F2781C}">
      <dsp:nvSpPr>
        <dsp:cNvPr id="0" name=""/>
        <dsp:cNvSpPr/>
      </dsp:nvSpPr>
      <dsp:spPr>
        <a:xfrm>
          <a:off x="442388" y="3988503"/>
          <a:ext cx="7344823" cy="8486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2"/>
              </a:solidFill>
              <a:latin typeface="Helios"/>
            </a:rPr>
            <a:t>ГАРАНТИИ И КОМПЕНСАЦИИ РАБОТНИКАМ</a:t>
          </a:r>
          <a:endParaRPr lang="ru-RU" sz="1800" b="1" kern="1200" dirty="0"/>
        </a:p>
      </dsp:txBody>
      <dsp:txXfrm>
        <a:off x="442388" y="3988503"/>
        <a:ext cx="7344823" cy="848618"/>
      </dsp:txXfrm>
    </dsp:sp>
    <dsp:sp modelId="{D7AEFEB6-605A-4FDB-856E-55D0831E82E6}">
      <dsp:nvSpPr>
        <dsp:cNvPr id="0" name=""/>
        <dsp:cNvSpPr/>
      </dsp:nvSpPr>
      <dsp:spPr>
        <a:xfrm>
          <a:off x="3124805" y="1368154"/>
          <a:ext cx="1979999" cy="1979999"/>
        </a:xfrm>
        <a:prstGeom prst="ellipse">
          <a:avLst/>
        </a:prstGeom>
        <a:solidFill>
          <a:schemeClr val="accent1"/>
        </a:solidFill>
        <a:ln w="25400" cap="flat" cmpd="sng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Статья 147 ТК. Оплата труда работников, занятых на работах с вредными и (или) опасными условиями труда</a:t>
          </a:r>
          <a:endParaRPr lang="ru-RU" sz="1200" b="1" kern="1200" dirty="0"/>
        </a:p>
      </dsp:txBody>
      <dsp:txXfrm>
        <a:off x="3414769" y="1658118"/>
        <a:ext cx="1400071" cy="1400071"/>
      </dsp:txXfrm>
    </dsp:sp>
    <dsp:sp modelId="{DCD33AF0-C76C-4E41-A025-EE210FD278A3}">
      <dsp:nvSpPr>
        <dsp:cNvPr id="0" name=""/>
        <dsp:cNvSpPr/>
      </dsp:nvSpPr>
      <dsp:spPr>
        <a:xfrm>
          <a:off x="4330827" y="288034"/>
          <a:ext cx="1900581" cy="1786540"/>
        </a:xfrm>
        <a:prstGeom prst="ellipse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chemeClr val="bg1"/>
              </a:solidFill>
              <a:latin typeface="+mj-lt"/>
              <a:ea typeface="+mn-ea"/>
              <a:cs typeface="Arial" pitchFamily="34" charset="0"/>
            </a:rPr>
            <a:t>Статья 117 ТК. Ежегодный дополнительный оплачиваемый отпуск работникам, занятым на работах с вредными и (или) опасными условиями труда</a:t>
          </a:r>
          <a:endParaRPr lang="ru-RU" sz="1100" kern="1200" dirty="0">
            <a:solidFill>
              <a:schemeClr val="bg1"/>
            </a:solidFill>
            <a:latin typeface="+mj-lt"/>
          </a:endParaRPr>
        </a:p>
      </dsp:txBody>
      <dsp:txXfrm>
        <a:off x="4609161" y="549667"/>
        <a:ext cx="1343913" cy="1263274"/>
      </dsp:txXfrm>
    </dsp:sp>
    <dsp:sp modelId="{0AC33493-FEF9-47FD-BC67-7686D66850F7}">
      <dsp:nvSpPr>
        <dsp:cNvPr id="0" name=""/>
        <dsp:cNvSpPr/>
      </dsp:nvSpPr>
      <dsp:spPr>
        <a:xfrm>
          <a:off x="2026570" y="72002"/>
          <a:ext cx="1977708" cy="1891085"/>
        </a:xfrm>
        <a:prstGeom prst="ellipse">
          <a:avLst/>
        </a:prstGeom>
        <a:solidFill>
          <a:schemeClr val="accent4"/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Статья 92 ТК. Сокращенная продолжительность рабочего времени</a:t>
          </a:r>
          <a:endParaRPr lang="ru-RU" sz="1200" b="1" kern="1200" dirty="0"/>
        </a:p>
      </dsp:txBody>
      <dsp:txXfrm>
        <a:off x="2316199" y="348945"/>
        <a:ext cx="1398450" cy="1337199"/>
      </dsp:txXfrm>
    </dsp:sp>
    <dsp:sp modelId="{1E44C500-56A6-4FB0-8143-C6675F7F57B1}">
      <dsp:nvSpPr>
        <dsp:cNvPr id="0" name=""/>
        <dsp:cNvSpPr/>
      </dsp:nvSpPr>
      <dsp:spPr>
        <a:xfrm>
          <a:off x="1378487" y="-311158"/>
          <a:ext cx="5472624" cy="4525958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2"/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DCB581-17C3-4E2C-8D3E-617620A2C456}">
      <dsp:nvSpPr>
        <dsp:cNvPr id="0" name=""/>
        <dsp:cNvSpPr/>
      </dsp:nvSpPr>
      <dsp:spPr>
        <a:xfrm rot="5400000">
          <a:off x="-247727" y="510646"/>
          <a:ext cx="1651515" cy="115606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 dirty="0"/>
        </a:p>
      </dsp:txBody>
      <dsp:txXfrm rot="-5400000">
        <a:off x="1" y="840948"/>
        <a:ext cx="1156060" cy="495455"/>
      </dsp:txXfrm>
    </dsp:sp>
    <dsp:sp modelId="{9190A4C5-463C-4FAD-8AF9-06DB0AE4C455}">
      <dsp:nvSpPr>
        <dsp:cNvPr id="0" name=""/>
        <dsp:cNvSpPr/>
      </dsp:nvSpPr>
      <dsp:spPr>
        <a:xfrm rot="5400000">
          <a:off x="4175055" y="-3014795"/>
          <a:ext cx="1590926" cy="762891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50600">
          <a:bevelT w="101600" h="80600"/>
          <a:bevelB w="80600" h="806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 smtClean="0"/>
            <a:t>в штате не менее 5 экспертов, в том числе один врач – гигиенист, аттестуемых Минтрудом России</a:t>
          </a:r>
          <a:endParaRPr lang="ru-RU" sz="3200" kern="1200" dirty="0"/>
        </a:p>
      </dsp:txBody>
      <dsp:txXfrm rot="-5400000">
        <a:off x="1156061" y="81862"/>
        <a:ext cx="7551252" cy="1435600"/>
      </dsp:txXfrm>
    </dsp:sp>
    <dsp:sp modelId="{C1AA7883-7D41-403C-B916-3A7FCB19FC44}">
      <dsp:nvSpPr>
        <dsp:cNvPr id="0" name=""/>
        <dsp:cNvSpPr/>
      </dsp:nvSpPr>
      <dsp:spPr>
        <a:xfrm rot="5400000">
          <a:off x="-247727" y="2047925"/>
          <a:ext cx="1651515" cy="115606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 dirty="0"/>
        </a:p>
      </dsp:txBody>
      <dsp:txXfrm rot="-5400000">
        <a:off x="1" y="2378227"/>
        <a:ext cx="1156060" cy="495455"/>
      </dsp:txXfrm>
    </dsp:sp>
    <dsp:sp modelId="{33ACEBC4-1BC7-4E65-8EE4-F1F908C736AD}">
      <dsp:nvSpPr>
        <dsp:cNvPr id="0" name=""/>
        <dsp:cNvSpPr/>
      </dsp:nvSpPr>
      <dsp:spPr>
        <a:xfrm rot="5400000">
          <a:off x="4429808" y="-1477513"/>
          <a:ext cx="1073485" cy="762891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50600">
          <a:bevelT w="101600" h="80600"/>
          <a:bevelB w="80600" h="806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 smtClean="0"/>
            <a:t>страхование ответственности</a:t>
          </a:r>
          <a:endParaRPr lang="ru-RU" sz="3200" kern="1200" dirty="0"/>
        </a:p>
      </dsp:txBody>
      <dsp:txXfrm rot="-5400000">
        <a:off x="1152094" y="1852604"/>
        <a:ext cx="7576512" cy="968679"/>
      </dsp:txXfrm>
    </dsp:sp>
    <dsp:sp modelId="{D8954B93-D172-4286-A102-FE26401302EE}">
      <dsp:nvSpPr>
        <dsp:cNvPr id="0" name=""/>
        <dsp:cNvSpPr/>
      </dsp:nvSpPr>
      <dsp:spPr>
        <a:xfrm rot="5400000">
          <a:off x="-247727" y="3449415"/>
          <a:ext cx="1651515" cy="115606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 dirty="0"/>
        </a:p>
      </dsp:txBody>
      <dsp:txXfrm rot="-5400000">
        <a:off x="1" y="3779717"/>
        <a:ext cx="1156060" cy="495455"/>
      </dsp:txXfrm>
    </dsp:sp>
    <dsp:sp modelId="{E3FC02FD-6520-4EA1-80D7-5825FE6ECCEA}">
      <dsp:nvSpPr>
        <dsp:cNvPr id="0" name=""/>
        <dsp:cNvSpPr/>
      </dsp:nvSpPr>
      <dsp:spPr>
        <a:xfrm rot="5400000">
          <a:off x="4429808" y="34649"/>
          <a:ext cx="1073485" cy="762891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50600">
          <a:bevelT w="101600" h="80600"/>
          <a:bevelB w="80600" h="806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 smtClean="0"/>
            <a:t>испытательная лаборатория (центр), аккредитуемая Росаккредитацией </a:t>
          </a:r>
          <a:endParaRPr lang="ru-RU" sz="3200" kern="1200" dirty="0"/>
        </a:p>
      </dsp:txBody>
      <dsp:txXfrm rot="-5400000">
        <a:off x="1152094" y="3364767"/>
        <a:ext cx="7576512" cy="968679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C17806-C0E0-4316-9024-04446F654F5A}">
      <dsp:nvSpPr>
        <dsp:cNvPr id="0" name=""/>
        <dsp:cNvSpPr/>
      </dsp:nvSpPr>
      <dsp:spPr>
        <a:xfrm>
          <a:off x="2986600" y="0"/>
          <a:ext cx="2645502" cy="1652035"/>
        </a:xfrm>
        <a:prstGeom prst="ellipse">
          <a:avLst/>
        </a:prstGeom>
        <a:solidFill>
          <a:schemeClr val="accent3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высшее образование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3374025" y="241935"/>
        <a:ext cx="1870652" cy="1168165"/>
      </dsp:txXfrm>
    </dsp:sp>
    <dsp:sp modelId="{644DB469-C205-4C40-A3D5-4D95AA5B8BE6}">
      <dsp:nvSpPr>
        <dsp:cNvPr id="0" name=""/>
        <dsp:cNvSpPr/>
      </dsp:nvSpPr>
      <dsp:spPr>
        <a:xfrm rot="1770170">
          <a:off x="5374135" y="1230449"/>
          <a:ext cx="285302" cy="5575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 dirty="0"/>
        </a:p>
      </dsp:txBody>
      <dsp:txXfrm>
        <a:off x="5379684" y="1320886"/>
        <a:ext cx="199711" cy="334537"/>
      </dsp:txXfrm>
    </dsp:sp>
    <dsp:sp modelId="{66624927-5441-44A8-B5A1-BAB310BD166A}">
      <dsp:nvSpPr>
        <dsp:cNvPr id="0" name=""/>
        <dsp:cNvSpPr/>
      </dsp:nvSpPr>
      <dsp:spPr>
        <a:xfrm>
          <a:off x="5423377" y="1109459"/>
          <a:ext cx="3433606" cy="2636697"/>
        </a:xfrm>
        <a:prstGeom prst="ellipse">
          <a:avLst/>
        </a:prstGeom>
        <a:solidFill>
          <a:schemeClr val="accent3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chemeClr val="tx1"/>
              </a:solidFill>
            </a:rPr>
            <a:t>дополнительное образование в области специальной оценки условий труда</a:t>
          </a:r>
          <a:endParaRPr lang="ru-RU" sz="2200" b="1" kern="1200" dirty="0">
            <a:solidFill>
              <a:schemeClr val="tx1"/>
            </a:solidFill>
          </a:endParaRPr>
        </a:p>
      </dsp:txBody>
      <dsp:txXfrm>
        <a:off x="5926217" y="1495594"/>
        <a:ext cx="2427926" cy="1864427"/>
      </dsp:txXfrm>
    </dsp:sp>
    <dsp:sp modelId="{4734A66C-DF42-40A4-A689-395993EA2855}">
      <dsp:nvSpPr>
        <dsp:cNvPr id="0" name=""/>
        <dsp:cNvSpPr/>
      </dsp:nvSpPr>
      <dsp:spPr>
        <a:xfrm rot="7774201">
          <a:off x="5964570" y="3428734"/>
          <a:ext cx="236143" cy="5575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 dirty="0"/>
        </a:p>
      </dsp:txBody>
      <dsp:txXfrm rot="10800000">
        <a:off x="6022556" y="3512941"/>
        <a:ext cx="165300" cy="334537"/>
      </dsp:txXfrm>
    </dsp:sp>
    <dsp:sp modelId="{E61B9703-DB09-4CED-9C57-5EA3A2F55158}">
      <dsp:nvSpPr>
        <dsp:cNvPr id="0" name=""/>
        <dsp:cNvSpPr/>
      </dsp:nvSpPr>
      <dsp:spPr>
        <a:xfrm>
          <a:off x="3672406" y="3820572"/>
          <a:ext cx="3268386" cy="1652035"/>
        </a:xfrm>
        <a:prstGeom prst="ellipse">
          <a:avLst/>
        </a:prstGeom>
        <a:solidFill>
          <a:schemeClr val="accent3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опыт работы в области оценки условий труда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4151050" y="4062507"/>
        <a:ext cx="2311098" cy="1168165"/>
      </dsp:txXfrm>
    </dsp:sp>
    <dsp:sp modelId="{45F5C871-C349-4A5B-941D-32FD23C260C1}">
      <dsp:nvSpPr>
        <dsp:cNvPr id="0" name=""/>
        <dsp:cNvSpPr/>
      </dsp:nvSpPr>
      <dsp:spPr>
        <a:xfrm rot="10845869">
          <a:off x="3226662" y="4342160"/>
          <a:ext cx="315413" cy="5575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 dirty="0"/>
        </a:p>
      </dsp:txBody>
      <dsp:txXfrm rot="10800000">
        <a:off x="3321282" y="4454303"/>
        <a:ext cx="220789" cy="334537"/>
      </dsp:txXfrm>
    </dsp:sp>
    <dsp:sp modelId="{7E983153-69C4-4F6A-9E3A-4CD483F225F7}">
      <dsp:nvSpPr>
        <dsp:cNvPr id="0" name=""/>
        <dsp:cNvSpPr/>
      </dsp:nvSpPr>
      <dsp:spPr>
        <a:xfrm>
          <a:off x="250044" y="3771969"/>
          <a:ext cx="2828234" cy="1652035"/>
        </a:xfrm>
        <a:prstGeom prst="ellipse">
          <a:avLst/>
        </a:prstGeom>
        <a:solidFill>
          <a:schemeClr val="accent3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сертификат эксперта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664229" y="4013904"/>
        <a:ext cx="1999864" cy="1168165"/>
      </dsp:txXfrm>
    </dsp:sp>
    <dsp:sp modelId="{1558FC92-F17E-4C9D-A296-B8D121BBDE4D}">
      <dsp:nvSpPr>
        <dsp:cNvPr id="0" name=""/>
        <dsp:cNvSpPr/>
      </dsp:nvSpPr>
      <dsp:spPr>
        <a:xfrm rot="15839233">
          <a:off x="1401265" y="3225854"/>
          <a:ext cx="295467" cy="5575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 dirty="0"/>
        </a:p>
      </dsp:txBody>
      <dsp:txXfrm rot="10800000">
        <a:off x="1450228" y="3381442"/>
        <a:ext cx="206827" cy="334537"/>
      </dsp:txXfrm>
    </dsp:sp>
    <dsp:sp modelId="{39F875E6-17D4-4824-9005-02EEE976DD48}">
      <dsp:nvSpPr>
        <dsp:cNvPr id="0" name=""/>
        <dsp:cNvSpPr/>
      </dsp:nvSpPr>
      <dsp:spPr>
        <a:xfrm>
          <a:off x="0" y="295937"/>
          <a:ext cx="2730929" cy="2932461"/>
        </a:xfrm>
        <a:prstGeom prst="ellipse">
          <a:avLst/>
        </a:prstGeom>
        <a:solidFill>
          <a:schemeClr val="accent4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chemeClr val="bg1"/>
              </a:solidFill>
            </a:rPr>
            <a:t>медицинское образование (для не менее чем одного эксперта)</a:t>
          </a:r>
          <a:endParaRPr lang="ru-RU" sz="2200" b="1" kern="1200" dirty="0">
            <a:solidFill>
              <a:schemeClr val="bg1"/>
            </a:solidFill>
          </a:endParaRPr>
        </a:p>
      </dsp:txBody>
      <dsp:txXfrm>
        <a:off x="399935" y="725386"/>
        <a:ext cx="1931059" cy="2073563"/>
      </dsp:txXfrm>
    </dsp:sp>
    <dsp:sp modelId="{E88A856E-8DD5-43D1-A7F5-32F9E9274DD8}">
      <dsp:nvSpPr>
        <dsp:cNvPr id="0" name=""/>
        <dsp:cNvSpPr/>
      </dsp:nvSpPr>
      <dsp:spPr>
        <a:xfrm rot="20541566">
          <a:off x="2769062" y="996731"/>
          <a:ext cx="253553" cy="5575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 dirty="0"/>
        </a:p>
      </dsp:txBody>
      <dsp:txXfrm>
        <a:off x="2770850" y="1119769"/>
        <a:ext cx="177487" cy="334537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9DCE8F-1A22-4C5E-BBFC-93E5DFE98E35}">
      <dsp:nvSpPr>
        <dsp:cNvPr id="0" name=""/>
        <dsp:cNvSpPr/>
      </dsp:nvSpPr>
      <dsp:spPr>
        <a:xfrm>
          <a:off x="221295" y="760645"/>
          <a:ext cx="3624769" cy="26462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по запросам работников, профессиональных союзов, их объединений и иных уполномоченных работниками представительных органов, работодателей, их объединений</a:t>
          </a:r>
          <a:endParaRPr lang="ru-RU" sz="1700" kern="1200" dirty="0"/>
        </a:p>
      </dsp:txBody>
      <dsp:txXfrm>
        <a:off x="282194" y="821544"/>
        <a:ext cx="3502971" cy="1957433"/>
      </dsp:txXfrm>
    </dsp:sp>
    <dsp:sp modelId="{68F6E653-0BE9-4D5B-895B-890C4707AE71}">
      <dsp:nvSpPr>
        <dsp:cNvPr id="0" name=""/>
        <dsp:cNvSpPr/>
      </dsp:nvSpPr>
      <dsp:spPr>
        <a:xfrm rot="21044046" flipV="1">
          <a:off x="5868034" y="2163703"/>
          <a:ext cx="1479506" cy="368063"/>
        </a:xfrm>
        <a:prstGeom prst="circularArrow">
          <a:avLst>
            <a:gd name="adj1" fmla="val 2073"/>
            <a:gd name="adj2" fmla="val 248785"/>
            <a:gd name="adj3" fmla="val 2052384"/>
            <a:gd name="adj4" fmla="val 9052578"/>
            <a:gd name="adj5" fmla="val 2419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CAFA29-8DF6-401A-A55F-65FF424397DD}">
      <dsp:nvSpPr>
        <dsp:cNvPr id="0" name=""/>
        <dsp:cNvSpPr/>
      </dsp:nvSpPr>
      <dsp:spPr>
        <a:xfrm>
          <a:off x="677679" y="2814400"/>
          <a:ext cx="2851948" cy="113412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за счет средств заявителя</a:t>
          </a:r>
          <a:endParaRPr lang="ru-RU" sz="2400" kern="1200" dirty="0"/>
        </a:p>
      </dsp:txBody>
      <dsp:txXfrm>
        <a:off x="710896" y="2847617"/>
        <a:ext cx="2785514" cy="1067692"/>
      </dsp:txXfrm>
    </dsp:sp>
    <dsp:sp modelId="{DE763130-1FC5-4C59-B786-E615BFE0B6D5}">
      <dsp:nvSpPr>
        <dsp:cNvPr id="0" name=""/>
        <dsp:cNvSpPr/>
      </dsp:nvSpPr>
      <dsp:spPr>
        <a:xfrm>
          <a:off x="4380127" y="760652"/>
          <a:ext cx="4227828" cy="26555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по представлению Роструда или его территориальных органов в связи с проводимыми мероприятиями по государственному контролю (надзору) за соблюдением требований настоящего Федерального закона</a:t>
          </a:r>
          <a:endParaRPr lang="ru-RU" sz="1700" kern="1200" dirty="0"/>
        </a:p>
      </dsp:txBody>
      <dsp:txXfrm>
        <a:off x="4441239" y="1390817"/>
        <a:ext cx="4105604" cy="1964305"/>
      </dsp:txXfrm>
    </dsp:sp>
    <dsp:sp modelId="{DFD05700-2E02-45A8-9D2C-34F19D5253E4}">
      <dsp:nvSpPr>
        <dsp:cNvPr id="0" name=""/>
        <dsp:cNvSpPr/>
      </dsp:nvSpPr>
      <dsp:spPr>
        <a:xfrm>
          <a:off x="5140763" y="228193"/>
          <a:ext cx="2851948" cy="1134126"/>
        </a:xfrm>
        <a:prstGeom prst="roundRect">
          <a:avLst>
            <a:gd name="adj" fmla="val 10000"/>
          </a:avLst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за счет средств федерального бюджета</a:t>
          </a:r>
          <a:endParaRPr lang="ru-RU" sz="2400" kern="1200" dirty="0"/>
        </a:p>
      </dsp:txBody>
      <dsp:txXfrm>
        <a:off x="5173980" y="261410"/>
        <a:ext cx="2785514" cy="106769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F0BD29-41F4-4BD8-B253-2B3C2F3E11FC}">
      <dsp:nvSpPr>
        <dsp:cNvPr id="0" name=""/>
        <dsp:cNvSpPr/>
      </dsp:nvSpPr>
      <dsp:spPr>
        <a:xfrm>
          <a:off x="0" y="590868"/>
          <a:ext cx="1277825" cy="5169771"/>
        </a:xfrm>
        <a:prstGeom prst="triangle">
          <a:avLst/>
        </a:prstGeom>
        <a:solidFill>
          <a:schemeClr val="accent4">
            <a:lumMod val="60000"/>
            <a:lumOff val="4000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2BC2F5-4ADC-424D-AF48-999FE8FB262B}">
      <dsp:nvSpPr>
        <dsp:cNvPr id="0" name=""/>
        <dsp:cNvSpPr/>
      </dsp:nvSpPr>
      <dsp:spPr>
        <a:xfrm>
          <a:off x="0" y="260444"/>
          <a:ext cx="8712956" cy="66835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2"/>
              </a:solidFill>
            </a:rPr>
            <a:t>Федеральным законом №421 от 28.12.2013 (законом «спутником») предусмотрены:</a:t>
          </a:r>
          <a:endParaRPr lang="ru-RU" sz="2000" kern="1200" dirty="0">
            <a:solidFill>
              <a:schemeClr val="tx2"/>
            </a:solidFill>
          </a:endParaRPr>
        </a:p>
      </dsp:txBody>
      <dsp:txXfrm>
        <a:off x="32626" y="293070"/>
        <a:ext cx="8647704" cy="603100"/>
      </dsp:txXfrm>
    </dsp:sp>
    <dsp:sp modelId="{1A8C6C02-BF11-4E6A-BD62-1415D2B7A8ED}">
      <dsp:nvSpPr>
        <dsp:cNvPr id="0" name=""/>
        <dsp:cNvSpPr/>
      </dsp:nvSpPr>
      <dsp:spPr>
        <a:xfrm>
          <a:off x="5" y="1105616"/>
          <a:ext cx="8712956" cy="103057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2"/>
              </a:solidFill>
            </a:rPr>
            <a:t>Изменения в Трудовом кодексе Российской Федерации и иные законодательные акты в части определения специальной оценки условий труда как основания для решения вопроса о предоставлении работнику гарантий и компенсаций в связи с работой во вредных или опасных условиях труда</a:t>
          </a:r>
          <a:endParaRPr lang="ru-RU" sz="1800" kern="1200" dirty="0">
            <a:solidFill>
              <a:schemeClr val="tx2"/>
            </a:solidFill>
          </a:endParaRPr>
        </a:p>
      </dsp:txBody>
      <dsp:txXfrm>
        <a:off x="50314" y="1155925"/>
        <a:ext cx="8612338" cy="929961"/>
      </dsp:txXfrm>
    </dsp:sp>
    <dsp:sp modelId="{D49ED5E5-E24C-401D-9A66-3E7757FCE306}">
      <dsp:nvSpPr>
        <dsp:cNvPr id="0" name=""/>
        <dsp:cNvSpPr/>
      </dsp:nvSpPr>
      <dsp:spPr>
        <a:xfrm>
          <a:off x="5" y="2290024"/>
          <a:ext cx="8712956" cy="97468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chemeClr val="tx2"/>
              </a:solidFill>
            </a:rPr>
            <a:t>Изменения в законодательстве о страховых взносах в ПФР в части дифференциации тарифов дополнительных страховых взносов в ПФР в зависимости от выявленного по результатам специальной оценки условий труда класса условий труда</a:t>
          </a:r>
          <a:endParaRPr lang="ru-RU" sz="1800" kern="1200" dirty="0">
            <a:solidFill>
              <a:schemeClr val="tx2"/>
            </a:solidFill>
          </a:endParaRPr>
        </a:p>
      </dsp:txBody>
      <dsp:txXfrm>
        <a:off x="47585" y="2337604"/>
        <a:ext cx="8617796" cy="879520"/>
      </dsp:txXfrm>
    </dsp:sp>
    <dsp:sp modelId="{2526CC7C-823C-47AE-A55C-826CA9D395FF}">
      <dsp:nvSpPr>
        <dsp:cNvPr id="0" name=""/>
        <dsp:cNvSpPr/>
      </dsp:nvSpPr>
      <dsp:spPr>
        <a:xfrm>
          <a:off x="5" y="3396082"/>
          <a:ext cx="8712956" cy="115655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chemeClr val="tx2"/>
              </a:solidFill>
            </a:rPr>
            <a:t>Изменения в пенсионном законодательство в части определения условий пенсионного обеспечения работников, за которых осуществляется уплата дополнительных взносов в ПФР, а также особенности сохранения и учета прав работников, осуществляющих трудовую деятельность на рабочих местах,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chemeClr val="tx2"/>
              </a:solidFill>
            </a:rPr>
            <a:t>включенных в Списки № 1 и № 2</a:t>
          </a:r>
          <a:endParaRPr lang="ru-RU" sz="1800" b="1" kern="1200" dirty="0">
            <a:solidFill>
              <a:schemeClr val="tx2"/>
            </a:solidFill>
          </a:endParaRPr>
        </a:p>
      </dsp:txBody>
      <dsp:txXfrm>
        <a:off x="56463" y="3452540"/>
        <a:ext cx="8600040" cy="1043637"/>
      </dsp:txXfrm>
    </dsp:sp>
    <dsp:sp modelId="{B707244C-CDA6-4922-B69E-BDE0C05A33FF}">
      <dsp:nvSpPr>
        <dsp:cNvPr id="0" name=""/>
        <dsp:cNvSpPr/>
      </dsp:nvSpPr>
      <dsp:spPr>
        <a:xfrm>
          <a:off x="53556" y="4707891"/>
          <a:ext cx="8659411" cy="68393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2"/>
              </a:solidFill>
            </a:rPr>
            <a:t>Нормативные правовые акты Правительства России и Минтруда России, конкретизирующие условия, порядок проведения специальной оценки условий труда, предоставления гарантий и компенсаций</a:t>
          </a:r>
          <a:endParaRPr lang="ru-RU" sz="1800" kern="1200" dirty="0">
            <a:solidFill>
              <a:schemeClr val="tx2"/>
            </a:solidFill>
          </a:endParaRPr>
        </a:p>
      </dsp:txBody>
      <dsp:txXfrm>
        <a:off x="86943" y="4741278"/>
        <a:ext cx="8592637" cy="61716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A08F1B-4F60-494B-9945-25940BAACDC8}">
      <dsp:nvSpPr>
        <dsp:cNvPr id="0" name=""/>
        <dsp:cNvSpPr/>
      </dsp:nvSpPr>
      <dsp:spPr>
        <a:xfrm>
          <a:off x="0" y="114432"/>
          <a:ext cx="8229600" cy="941561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/>
            <a:t>Статья 3. Специальная оценка условий труда</a:t>
          </a:r>
          <a:endParaRPr lang="ru-RU" sz="2000" kern="1200"/>
        </a:p>
      </dsp:txBody>
      <dsp:txXfrm>
        <a:off x="45963" y="160395"/>
        <a:ext cx="8137674" cy="849635"/>
      </dsp:txXfrm>
    </dsp:sp>
    <dsp:sp modelId="{CC0C9A14-F52E-42AB-AF6A-9BDF12A45143}">
      <dsp:nvSpPr>
        <dsp:cNvPr id="0" name=""/>
        <dsp:cNvSpPr/>
      </dsp:nvSpPr>
      <dsp:spPr>
        <a:xfrm>
          <a:off x="0" y="1113593"/>
          <a:ext cx="8229600" cy="3297937"/>
        </a:xfrm>
        <a:prstGeom prst="roundRect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/>
            <a:t>1. Специальная оценка условий труда является единым комплексом последовательно осуществляемых мероприятий по идентификации вредных и (или) опасных факторов производственной среды и трудового процесса (далее также - вредные и (или) опасные производственные факторы) и оценке уровня их воздействия на работника с учетом отклонения их фактических значений от установленных уполномоченным Правительством Российской Федерации федеральным органом исполнительной власти нормативов (гигиенических нормативов) условий труда и применения средств индивидуальной и коллективной защиты работников.</a:t>
          </a:r>
          <a:endParaRPr lang="ru-RU" sz="2000" kern="1200"/>
        </a:p>
      </dsp:txBody>
      <dsp:txXfrm>
        <a:off x="160992" y="1274585"/>
        <a:ext cx="7907616" cy="297595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D88FF0-955B-4F3C-A9C4-94E4E59129F5}">
      <dsp:nvSpPr>
        <dsp:cNvPr id="0" name=""/>
        <dsp:cNvSpPr/>
      </dsp:nvSpPr>
      <dsp:spPr>
        <a:xfrm>
          <a:off x="1607" y="511661"/>
          <a:ext cx="3427660" cy="350264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Helios"/>
              <a:cs typeface="Arial" pitchFamily="34" charset="0"/>
            </a:rPr>
            <a:t>Федеральный закон от 28 декабря 2013 г. N 426-ФЗ"О специальной оценке условий труда"</a:t>
          </a:r>
          <a:endParaRPr lang="ru-RU" sz="1800" kern="1200" dirty="0"/>
        </a:p>
      </dsp:txBody>
      <dsp:txXfrm>
        <a:off x="102000" y="612054"/>
        <a:ext cx="3226874" cy="3301854"/>
      </dsp:txXfrm>
    </dsp:sp>
    <dsp:sp modelId="{58C76ECC-28BC-41E5-919D-638F56446CFA}">
      <dsp:nvSpPr>
        <dsp:cNvPr id="0" name=""/>
        <dsp:cNvSpPr/>
      </dsp:nvSpPr>
      <dsp:spPr>
        <a:xfrm>
          <a:off x="3772033" y="1837951"/>
          <a:ext cx="726664" cy="8500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>
        <a:off x="3772033" y="2007963"/>
        <a:ext cx="508665" cy="510035"/>
      </dsp:txXfrm>
    </dsp:sp>
    <dsp:sp modelId="{9D58761B-C963-490E-B7C7-92BB51340DA4}">
      <dsp:nvSpPr>
        <dsp:cNvPr id="0" name=""/>
        <dsp:cNvSpPr/>
      </dsp:nvSpPr>
      <dsp:spPr>
        <a:xfrm>
          <a:off x="4800332" y="511661"/>
          <a:ext cx="3427660" cy="3502640"/>
        </a:xfrm>
        <a:prstGeom prst="roundRect">
          <a:avLst>
            <a:gd name="adj" fmla="val 1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kern="1200" dirty="0" smtClean="0"/>
            <a:t>Приказ Минтруда России №33н от 24 января 2014 г.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Об утверждении Методики проведения специальной оценки условий труда, Классификатора вредных и (или) опасных производственных факторов, формы отчета о проведении специальной оценки условий труда и инструкции по ее заполнению </a:t>
          </a:r>
          <a:endParaRPr lang="ru-RU" sz="1800" kern="1200" dirty="0"/>
        </a:p>
      </dsp:txBody>
      <dsp:txXfrm>
        <a:off x="4900725" y="612054"/>
        <a:ext cx="3226874" cy="330185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C2DFB4-DDB5-494C-8A4D-97F0BA964B1E}">
      <dsp:nvSpPr>
        <dsp:cNvPr id="0" name=""/>
        <dsp:cNvSpPr/>
      </dsp:nvSpPr>
      <dsp:spPr>
        <a:xfrm rot="16200000">
          <a:off x="828091" y="-828091"/>
          <a:ext cx="2700300" cy="4356484"/>
        </a:xfrm>
        <a:prstGeom prst="round1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Работодатель (председатель комиссии), его представители, включая специалиста по охране труда</a:t>
          </a:r>
          <a:endParaRPr lang="ru-RU" sz="2400" kern="1200" dirty="0"/>
        </a:p>
      </dsp:txBody>
      <dsp:txXfrm rot="5400000">
        <a:off x="0" y="0"/>
        <a:ext cx="4356484" cy="2025225"/>
      </dsp:txXfrm>
    </dsp:sp>
    <dsp:sp modelId="{F7CB0726-43BD-42EF-AC0C-06F010C52FDB}">
      <dsp:nvSpPr>
        <dsp:cNvPr id="0" name=""/>
        <dsp:cNvSpPr/>
      </dsp:nvSpPr>
      <dsp:spPr>
        <a:xfrm>
          <a:off x="4356484" y="0"/>
          <a:ext cx="4356484" cy="2700300"/>
        </a:xfrm>
        <a:prstGeom prst="round1Rect">
          <a:avLst/>
        </a:prstGeom>
        <a:solidFill>
          <a:schemeClr val="accent3">
            <a:hueOff val="3750088"/>
            <a:satOff val="-5627"/>
            <a:lumOff val="-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Представители профсоюза или иного представительного органа работников (при наличии)</a:t>
          </a:r>
          <a:endParaRPr lang="ru-RU" sz="2400" kern="1200" dirty="0"/>
        </a:p>
      </dsp:txBody>
      <dsp:txXfrm>
        <a:off x="4356484" y="0"/>
        <a:ext cx="4356484" cy="2025225"/>
      </dsp:txXfrm>
    </dsp:sp>
    <dsp:sp modelId="{E3D38997-6985-404B-AC04-667479442CB9}">
      <dsp:nvSpPr>
        <dsp:cNvPr id="0" name=""/>
        <dsp:cNvSpPr/>
      </dsp:nvSpPr>
      <dsp:spPr>
        <a:xfrm rot="10800000">
          <a:off x="0" y="2700300"/>
          <a:ext cx="4356484" cy="2700300"/>
        </a:xfrm>
        <a:prstGeom prst="round1Rect">
          <a:avLst/>
        </a:prstGeom>
        <a:solidFill>
          <a:schemeClr val="accent3">
            <a:hueOff val="7500176"/>
            <a:satOff val="-11253"/>
            <a:lumOff val="-183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Эксперты и иные сотрудники организации, проводящей специальную оценку условий труда </a:t>
          </a:r>
          <a:endParaRPr lang="ru-RU" sz="2400" kern="1200" dirty="0"/>
        </a:p>
      </dsp:txBody>
      <dsp:txXfrm rot="10800000">
        <a:off x="0" y="3375375"/>
        <a:ext cx="4356484" cy="2025225"/>
      </dsp:txXfrm>
    </dsp:sp>
    <dsp:sp modelId="{C41ECB47-22A9-4B49-BDAB-8F54E823581A}">
      <dsp:nvSpPr>
        <dsp:cNvPr id="0" name=""/>
        <dsp:cNvSpPr/>
      </dsp:nvSpPr>
      <dsp:spPr>
        <a:xfrm rot="5400000">
          <a:off x="5184576" y="1872208"/>
          <a:ext cx="2700300" cy="4356484"/>
        </a:xfrm>
        <a:prstGeom prst="round1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Представитель организации или специалист, привлекаемые работодателем по договору гражданско-правового характера для осуществления функций службы охраны труда или специалиста по охране труда</a:t>
          </a:r>
          <a:endParaRPr lang="ru-RU" sz="1800" kern="1200" dirty="0"/>
        </a:p>
      </dsp:txBody>
      <dsp:txXfrm rot="-5400000">
        <a:off x="4356484" y="3375374"/>
        <a:ext cx="4356484" cy="2025225"/>
      </dsp:txXfrm>
    </dsp:sp>
    <dsp:sp modelId="{3F6E8963-AE2E-45C9-B32D-581B4B071207}">
      <dsp:nvSpPr>
        <dsp:cNvPr id="0" name=""/>
        <dsp:cNvSpPr/>
      </dsp:nvSpPr>
      <dsp:spPr>
        <a:xfrm>
          <a:off x="1512166" y="2025225"/>
          <a:ext cx="5688635" cy="1350150"/>
        </a:xfrm>
        <a:prstGeom prst="roundRect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Комиссия по проведению специальной оценки условий </a:t>
          </a:r>
          <a:r>
            <a:rPr lang="ru-RU" sz="2400" kern="1200" dirty="0" smtClean="0"/>
            <a:t>труда, </a:t>
          </a:r>
          <a:r>
            <a:rPr lang="ru-RU" sz="2400" u="sng" kern="1200" dirty="0" smtClean="0"/>
            <a:t>число членов которой должно быть нечетным</a:t>
          </a:r>
          <a:endParaRPr lang="ru-RU" sz="2400" u="sng" kern="1200" dirty="0"/>
        </a:p>
      </dsp:txBody>
      <dsp:txXfrm>
        <a:off x="1578075" y="2091134"/>
        <a:ext cx="5556817" cy="121833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17AC88-E1F1-473D-BAB2-69EA08905EA2}">
      <dsp:nvSpPr>
        <dsp:cNvPr id="0" name=""/>
        <dsp:cNvSpPr/>
      </dsp:nvSpPr>
      <dsp:spPr>
        <a:xfrm rot="10800000">
          <a:off x="708611" y="0"/>
          <a:ext cx="2595037" cy="4392488"/>
        </a:xfrm>
        <a:prstGeom prst="triangl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2A0C7F-71EC-47E3-9A99-933D8901F8A8}">
      <dsp:nvSpPr>
        <dsp:cNvPr id="0" name=""/>
        <dsp:cNvSpPr/>
      </dsp:nvSpPr>
      <dsp:spPr>
        <a:xfrm>
          <a:off x="0" y="336839"/>
          <a:ext cx="6840746" cy="950850"/>
        </a:xfrm>
        <a:prstGeom prst="round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kern="1200" dirty="0" smtClean="0"/>
            <a:t>Идентификация</a:t>
          </a:r>
          <a:r>
            <a:rPr lang="ru-RU" sz="2000" b="1" kern="1200" dirty="0" smtClean="0"/>
            <a:t> (выявление) потенциально вредных и (или) опасных производственных факторов 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kern="1200" dirty="0" smtClean="0"/>
            <a:t>(ст. 10)</a:t>
          </a:r>
          <a:endParaRPr lang="ru-RU" sz="1400" b="1" kern="1200" dirty="0"/>
        </a:p>
      </dsp:txBody>
      <dsp:txXfrm>
        <a:off x="46417" y="383256"/>
        <a:ext cx="6747912" cy="858016"/>
      </dsp:txXfrm>
    </dsp:sp>
    <dsp:sp modelId="{D9134A3B-600E-4F11-B206-6207ADC10CAB}">
      <dsp:nvSpPr>
        <dsp:cNvPr id="0" name=""/>
        <dsp:cNvSpPr/>
      </dsp:nvSpPr>
      <dsp:spPr>
        <a:xfrm>
          <a:off x="6" y="1407561"/>
          <a:ext cx="6840746" cy="1030524"/>
        </a:xfrm>
        <a:prstGeom prst="round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000" b="1" kern="1200" dirty="0" smtClean="0"/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b="1" kern="1200" dirty="0" smtClean="0"/>
            <a:t>Декларирование</a:t>
          </a:r>
          <a:r>
            <a:rPr lang="ru-RU" sz="2000" b="1" kern="1200" dirty="0" smtClean="0"/>
            <a:t> соответствия условий труда государственным нормативным требованиям охраны труда (ст. 11)</a:t>
          </a:r>
        </a:p>
        <a:p>
          <a:pPr lvl="0" algn="ctr">
            <a:spcBef>
              <a:spcPct val="0"/>
            </a:spcBef>
          </a:pPr>
          <a:endParaRPr lang="ru-RU" sz="1400" b="1" kern="1200" dirty="0"/>
        </a:p>
      </dsp:txBody>
      <dsp:txXfrm>
        <a:off x="50312" y="1457867"/>
        <a:ext cx="6740134" cy="929912"/>
      </dsp:txXfrm>
    </dsp:sp>
    <dsp:sp modelId="{EA9D8CF3-D606-4952-A5E9-D7AD1B23E778}">
      <dsp:nvSpPr>
        <dsp:cNvPr id="0" name=""/>
        <dsp:cNvSpPr/>
      </dsp:nvSpPr>
      <dsp:spPr>
        <a:xfrm>
          <a:off x="6" y="2580507"/>
          <a:ext cx="6840746" cy="567701"/>
        </a:xfrm>
        <a:prstGeom prst="round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Исследования и измерения</a:t>
          </a:r>
          <a:r>
            <a:rPr lang="ru-RU" sz="2000" b="1" kern="1200" dirty="0" smtClean="0"/>
            <a:t> фактических значений указанных факторов (ст.12)</a:t>
          </a:r>
          <a:endParaRPr lang="ru-RU" sz="2000" b="1" kern="1200" dirty="0"/>
        </a:p>
      </dsp:txBody>
      <dsp:txXfrm>
        <a:off x="27719" y="2608220"/>
        <a:ext cx="6785320" cy="512275"/>
      </dsp:txXfrm>
    </dsp:sp>
    <dsp:sp modelId="{D4611EDD-FF8A-48CB-9003-456653104C40}">
      <dsp:nvSpPr>
        <dsp:cNvPr id="0" name=""/>
        <dsp:cNvSpPr/>
      </dsp:nvSpPr>
      <dsp:spPr>
        <a:xfrm>
          <a:off x="13" y="3456384"/>
          <a:ext cx="6840746" cy="925358"/>
        </a:xfrm>
        <a:prstGeom prst="round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Классификация условий труда </a:t>
          </a:r>
          <a:r>
            <a:rPr lang="ru-RU" sz="2000" b="1" kern="1200" dirty="0" smtClean="0"/>
            <a:t>по классам</a:t>
          </a:r>
          <a:r>
            <a:rPr lang="ru-RU" sz="2800" b="1" kern="1200" dirty="0" smtClean="0"/>
            <a:t> </a:t>
          </a:r>
          <a:r>
            <a:rPr lang="ru-RU" sz="2000" b="1" kern="1200" dirty="0" smtClean="0"/>
            <a:t>(ст.14):      (4 класса – оптимальные, допустимые, вредные, опасные)</a:t>
          </a:r>
          <a:endParaRPr lang="ru-RU" sz="2000" b="1" kern="1200" dirty="0"/>
        </a:p>
      </dsp:txBody>
      <dsp:txXfrm>
        <a:off x="45185" y="3501556"/>
        <a:ext cx="6750402" cy="83501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93C465-1E6E-4DB7-A5B7-3AD23D3E00FA}">
      <dsp:nvSpPr>
        <dsp:cNvPr id="0" name=""/>
        <dsp:cNvSpPr/>
      </dsp:nvSpPr>
      <dsp:spPr>
        <a:xfrm>
          <a:off x="0" y="368425"/>
          <a:ext cx="8229600" cy="32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D710E2-8E85-4913-BE0C-7D2BEDC4F2B1}">
      <dsp:nvSpPr>
        <dsp:cNvPr id="0" name=""/>
        <dsp:cNvSpPr/>
      </dsp:nvSpPr>
      <dsp:spPr>
        <a:xfrm>
          <a:off x="403041" y="51443"/>
          <a:ext cx="7818923" cy="508861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технической (эксплуатационной) документации на производственное оборудование (машины, механизмы, инструменты и приспособления), используемое работником на рабочем месте;</a:t>
          </a:r>
          <a:endParaRPr lang="ru-RU" sz="1400" kern="1200" dirty="0"/>
        </a:p>
      </dsp:txBody>
      <dsp:txXfrm>
        <a:off x="427882" y="76284"/>
        <a:ext cx="7769241" cy="459179"/>
      </dsp:txXfrm>
    </dsp:sp>
    <dsp:sp modelId="{A7D925F0-A494-4A9A-AA67-5A9B43D6C440}">
      <dsp:nvSpPr>
        <dsp:cNvPr id="0" name=""/>
        <dsp:cNvSpPr/>
      </dsp:nvSpPr>
      <dsp:spPr>
        <a:xfrm>
          <a:off x="0" y="958105"/>
          <a:ext cx="8229600" cy="32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1CA9F5-49E2-436A-8E5D-AEABE5E128FC}">
      <dsp:nvSpPr>
        <dsp:cNvPr id="0" name=""/>
        <dsp:cNvSpPr/>
      </dsp:nvSpPr>
      <dsp:spPr>
        <a:xfrm>
          <a:off x="391790" y="766225"/>
          <a:ext cx="7835792" cy="383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технологической документации, характеристик технологического процесса;</a:t>
          </a:r>
          <a:endParaRPr lang="ru-RU" sz="1400" kern="1200" dirty="0"/>
        </a:p>
      </dsp:txBody>
      <dsp:txXfrm>
        <a:off x="410524" y="784959"/>
        <a:ext cx="7798324" cy="346292"/>
      </dsp:txXfrm>
    </dsp:sp>
    <dsp:sp modelId="{F2B74B56-4DE1-445B-9912-D936931F3DF1}">
      <dsp:nvSpPr>
        <dsp:cNvPr id="0" name=""/>
        <dsp:cNvSpPr/>
      </dsp:nvSpPr>
      <dsp:spPr>
        <a:xfrm>
          <a:off x="0" y="1547785"/>
          <a:ext cx="8229600" cy="32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B637C0-1B7E-4B36-99EA-D8B5A3F71B7C}">
      <dsp:nvSpPr>
        <dsp:cNvPr id="0" name=""/>
        <dsp:cNvSpPr/>
      </dsp:nvSpPr>
      <dsp:spPr>
        <a:xfrm>
          <a:off x="391790" y="1355905"/>
          <a:ext cx="7835792" cy="383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должностной инструкции и иных документов, регламентирующих обязанности работника;</a:t>
          </a:r>
          <a:endParaRPr lang="ru-RU" sz="1400" kern="1200" dirty="0"/>
        </a:p>
      </dsp:txBody>
      <dsp:txXfrm>
        <a:off x="410524" y="1374639"/>
        <a:ext cx="7798324" cy="346292"/>
      </dsp:txXfrm>
    </dsp:sp>
    <dsp:sp modelId="{5A7F0A9E-1D9A-477B-8D43-335E7D7940B4}">
      <dsp:nvSpPr>
        <dsp:cNvPr id="0" name=""/>
        <dsp:cNvSpPr/>
      </dsp:nvSpPr>
      <dsp:spPr>
        <a:xfrm>
          <a:off x="0" y="2137465"/>
          <a:ext cx="8229600" cy="32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3B1D6A-49D8-45CD-8C3A-0036500BDB6A}">
      <dsp:nvSpPr>
        <dsp:cNvPr id="0" name=""/>
        <dsp:cNvSpPr/>
      </dsp:nvSpPr>
      <dsp:spPr>
        <a:xfrm>
          <a:off x="391790" y="1945585"/>
          <a:ext cx="7835792" cy="383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проектов строительства и (или) реконструкции производственных объектов (зданий, сооружений, производственных помещений);</a:t>
          </a:r>
          <a:endParaRPr lang="ru-RU" sz="1400" kern="1200" dirty="0"/>
        </a:p>
      </dsp:txBody>
      <dsp:txXfrm>
        <a:off x="410524" y="1964319"/>
        <a:ext cx="7798324" cy="346292"/>
      </dsp:txXfrm>
    </dsp:sp>
    <dsp:sp modelId="{14481245-A79B-43A7-9054-F10783749479}">
      <dsp:nvSpPr>
        <dsp:cNvPr id="0" name=""/>
        <dsp:cNvSpPr/>
      </dsp:nvSpPr>
      <dsp:spPr>
        <a:xfrm>
          <a:off x="0" y="2727145"/>
          <a:ext cx="8229600" cy="32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736239-A515-4791-8BD3-A022F82D8AC1}">
      <dsp:nvSpPr>
        <dsp:cNvPr id="0" name=""/>
        <dsp:cNvSpPr/>
      </dsp:nvSpPr>
      <dsp:spPr>
        <a:xfrm>
          <a:off x="391790" y="2535265"/>
          <a:ext cx="7835792" cy="383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характеристик применяемых в производстве материалов и сырья (в том числе установленных по результатам токсикологической, санитарно-гигиенической и медико-биологической оценок);</a:t>
          </a:r>
          <a:endParaRPr lang="ru-RU" sz="1400" kern="1200" dirty="0"/>
        </a:p>
      </dsp:txBody>
      <dsp:txXfrm>
        <a:off x="410524" y="2553999"/>
        <a:ext cx="7798324" cy="346292"/>
      </dsp:txXfrm>
    </dsp:sp>
    <dsp:sp modelId="{FFC9FCC8-C105-4F46-930C-8B4CD4303817}">
      <dsp:nvSpPr>
        <dsp:cNvPr id="0" name=""/>
        <dsp:cNvSpPr/>
      </dsp:nvSpPr>
      <dsp:spPr>
        <a:xfrm>
          <a:off x="0" y="3557239"/>
          <a:ext cx="8229600" cy="32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39FC06-F18D-47FC-9145-08522EB37AFA}">
      <dsp:nvSpPr>
        <dsp:cNvPr id="0" name=""/>
        <dsp:cNvSpPr/>
      </dsp:nvSpPr>
      <dsp:spPr>
        <a:xfrm>
          <a:off x="391790" y="3124945"/>
          <a:ext cx="7835792" cy="624174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деклараций о соответствии и (или) сертификатов соответствия производственного оборудования, машин, механизмов, инструментов и приспособлений, технологических процессов, веществ, материалов, сырья установленным требованиям;</a:t>
          </a:r>
          <a:endParaRPr lang="ru-RU" sz="1400" kern="1200" dirty="0"/>
        </a:p>
      </dsp:txBody>
      <dsp:txXfrm>
        <a:off x="422260" y="3155415"/>
        <a:ext cx="7774852" cy="563234"/>
      </dsp:txXfrm>
    </dsp:sp>
    <dsp:sp modelId="{D0D51FB8-CB9B-42B8-B8A1-415181367CAB}">
      <dsp:nvSpPr>
        <dsp:cNvPr id="0" name=""/>
        <dsp:cNvSpPr/>
      </dsp:nvSpPr>
      <dsp:spPr>
        <a:xfrm>
          <a:off x="0" y="4146919"/>
          <a:ext cx="8229600" cy="32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98E487-9EEB-4FB9-AE58-680D4AA56157}">
      <dsp:nvSpPr>
        <dsp:cNvPr id="0" name=""/>
        <dsp:cNvSpPr/>
      </dsp:nvSpPr>
      <dsp:spPr>
        <a:xfrm>
          <a:off x="391790" y="3955039"/>
          <a:ext cx="7835792" cy="383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результатов ранее проводившихся на данном рабочем месте исследований (испытаний) и измерений вредных и (или) опасных факторов.</a:t>
          </a:r>
          <a:endParaRPr lang="ru-RU" sz="1400" kern="1200" dirty="0"/>
        </a:p>
      </dsp:txBody>
      <dsp:txXfrm>
        <a:off x="410524" y="3973773"/>
        <a:ext cx="7798324" cy="34629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AB4CA2-F3F7-491E-93DD-8FCCCBE3DC6D}">
      <dsp:nvSpPr>
        <dsp:cNvPr id="0" name=""/>
        <dsp:cNvSpPr/>
      </dsp:nvSpPr>
      <dsp:spPr>
        <a:xfrm>
          <a:off x="452163" y="1120877"/>
          <a:ext cx="8060160" cy="7327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b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Сопоставление и установление совпадения имеющихся на рабочем месте факторов производственной среды и трудового процесса с вредными и (или) опасными факторами производится путем сравнения их наименований. </a:t>
          </a:r>
          <a:endParaRPr lang="ru-RU" sz="1600" kern="1200" dirty="0"/>
        </a:p>
      </dsp:txBody>
      <dsp:txXfrm>
        <a:off x="452163" y="1120877"/>
        <a:ext cx="8060160" cy="732741"/>
      </dsp:txXfrm>
    </dsp:sp>
    <dsp:sp modelId="{3268C664-928D-45ED-A448-C47441D0A7A7}">
      <dsp:nvSpPr>
        <dsp:cNvPr id="0" name=""/>
        <dsp:cNvSpPr/>
      </dsp:nvSpPr>
      <dsp:spPr>
        <a:xfrm>
          <a:off x="452163" y="1853619"/>
          <a:ext cx="1074688" cy="179114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C713B7B9-8797-4D9B-8EC8-AB6B65517EC5}">
      <dsp:nvSpPr>
        <dsp:cNvPr id="0" name=""/>
        <dsp:cNvSpPr/>
      </dsp:nvSpPr>
      <dsp:spPr>
        <a:xfrm>
          <a:off x="1589542" y="1853619"/>
          <a:ext cx="1074688" cy="179114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-165362"/>
                <a:satOff val="996"/>
                <a:lumOff val="80"/>
                <a:alphaOff val="0"/>
                <a:tint val="50000"/>
                <a:satMod val="300000"/>
              </a:schemeClr>
            </a:gs>
            <a:gs pos="35000">
              <a:schemeClr val="accent4">
                <a:hueOff val="-165362"/>
                <a:satOff val="996"/>
                <a:lumOff val="80"/>
                <a:alphaOff val="0"/>
                <a:tint val="37000"/>
                <a:satMod val="300000"/>
              </a:schemeClr>
            </a:gs>
            <a:gs pos="100000">
              <a:schemeClr val="accent4">
                <a:hueOff val="-165362"/>
                <a:satOff val="996"/>
                <a:lumOff val="8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165362"/>
              <a:satOff val="996"/>
              <a:lumOff val="8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421CDCCA-4D35-47C2-A7C6-8F920C8BFFF3}">
      <dsp:nvSpPr>
        <dsp:cNvPr id="0" name=""/>
        <dsp:cNvSpPr/>
      </dsp:nvSpPr>
      <dsp:spPr>
        <a:xfrm>
          <a:off x="2726920" y="1853619"/>
          <a:ext cx="1074688" cy="179114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-330724"/>
                <a:satOff val="1993"/>
                <a:lumOff val="160"/>
                <a:alphaOff val="0"/>
                <a:tint val="50000"/>
                <a:satMod val="300000"/>
              </a:schemeClr>
            </a:gs>
            <a:gs pos="35000">
              <a:schemeClr val="accent4">
                <a:hueOff val="-330724"/>
                <a:satOff val="1993"/>
                <a:lumOff val="160"/>
                <a:alphaOff val="0"/>
                <a:tint val="37000"/>
                <a:satMod val="300000"/>
              </a:schemeClr>
            </a:gs>
            <a:gs pos="100000">
              <a:schemeClr val="accent4">
                <a:hueOff val="-330724"/>
                <a:satOff val="1993"/>
                <a:lumOff val="16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330724"/>
              <a:satOff val="1993"/>
              <a:lumOff val="16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FB7B030-692C-4213-92CC-FB08802EB944}">
      <dsp:nvSpPr>
        <dsp:cNvPr id="0" name=""/>
        <dsp:cNvSpPr/>
      </dsp:nvSpPr>
      <dsp:spPr>
        <a:xfrm>
          <a:off x="3864298" y="1853619"/>
          <a:ext cx="1074688" cy="179114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-496086"/>
                <a:satOff val="2989"/>
                <a:lumOff val="240"/>
                <a:alphaOff val="0"/>
                <a:tint val="50000"/>
                <a:satMod val="300000"/>
              </a:schemeClr>
            </a:gs>
            <a:gs pos="35000">
              <a:schemeClr val="accent4">
                <a:hueOff val="-496086"/>
                <a:satOff val="2989"/>
                <a:lumOff val="240"/>
                <a:alphaOff val="0"/>
                <a:tint val="37000"/>
                <a:satMod val="300000"/>
              </a:schemeClr>
            </a:gs>
            <a:gs pos="100000">
              <a:schemeClr val="accent4">
                <a:hueOff val="-496086"/>
                <a:satOff val="2989"/>
                <a:lumOff val="24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496086"/>
              <a:satOff val="2989"/>
              <a:lumOff val="24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BA12641-ABC1-4E3A-89D5-DFF1CE61FB7B}">
      <dsp:nvSpPr>
        <dsp:cNvPr id="0" name=""/>
        <dsp:cNvSpPr/>
      </dsp:nvSpPr>
      <dsp:spPr>
        <a:xfrm>
          <a:off x="5001676" y="1853619"/>
          <a:ext cx="1074688" cy="179114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-661447"/>
                <a:satOff val="3985"/>
                <a:lumOff val="319"/>
                <a:alphaOff val="0"/>
                <a:tint val="50000"/>
                <a:satMod val="300000"/>
              </a:schemeClr>
            </a:gs>
            <a:gs pos="35000">
              <a:schemeClr val="accent4">
                <a:hueOff val="-661447"/>
                <a:satOff val="3985"/>
                <a:lumOff val="319"/>
                <a:alphaOff val="0"/>
                <a:tint val="37000"/>
                <a:satMod val="300000"/>
              </a:schemeClr>
            </a:gs>
            <a:gs pos="100000">
              <a:schemeClr val="accent4">
                <a:hueOff val="-661447"/>
                <a:satOff val="3985"/>
                <a:lumOff val="319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661447"/>
              <a:satOff val="3985"/>
              <a:lumOff val="319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FD85FD9-07ED-48A3-8F2A-7D41FA9DDBC6}">
      <dsp:nvSpPr>
        <dsp:cNvPr id="0" name=""/>
        <dsp:cNvSpPr/>
      </dsp:nvSpPr>
      <dsp:spPr>
        <a:xfrm>
          <a:off x="6139054" y="1853619"/>
          <a:ext cx="1074688" cy="179114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-826809"/>
                <a:satOff val="4981"/>
                <a:lumOff val="399"/>
                <a:alphaOff val="0"/>
                <a:tint val="50000"/>
                <a:satMod val="300000"/>
              </a:schemeClr>
            </a:gs>
            <a:gs pos="35000">
              <a:schemeClr val="accent4">
                <a:hueOff val="-826809"/>
                <a:satOff val="4981"/>
                <a:lumOff val="399"/>
                <a:alphaOff val="0"/>
                <a:tint val="37000"/>
                <a:satMod val="300000"/>
              </a:schemeClr>
            </a:gs>
            <a:gs pos="100000">
              <a:schemeClr val="accent4">
                <a:hueOff val="-826809"/>
                <a:satOff val="4981"/>
                <a:lumOff val="399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826809"/>
              <a:satOff val="4981"/>
              <a:lumOff val="399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8B31AF3-7006-4A62-A7DE-8479DECD9191}">
      <dsp:nvSpPr>
        <dsp:cNvPr id="0" name=""/>
        <dsp:cNvSpPr/>
      </dsp:nvSpPr>
      <dsp:spPr>
        <a:xfrm>
          <a:off x="7276432" y="1853619"/>
          <a:ext cx="1074688" cy="179114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-992171"/>
                <a:satOff val="5978"/>
                <a:lumOff val="479"/>
                <a:alphaOff val="0"/>
                <a:tint val="50000"/>
                <a:satMod val="300000"/>
              </a:schemeClr>
            </a:gs>
            <a:gs pos="35000">
              <a:schemeClr val="accent4">
                <a:hueOff val="-992171"/>
                <a:satOff val="5978"/>
                <a:lumOff val="479"/>
                <a:alphaOff val="0"/>
                <a:tint val="37000"/>
                <a:satMod val="300000"/>
              </a:schemeClr>
            </a:gs>
            <a:gs pos="100000">
              <a:schemeClr val="accent4">
                <a:hueOff val="-992171"/>
                <a:satOff val="5978"/>
                <a:lumOff val="479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992171"/>
              <a:satOff val="5978"/>
              <a:lumOff val="479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2BF20F2-2B66-45BD-9CED-E3541DD09A55}">
      <dsp:nvSpPr>
        <dsp:cNvPr id="0" name=""/>
        <dsp:cNvSpPr/>
      </dsp:nvSpPr>
      <dsp:spPr>
        <a:xfrm>
          <a:off x="452163" y="2157905"/>
          <a:ext cx="8060160" cy="7327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b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Сопоставление и установление Совпадения имеющихся на рабочем месте химических факторов с химическими факторами производится путем сопоставления их химических названий по международным классификациям…</a:t>
          </a:r>
          <a:endParaRPr lang="ru-RU" sz="1600" kern="1200" dirty="0"/>
        </a:p>
      </dsp:txBody>
      <dsp:txXfrm>
        <a:off x="452163" y="2157905"/>
        <a:ext cx="8060160" cy="732741"/>
      </dsp:txXfrm>
    </dsp:sp>
    <dsp:sp modelId="{59B3E482-48B0-4C66-AB4B-E4BDC4A9854C}">
      <dsp:nvSpPr>
        <dsp:cNvPr id="0" name=""/>
        <dsp:cNvSpPr/>
      </dsp:nvSpPr>
      <dsp:spPr>
        <a:xfrm>
          <a:off x="452163" y="2890647"/>
          <a:ext cx="1074688" cy="179114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-1157533"/>
                <a:satOff val="6974"/>
                <a:lumOff val="559"/>
                <a:alphaOff val="0"/>
                <a:tint val="50000"/>
                <a:satMod val="300000"/>
              </a:schemeClr>
            </a:gs>
            <a:gs pos="35000">
              <a:schemeClr val="accent4">
                <a:hueOff val="-1157533"/>
                <a:satOff val="6974"/>
                <a:lumOff val="559"/>
                <a:alphaOff val="0"/>
                <a:tint val="37000"/>
                <a:satMod val="300000"/>
              </a:schemeClr>
            </a:gs>
            <a:gs pos="100000">
              <a:schemeClr val="accent4">
                <a:hueOff val="-1157533"/>
                <a:satOff val="6974"/>
                <a:lumOff val="559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1157533"/>
              <a:satOff val="6974"/>
              <a:lumOff val="559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0CE008F-B97C-4281-8EDA-4F3E152249EE}">
      <dsp:nvSpPr>
        <dsp:cNvPr id="0" name=""/>
        <dsp:cNvSpPr/>
      </dsp:nvSpPr>
      <dsp:spPr>
        <a:xfrm>
          <a:off x="1589542" y="2890647"/>
          <a:ext cx="1074688" cy="179114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-1322895"/>
                <a:satOff val="7970"/>
                <a:lumOff val="639"/>
                <a:alphaOff val="0"/>
                <a:tint val="50000"/>
                <a:satMod val="300000"/>
              </a:schemeClr>
            </a:gs>
            <a:gs pos="35000">
              <a:schemeClr val="accent4">
                <a:hueOff val="-1322895"/>
                <a:satOff val="7970"/>
                <a:lumOff val="639"/>
                <a:alphaOff val="0"/>
                <a:tint val="37000"/>
                <a:satMod val="300000"/>
              </a:schemeClr>
            </a:gs>
            <a:gs pos="100000">
              <a:schemeClr val="accent4">
                <a:hueOff val="-1322895"/>
                <a:satOff val="7970"/>
                <a:lumOff val="639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1322895"/>
              <a:satOff val="7970"/>
              <a:lumOff val="639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B4EC45D-4C59-44CC-9A1C-E1703602418F}">
      <dsp:nvSpPr>
        <dsp:cNvPr id="0" name=""/>
        <dsp:cNvSpPr/>
      </dsp:nvSpPr>
      <dsp:spPr>
        <a:xfrm>
          <a:off x="2726920" y="2890647"/>
          <a:ext cx="1074688" cy="179114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-1488257"/>
                <a:satOff val="8966"/>
                <a:lumOff val="719"/>
                <a:alphaOff val="0"/>
                <a:tint val="50000"/>
                <a:satMod val="300000"/>
              </a:schemeClr>
            </a:gs>
            <a:gs pos="35000">
              <a:schemeClr val="accent4">
                <a:hueOff val="-1488257"/>
                <a:satOff val="8966"/>
                <a:lumOff val="719"/>
                <a:alphaOff val="0"/>
                <a:tint val="37000"/>
                <a:satMod val="300000"/>
              </a:schemeClr>
            </a:gs>
            <a:gs pos="100000">
              <a:schemeClr val="accent4">
                <a:hueOff val="-1488257"/>
                <a:satOff val="8966"/>
                <a:lumOff val="719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1488257"/>
              <a:satOff val="8966"/>
              <a:lumOff val="719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2A31F8C-2940-4F00-A4C3-AEEC8686D73B}">
      <dsp:nvSpPr>
        <dsp:cNvPr id="0" name=""/>
        <dsp:cNvSpPr/>
      </dsp:nvSpPr>
      <dsp:spPr>
        <a:xfrm>
          <a:off x="3864298" y="2890647"/>
          <a:ext cx="1074688" cy="179114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-1653618"/>
                <a:satOff val="9963"/>
                <a:lumOff val="799"/>
                <a:alphaOff val="0"/>
                <a:tint val="50000"/>
                <a:satMod val="300000"/>
              </a:schemeClr>
            </a:gs>
            <a:gs pos="35000">
              <a:schemeClr val="accent4">
                <a:hueOff val="-1653618"/>
                <a:satOff val="9963"/>
                <a:lumOff val="799"/>
                <a:alphaOff val="0"/>
                <a:tint val="37000"/>
                <a:satMod val="300000"/>
              </a:schemeClr>
            </a:gs>
            <a:gs pos="100000">
              <a:schemeClr val="accent4">
                <a:hueOff val="-1653618"/>
                <a:satOff val="9963"/>
                <a:lumOff val="799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1653618"/>
              <a:satOff val="9963"/>
              <a:lumOff val="799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E42873C-5AC8-42A8-BD9A-946674B55FF0}">
      <dsp:nvSpPr>
        <dsp:cNvPr id="0" name=""/>
        <dsp:cNvSpPr/>
      </dsp:nvSpPr>
      <dsp:spPr>
        <a:xfrm>
          <a:off x="5001676" y="2890647"/>
          <a:ext cx="1074688" cy="179114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-1818980"/>
                <a:satOff val="10959"/>
                <a:lumOff val="878"/>
                <a:alphaOff val="0"/>
                <a:tint val="50000"/>
                <a:satMod val="300000"/>
              </a:schemeClr>
            </a:gs>
            <a:gs pos="35000">
              <a:schemeClr val="accent4">
                <a:hueOff val="-1818980"/>
                <a:satOff val="10959"/>
                <a:lumOff val="878"/>
                <a:alphaOff val="0"/>
                <a:tint val="37000"/>
                <a:satMod val="300000"/>
              </a:schemeClr>
            </a:gs>
            <a:gs pos="100000">
              <a:schemeClr val="accent4">
                <a:hueOff val="-1818980"/>
                <a:satOff val="10959"/>
                <a:lumOff val="878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1818980"/>
              <a:satOff val="10959"/>
              <a:lumOff val="878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DA7BA5BC-9D4C-4A19-8280-075E529AC725}">
      <dsp:nvSpPr>
        <dsp:cNvPr id="0" name=""/>
        <dsp:cNvSpPr/>
      </dsp:nvSpPr>
      <dsp:spPr>
        <a:xfrm>
          <a:off x="6139054" y="2890647"/>
          <a:ext cx="1074688" cy="179114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-1984342"/>
                <a:satOff val="11955"/>
                <a:lumOff val="958"/>
                <a:alphaOff val="0"/>
                <a:tint val="50000"/>
                <a:satMod val="300000"/>
              </a:schemeClr>
            </a:gs>
            <a:gs pos="35000">
              <a:schemeClr val="accent4">
                <a:hueOff val="-1984342"/>
                <a:satOff val="11955"/>
                <a:lumOff val="958"/>
                <a:alphaOff val="0"/>
                <a:tint val="37000"/>
                <a:satMod val="300000"/>
              </a:schemeClr>
            </a:gs>
            <a:gs pos="100000">
              <a:schemeClr val="accent4">
                <a:hueOff val="-1984342"/>
                <a:satOff val="11955"/>
                <a:lumOff val="958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1984342"/>
              <a:satOff val="11955"/>
              <a:lumOff val="958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924A64D-E3E8-4861-A58D-2B1A8CD0DB6C}">
      <dsp:nvSpPr>
        <dsp:cNvPr id="0" name=""/>
        <dsp:cNvSpPr/>
      </dsp:nvSpPr>
      <dsp:spPr>
        <a:xfrm>
          <a:off x="7276432" y="2890647"/>
          <a:ext cx="1074688" cy="179114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-2149704"/>
                <a:satOff val="12951"/>
                <a:lumOff val="1038"/>
                <a:alphaOff val="0"/>
                <a:tint val="50000"/>
                <a:satMod val="300000"/>
              </a:schemeClr>
            </a:gs>
            <a:gs pos="35000">
              <a:schemeClr val="accent4">
                <a:hueOff val="-2149704"/>
                <a:satOff val="12951"/>
                <a:lumOff val="1038"/>
                <a:alphaOff val="0"/>
                <a:tint val="37000"/>
                <a:satMod val="300000"/>
              </a:schemeClr>
            </a:gs>
            <a:gs pos="100000">
              <a:schemeClr val="accent4">
                <a:hueOff val="-2149704"/>
                <a:satOff val="12951"/>
                <a:lumOff val="1038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2149704"/>
              <a:satOff val="12951"/>
              <a:lumOff val="1038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5A40124-430D-4569-9024-8FCA9585F35C}">
      <dsp:nvSpPr>
        <dsp:cNvPr id="0" name=""/>
        <dsp:cNvSpPr/>
      </dsp:nvSpPr>
      <dsp:spPr>
        <a:xfrm>
          <a:off x="467558" y="3384376"/>
          <a:ext cx="8060160" cy="7327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b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Факторы производственной среды и трудового процесса признаются идентифицированными вредными и (или) опасными факторами в случае совпадения их наименований с наименованиями вредных и (или) опасных факторов, предусмотренных классификатором.</a:t>
          </a:r>
          <a:endParaRPr lang="ru-RU" sz="1400" kern="1200" dirty="0"/>
        </a:p>
      </dsp:txBody>
      <dsp:txXfrm>
        <a:off x="467558" y="3384376"/>
        <a:ext cx="8060160" cy="732741"/>
      </dsp:txXfrm>
    </dsp:sp>
    <dsp:sp modelId="{A3A28970-89AF-484C-9857-121347270C26}">
      <dsp:nvSpPr>
        <dsp:cNvPr id="0" name=""/>
        <dsp:cNvSpPr/>
      </dsp:nvSpPr>
      <dsp:spPr>
        <a:xfrm>
          <a:off x="425038" y="4104456"/>
          <a:ext cx="1074688" cy="179114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-2315066"/>
                <a:satOff val="13948"/>
                <a:lumOff val="1118"/>
                <a:alphaOff val="0"/>
                <a:tint val="50000"/>
                <a:satMod val="300000"/>
              </a:schemeClr>
            </a:gs>
            <a:gs pos="35000">
              <a:schemeClr val="accent4">
                <a:hueOff val="-2315066"/>
                <a:satOff val="13948"/>
                <a:lumOff val="1118"/>
                <a:alphaOff val="0"/>
                <a:tint val="37000"/>
                <a:satMod val="300000"/>
              </a:schemeClr>
            </a:gs>
            <a:gs pos="100000">
              <a:schemeClr val="accent4">
                <a:hueOff val="-2315066"/>
                <a:satOff val="13948"/>
                <a:lumOff val="1118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2315066"/>
              <a:satOff val="13948"/>
              <a:lumOff val="1118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F123BB93-24FA-4405-A5AC-064004A8C23C}">
      <dsp:nvSpPr>
        <dsp:cNvPr id="0" name=""/>
        <dsp:cNvSpPr/>
      </dsp:nvSpPr>
      <dsp:spPr>
        <a:xfrm>
          <a:off x="1562416" y="4104456"/>
          <a:ext cx="1074688" cy="179114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-2480428"/>
                <a:satOff val="14944"/>
                <a:lumOff val="1198"/>
                <a:alphaOff val="0"/>
                <a:tint val="50000"/>
                <a:satMod val="300000"/>
              </a:schemeClr>
            </a:gs>
            <a:gs pos="35000">
              <a:schemeClr val="accent4">
                <a:hueOff val="-2480428"/>
                <a:satOff val="14944"/>
                <a:lumOff val="1198"/>
                <a:alphaOff val="0"/>
                <a:tint val="37000"/>
                <a:satMod val="300000"/>
              </a:schemeClr>
            </a:gs>
            <a:gs pos="100000">
              <a:schemeClr val="accent4">
                <a:hueOff val="-2480428"/>
                <a:satOff val="14944"/>
                <a:lumOff val="1198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2480428"/>
              <a:satOff val="14944"/>
              <a:lumOff val="1198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FB8BFDD8-B8EC-499D-9644-734557435948}">
      <dsp:nvSpPr>
        <dsp:cNvPr id="0" name=""/>
        <dsp:cNvSpPr/>
      </dsp:nvSpPr>
      <dsp:spPr>
        <a:xfrm>
          <a:off x="2699795" y="4104456"/>
          <a:ext cx="1074688" cy="179114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-2645789"/>
                <a:satOff val="15940"/>
                <a:lumOff val="1278"/>
                <a:alphaOff val="0"/>
                <a:tint val="50000"/>
                <a:satMod val="300000"/>
              </a:schemeClr>
            </a:gs>
            <a:gs pos="35000">
              <a:schemeClr val="accent4">
                <a:hueOff val="-2645789"/>
                <a:satOff val="15940"/>
                <a:lumOff val="1278"/>
                <a:alphaOff val="0"/>
                <a:tint val="37000"/>
                <a:satMod val="300000"/>
              </a:schemeClr>
            </a:gs>
            <a:gs pos="100000">
              <a:schemeClr val="accent4">
                <a:hueOff val="-2645789"/>
                <a:satOff val="15940"/>
                <a:lumOff val="1278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2645789"/>
              <a:satOff val="15940"/>
              <a:lumOff val="1278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C18C714-C501-41A5-ABC6-AF2A4AE72875}">
      <dsp:nvSpPr>
        <dsp:cNvPr id="0" name=""/>
        <dsp:cNvSpPr/>
      </dsp:nvSpPr>
      <dsp:spPr>
        <a:xfrm>
          <a:off x="3837173" y="4104456"/>
          <a:ext cx="1074688" cy="179114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-2811151"/>
                <a:satOff val="16936"/>
                <a:lumOff val="1357"/>
                <a:alphaOff val="0"/>
                <a:tint val="50000"/>
                <a:satMod val="300000"/>
              </a:schemeClr>
            </a:gs>
            <a:gs pos="35000">
              <a:schemeClr val="accent4">
                <a:hueOff val="-2811151"/>
                <a:satOff val="16936"/>
                <a:lumOff val="1357"/>
                <a:alphaOff val="0"/>
                <a:tint val="37000"/>
                <a:satMod val="300000"/>
              </a:schemeClr>
            </a:gs>
            <a:gs pos="100000">
              <a:schemeClr val="accent4">
                <a:hueOff val="-2811151"/>
                <a:satOff val="16936"/>
                <a:lumOff val="1357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2811151"/>
              <a:satOff val="16936"/>
              <a:lumOff val="1357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43005F3-5B60-4AFD-A8DD-DDB32DE6D4DD}">
      <dsp:nvSpPr>
        <dsp:cNvPr id="0" name=""/>
        <dsp:cNvSpPr/>
      </dsp:nvSpPr>
      <dsp:spPr>
        <a:xfrm>
          <a:off x="4974551" y="4104456"/>
          <a:ext cx="1074688" cy="179114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-2976513"/>
                <a:satOff val="17933"/>
                <a:lumOff val="1437"/>
                <a:alphaOff val="0"/>
                <a:tint val="50000"/>
                <a:satMod val="300000"/>
              </a:schemeClr>
            </a:gs>
            <a:gs pos="35000">
              <a:schemeClr val="accent4">
                <a:hueOff val="-2976513"/>
                <a:satOff val="17933"/>
                <a:lumOff val="1437"/>
                <a:alphaOff val="0"/>
                <a:tint val="37000"/>
                <a:satMod val="300000"/>
              </a:schemeClr>
            </a:gs>
            <a:gs pos="100000">
              <a:schemeClr val="accent4">
                <a:hueOff val="-2976513"/>
                <a:satOff val="17933"/>
                <a:lumOff val="1437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2976513"/>
              <a:satOff val="17933"/>
              <a:lumOff val="1437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CC1D1C74-5CCE-4DF0-8D90-FBF72BEB0D4F}">
      <dsp:nvSpPr>
        <dsp:cNvPr id="0" name=""/>
        <dsp:cNvSpPr/>
      </dsp:nvSpPr>
      <dsp:spPr>
        <a:xfrm>
          <a:off x="6111929" y="4104456"/>
          <a:ext cx="1074688" cy="179114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-3141875"/>
                <a:satOff val="18929"/>
                <a:lumOff val="1517"/>
                <a:alphaOff val="0"/>
                <a:tint val="50000"/>
                <a:satMod val="300000"/>
              </a:schemeClr>
            </a:gs>
            <a:gs pos="35000">
              <a:schemeClr val="accent4">
                <a:hueOff val="-3141875"/>
                <a:satOff val="18929"/>
                <a:lumOff val="1517"/>
                <a:alphaOff val="0"/>
                <a:tint val="37000"/>
                <a:satMod val="300000"/>
              </a:schemeClr>
            </a:gs>
            <a:gs pos="100000">
              <a:schemeClr val="accent4">
                <a:hueOff val="-3141875"/>
                <a:satOff val="18929"/>
                <a:lumOff val="1517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3141875"/>
              <a:satOff val="18929"/>
              <a:lumOff val="1517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D2DD819-ED74-4753-BDF5-2DD6C81E2F44}">
      <dsp:nvSpPr>
        <dsp:cNvPr id="0" name=""/>
        <dsp:cNvSpPr/>
      </dsp:nvSpPr>
      <dsp:spPr>
        <a:xfrm>
          <a:off x="7249307" y="4104456"/>
          <a:ext cx="1074688" cy="179114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-3307237"/>
                <a:satOff val="19925"/>
                <a:lumOff val="1597"/>
                <a:alphaOff val="0"/>
                <a:tint val="50000"/>
                <a:satMod val="300000"/>
              </a:schemeClr>
            </a:gs>
            <a:gs pos="35000">
              <a:schemeClr val="accent4">
                <a:hueOff val="-3307237"/>
                <a:satOff val="19925"/>
                <a:lumOff val="1597"/>
                <a:alphaOff val="0"/>
                <a:tint val="37000"/>
                <a:satMod val="300000"/>
              </a:schemeClr>
            </a:gs>
            <a:gs pos="100000">
              <a:schemeClr val="accent4">
                <a:hueOff val="-3307237"/>
                <a:satOff val="19925"/>
                <a:lumOff val="1597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3307237"/>
              <a:satOff val="19925"/>
              <a:lumOff val="1597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6D5CC902-8ACB-4493-A19C-2991183032CF}">
      <dsp:nvSpPr>
        <dsp:cNvPr id="0" name=""/>
        <dsp:cNvSpPr/>
      </dsp:nvSpPr>
      <dsp:spPr>
        <a:xfrm>
          <a:off x="467558" y="4392490"/>
          <a:ext cx="8060160" cy="7327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b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Все вредные и (или) опасные факторы, которые идентифицированы на рабочем месте, подлежат исследованиям (испытаниям) и измерениям в порядке, установленном разделом </a:t>
          </a:r>
          <a:r>
            <a:rPr lang="en-US" sz="1600" kern="1200" dirty="0" smtClean="0"/>
            <a:t>III</a:t>
          </a:r>
          <a:r>
            <a:rPr lang="ru-RU" sz="1600" kern="1200" dirty="0" smtClean="0"/>
            <a:t> Методики.</a:t>
          </a:r>
          <a:endParaRPr lang="ru-RU" sz="1600" kern="1200" dirty="0"/>
        </a:p>
      </dsp:txBody>
      <dsp:txXfrm>
        <a:off x="467558" y="4392490"/>
        <a:ext cx="8060160" cy="732741"/>
      </dsp:txXfrm>
    </dsp:sp>
    <dsp:sp modelId="{3B27709A-8100-4C16-B898-5243BB291BA8}">
      <dsp:nvSpPr>
        <dsp:cNvPr id="0" name=""/>
        <dsp:cNvSpPr/>
      </dsp:nvSpPr>
      <dsp:spPr>
        <a:xfrm>
          <a:off x="484039" y="5184575"/>
          <a:ext cx="1074688" cy="179114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-3472599"/>
                <a:satOff val="20921"/>
                <a:lumOff val="1677"/>
                <a:alphaOff val="0"/>
                <a:tint val="50000"/>
                <a:satMod val="300000"/>
              </a:schemeClr>
            </a:gs>
            <a:gs pos="35000">
              <a:schemeClr val="accent4">
                <a:hueOff val="-3472599"/>
                <a:satOff val="20921"/>
                <a:lumOff val="1677"/>
                <a:alphaOff val="0"/>
                <a:tint val="37000"/>
                <a:satMod val="300000"/>
              </a:schemeClr>
            </a:gs>
            <a:gs pos="100000">
              <a:schemeClr val="accent4">
                <a:hueOff val="-3472599"/>
                <a:satOff val="20921"/>
                <a:lumOff val="1677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3472599"/>
              <a:satOff val="20921"/>
              <a:lumOff val="1677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6E8FB9E-69A8-4F84-AD55-8DCF07602752}">
      <dsp:nvSpPr>
        <dsp:cNvPr id="0" name=""/>
        <dsp:cNvSpPr/>
      </dsp:nvSpPr>
      <dsp:spPr>
        <a:xfrm>
          <a:off x="1621417" y="5184575"/>
          <a:ext cx="1074688" cy="179114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-3637960"/>
                <a:satOff val="21918"/>
                <a:lumOff val="1757"/>
                <a:alphaOff val="0"/>
                <a:tint val="50000"/>
                <a:satMod val="300000"/>
              </a:schemeClr>
            </a:gs>
            <a:gs pos="35000">
              <a:schemeClr val="accent4">
                <a:hueOff val="-3637960"/>
                <a:satOff val="21918"/>
                <a:lumOff val="1757"/>
                <a:alphaOff val="0"/>
                <a:tint val="37000"/>
                <a:satMod val="300000"/>
              </a:schemeClr>
            </a:gs>
            <a:gs pos="100000">
              <a:schemeClr val="accent4">
                <a:hueOff val="-3637960"/>
                <a:satOff val="21918"/>
                <a:lumOff val="1757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3637960"/>
              <a:satOff val="21918"/>
              <a:lumOff val="1757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707807F-CFC8-4B21-AA9E-85474E9A4A03}">
      <dsp:nvSpPr>
        <dsp:cNvPr id="0" name=""/>
        <dsp:cNvSpPr/>
      </dsp:nvSpPr>
      <dsp:spPr>
        <a:xfrm>
          <a:off x="2758795" y="5184575"/>
          <a:ext cx="1074688" cy="179114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-3803322"/>
                <a:satOff val="22914"/>
                <a:lumOff val="1837"/>
                <a:alphaOff val="0"/>
                <a:tint val="50000"/>
                <a:satMod val="300000"/>
              </a:schemeClr>
            </a:gs>
            <a:gs pos="35000">
              <a:schemeClr val="accent4">
                <a:hueOff val="-3803322"/>
                <a:satOff val="22914"/>
                <a:lumOff val="1837"/>
                <a:alphaOff val="0"/>
                <a:tint val="37000"/>
                <a:satMod val="300000"/>
              </a:schemeClr>
            </a:gs>
            <a:gs pos="100000">
              <a:schemeClr val="accent4">
                <a:hueOff val="-3803322"/>
                <a:satOff val="22914"/>
                <a:lumOff val="1837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3803322"/>
              <a:satOff val="22914"/>
              <a:lumOff val="1837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F1F33AA-E683-4E40-ABC2-E974C63A9E76}">
      <dsp:nvSpPr>
        <dsp:cNvPr id="0" name=""/>
        <dsp:cNvSpPr/>
      </dsp:nvSpPr>
      <dsp:spPr>
        <a:xfrm>
          <a:off x="3896173" y="5184575"/>
          <a:ext cx="1074688" cy="179114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-3968684"/>
                <a:satOff val="23910"/>
                <a:lumOff val="1916"/>
                <a:alphaOff val="0"/>
                <a:tint val="50000"/>
                <a:satMod val="300000"/>
              </a:schemeClr>
            </a:gs>
            <a:gs pos="35000">
              <a:schemeClr val="accent4">
                <a:hueOff val="-3968684"/>
                <a:satOff val="23910"/>
                <a:lumOff val="1916"/>
                <a:alphaOff val="0"/>
                <a:tint val="37000"/>
                <a:satMod val="300000"/>
              </a:schemeClr>
            </a:gs>
            <a:gs pos="100000">
              <a:schemeClr val="accent4">
                <a:hueOff val="-3968684"/>
                <a:satOff val="23910"/>
                <a:lumOff val="1916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3968684"/>
              <a:satOff val="23910"/>
              <a:lumOff val="1916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4030E81-5B15-4345-8FDE-697CFDA57637}">
      <dsp:nvSpPr>
        <dsp:cNvPr id="0" name=""/>
        <dsp:cNvSpPr/>
      </dsp:nvSpPr>
      <dsp:spPr>
        <a:xfrm>
          <a:off x="5033551" y="5184575"/>
          <a:ext cx="1074688" cy="179114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-4134046"/>
                <a:satOff val="24906"/>
                <a:lumOff val="1996"/>
                <a:alphaOff val="0"/>
                <a:tint val="50000"/>
                <a:satMod val="300000"/>
              </a:schemeClr>
            </a:gs>
            <a:gs pos="35000">
              <a:schemeClr val="accent4">
                <a:hueOff val="-4134046"/>
                <a:satOff val="24906"/>
                <a:lumOff val="1996"/>
                <a:alphaOff val="0"/>
                <a:tint val="37000"/>
                <a:satMod val="300000"/>
              </a:schemeClr>
            </a:gs>
            <a:gs pos="100000">
              <a:schemeClr val="accent4">
                <a:hueOff val="-4134046"/>
                <a:satOff val="24906"/>
                <a:lumOff val="1996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4134046"/>
              <a:satOff val="24906"/>
              <a:lumOff val="1996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6BE74FF-023D-4917-8E2C-A982D4DD2992}">
      <dsp:nvSpPr>
        <dsp:cNvPr id="0" name=""/>
        <dsp:cNvSpPr/>
      </dsp:nvSpPr>
      <dsp:spPr>
        <a:xfrm>
          <a:off x="6170929" y="5184575"/>
          <a:ext cx="1074688" cy="179114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-4299408"/>
                <a:satOff val="25903"/>
                <a:lumOff val="2076"/>
                <a:alphaOff val="0"/>
                <a:tint val="50000"/>
                <a:satMod val="300000"/>
              </a:schemeClr>
            </a:gs>
            <a:gs pos="35000">
              <a:schemeClr val="accent4">
                <a:hueOff val="-4299408"/>
                <a:satOff val="25903"/>
                <a:lumOff val="2076"/>
                <a:alphaOff val="0"/>
                <a:tint val="37000"/>
                <a:satMod val="300000"/>
              </a:schemeClr>
            </a:gs>
            <a:gs pos="100000">
              <a:schemeClr val="accent4">
                <a:hueOff val="-4299408"/>
                <a:satOff val="25903"/>
                <a:lumOff val="2076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4299408"/>
              <a:satOff val="25903"/>
              <a:lumOff val="2076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4015AF67-643F-4E00-8640-4DF95D87D62C}">
      <dsp:nvSpPr>
        <dsp:cNvPr id="0" name=""/>
        <dsp:cNvSpPr/>
      </dsp:nvSpPr>
      <dsp:spPr>
        <a:xfrm>
          <a:off x="7308308" y="5184575"/>
          <a:ext cx="1074688" cy="179114"/>
        </a:xfrm>
        <a:prstGeom prst="parallelogram">
          <a:avLst>
            <a:gd name="adj" fmla="val 140840"/>
          </a:avLst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tint val="50000"/>
                <a:satMod val="300000"/>
              </a:schemeClr>
            </a:gs>
            <a:gs pos="35000">
              <a:schemeClr val="accent4">
                <a:hueOff val="-4464770"/>
                <a:satOff val="26899"/>
                <a:lumOff val="2156"/>
                <a:alphaOff val="0"/>
                <a:tint val="37000"/>
                <a:satMod val="30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5E4FEF-DCD6-43F9-9920-525FF699EE13}">
      <dsp:nvSpPr>
        <dsp:cNvPr id="0" name=""/>
        <dsp:cNvSpPr/>
      </dsp:nvSpPr>
      <dsp:spPr>
        <a:xfrm>
          <a:off x="4690" y="209719"/>
          <a:ext cx="8220219" cy="2394942"/>
        </a:xfrm>
        <a:prstGeom prst="chevron">
          <a:avLst/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В случае если вредные и (или) опасные факторы по результатам идентификации не выявлены или наименования имеющихся на рабочем месте факторов производственной среды и трудового процесса не совпадают с наименованиями вредных и (или) опасных факторов, предусмотренных классификатором, экспертом фиксируется отсутствие на рабочем месте вредных и (или) опасных факторов. </a:t>
          </a:r>
        </a:p>
      </dsp:txBody>
      <dsp:txXfrm>
        <a:off x="1202161" y="209719"/>
        <a:ext cx="5825277" cy="2394942"/>
      </dsp:txXfrm>
    </dsp:sp>
    <dsp:sp modelId="{FDAAD2D0-0055-4B17-B8AB-7433D7741FD0}">
      <dsp:nvSpPr>
        <dsp:cNvPr id="0" name=""/>
        <dsp:cNvSpPr/>
      </dsp:nvSpPr>
      <dsp:spPr>
        <a:xfrm>
          <a:off x="4690" y="2939953"/>
          <a:ext cx="8165315" cy="2394942"/>
        </a:xfrm>
        <a:prstGeom prst="chevron">
          <a:avLst/>
        </a:prstGeom>
        <a:solidFill>
          <a:schemeClr val="accent3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Условия труда на рабочем месте, на котором отсутствуют вредные и (или) опасные факторы, признаются комиссией допустимыми условиями труда. Работодателем в установленном порядке обеспечивается подача в отношении такого рабочего места декларации соответствия условий труда государственным нормативным требованиям охраны труда.</a:t>
          </a:r>
        </a:p>
      </dsp:txBody>
      <dsp:txXfrm>
        <a:off x="1202161" y="2939953"/>
        <a:ext cx="5770373" cy="23949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#1">
  <dgm:title val=""/>
  <dgm:desc val=""/>
  <dgm:catLst>
    <dgm:cat type="relationship" pri="26000"/>
    <dgm:cat type="cycle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135" cy="496332"/>
          </a:xfrm>
          <a:prstGeom prst="rect">
            <a:avLst/>
          </a:prstGeom>
        </p:spPr>
        <p:txBody>
          <a:bodyPr vert="horz" lIns="91320" tIns="45661" rIns="91320" bIns="45661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955" y="0"/>
            <a:ext cx="2946135" cy="496332"/>
          </a:xfrm>
          <a:prstGeom prst="rect">
            <a:avLst/>
          </a:prstGeom>
        </p:spPr>
        <p:txBody>
          <a:bodyPr vert="horz" lIns="91320" tIns="45661" rIns="91320" bIns="45661" rtlCol="0"/>
          <a:lstStyle>
            <a:lvl1pPr algn="r">
              <a:defRPr sz="1200"/>
            </a:lvl1pPr>
          </a:lstStyle>
          <a:p>
            <a:pPr>
              <a:defRPr/>
            </a:pPr>
            <a:fld id="{1C92E243-702A-4F03-A5AE-9CD1298F8D3A}" type="datetimeFigureOut">
              <a:rPr lang="ru-RU"/>
              <a:pPr>
                <a:defRPr/>
              </a:pPr>
              <a:t>14.02.2014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308"/>
            <a:ext cx="2946135" cy="496331"/>
          </a:xfrm>
          <a:prstGeom prst="rect">
            <a:avLst/>
          </a:prstGeom>
        </p:spPr>
        <p:txBody>
          <a:bodyPr vert="horz" lIns="91320" tIns="45661" rIns="91320" bIns="45661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955" y="9430308"/>
            <a:ext cx="2946135" cy="496331"/>
          </a:xfrm>
          <a:prstGeom prst="rect">
            <a:avLst/>
          </a:prstGeom>
        </p:spPr>
        <p:txBody>
          <a:bodyPr vert="horz" lIns="91320" tIns="45661" rIns="91320" bIns="45661" rtlCol="0" anchor="b"/>
          <a:lstStyle>
            <a:lvl1pPr algn="r">
              <a:defRPr sz="1200"/>
            </a:lvl1pPr>
          </a:lstStyle>
          <a:p>
            <a:pPr>
              <a:defRPr/>
            </a:pPr>
            <a:fld id="{58D3CE28-C777-4E12-AB02-7E9446D6F7B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69297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135" cy="496332"/>
          </a:xfrm>
          <a:prstGeom prst="rect">
            <a:avLst/>
          </a:prstGeom>
        </p:spPr>
        <p:txBody>
          <a:bodyPr vert="horz" lIns="91300" tIns="45650" rIns="91300" bIns="4565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955" y="0"/>
            <a:ext cx="2946135" cy="496332"/>
          </a:xfrm>
          <a:prstGeom prst="rect">
            <a:avLst/>
          </a:prstGeom>
        </p:spPr>
        <p:txBody>
          <a:bodyPr vert="horz" lIns="91300" tIns="45650" rIns="91300" bIns="45650" rtlCol="0"/>
          <a:lstStyle>
            <a:lvl1pPr algn="r">
              <a:defRPr sz="1200"/>
            </a:lvl1pPr>
          </a:lstStyle>
          <a:p>
            <a:pPr>
              <a:defRPr/>
            </a:pPr>
            <a:fld id="{1A78D139-D8D9-470C-836C-53366EF783D5}" type="datetimeFigureOut">
              <a:rPr lang="ru-RU"/>
              <a:pPr>
                <a:defRPr/>
              </a:pPr>
              <a:t>14.02.2014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4113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00" tIns="45650" rIns="91300" bIns="45650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244" y="4715946"/>
            <a:ext cx="5437188" cy="4466988"/>
          </a:xfrm>
          <a:prstGeom prst="rect">
            <a:avLst/>
          </a:prstGeom>
        </p:spPr>
        <p:txBody>
          <a:bodyPr vert="horz" lIns="91300" tIns="45650" rIns="91300" bIns="4565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308"/>
            <a:ext cx="2946135" cy="496331"/>
          </a:xfrm>
          <a:prstGeom prst="rect">
            <a:avLst/>
          </a:prstGeom>
        </p:spPr>
        <p:txBody>
          <a:bodyPr vert="horz" lIns="91300" tIns="45650" rIns="91300" bIns="4565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955" y="9430308"/>
            <a:ext cx="2946135" cy="496331"/>
          </a:xfrm>
          <a:prstGeom prst="rect">
            <a:avLst/>
          </a:prstGeom>
        </p:spPr>
        <p:txBody>
          <a:bodyPr vert="horz" lIns="91300" tIns="45650" rIns="91300" bIns="45650" rtlCol="0" anchor="b"/>
          <a:lstStyle>
            <a:lvl1pPr algn="r">
              <a:defRPr sz="1200"/>
            </a:lvl1pPr>
          </a:lstStyle>
          <a:p>
            <a:pPr>
              <a:defRPr/>
            </a:pPr>
            <a:fld id="{4D8AA66A-532E-475D-89BA-7C520024195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52125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058" indent="-285407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1628" indent="-228326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98280" indent="-228326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4931" indent="-228326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1582" indent="-2283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68234" indent="-2283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4885" indent="-2283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1537" indent="-2283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38EF31B-38DC-44CF-B5FD-233D2E67D100}" type="slidenum">
              <a:rPr lang="ru-RU" altLang="ru-RU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</a:t>
            </a:fld>
            <a:endParaRPr lang="ru-RU" alt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4. В случае, если до дня вступления в силу настоящего Федерального закона в отношении рабочих мест была проведена аттестация рабочих мест по условиям труда, специальная оценка условий труда в отношении таких рабочих мест может не проводиться в течение пяти лет со дня завершения данной аттестации, за исключением случаев возникновения обстоятельств, указанных в части 1 статьи 17 настоящего Федерального закона. При этом для целей, определенных статьей 7 настоящего Федерального закона, используются результаты данной аттестации, проведенной в соответствии с действовавшим до дня вступления в силу настоящего Федерального закона порядком. Работодатель вправе провести специальную оценку условий труда в порядке, установленном настоящим Федеральным законом, до истечения срока действия имеющихся результатов аттестации рабочих мест по условиям труда.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8AA66A-532E-475D-89BA-7C5200241950}" type="slidenum">
              <a:rPr lang="ru-RU" smtClean="0"/>
              <a:pPr>
                <a:defRPr/>
              </a:pPr>
              <a:t>27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49814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Повышенные или дополнительные гарантии и компенсации за работу на работах с вредными и (или) опасными условиями труда могут устанавливаться коллективным договором, локальным нормативным актом с учетом финансово-экономического положения работодателя.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8AA66A-532E-475D-89BA-7C5200241950}" type="slidenum">
              <a:rPr lang="ru-RU" smtClean="0"/>
              <a:pPr>
                <a:defRPr/>
              </a:pPr>
              <a:t>28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76368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Постановление Правительства РФ от 20 ноября 2008 г. N 870</a:t>
            </a:r>
            <a:br>
              <a:rPr lang="ru-RU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"Об установлении сокращенной продолжительности рабочего времени, ежегодного дополнительного оплачиваемого отпуска, повышенной оплаты труда работникам, занятым на тяжелых работах, работах с вредными и (или) опасными и иными особыми условиями труда"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B64031-AEA2-4F00-B4BC-B08BD3604D1C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36229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>
              <a:latin typeface="Arial" pitchFamily="34" charset="0"/>
            </a:endParaRPr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058" indent="-285407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1628" indent="-228326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99866" indent="-228326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6517" indent="-228326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3169" indent="-2283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69820" indent="-2283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6471" indent="-2283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3123" indent="-2283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90CA478-1484-4609-BAFB-3540941772B1}" type="slidenum">
              <a:rPr lang="ru-RU" altLang="ru-RU" smtClean="0">
                <a:solidFill>
                  <a:srgbClr val="000000"/>
                </a:solidFill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32</a:t>
            </a:fld>
            <a:endParaRPr lang="ru-RU" altLang="ru-RU" smtClean="0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058" indent="-285407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1628" indent="-228326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98280" indent="-228326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4931" indent="-228326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1582" indent="-2283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68234" indent="-2283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4885" indent="-2283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1537" indent="-2283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E31BB55-091C-4176-B7BC-A6B2B6795F6A}" type="slidenum">
              <a:rPr lang="ru-RU" altLang="ru-RU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34</a:t>
            </a:fld>
            <a:endParaRPr lang="ru-RU" alt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058" indent="-285407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1628" indent="-228326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98280" indent="-228326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4931" indent="-228326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1582" indent="-2283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68234" indent="-2283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4885" indent="-2283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1537" indent="-2283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DB8C4ED-EF16-40FF-BB63-91EED1E46874}" type="slidenum">
              <a:rPr lang="ru-RU" altLang="ru-RU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2</a:t>
            </a:fld>
            <a:endParaRPr lang="ru-RU" alt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058" indent="-285407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1628" indent="-228326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98280" indent="-228326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4931" indent="-228326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1582" indent="-2283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68234" indent="-2283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4885" indent="-2283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1537" indent="-2283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E83A067-A4BB-433E-A4D7-41C551FC56C9}" type="slidenum">
              <a:rPr lang="ru-RU" altLang="ru-RU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4</a:t>
            </a:fld>
            <a:endParaRPr lang="ru-RU" alt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8AA66A-532E-475D-89BA-7C5200241950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29946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058" indent="-285407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1628" indent="-228326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98280" indent="-228326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4931" indent="-228326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1582" indent="-2283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68234" indent="-2283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4885" indent="-2283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1537" indent="-22832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B9B5E17-7377-483E-A673-5587561352BB}" type="slidenum">
              <a:rPr lang="ru-RU" altLang="ru-RU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13</a:t>
            </a:fld>
            <a:endParaRPr lang="ru-RU" alt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u="none" strike="noStrike" baseline="0" dirty="0" smtClean="0"/>
              <a:t>случаи производственного травматизма и (или) установления профессионального заболевания, возникшие в связи с воздействием на работника на его рабочем месте вредных и (или) опасных производственных факторов;</a:t>
            </a:r>
          </a:p>
          <a:p>
            <a:r>
              <a:rPr lang="ru-RU" sz="1200" b="0" i="0" u="none" strike="noStrike" baseline="0" dirty="0" smtClean="0"/>
              <a:t>4) предложения работников по осуществлению на их рабочих местах идентификации потенциально вредных и (или) опасных производственных факторов.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8AA66A-532E-475D-89BA-7C5200241950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14762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u="none" strike="noStrike" baseline="0" dirty="0" smtClean="0"/>
              <a:t>случаи производственного травматизма и (или) установления профессионального заболевания, возникшие в связи с воздействием на работника на его рабочем месте вредных и (или) опасных производственных факторов;</a:t>
            </a:r>
          </a:p>
          <a:p>
            <a:r>
              <a:rPr lang="ru-RU" sz="1200" b="0" i="0" u="none" strike="noStrike" baseline="0" dirty="0" smtClean="0"/>
              <a:t>4) предложения работников по осуществлению на их рабочих местах идентификации потенциально вредных и (или) опасных производственных факторов.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8AA66A-532E-475D-89BA-7C5200241950}" type="slidenum">
              <a:rPr lang="ru-RU" smtClean="0"/>
              <a:pPr>
                <a:defRPr/>
              </a:pPr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14762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8AA66A-532E-475D-89BA-7C5200241950}" type="slidenum">
              <a:rPr lang="ru-RU" smtClean="0"/>
              <a:pPr>
                <a:defRPr/>
              </a:pPr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87357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8AA66A-532E-475D-89BA-7C5200241950}" type="slidenum">
              <a:rPr lang="ru-RU" smtClean="0"/>
              <a:pPr>
                <a:defRPr/>
              </a:pPr>
              <a:t>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8027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FBA5F6-76CF-468D-82CE-6372D38B9C89}" type="datetime1">
              <a:rPr lang="ru-RU" smtClean="0"/>
              <a:t>14.02.2014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95BED4-9672-4ADE-A01E-5C590F5B542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0366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50B3B-C228-43DC-AFE8-841FAD8ED850}" type="datetime1">
              <a:rPr lang="ru-RU" smtClean="0"/>
              <a:t>14.02.2014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66D14-1D31-47C7-8B36-48E4AC24EB1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0444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1491A-3812-403B-892E-8FBACC12CEEA}" type="datetime1">
              <a:rPr lang="ru-RU" smtClean="0"/>
              <a:t>14.02.2014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643B8-0153-42C4-8B15-08575E28CB9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84104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5339B-3EB8-4564-84FE-2F8A84CE3083}" type="datetime1">
              <a:rPr lang="ru-RU" smtClean="0"/>
              <a:t>14.02.2014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418DA-37B5-4008-9A31-4AE047453EE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629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CA386-A5C6-4244-8C31-959922E159B7}" type="datetime1">
              <a:rPr lang="ru-RU" smtClean="0"/>
              <a:t>14.02.2014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A225C-FF01-4F42-99BA-6AE426C3168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6875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74CB1-9166-471A-9D5B-F3C40A231186}" type="datetime1">
              <a:rPr lang="ru-RU" smtClean="0"/>
              <a:t>14.02.2014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DFB835-26DF-400F-88C1-D476FF19AAB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435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E1596-A06A-4B66-92E3-173AA02B30F4}" type="datetime1">
              <a:rPr lang="ru-RU" smtClean="0"/>
              <a:t>14.02.2014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679C94-4D54-4E2F-A4D4-1BD2046B34C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5779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AE74D2-2448-4938-ACC0-995462E3D8F1}" type="datetime1">
              <a:rPr lang="ru-RU" smtClean="0"/>
              <a:t>14.02.2014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3109E5-CB64-4C21-93DA-6E92279BDD2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4417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1D88E-DB7D-464A-B60D-B2ED54F7F561}" type="datetime1">
              <a:rPr lang="ru-RU" smtClean="0"/>
              <a:t>14.02.2014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787C0-3C6E-466F-9BCF-BBDA527E542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3239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B881B-67BE-4488-835E-68DFF1882ECD}" type="datetime1">
              <a:rPr lang="ru-RU" smtClean="0"/>
              <a:t>14.02.2014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C64900-4C0D-4CCC-8010-6983CFC0D89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396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1AE51-9BA6-46BC-93C1-D6C1E19C6E08}" type="datetime1">
              <a:rPr lang="ru-RU" smtClean="0"/>
              <a:t>14.02.2014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2A5D5-91F0-4290-9D24-0A487D0023E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8285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F2A26D9-BF99-4883-B7D8-25A4767D5381}" type="datetime1">
              <a:rPr lang="ru-RU" smtClean="0"/>
              <a:t>14.02.2014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6672DE6-8114-4416-9E7E-C99BB4A6D2F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482600" y="1124744"/>
            <a:ext cx="8178800" cy="2881312"/>
          </a:xfrm>
        </p:spPr>
        <p:txBody>
          <a:bodyPr/>
          <a:lstStyle/>
          <a:p>
            <a:pPr eaLnBrk="1" hangingPunct="1"/>
            <a:r>
              <a:rPr lang="ru-RU" altLang="ru-RU" sz="3000" b="1" dirty="0" smtClean="0">
                <a:solidFill>
                  <a:srgbClr val="23538D"/>
                </a:solidFill>
              </a:rPr>
              <a:t/>
            </a:r>
            <a:br>
              <a:rPr lang="ru-RU" altLang="ru-RU" sz="3000" b="1" dirty="0" smtClean="0">
                <a:solidFill>
                  <a:srgbClr val="23538D"/>
                </a:solidFill>
              </a:rPr>
            </a:br>
            <a:r>
              <a:rPr lang="ru-RU" altLang="ru-RU" sz="3000" b="1" dirty="0" smtClean="0">
                <a:solidFill>
                  <a:srgbClr val="23538D"/>
                </a:solidFill>
              </a:rPr>
              <a:t/>
            </a:r>
            <a:br>
              <a:rPr lang="ru-RU" altLang="ru-RU" sz="3000" b="1" dirty="0" smtClean="0">
                <a:solidFill>
                  <a:srgbClr val="23538D"/>
                </a:solidFill>
              </a:rPr>
            </a:br>
            <a:r>
              <a:rPr lang="ru-RU" altLang="ru-RU" sz="4000" b="1" dirty="0" smtClean="0">
                <a:solidFill>
                  <a:srgbClr val="23538D"/>
                </a:solidFill>
              </a:rPr>
              <a:t>Специальная оценка условий труда как инструмент совершенствования системы управления охраной труда</a:t>
            </a:r>
            <a:br>
              <a:rPr lang="ru-RU" altLang="ru-RU" sz="4000" b="1" dirty="0" smtClean="0">
                <a:solidFill>
                  <a:srgbClr val="23538D"/>
                </a:solidFill>
              </a:rPr>
            </a:br>
            <a:r>
              <a:rPr lang="ru-RU" altLang="ru-RU" sz="3200" b="1" dirty="0" smtClean="0">
                <a:solidFill>
                  <a:srgbClr val="23538D"/>
                </a:solidFill>
              </a:rPr>
              <a:t/>
            </a:r>
            <a:br>
              <a:rPr lang="ru-RU" altLang="ru-RU" sz="3200" b="1" dirty="0" smtClean="0">
                <a:solidFill>
                  <a:srgbClr val="23538D"/>
                </a:solidFill>
              </a:rPr>
            </a:br>
            <a:r>
              <a:rPr lang="ru-RU" altLang="ru-RU" sz="2000" b="1" dirty="0" smtClean="0">
                <a:solidFill>
                  <a:srgbClr val="23538D"/>
                </a:solidFill>
              </a:rPr>
              <a:t>(ОБЩЕРОССИЙСКИЙ ПРОФСОЮЗ ОБРАЗОВАНИЯ)</a:t>
            </a:r>
            <a:r>
              <a:rPr lang="ru-RU" altLang="ru-RU" sz="3000" b="1" dirty="0" smtClean="0">
                <a:solidFill>
                  <a:srgbClr val="23538D"/>
                </a:solidFill>
              </a:rPr>
              <a:t/>
            </a:r>
            <a:br>
              <a:rPr lang="ru-RU" altLang="ru-RU" sz="3000" b="1" dirty="0" smtClean="0">
                <a:solidFill>
                  <a:srgbClr val="23538D"/>
                </a:solidFill>
              </a:rPr>
            </a:br>
            <a:r>
              <a:rPr lang="ru-RU" altLang="ru-RU" sz="3000" b="1" dirty="0" smtClean="0">
                <a:solidFill>
                  <a:srgbClr val="23538D"/>
                </a:solidFill>
              </a:rPr>
              <a:t/>
            </a:r>
            <a:br>
              <a:rPr lang="ru-RU" altLang="ru-RU" sz="3000" b="1" dirty="0" smtClean="0">
                <a:solidFill>
                  <a:srgbClr val="23538D"/>
                </a:solidFill>
              </a:rPr>
            </a:br>
            <a:endParaRPr lang="ru-RU" altLang="ru-RU" sz="3000" dirty="0" smtClean="0">
              <a:solidFill>
                <a:schemeClr val="tx2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60370"/>
            <a:ext cx="543342" cy="72000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95BED4-9672-4ADE-A01E-5C590F5B5425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64000"/>
          </a:xfrm>
        </p:spPr>
        <p:txBody>
          <a:bodyPr/>
          <a:lstStyle/>
          <a:p>
            <a:r>
              <a:rPr lang="ru-RU" sz="2000" b="1" dirty="0">
                <a:solidFill>
                  <a:schemeClr val="tx2"/>
                </a:solidFill>
                <a:latin typeface="Helios"/>
                <a:cs typeface="Arial" pitchFamily="34" charset="0"/>
              </a:rPr>
              <a:t>Федеральный закон от 28 декабря 2013 г. N 426-ФЗ"О специальной оценке условий труда"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7315093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fld id="{18B418DA-37B5-4008-9A31-4AE047453EE8}" type="slidenum">
              <a:rPr lang="ru-RU" sz="180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None/>
              </a:pPr>
              <a:t>10</a:t>
            </a:fld>
            <a:endParaRPr lang="ru-RU" sz="1800" dirty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2970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2896700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fld id="{18B418DA-37B5-4008-9A31-4AE047453EE8}" type="slidenum">
              <a:rPr lang="ru-RU" sz="180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None/>
              </a:pPr>
              <a:t>11</a:t>
            </a:fld>
            <a:endParaRPr lang="ru-RU" sz="1800" dirty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858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8172450" y="6356350"/>
            <a:ext cx="5143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Aft>
                <a:spcPct val="0"/>
              </a:spcAft>
              <a:buFont typeface="Arial" pitchFamily="34" charset="0"/>
              <a:buNone/>
            </a:pPr>
            <a:fld id="{A3A2C232-D7C8-425C-BC22-96D932B44386}" type="slidenum">
              <a:rPr lang="ru-RU" alt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eaLnBrk="1" fontAlgn="base" hangingPunct="1">
                <a:spcAft>
                  <a:spcPct val="0"/>
                </a:spcAft>
                <a:buFont typeface="Arial" pitchFamily="34" charset="0"/>
                <a:buNone/>
              </a:pPr>
              <a:t>12</a:t>
            </a:fld>
            <a:endParaRPr lang="ru-RU" altLang="ru-RU" sz="1800" dirty="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0243" name="Заголовок 1"/>
          <p:cNvSpPr>
            <a:spLocks/>
          </p:cNvSpPr>
          <p:nvPr/>
        </p:nvSpPr>
        <p:spPr bwMode="auto">
          <a:xfrm>
            <a:off x="179388" y="260350"/>
            <a:ext cx="8856662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tx2"/>
                </a:solidFill>
                <a:latin typeface="Helios"/>
              </a:rPr>
              <a:t>ПОРЯДОК ПРОВЕДЕНИЯ СПЕЦИАЛЬНОЙ ОЦЕНКИ УСЛОВИЙ ТРУДА </a:t>
            </a:r>
            <a:r>
              <a:rPr lang="ru-RU" altLang="ru-RU" sz="2000" b="1" dirty="0" smtClean="0">
                <a:solidFill>
                  <a:schemeClr val="tx2"/>
                </a:solidFill>
                <a:latin typeface="Helios"/>
              </a:rPr>
              <a:t>(426-ФЗ гл.2,статьи </a:t>
            </a:r>
            <a:r>
              <a:rPr lang="ru-RU" altLang="ru-RU" sz="2000" b="1" dirty="0">
                <a:solidFill>
                  <a:schemeClr val="tx2"/>
                </a:solidFill>
                <a:latin typeface="Helios"/>
              </a:rPr>
              <a:t>8-10)</a:t>
            </a:r>
          </a:p>
        </p:txBody>
      </p:sp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2761070760"/>
              </p:ext>
            </p:extLst>
          </p:nvPr>
        </p:nvGraphicFramePr>
        <p:xfrm>
          <a:off x="251520" y="908720"/>
          <a:ext cx="8712968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8172450" y="6356350"/>
            <a:ext cx="5143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Aft>
                <a:spcPct val="0"/>
              </a:spcAft>
              <a:buFont typeface="Arial" pitchFamily="34" charset="0"/>
              <a:buNone/>
            </a:pPr>
            <a:fld id="{987FD79B-21A5-4717-ADD2-928FBE23C2BD}" type="slidenum">
              <a:rPr lang="ru-RU" alt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eaLnBrk="1" fontAlgn="base" hangingPunct="1">
                <a:spcAft>
                  <a:spcPct val="0"/>
                </a:spcAft>
                <a:buFont typeface="Arial" pitchFamily="34" charset="0"/>
                <a:buNone/>
              </a:pPr>
              <a:t>13</a:t>
            </a:fld>
            <a:endParaRPr lang="ru-RU" alt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9219" name="Заголовок 1"/>
          <p:cNvSpPr>
            <a:spLocks/>
          </p:cNvSpPr>
          <p:nvPr/>
        </p:nvSpPr>
        <p:spPr bwMode="auto">
          <a:xfrm>
            <a:off x="179388" y="333375"/>
            <a:ext cx="8856662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Helios"/>
                <a:ea typeface="+mj-ea"/>
                <a:cs typeface="+mj-cs"/>
              </a:rPr>
              <a:t>ЭТАПЫ СПЕЦИАЛЬНОЙ ОЦЕНКИ УСЛОВИЙ ТРУДА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Helios"/>
            </a:endParaRPr>
          </a:p>
        </p:txBody>
      </p:sp>
      <p:sp>
        <p:nvSpPr>
          <p:cNvPr id="8199" name="Прямоугольник 13"/>
          <p:cNvSpPr>
            <a:spLocks noChangeArrowheads="1"/>
          </p:cNvSpPr>
          <p:nvPr/>
        </p:nvSpPr>
        <p:spPr bwMode="auto">
          <a:xfrm>
            <a:off x="9861550" y="-119063"/>
            <a:ext cx="2286000" cy="400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000">
              <a:latin typeface="Arial" pitchFamily="34" charset="0"/>
            </a:endParaRPr>
          </a:p>
        </p:txBody>
      </p:sp>
      <p:graphicFrame>
        <p:nvGraphicFramePr>
          <p:cNvPr id="18" name="Схема 17"/>
          <p:cNvGraphicFramePr/>
          <p:nvPr/>
        </p:nvGraphicFramePr>
        <p:xfrm>
          <a:off x="1475656" y="1340768"/>
          <a:ext cx="6840760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8172450" y="6356350"/>
            <a:ext cx="5143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Aft>
                <a:spcPct val="0"/>
              </a:spcAft>
              <a:buFont typeface="Arial" pitchFamily="34" charset="0"/>
              <a:buNone/>
            </a:pPr>
            <a:fld id="{10D8538C-D3DC-4A20-87FC-6F539C343004}" type="slidenum">
              <a:rPr lang="ru-RU" alt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eaLnBrk="1" fontAlgn="base" hangingPunct="1">
                <a:spcAft>
                  <a:spcPct val="0"/>
                </a:spcAft>
                <a:buFont typeface="Arial" pitchFamily="34" charset="0"/>
                <a:buNone/>
              </a:pPr>
              <a:t>14</a:t>
            </a:fld>
            <a:endParaRPr lang="ru-RU" alt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9219" name="Заголовок 1"/>
          <p:cNvSpPr>
            <a:spLocks/>
          </p:cNvSpPr>
          <p:nvPr/>
        </p:nvSpPr>
        <p:spPr bwMode="auto">
          <a:xfrm>
            <a:off x="0" y="188913"/>
            <a:ext cx="8856663" cy="43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>
              <a:solidFill>
                <a:schemeClr val="tx2"/>
              </a:solidFill>
              <a:latin typeface="Helios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50825" y="549275"/>
            <a:ext cx="4321175" cy="1619250"/>
          </a:xfrm>
          <a:prstGeom prst="round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124075" y="2276475"/>
            <a:ext cx="2447925" cy="358775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Выявлены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372225" y="2852738"/>
            <a:ext cx="2447925" cy="431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Не выявлены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50825" y="2924175"/>
            <a:ext cx="5834063" cy="50482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2"/>
                </a:solidFill>
              </a:rPr>
              <a:t>Исследования и измерения идентифицированных факторов 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932363" y="1773238"/>
            <a:ext cx="3887787" cy="57467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2"/>
                </a:solidFill>
              </a:rPr>
              <a:t>Идентификация вредных и опасных факторов</a:t>
            </a:r>
          </a:p>
        </p:txBody>
      </p:sp>
      <p:sp>
        <p:nvSpPr>
          <p:cNvPr id="16" name="TextBox 7"/>
          <p:cNvSpPr txBox="1">
            <a:spLocks noChangeArrowheads="1"/>
          </p:cNvSpPr>
          <p:nvPr/>
        </p:nvSpPr>
        <p:spPr bwMode="auto">
          <a:xfrm>
            <a:off x="323583" y="549275"/>
            <a:ext cx="4248150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Рабочие места, сотрудников, чьи профессии предусмотрены Списками № 1 и № 2, 1974 года,  или предоставляются гарантии и компенсации за работу с вредными и (или) опасными условиями труда, или на </a:t>
            </a:r>
            <a:r>
              <a:rPr lang="ru-RU" sz="1400" b="1" dirty="0">
                <a:solidFill>
                  <a:schemeClr val="bg1"/>
                </a:solidFill>
                <a:latin typeface="+mn-lt"/>
                <a:cs typeface="Times New Roman" pitchFamily="18" charset="0"/>
              </a:rPr>
              <a:t>которых по результатам ранее проведенных аттестации </a:t>
            </a:r>
            <a:r>
              <a:rPr lang="ru-RU" sz="1400" b="1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были </a:t>
            </a:r>
            <a:r>
              <a:rPr lang="ru-RU" sz="1400" b="1" dirty="0">
                <a:solidFill>
                  <a:schemeClr val="bg1"/>
                </a:solidFill>
                <a:latin typeface="+mn-lt"/>
                <a:cs typeface="Times New Roman" pitchFamily="18" charset="0"/>
              </a:rPr>
              <a:t>установлены вредные и (или) опасные условия труда</a:t>
            </a:r>
            <a:r>
              <a:rPr lang="ru-RU" sz="1400" b="1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.</a:t>
            </a:r>
            <a:endParaRPr lang="ru-RU" sz="1600" b="1" dirty="0">
              <a:solidFill>
                <a:schemeClr val="bg1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95288" y="4365625"/>
            <a:ext cx="2303462" cy="863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2"/>
                </a:solidFill>
              </a:rPr>
              <a:t>Вредные и опасные условия труда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372225" y="3716338"/>
            <a:ext cx="2520950" cy="86518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2"/>
                </a:solidFill>
              </a:rPr>
              <a:t>Декларирование соответствия условий труда 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4716463" y="620713"/>
            <a:ext cx="4319587" cy="936625"/>
          </a:xfrm>
          <a:prstGeom prst="roundRect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 smtClean="0">
                <a:solidFill>
                  <a:schemeClr val="tx1"/>
                </a:solidFill>
              </a:rPr>
              <a:t>Все остальные рабочие места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23850" y="3644900"/>
            <a:ext cx="5400675" cy="4318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2"/>
                </a:solidFill>
              </a:rPr>
              <a:t>Определение класса условий труда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563938" y="4365625"/>
            <a:ext cx="2447925" cy="863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2"/>
                </a:solidFill>
              </a:rPr>
              <a:t>Оптимальные и допустимые условия труда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250825" y="5445125"/>
            <a:ext cx="2592388" cy="79216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2"/>
                </a:solidFill>
              </a:rPr>
              <a:t>Дополнительные тарифы страховых взносов в ПРФ</a:t>
            </a: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203575" y="5589588"/>
            <a:ext cx="2879725" cy="86201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2"/>
                </a:solidFill>
              </a:rPr>
              <a:t>Иные гарантии и компенсации</a:t>
            </a:r>
          </a:p>
        </p:txBody>
      </p:sp>
      <p:cxnSp>
        <p:nvCxnSpPr>
          <p:cNvPr id="44" name="Прямая со стрелкой 43"/>
          <p:cNvCxnSpPr/>
          <p:nvPr/>
        </p:nvCxnSpPr>
        <p:spPr>
          <a:xfrm>
            <a:off x="1619250" y="2149713"/>
            <a:ext cx="0" cy="774462"/>
          </a:xfrm>
          <a:prstGeom prst="straightConnector1">
            <a:avLst/>
          </a:prstGeom>
          <a:ln w="25400">
            <a:solidFill>
              <a:schemeClr val="tx1"/>
            </a:solidFill>
            <a:prstDash val="sysDash"/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6804025" y="1557338"/>
            <a:ext cx="0" cy="215900"/>
          </a:xfrm>
          <a:prstGeom prst="straightConnector1">
            <a:avLst/>
          </a:prstGeom>
          <a:ln w="19050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>
            <a:stCxn id="15" idx="1"/>
          </p:cNvCxnSpPr>
          <p:nvPr/>
        </p:nvCxnSpPr>
        <p:spPr>
          <a:xfrm flipH="1">
            <a:off x="3923928" y="2060576"/>
            <a:ext cx="1008435" cy="215899"/>
          </a:xfrm>
          <a:prstGeom prst="straightConnector1">
            <a:avLst/>
          </a:prstGeom>
          <a:ln w="19050">
            <a:solidFill>
              <a:schemeClr val="tx2">
                <a:lumMod val="50000"/>
              </a:schemeClr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>
            <a:stCxn id="15" idx="2"/>
            <a:endCxn id="13" idx="0"/>
          </p:cNvCxnSpPr>
          <p:nvPr/>
        </p:nvCxnSpPr>
        <p:spPr>
          <a:xfrm>
            <a:off x="6875463" y="2347913"/>
            <a:ext cx="720725" cy="504825"/>
          </a:xfrm>
          <a:prstGeom prst="straightConnector1">
            <a:avLst/>
          </a:prstGeom>
          <a:ln w="19050">
            <a:solidFill>
              <a:schemeClr val="tx2">
                <a:lumMod val="50000"/>
              </a:schemeClr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/>
          <p:nvPr/>
        </p:nvCxnSpPr>
        <p:spPr>
          <a:xfrm>
            <a:off x="3348038" y="2636838"/>
            <a:ext cx="0" cy="288925"/>
          </a:xfrm>
          <a:prstGeom prst="straightConnector1">
            <a:avLst/>
          </a:prstGeom>
          <a:ln w="19050">
            <a:solidFill>
              <a:schemeClr val="tx2">
                <a:lumMod val="50000"/>
              </a:schemeClr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>
            <a:stCxn id="13" idx="2"/>
            <a:endCxn id="26" idx="0"/>
          </p:cNvCxnSpPr>
          <p:nvPr/>
        </p:nvCxnSpPr>
        <p:spPr>
          <a:xfrm>
            <a:off x="7596188" y="3284538"/>
            <a:ext cx="36512" cy="431800"/>
          </a:xfrm>
          <a:prstGeom prst="straightConnector1">
            <a:avLst/>
          </a:prstGeom>
          <a:ln w="19050">
            <a:solidFill>
              <a:schemeClr val="tx2">
                <a:lumMod val="50000"/>
              </a:schemeClr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/>
          <p:nvPr/>
        </p:nvCxnSpPr>
        <p:spPr>
          <a:xfrm>
            <a:off x="1619250" y="3429000"/>
            <a:ext cx="0" cy="215900"/>
          </a:xfrm>
          <a:prstGeom prst="straightConnector1">
            <a:avLst/>
          </a:prstGeom>
          <a:ln w="25400">
            <a:solidFill>
              <a:schemeClr val="tx1"/>
            </a:solidFill>
            <a:prstDash val="sysDash"/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>
            <a:off x="4572000" y="3429000"/>
            <a:ext cx="0" cy="215900"/>
          </a:xfrm>
          <a:prstGeom prst="straightConnector1">
            <a:avLst/>
          </a:prstGeom>
          <a:ln w="19050">
            <a:solidFill>
              <a:schemeClr val="tx2">
                <a:lumMod val="50000"/>
              </a:schemeClr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/>
          <p:nvPr/>
        </p:nvCxnSpPr>
        <p:spPr>
          <a:xfrm>
            <a:off x="1619250" y="4076700"/>
            <a:ext cx="0" cy="287338"/>
          </a:xfrm>
          <a:prstGeom prst="straightConnector1">
            <a:avLst/>
          </a:prstGeom>
          <a:ln w="25400">
            <a:solidFill>
              <a:schemeClr val="tx1"/>
            </a:solidFill>
            <a:prstDash val="sysDash"/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 стрелкой 82"/>
          <p:cNvCxnSpPr/>
          <p:nvPr/>
        </p:nvCxnSpPr>
        <p:spPr>
          <a:xfrm>
            <a:off x="1908175" y="5229225"/>
            <a:ext cx="1727200" cy="360363"/>
          </a:xfrm>
          <a:prstGeom prst="straightConnector1">
            <a:avLst/>
          </a:prstGeom>
          <a:ln w="25400">
            <a:solidFill>
              <a:schemeClr val="tx1"/>
            </a:solidFill>
            <a:prstDash val="sysDash"/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 стрелкой 86"/>
          <p:cNvCxnSpPr/>
          <p:nvPr/>
        </p:nvCxnSpPr>
        <p:spPr>
          <a:xfrm>
            <a:off x="2339975" y="4076700"/>
            <a:ext cx="0" cy="287338"/>
          </a:xfrm>
          <a:prstGeom prst="straightConnector1">
            <a:avLst/>
          </a:prstGeom>
          <a:ln w="19050">
            <a:solidFill>
              <a:schemeClr val="tx2">
                <a:lumMod val="50000"/>
              </a:schemeClr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 стрелкой 88"/>
          <p:cNvCxnSpPr/>
          <p:nvPr/>
        </p:nvCxnSpPr>
        <p:spPr>
          <a:xfrm>
            <a:off x="5364163" y="4076700"/>
            <a:ext cx="0" cy="287338"/>
          </a:xfrm>
          <a:prstGeom prst="straightConnector1">
            <a:avLst/>
          </a:prstGeom>
          <a:ln w="19050">
            <a:solidFill>
              <a:schemeClr val="tx2">
                <a:lumMod val="50000"/>
              </a:schemeClr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>
            <a:off x="4500563" y="4076700"/>
            <a:ext cx="0" cy="287338"/>
          </a:xfrm>
          <a:prstGeom prst="straightConnector1">
            <a:avLst/>
          </a:prstGeom>
          <a:ln w="25400">
            <a:solidFill>
              <a:schemeClr val="tx1"/>
            </a:solidFill>
            <a:prstDash val="sysDash"/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>
            <a:off x="1116013" y="5229225"/>
            <a:ext cx="0" cy="215900"/>
          </a:xfrm>
          <a:prstGeom prst="straightConnector1">
            <a:avLst/>
          </a:prstGeom>
          <a:ln w="25400">
            <a:solidFill>
              <a:schemeClr val="tx1"/>
            </a:solidFill>
            <a:prstDash val="sysDash"/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>
            <a:stCxn id="25" idx="3"/>
          </p:cNvCxnSpPr>
          <p:nvPr/>
        </p:nvCxnSpPr>
        <p:spPr>
          <a:xfrm>
            <a:off x="2698750" y="4797425"/>
            <a:ext cx="1512888" cy="792163"/>
          </a:xfrm>
          <a:prstGeom prst="straightConnector1">
            <a:avLst/>
          </a:prstGeom>
          <a:ln w="19050">
            <a:solidFill>
              <a:schemeClr val="tx2">
                <a:lumMod val="50000"/>
              </a:schemeClr>
            </a:solidFill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51" name="Заголовок 1"/>
          <p:cNvSpPr>
            <a:spLocks/>
          </p:cNvSpPr>
          <p:nvPr/>
        </p:nvSpPr>
        <p:spPr bwMode="auto">
          <a:xfrm>
            <a:off x="179388" y="115888"/>
            <a:ext cx="8856662" cy="43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tx2"/>
                </a:solidFill>
                <a:latin typeface="Helios"/>
              </a:rPr>
              <a:t>ПРОЦЕДУРА СПЕЦИАЛЬНОЙ ОЦЕНКИ УСЛОВИЙ ТРУДА</a:t>
            </a:r>
          </a:p>
        </p:txBody>
      </p:sp>
      <p:cxnSp>
        <p:nvCxnSpPr>
          <p:cNvPr id="50" name="Shape 49"/>
          <p:cNvCxnSpPr>
            <a:stCxn id="40" idx="3"/>
            <a:endCxn id="26" idx="2"/>
          </p:cNvCxnSpPr>
          <p:nvPr/>
        </p:nvCxnSpPr>
        <p:spPr>
          <a:xfrm flipV="1">
            <a:off x="6011863" y="4581525"/>
            <a:ext cx="1620837" cy="215900"/>
          </a:xfrm>
          <a:prstGeom prst="bentConnector2">
            <a:avLst/>
          </a:prstGeom>
          <a:ln w="22225">
            <a:solidFill>
              <a:schemeClr val="tx1"/>
            </a:solidFill>
            <a:tailEnd type="arrow"/>
          </a:ln>
          <a:effectLst>
            <a:outerShdw blurRad="50800" dist="50800" dir="5400000" algn="ctr" rotWithShape="0">
              <a:schemeClr val="accent1">
                <a:lumMod val="75000"/>
                <a:alpha val="96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66A0D215-4860-404A-A4D9-35E3F7819AAF}" type="slidenum">
              <a:rPr lang="ru-RU" alt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15</a:t>
            </a:fld>
            <a:endParaRPr lang="ru-RU" alt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pPr>
              <a:defRPr/>
            </a:pPr>
            <a:r>
              <a:rPr lang="ru-RU" sz="2000" b="1" dirty="0" smtClean="0">
                <a:solidFill>
                  <a:schemeClr val="tx2"/>
                </a:solidFill>
                <a:latin typeface="Helios"/>
                <a:ea typeface="+mn-ea"/>
                <a:cs typeface="Arial" pitchFamily="34" charset="0"/>
              </a:rPr>
              <a:t>ИДЕНТИФИКАЦИЯ ПОТЕНЦИАЛЬНО ВРЕДНЫХ </a:t>
            </a:r>
            <a:br>
              <a:rPr lang="ru-RU" sz="2000" b="1" dirty="0" smtClean="0">
                <a:solidFill>
                  <a:schemeClr val="tx2"/>
                </a:solidFill>
                <a:latin typeface="Helios"/>
                <a:ea typeface="+mn-ea"/>
                <a:cs typeface="Arial" pitchFamily="34" charset="0"/>
              </a:rPr>
            </a:br>
            <a:r>
              <a:rPr lang="ru-RU" sz="2000" b="1" dirty="0" smtClean="0">
                <a:solidFill>
                  <a:schemeClr val="tx2"/>
                </a:solidFill>
                <a:latin typeface="Helios"/>
                <a:ea typeface="+mn-ea"/>
                <a:cs typeface="Arial" pitchFamily="34" charset="0"/>
              </a:rPr>
              <a:t>(ОПАСНЫХ) ФАКТОРОВ</a:t>
            </a:r>
            <a:endParaRPr lang="ru-RU" sz="2000" b="1" dirty="0">
              <a:solidFill>
                <a:schemeClr val="tx2"/>
              </a:solidFill>
              <a:latin typeface="Helios"/>
              <a:ea typeface="+mn-ea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23056" y="908720"/>
            <a:ext cx="8497887" cy="2305050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</a:rPr>
              <a:t>Идентификация потенциально вредных и (или) опасных факторов </a:t>
            </a:r>
            <a:r>
              <a:rPr lang="ru-RU" dirty="0">
                <a:solidFill>
                  <a:schemeClr val="bg1"/>
                </a:solidFill>
              </a:rPr>
              <a:t>– сопоставление выявленных на рабочем месте факторов производственной среды и трудового процесса с факторами производственной среды и трудового процесса, предусмотренными Классификатором вредных и опасных факторов производственной среды и трудового процесса, утверждаемым федеральным органом исполнительной власти, осуществляющим функции по выработке государственной политики и нормативно-правовому регулированию в сфере труда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23057" y="4365104"/>
            <a:ext cx="8497886" cy="1728192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dirty="0" smtClean="0">
                <a:solidFill>
                  <a:schemeClr val="bg1"/>
                </a:solidFill>
              </a:rPr>
              <a:t>Учитывает все возможные факторы производственной среды и трудового процесса…, результатов ранее проводившихся измерений и исследований факторов производственной среды и трудового процесса, </a:t>
            </a:r>
            <a:r>
              <a:rPr lang="ru-RU" b="0" i="0" u="none" strike="noStrike" baseline="0" dirty="0" smtClean="0">
                <a:solidFill>
                  <a:schemeClr val="bg1"/>
                </a:solidFill>
              </a:rPr>
              <a:t>случаи производственного травматизма или установления профессионального заболевания,</a:t>
            </a:r>
            <a:r>
              <a:rPr lang="ru-RU" b="0" i="0" u="none" strike="noStrike" dirty="0" smtClean="0">
                <a:solidFill>
                  <a:schemeClr val="bg1"/>
                </a:solidFill>
              </a:rPr>
              <a:t> </a:t>
            </a:r>
            <a:r>
              <a:rPr lang="ru-RU" b="0" i="0" u="none" strike="noStrike" baseline="0" dirty="0" smtClean="0">
                <a:solidFill>
                  <a:schemeClr val="bg1"/>
                </a:solidFill>
              </a:rPr>
              <a:t> предложения работников по идентификации потенциально вредных (опасных) производственных факторов.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66A0D215-4860-404A-A4D9-35E3F7819AAF}" type="slidenum">
              <a:rPr lang="ru-RU" alt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16</a:t>
            </a:fld>
            <a:endParaRPr lang="ru-RU" alt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pPr>
              <a:defRPr/>
            </a:pPr>
            <a:r>
              <a:rPr lang="ru-RU" sz="2000" b="1" dirty="0" smtClean="0">
                <a:solidFill>
                  <a:schemeClr val="tx2"/>
                </a:solidFill>
                <a:latin typeface="Helios"/>
                <a:ea typeface="+mn-ea"/>
                <a:cs typeface="Arial" pitchFamily="34" charset="0"/>
              </a:rPr>
              <a:t>ИДЕНТИФИКАЦИЯ ПОТЕНЦИАЛЬНО ВРЕДНЫХ </a:t>
            </a:r>
            <a:br>
              <a:rPr lang="ru-RU" sz="2000" b="1" dirty="0" smtClean="0">
                <a:solidFill>
                  <a:schemeClr val="tx2"/>
                </a:solidFill>
                <a:latin typeface="Helios"/>
                <a:ea typeface="+mn-ea"/>
                <a:cs typeface="Arial" pitchFamily="34" charset="0"/>
              </a:rPr>
            </a:br>
            <a:r>
              <a:rPr lang="ru-RU" sz="2000" b="1" dirty="0" smtClean="0">
                <a:solidFill>
                  <a:schemeClr val="tx2"/>
                </a:solidFill>
                <a:latin typeface="Helios"/>
                <a:ea typeface="+mn-ea"/>
                <a:cs typeface="Arial" pitchFamily="34" charset="0"/>
              </a:rPr>
              <a:t>(ОПАСНЫХ) ФАКТОРОВ</a:t>
            </a:r>
            <a:endParaRPr lang="ru-RU" sz="2000" b="1" dirty="0">
              <a:solidFill>
                <a:schemeClr val="tx2"/>
              </a:solidFill>
              <a:latin typeface="Helios"/>
              <a:ea typeface="+mn-ea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23056" y="908720"/>
            <a:ext cx="8497887" cy="2305050"/>
          </a:xfrm>
          <a:prstGeom prst="roundRect">
            <a:avLst/>
          </a:prstGeom>
          <a:solidFill>
            <a:schemeClr val="bg2">
              <a:lumMod val="50000"/>
            </a:schemeClr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</a:rPr>
              <a:t>Перечень подлежащих </a:t>
            </a:r>
            <a:r>
              <a:rPr lang="ru-RU" sz="2000" b="1" dirty="0" smtClean="0">
                <a:solidFill>
                  <a:schemeClr val="bg1"/>
                </a:solidFill>
              </a:rPr>
              <a:t>исследованиям </a:t>
            </a:r>
            <a:r>
              <a:rPr lang="ru-RU" sz="2000" b="1" dirty="0">
                <a:solidFill>
                  <a:schemeClr val="bg1"/>
                </a:solidFill>
              </a:rPr>
              <a:t>и измерениям вредных и 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>
                <a:solidFill>
                  <a:schemeClr val="bg1"/>
                </a:solidFill>
              </a:rPr>
              <a:t>опасных производственных факторов  рабочих местах </a:t>
            </a:r>
            <a:r>
              <a:rPr lang="ru-RU" sz="2000" b="1" dirty="0" smtClean="0">
                <a:solidFill>
                  <a:schemeClr val="bg1"/>
                </a:solidFill>
              </a:rPr>
              <a:t> с выявленными вредными факторами </a:t>
            </a:r>
            <a:r>
              <a:rPr lang="ru-RU" sz="2000" b="1" u="sng" dirty="0" smtClean="0">
                <a:solidFill>
                  <a:schemeClr val="bg1"/>
                </a:solidFill>
              </a:rPr>
              <a:t>определяется </a:t>
            </a:r>
            <a:r>
              <a:rPr lang="ru-RU" sz="2000" b="1" u="sng" dirty="0">
                <a:solidFill>
                  <a:schemeClr val="bg1"/>
                </a:solidFill>
              </a:rPr>
              <a:t>экспертом организации</a:t>
            </a:r>
            <a:r>
              <a:rPr lang="ru-RU" sz="2000" b="1" dirty="0">
                <a:solidFill>
                  <a:schemeClr val="bg1"/>
                </a:solidFill>
              </a:rPr>
              <a:t>, проводящей специальную оценку условий труда, исходя из перечня вредных и (или) опасных производственных </a:t>
            </a:r>
            <a:r>
              <a:rPr lang="ru-RU" sz="2000" b="1" dirty="0" smtClean="0">
                <a:solidFill>
                  <a:schemeClr val="bg1"/>
                </a:solidFill>
              </a:rPr>
              <a:t>факторов.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23056" y="4365104"/>
            <a:ext cx="8497887" cy="172819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b="0" i="0" u="none" strike="noStrike" baseline="0" dirty="0" smtClean="0"/>
              <a:t>ОСУЩЕСТВЛЯЕТСЯ ЭКСПЕРТОМ ОРГАНИЗАЦИИ, ПРОВОДЯЩЕЙ СПЕЦИАЛЬНУЮ ОЦЕНКУ УСЛОВИЙ ТРУДА.</a:t>
            </a:r>
          </a:p>
          <a:p>
            <a:pPr algn="ctr"/>
            <a:r>
              <a:rPr lang="ru-RU" sz="2400" b="0" i="0" u="sng" strike="noStrike" baseline="0" dirty="0" smtClean="0"/>
              <a:t>РЕЗУЛЬТАТЫ УТВЕРЖДАЮТСЯ КОМИССИЕЙ</a:t>
            </a:r>
          </a:p>
        </p:txBody>
      </p:sp>
    </p:spTree>
    <p:extLst>
      <p:ext uri="{BB962C8B-B14F-4D97-AF65-F5344CB8AC3E}">
        <p14:creationId xmlns:p14="http://schemas.microsoft.com/office/powerpoint/2010/main" val="344228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dirty="0" smtClean="0">
                <a:solidFill>
                  <a:schemeClr val="tx2"/>
                </a:solidFill>
                <a:latin typeface="Helios"/>
                <a:ea typeface="+mn-ea"/>
                <a:cs typeface="Arial" pitchFamily="34" charset="0"/>
              </a:rPr>
              <a:t>ВЫЯВЛЕНИЕ НА РАБОЧЕМ МЕСТЕ ВРЕДНЫХ И (ИЛИ) ОПАСНЫХ ФАКТОРОВ, ИСТОЧНИКОВ ВРЕДНЫХ И (ИЛИ) ОПАСНЫХ ФАКТОРОВ</a:t>
            </a:r>
            <a:endParaRPr lang="ru-RU" sz="2000" b="1" dirty="0">
              <a:solidFill>
                <a:schemeClr val="tx2"/>
              </a:solidFill>
              <a:latin typeface="Helios"/>
              <a:ea typeface="+mn-ea"/>
              <a:cs typeface="Arial" pitchFamily="34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86774779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fld id="{18B418DA-37B5-4008-9A31-4AE047453EE8}" type="slidenum">
              <a:rPr lang="ru-RU" sz="180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None/>
              </a:pPr>
              <a:t>17</a:t>
            </a:fld>
            <a:endParaRPr lang="ru-RU" sz="1800" dirty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191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Объект 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54916834"/>
              </p:ext>
            </p:extLst>
          </p:nvPr>
        </p:nvGraphicFramePr>
        <p:xfrm>
          <a:off x="0" y="260648"/>
          <a:ext cx="8964488" cy="6264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fld id="{18B418DA-37B5-4008-9A31-4AE047453EE8}" type="slidenum">
              <a:rPr lang="ru-RU" sz="180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None/>
              </a:pPr>
              <a:t>18</a:t>
            </a:fld>
            <a:endParaRPr lang="ru-RU" sz="1800" dirty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457200" y="274638"/>
            <a:ext cx="82296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2000" b="1" smtClean="0">
                <a:solidFill>
                  <a:schemeClr val="tx2"/>
                </a:solidFill>
                <a:latin typeface="Helios"/>
                <a:ea typeface="+mn-ea"/>
                <a:cs typeface="Arial" pitchFamily="34" charset="0"/>
              </a:rPr>
              <a:t>ИДЕНТИФИКАЦИЯ ПОТЕНЦИАЛЬНО ВРЕДНЫХ </a:t>
            </a:r>
            <a:br>
              <a:rPr lang="ru-RU" sz="2000" b="1" smtClean="0">
                <a:solidFill>
                  <a:schemeClr val="tx2"/>
                </a:solidFill>
                <a:latin typeface="Helios"/>
                <a:ea typeface="+mn-ea"/>
                <a:cs typeface="Arial" pitchFamily="34" charset="0"/>
              </a:rPr>
            </a:br>
            <a:r>
              <a:rPr lang="ru-RU" sz="2000" b="1" smtClean="0">
                <a:solidFill>
                  <a:schemeClr val="tx2"/>
                </a:solidFill>
                <a:latin typeface="Helios"/>
                <a:ea typeface="+mn-ea"/>
                <a:cs typeface="Arial" pitchFamily="34" charset="0"/>
              </a:rPr>
              <a:t>(ОПАСНЫХ) ФАКТОРОВ</a:t>
            </a:r>
            <a:endParaRPr lang="ru-RU" sz="2000" b="1" dirty="0">
              <a:solidFill>
                <a:schemeClr val="tx2"/>
              </a:solidFill>
              <a:latin typeface="Helios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0220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46151489"/>
              </p:ext>
            </p:extLst>
          </p:nvPr>
        </p:nvGraphicFramePr>
        <p:xfrm>
          <a:off x="457200" y="980728"/>
          <a:ext cx="8229600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fld id="{18B418DA-37B5-4008-9A31-4AE047453EE8}" type="slidenum">
              <a:rPr lang="ru-RU" sz="180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None/>
              </a:pPr>
              <a:t>19</a:t>
            </a:fld>
            <a:endParaRPr lang="ru-RU" sz="1800" dirty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pPr>
              <a:defRPr/>
            </a:pPr>
            <a:r>
              <a:rPr lang="ru-RU" sz="2000" b="1" dirty="0" smtClean="0">
                <a:solidFill>
                  <a:schemeClr val="tx2"/>
                </a:solidFill>
                <a:latin typeface="Helios"/>
                <a:ea typeface="+mn-ea"/>
                <a:cs typeface="Arial" pitchFamily="34" charset="0"/>
              </a:rPr>
              <a:t>ИДЕНТИФИКАЦИЯ ПОТЕНЦИАЛЬНО ВРЕДНЫХ </a:t>
            </a:r>
            <a:br>
              <a:rPr lang="ru-RU" sz="2000" b="1" dirty="0" smtClean="0">
                <a:solidFill>
                  <a:schemeClr val="tx2"/>
                </a:solidFill>
                <a:latin typeface="Helios"/>
                <a:ea typeface="+mn-ea"/>
                <a:cs typeface="Arial" pitchFamily="34" charset="0"/>
              </a:rPr>
            </a:br>
            <a:r>
              <a:rPr lang="ru-RU" sz="2000" b="1" dirty="0" smtClean="0">
                <a:solidFill>
                  <a:schemeClr val="tx2"/>
                </a:solidFill>
                <a:latin typeface="Helios"/>
                <a:ea typeface="+mn-ea"/>
                <a:cs typeface="Arial" pitchFamily="34" charset="0"/>
              </a:rPr>
              <a:t>(ОПАСНЫХ) ФАКТОРОВ</a:t>
            </a:r>
            <a:endParaRPr lang="ru-RU" sz="2000" b="1" dirty="0">
              <a:solidFill>
                <a:schemeClr val="tx2"/>
              </a:solidFill>
              <a:latin typeface="Helios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1052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Стрелка вправо 40"/>
          <p:cNvSpPr/>
          <p:nvPr/>
        </p:nvSpPr>
        <p:spPr>
          <a:xfrm>
            <a:off x="1547813" y="549275"/>
            <a:ext cx="3311525" cy="1223963"/>
          </a:xfrm>
          <a:prstGeom prst="rightArrow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/>
          </a:p>
        </p:txBody>
      </p:sp>
      <p:sp>
        <p:nvSpPr>
          <p:cNvPr id="3075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8172450" y="6381750"/>
            <a:ext cx="5143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Aft>
                <a:spcPct val="0"/>
              </a:spcAft>
              <a:buFont typeface="Arial" pitchFamily="34" charset="0"/>
              <a:buNone/>
            </a:pPr>
            <a:fld id="{6861668A-2BA7-4D0E-A845-059D132A41EA}" type="slidenum">
              <a:rPr lang="ru-RU" alt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eaLnBrk="1" fontAlgn="base" hangingPunct="1">
                <a:spcAft>
                  <a:spcPct val="0"/>
                </a:spcAft>
                <a:buFont typeface="Arial" pitchFamily="34" charset="0"/>
                <a:buNone/>
              </a:pPr>
              <a:t>2</a:t>
            </a:fld>
            <a:endParaRPr lang="ru-RU" alt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076" name="Заголовок 1"/>
          <p:cNvSpPr>
            <a:spLocks/>
          </p:cNvSpPr>
          <p:nvPr/>
        </p:nvSpPr>
        <p:spPr bwMode="auto">
          <a:xfrm>
            <a:off x="179388" y="188913"/>
            <a:ext cx="8856662" cy="43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tx2"/>
                </a:solidFill>
                <a:latin typeface="Helios"/>
              </a:rPr>
              <a:t>ХАРАКТЕРИСТИКА ТЕКУЩЕЙ СИТУАЦИИ</a:t>
            </a:r>
          </a:p>
        </p:txBody>
      </p:sp>
      <p:sp>
        <p:nvSpPr>
          <p:cNvPr id="29" name="Нашивка 28"/>
          <p:cNvSpPr/>
          <p:nvPr/>
        </p:nvSpPr>
        <p:spPr>
          <a:xfrm rot="16200000">
            <a:off x="1223962" y="368301"/>
            <a:ext cx="360363" cy="576262"/>
          </a:xfrm>
          <a:prstGeom prst="chevr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3081" name="Прямоугольник 29"/>
          <p:cNvSpPr>
            <a:spLocks noChangeArrowheads="1"/>
          </p:cNvSpPr>
          <p:nvPr/>
        </p:nvSpPr>
        <p:spPr bwMode="auto">
          <a:xfrm>
            <a:off x="900113" y="908050"/>
            <a:ext cx="115093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chemeClr val="tx2"/>
                </a:solidFill>
                <a:latin typeface="Helios"/>
              </a:rPr>
              <a:t>2012 г.</a:t>
            </a:r>
          </a:p>
        </p:txBody>
      </p:sp>
      <p:sp>
        <p:nvSpPr>
          <p:cNvPr id="3082" name="Прямоугольник 31"/>
          <p:cNvSpPr>
            <a:spLocks noChangeArrowheads="1"/>
          </p:cNvSpPr>
          <p:nvPr/>
        </p:nvSpPr>
        <p:spPr bwMode="auto">
          <a:xfrm>
            <a:off x="900113" y="2205038"/>
            <a:ext cx="12239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chemeClr val="tx2"/>
                </a:solidFill>
                <a:latin typeface="Helios"/>
              </a:rPr>
              <a:t>2011 г.</a:t>
            </a:r>
          </a:p>
        </p:txBody>
      </p:sp>
      <p:sp>
        <p:nvSpPr>
          <p:cNvPr id="3083" name="Прямоугольник 35"/>
          <p:cNvSpPr>
            <a:spLocks noChangeArrowheads="1"/>
          </p:cNvSpPr>
          <p:nvPr/>
        </p:nvSpPr>
        <p:spPr bwMode="auto">
          <a:xfrm>
            <a:off x="971550" y="3644900"/>
            <a:ext cx="10080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tx2"/>
                </a:solidFill>
                <a:latin typeface="Helios"/>
              </a:rPr>
              <a:t>2010 г.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395288" y="4005263"/>
            <a:ext cx="1566862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Helios"/>
              </a:rPr>
              <a:t>29 %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539750" y="2565400"/>
            <a:ext cx="1565275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Helios"/>
              </a:rPr>
              <a:t>30,5 %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468313" y="1341438"/>
            <a:ext cx="1565275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Helios"/>
              </a:rPr>
              <a:t>31,8 %</a:t>
            </a:r>
          </a:p>
        </p:txBody>
      </p:sp>
      <p:sp>
        <p:nvSpPr>
          <p:cNvPr id="3087" name="Заголовок 1"/>
          <p:cNvSpPr>
            <a:spLocks/>
          </p:cNvSpPr>
          <p:nvPr/>
        </p:nvSpPr>
        <p:spPr bwMode="auto">
          <a:xfrm rot="-5400000">
            <a:off x="-2304256" y="3248819"/>
            <a:ext cx="5472113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>
                <a:solidFill>
                  <a:schemeClr val="tx2"/>
                </a:solidFill>
                <a:latin typeface="Helios"/>
              </a:rPr>
              <a:t>ЧИСЛЕННОСТЬ РАБОТНИКОВ, ЗАНЯТЫХ ВО ВРЕДНЫХ (ОПАСНЫХ) УСЛОВИЯХ ТРУДА В БАЗОВЫХ ОТРАСЛЯХ ЭКОНОМИКИ</a:t>
            </a:r>
          </a:p>
        </p:txBody>
      </p:sp>
      <p:sp>
        <p:nvSpPr>
          <p:cNvPr id="42" name="Rectangle 20"/>
          <p:cNvSpPr>
            <a:spLocks noChangeArrowheads="1"/>
          </p:cNvSpPr>
          <p:nvPr/>
        </p:nvSpPr>
        <p:spPr bwMode="auto">
          <a:xfrm>
            <a:off x="4859338" y="1341438"/>
            <a:ext cx="3602037" cy="104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ru-RU" sz="1200" dirty="0">
                <a:solidFill>
                  <a:schemeClr val="tx2"/>
                </a:solidFill>
                <a:latin typeface="+mn-lt"/>
              </a:rPr>
              <a:t>ОБРАБАТЫВАЮЩИЕ ПРОИЗВОДСТВА – </a:t>
            </a:r>
            <a:r>
              <a:rPr lang="ru-RU" sz="1600" b="1" dirty="0">
                <a:solidFill>
                  <a:schemeClr val="tx2"/>
                </a:solidFill>
                <a:latin typeface="+mn-lt"/>
              </a:rPr>
              <a:t>33,4 %</a:t>
            </a:r>
          </a:p>
          <a:p>
            <a:pPr eaLnBrk="0" hangingPunct="0">
              <a:defRPr/>
            </a:pPr>
            <a:r>
              <a:rPr lang="ru-RU" sz="1200" dirty="0">
                <a:solidFill>
                  <a:schemeClr val="tx2"/>
                </a:solidFill>
                <a:latin typeface="+mn-lt"/>
              </a:rPr>
              <a:t>НА ТРАНСПОРТЕ – </a:t>
            </a:r>
            <a:r>
              <a:rPr lang="ru-RU" sz="1600" b="1" dirty="0">
                <a:solidFill>
                  <a:schemeClr val="tx2"/>
                </a:solidFill>
                <a:latin typeface="+mn-lt"/>
              </a:rPr>
              <a:t>35,1 %</a:t>
            </a:r>
          </a:p>
          <a:p>
            <a:pPr eaLnBrk="0" hangingPunct="0">
              <a:defRPr/>
            </a:pPr>
            <a:r>
              <a:rPr lang="ru-RU" sz="1200" dirty="0">
                <a:solidFill>
                  <a:schemeClr val="tx2"/>
                </a:solidFill>
                <a:latin typeface="+mn-lt"/>
              </a:rPr>
              <a:t>ДОБЫЧА ПОЛЕЗНЫХ ИСКОПАЕМЫХ – </a:t>
            </a:r>
            <a:r>
              <a:rPr lang="ru-RU" sz="1600" b="1" dirty="0">
                <a:solidFill>
                  <a:schemeClr val="tx2"/>
                </a:solidFill>
                <a:latin typeface="+mn-lt"/>
              </a:rPr>
              <a:t>46,2 %</a:t>
            </a:r>
            <a:r>
              <a:rPr lang="ru-RU" sz="1200" dirty="0">
                <a:solidFill>
                  <a:schemeClr val="tx2"/>
                </a:solidFill>
                <a:latin typeface="+mn-lt"/>
              </a:rPr>
              <a:t> </a:t>
            </a:r>
          </a:p>
          <a:p>
            <a:pPr eaLnBrk="0" hangingPunct="0">
              <a:defRPr/>
            </a:pPr>
            <a:r>
              <a:rPr lang="ru-RU" sz="1400" b="1" dirty="0">
                <a:solidFill>
                  <a:schemeClr val="tx2"/>
                </a:solidFill>
                <a:latin typeface="+mn-lt"/>
              </a:rPr>
              <a:t>ОБРАЗОВАНИЕ (вузы) – 13,0 %</a:t>
            </a:r>
          </a:p>
        </p:txBody>
      </p:sp>
      <p:sp>
        <p:nvSpPr>
          <p:cNvPr id="62" name="Заголовок 1"/>
          <p:cNvSpPr>
            <a:spLocks/>
          </p:cNvSpPr>
          <p:nvPr/>
        </p:nvSpPr>
        <p:spPr bwMode="auto">
          <a:xfrm>
            <a:off x="3995738" y="2924175"/>
            <a:ext cx="4032250" cy="244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r>
              <a:rPr lang="ru-RU" sz="2000" b="1" dirty="0">
                <a:solidFill>
                  <a:schemeClr val="tx2"/>
                </a:solidFill>
                <a:latin typeface="Helios"/>
              </a:rPr>
              <a:t>В ЭКОНОМИКЕ РОССИИ –</a:t>
            </a:r>
          </a:p>
          <a:p>
            <a:pPr algn="r">
              <a:defRPr/>
            </a:pP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Helios"/>
              </a:rPr>
              <a:t>48,7</a:t>
            </a:r>
            <a:r>
              <a:rPr lang="ru-RU" sz="2000" b="1" dirty="0">
                <a:solidFill>
                  <a:schemeClr val="tx2"/>
                </a:solidFill>
                <a:latin typeface="Helios"/>
              </a:rPr>
              <a:t> МЛН. РАБОЧИХ МЕСТ, </a:t>
            </a:r>
          </a:p>
          <a:p>
            <a:pPr algn="r">
              <a:defRPr/>
            </a:pPr>
            <a:r>
              <a:rPr lang="ru-RU" sz="2000" b="1" dirty="0">
                <a:solidFill>
                  <a:schemeClr val="tx2"/>
                </a:solidFill>
                <a:latin typeface="Helios"/>
              </a:rPr>
              <a:t>НА КОТОРЫХ ЗАНЯТО </a:t>
            </a:r>
          </a:p>
          <a:p>
            <a:pPr algn="r">
              <a:defRPr/>
            </a:pP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Helios"/>
              </a:rPr>
              <a:t>71,7</a:t>
            </a:r>
            <a:r>
              <a:rPr lang="ru-RU" sz="2000" b="1" dirty="0">
                <a:solidFill>
                  <a:schemeClr val="tx2"/>
                </a:solidFill>
                <a:latin typeface="Helios"/>
              </a:rPr>
              <a:t> МЛН. РАБОТНИКОВ</a:t>
            </a:r>
          </a:p>
        </p:txBody>
      </p:sp>
      <p:sp>
        <p:nvSpPr>
          <p:cNvPr id="3090" name="Прямоугольник 35"/>
          <p:cNvSpPr>
            <a:spLocks noChangeArrowheads="1"/>
          </p:cNvSpPr>
          <p:nvPr/>
        </p:nvSpPr>
        <p:spPr bwMode="auto">
          <a:xfrm>
            <a:off x="755650" y="4652963"/>
            <a:ext cx="13509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chemeClr val="tx2"/>
                </a:solidFill>
                <a:latin typeface="Helios"/>
              </a:rPr>
              <a:t>2009 г.</a:t>
            </a:r>
          </a:p>
        </p:txBody>
      </p:sp>
      <p:sp>
        <p:nvSpPr>
          <p:cNvPr id="3091" name="Прямоугольник 35"/>
          <p:cNvSpPr>
            <a:spLocks noChangeArrowheads="1"/>
          </p:cNvSpPr>
          <p:nvPr/>
        </p:nvSpPr>
        <p:spPr bwMode="auto">
          <a:xfrm>
            <a:off x="900113" y="5516563"/>
            <a:ext cx="11509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chemeClr val="tx2"/>
                </a:solidFill>
                <a:latin typeface="Helios"/>
              </a:rPr>
              <a:t>2008 г.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39750" y="5013325"/>
            <a:ext cx="1566863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Helios"/>
              </a:rPr>
              <a:t>27,5 %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468313" y="5876925"/>
            <a:ext cx="1566862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Helios"/>
              </a:rPr>
              <a:t>26,2 %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60370"/>
            <a:ext cx="543342" cy="72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7885113" y="6492875"/>
            <a:ext cx="1125537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01F41631-EE5F-4C1C-A455-6918D7E8A76C}" type="slidenum">
              <a:rPr lang="ru-RU" alt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20</a:t>
            </a:fld>
            <a:endParaRPr lang="ru-RU" alt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pPr>
              <a:defRPr/>
            </a:pPr>
            <a:r>
              <a:rPr lang="ru-RU" sz="2000" b="1" dirty="0" smtClean="0">
                <a:solidFill>
                  <a:schemeClr val="tx2"/>
                </a:solidFill>
                <a:latin typeface="Helios"/>
                <a:ea typeface="+mn-ea"/>
                <a:cs typeface="Arial" pitchFamily="34" charset="0"/>
              </a:rPr>
              <a:t>ДЕКЛАРИРОВАНИЕ </a:t>
            </a:r>
            <a:br>
              <a:rPr lang="ru-RU" sz="2000" b="1" dirty="0" smtClean="0">
                <a:solidFill>
                  <a:schemeClr val="tx2"/>
                </a:solidFill>
                <a:latin typeface="Helios"/>
                <a:ea typeface="+mn-ea"/>
                <a:cs typeface="Arial" pitchFamily="34" charset="0"/>
              </a:rPr>
            </a:br>
            <a:r>
              <a:rPr lang="ru-RU" sz="2000" b="1" dirty="0" smtClean="0">
                <a:solidFill>
                  <a:schemeClr val="tx2"/>
                </a:solidFill>
                <a:latin typeface="Helios"/>
                <a:ea typeface="+mn-ea"/>
                <a:cs typeface="Arial" pitchFamily="34" charset="0"/>
              </a:rPr>
              <a:t>соответствия условий труда государственным нормативным требованиям охраны труда (ст. 11)</a:t>
            </a:r>
          </a:p>
        </p:txBody>
      </p:sp>
      <p:graphicFrame>
        <p:nvGraphicFramePr>
          <p:cNvPr id="13" name="Схема 12"/>
          <p:cNvGraphicFramePr/>
          <p:nvPr/>
        </p:nvGraphicFramePr>
        <p:xfrm>
          <a:off x="251520" y="836712"/>
          <a:ext cx="8640960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1258888" y="5013325"/>
            <a:ext cx="1943100" cy="71913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</a:rPr>
              <a:t>Срок действия декларации 5 лет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284663" y="4797425"/>
            <a:ext cx="4679950" cy="165576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/>
                </a:solidFill>
              </a:rPr>
              <a:t>Срок действия считается продленным на следующие     5 лет в случае отсутствия за период действия декларации несчастных случаев на производстве и профессиональных заболеваний работников, занятых на рабочих местах, в отношении которых принята указанная декларация</a:t>
            </a: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2843213" y="4797425"/>
            <a:ext cx="0" cy="144463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9" idx="3"/>
          </p:cNvCxnSpPr>
          <p:nvPr/>
        </p:nvCxnSpPr>
        <p:spPr>
          <a:xfrm>
            <a:off x="3201988" y="5372100"/>
            <a:ext cx="1082675" cy="2174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D023B6DC-C338-4473-9933-CC89EAB7B985}" type="slidenum">
              <a:rPr lang="ru-RU" alt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21</a:t>
            </a:fld>
            <a:endParaRPr lang="ru-RU" alt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706438"/>
          </a:xfrm>
        </p:spPr>
        <p:txBody>
          <a:bodyPr/>
          <a:lstStyle/>
          <a:p>
            <a:pPr>
              <a:defRPr/>
            </a:pPr>
            <a:r>
              <a:rPr lang="ru-RU" sz="2000" b="1" cap="all" dirty="0" smtClean="0">
                <a:solidFill>
                  <a:schemeClr val="tx2"/>
                </a:solidFill>
                <a:latin typeface="Helios"/>
              </a:rPr>
              <a:t>Исследования и измерения вредных и (или) опасных производственных факторов (ст. 12)</a:t>
            </a:r>
            <a:endParaRPr lang="ru-RU" sz="2000" b="1" cap="all" dirty="0">
              <a:solidFill>
                <a:schemeClr val="tx2"/>
              </a:solidFill>
              <a:latin typeface="Helios"/>
            </a:endParaRPr>
          </a:p>
        </p:txBody>
      </p:sp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val="4248947449"/>
              </p:ext>
            </p:extLst>
          </p:nvPr>
        </p:nvGraphicFramePr>
        <p:xfrm>
          <a:off x="179512" y="980728"/>
          <a:ext cx="8784976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0777771"/>
              </p:ext>
            </p:extLst>
          </p:nvPr>
        </p:nvGraphicFramePr>
        <p:xfrm>
          <a:off x="-108520" y="1268760"/>
          <a:ext cx="9649072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fld id="{18B418DA-37B5-4008-9A31-4AE047453EE8}" type="slidenum">
              <a:rPr lang="ru-RU" sz="180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None/>
              </a:pPr>
              <a:t>22</a:t>
            </a:fld>
            <a:endParaRPr lang="ru-RU" sz="1800" dirty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706438"/>
          </a:xfrm>
        </p:spPr>
        <p:txBody>
          <a:bodyPr/>
          <a:lstStyle/>
          <a:p>
            <a:pPr>
              <a:defRPr/>
            </a:pPr>
            <a:r>
              <a:rPr lang="ru-RU" sz="2000" b="1" cap="all" dirty="0" smtClean="0">
                <a:solidFill>
                  <a:schemeClr val="tx2"/>
                </a:solidFill>
                <a:latin typeface="Helios"/>
              </a:rPr>
              <a:t>Исследования и измерения вредных и (или) опасных производственных факторов (ст. 12)</a:t>
            </a:r>
            <a:endParaRPr lang="ru-RU" sz="2000" b="1" cap="all" dirty="0">
              <a:solidFill>
                <a:schemeClr val="tx2"/>
              </a:solidFill>
              <a:latin typeface="Helios"/>
            </a:endParaRPr>
          </a:p>
        </p:txBody>
      </p:sp>
    </p:spTree>
    <p:extLst>
      <p:ext uri="{BB962C8B-B14F-4D97-AF65-F5344CB8AC3E}">
        <p14:creationId xmlns:p14="http://schemas.microsoft.com/office/powerpoint/2010/main" val="383281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363272" cy="864000"/>
          </a:xfrm>
        </p:spPr>
        <p:txBody>
          <a:bodyPr/>
          <a:lstStyle/>
          <a:p>
            <a:r>
              <a:rPr lang="ru-RU" sz="2000" b="1" cap="all" dirty="0">
                <a:solidFill>
                  <a:schemeClr val="tx2"/>
                </a:solidFill>
                <a:latin typeface="Helios"/>
              </a:rPr>
              <a:t>Вредные и (или) опасные факторы производственной среды и трудового </a:t>
            </a:r>
            <a:r>
              <a:rPr lang="ru-RU" sz="2000" b="1" cap="all" dirty="0" smtClean="0">
                <a:solidFill>
                  <a:schemeClr val="tx2"/>
                </a:solidFill>
                <a:latin typeface="Helios"/>
              </a:rPr>
              <a:t>процесса</a:t>
            </a:r>
            <a:r>
              <a:rPr lang="ru-RU" sz="2000" b="1" dirty="0">
                <a:solidFill>
                  <a:schemeClr val="tx2"/>
                </a:solidFill>
                <a:latin typeface="Helios"/>
                <a:cs typeface="Arial" pitchFamily="34" charset="0"/>
              </a:rPr>
              <a:t> (ст. </a:t>
            </a:r>
            <a:r>
              <a:rPr lang="ru-RU" sz="2000" b="1" dirty="0" smtClean="0">
                <a:solidFill>
                  <a:schemeClr val="tx2"/>
                </a:solidFill>
                <a:latin typeface="Helios"/>
                <a:cs typeface="Arial" pitchFamily="34" charset="0"/>
              </a:rPr>
              <a:t>13)</a:t>
            </a:r>
            <a:endParaRPr lang="ru-RU" sz="2000" b="1" cap="all" dirty="0">
              <a:solidFill>
                <a:schemeClr val="tx2"/>
              </a:solidFill>
              <a:latin typeface="Helios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33666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fld id="{18B418DA-37B5-4008-9A31-4AE047453EE8}" type="slidenum">
              <a:rPr lang="ru-RU" sz="180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None/>
              </a:pPr>
              <a:t>23</a:t>
            </a:fld>
            <a:endParaRPr lang="ru-RU" sz="1800" dirty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2833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2E7D6B9B-B053-4613-A631-A4C15504AF29}" type="slidenum">
              <a:rPr lang="ru-RU" alt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24</a:t>
            </a:fld>
            <a:endParaRPr lang="ru-RU" alt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4339" name="Заголовок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8280400" cy="433387"/>
          </a:xfrm>
        </p:spPr>
        <p:txBody>
          <a:bodyPr/>
          <a:lstStyle/>
          <a:p>
            <a:r>
              <a:rPr lang="ru-RU" altLang="ru-RU" sz="2000" b="1" dirty="0" smtClean="0">
                <a:solidFill>
                  <a:schemeClr val="tx2"/>
                </a:solidFill>
                <a:latin typeface="Helios"/>
              </a:rPr>
              <a:t>КЛАССЫ УСЛОВИЙ ТРУДА </a:t>
            </a:r>
            <a:r>
              <a:rPr lang="ru-RU" sz="2000" b="1" dirty="0">
                <a:solidFill>
                  <a:schemeClr val="tx2"/>
                </a:solidFill>
                <a:latin typeface="Helios"/>
                <a:cs typeface="Arial" pitchFamily="34" charset="0"/>
              </a:rPr>
              <a:t>(ст. </a:t>
            </a:r>
            <a:r>
              <a:rPr lang="ru-RU" sz="2000" b="1" dirty="0" smtClean="0">
                <a:solidFill>
                  <a:schemeClr val="tx2"/>
                </a:solidFill>
                <a:latin typeface="Helios"/>
                <a:cs typeface="Arial" pitchFamily="34" charset="0"/>
              </a:rPr>
              <a:t>14)</a:t>
            </a:r>
            <a:endParaRPr lang="ru-RU" altLang="ru-RU" sz="2000" b="1" dirty="0" smtClean="0">
              <a:solidFill>
                <a:schemeClr val="tx2"/>
              </a:solidFill>
              <a:latin typeface="Helios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50825" y="549275"/>
            <a:ext cx="8713788" cy="143986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schemeClr val="tx1"/>
                </a:solidFill>
              </a:rPr>
              <a:t>Оптимальные условия труда (1 класс)</a:t>
            </a:r>
            <a:endParaRPr lang="ru-RU" sz="1500" dirty="0">
              <a:solidFill>
                <a:schemeClr val="tx1"/>
              </a:solidFill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dirty="0">
                <a:solidFill>
                  <a:schemeClr val="tx1"/>
                </a:solidFill>
              </a:rPr>
              <a:t>условия труда, при которых воздействие на организм работника идентифицированных потенциально вредных и опасных факторов, способных оказать неблагоприятное воздействие на организм работника, отсутствует, либо уровни их воздействия минимальны в сравнении со значениями, установленными нормативами, и создаются предпосылки для поддержания высокого уровня работоспособности </a:t>
            </a:r>
            <a:endParaRPr lang="ru-RU" sz="1500" b="1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50825" y="2205038"/>
            <a:ext cx="8713788" cy="1295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500" b="1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1500" b="1" dirty="0">
                <a:solidFill>
                  <a:schemeClr val="tx1"/>
                </a:solidFill>
              </a:rPr>
              <a:t>Допустимые условия труда (2 класс)</a:t>
            </a:r>
          </a:p>
          <a:p>
            <a:pPr>
              <a:defRPr/>
            </a:pPr>
            <a:r>
              <a:rPr lang="ru-RU" sz="1500" dirty="0">
                <a:solidFill>
                  <a:schemeClr val="tx1"/>
                </a:solidFill>
              </a:rPr>
              <a:t>условия труда, при которых на организм работника воздействуют идентифицированные потенциально вредные и опасные факторы, уровни воздействия которых не превышают значений, установленных нормативами, или функциональные изменения в организме работника восстанавливаются во время регламентированного отдыха или к началу следующей смены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500" b="1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50825" y="3716338"/>
            <a:ext cx="8642350" cy="100806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schemeClr val="tx1"/>
                </a:solidFill>
              </a:rPr>
              <a:t>Вредные условия труда (3 класс)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dirty="0">
                <a:solidFill>
                  <a:schemeClr val="tx1"/>
                </a:solidFill>
              </a:rPr>
              <a:t>условия труда, характеризующиеся наличием идентифицированных потенциально вредных и опасных факторов, уровни которых превышают значения, установленные нормативами, включая подклассы 3.1, 3.2, 3.3, 3.4</a:t>
            </a:r>
            <a:endParaRPr lang="ru-RU" sz="1500" b="1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50825" y="4941888"/>
            <a:ext cx="8642350" cy="12954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schemeClr val="tx1"/>
                </a:solidFill>
              </a:rPr>
              <a:t>Опасные условия труда (4 класс)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dirty="0">
                <a:solidFill>
                  <a:schemeClr val="tx1"/>
                </a:solidFill>
              </a:rPr>
              <a:t>условия труда, характеризующиеся наличием идентифицированных потенциально вредных и опасных факторов, уровни воздействия которых способны в течение рабочего дня (рабочей смены) (или их частей) создать угрозу для жизни работника, а последствия их воздействия обеспечивают высокий риск развития острого профессионального заболевания в периоде трудовой деятельности</a:t>
            </a:r>
            <a:endParaRPr lang="ru-RU" sz="15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6609639" y="6453188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950F0E06-2E76-4BE8-8F6E-6E6E48720CCC}" type="slidenum">
              <a:rPr lang="ru-RU" alt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25</a:t>
            </a:fld>
            <a:endParaRPr lang="ru-RU" altLang="ru-RU" sz="1800" dirty="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5363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215900"/>
          </a:xfrm>
        </p:spPr>
        <p:txBody>
          <a:bodyPr/>
          <a:lstStyle/>
          <a:p>
            <a:r>
              <a:rPr lang="ru-RU" altLang="ru-RU" sz="2000" b="1" dirty="0" smtClean="0">
                <a:solidFill>
                  <a:schemeClr val="tx2"/>
                </a:solidFill>
                <a:latin typeface="Helios"/>
              </a:rPr>
              <a:t>СРЕДСТВА ИНДИВИДУАЛЬНОЙ ЗАЩИТЫ</a:t>
            </a:r>
          </a:p>
        </p:txBody>
      </p:sp>
      <p:sp>
        <p:nvSpPr>
          <p:cNvPr id="10" name="Стрелка вниз 9"/>
          <p:cNvSpPr/>
          <p:nvPr/>
        </p:nvSpPr>
        <p:spPr>
          <a:xfrm>
            <a:off x="142875" y="654050"/>
            <a:ext cx="8785225" cy="5399088"/>
          </a:xfrm>
          <a:prstGeom prst="downArrow">
            <a:avLst>
              <a:gd name="adj1" fmla="val 50000"/>
              <a:gd name="adj2" fmla="val 50185"/>
            </a:avLst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bg1"/>
                </a:solidFill>
              </a:rPr>
              <a:t>В случае применения работниками эффективных средств индивидуальной защиты, прошедших обязательную сертификацию, класс (подкласс) условий труда может быть снижен комиссией на основании заключения эксперта организации , проводящей </a:t>
            </a:r>
            <a:r>
              <a:rPr lang="ru-RU" sz="2200" dirty="0" err="1">
                <a:solidFill>
                  <a:schemeClr val="bg1"/>
                </a:solidFill>
              </a:rPr>
              <a:t>спецоценку</a:t>
            </a:r>
            <a:r>
              <a:rPr lang="ru-RU" sz="2200" dirty="0">
                <a:solidFill>
                  <a:schemeClr val="bg1"/>
                </a:solidFill>
              </a:rPr>
              <a:t>, на одну степень в соответствии с Методикой</a:t>
            </a:r>
            <a:r>
              <a:rPr lang="en-US" sz="2200" dirty="0">
                <a:solidFill>
                  <a:schemeClr val="bg1"/>
                </a:solidFill>
              </a:rPr>
              <a:t>*</a:t>
            </a:r>
            <a:endParaRPr lang="ru-RU" sz="2200" dirty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bg1"/>
                </a:solidFill>
              </a:rPr>
              <a:t>(ст.14, п.6)</a:t>
            </a:r>
            <a:endParaRPr lang="ru-RU" sz="2200" b="1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3850" y="5661025"/>
            <a:ext cx="8424863" cy="792163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/>
              <a:t>*</a:t>
            </a:r>
            <a:r>
              <a:rPr lang="ru-RU" sz="1600" b="1" dirty="0"/>
              <a:t>Методика снижения класса (подкласса) условий труда при применении СИЗ, утверждается Минтрудом России по согласованию с </a:t>
            </a:r>
            <a:r>
              <a:rPr lang="ru-RU" sz="1600" b="1" dirty="0" err="1"/>
              <a:t>Роспотребнадзором</a:t>
            </a:r>
            <a:r>
              <a:rPr lang="ru-RU" sz="1600" b="1" dirty="0"/>
              <a:t> </a:t>
            </a:r>
            <a:endParaRPr lang="en-US" sz="16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/>
              <a:t>и с учетом мнения РТК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endParaRPr lang="ru-RU" altLang="ru-RU" smtClean="0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fld id="{55C504E3-854A-42DD-ACB1-61EEBDB7A730}" type="slidenum">
              <a:rPr lang="ru-RU" alt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26</a:t>
            </a:fld>
            <a:endParaRPr lang="ru-RU" alt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8313" y="260350"/>
            <a:ext cx="8351837" cy="936625"/>
          </a:xfrm>
          <a:prstGeom prst="round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Использование результатов специальной оценки условий труда</a:t>
            </a: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094308803"/>
              </p:ext>
            </p:extLst>
          </p:nvPr>
        </p:nvGraphicFramePr>
        <p:xfrm>
          <a:off x="539552" y="1340768"/>
          <a:ext cx="8208912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432000"/>
          </a:xfrm>
        </p:spPr>
        <p:txBody>
          <a:bodyPr/>
          <a:lstStyle/>
          <a:p>
            <a:r>
              <a:rPr lang="ru-RU" sz="2000" b="1" dirty="0">
                <a:solidFill>
                  <a:schemeClr val="tx2"/>
                </a:solidFill>
                <a:latin typeface="Helios"/>
              </a:rPr>
              <a:t>Переходные </a:t>
            </a:r>
            <a:r>
              <a:rPr lang="ru-RU" sz="2000" b="1" dirty="0" smtClean="0">
                <a:solidFill>
                  <a:schemeClr val="tx2"/>
                </a:solidFill>
                <a:latin typeface="Helios"/>
              </a:rPr>
              <a:t>положения</a:t>
            </a:r>
            <a:endParaRPr lang="ru-RU" sz="2000" b="1" dirty="0">
              <a:solidFill>
                <a:schemeClr val="tx2"/>
              </a:solidFill>
              <a:latin typeface="Helio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B418DA-37B5-4008-9A31-4AE047453EE8}" type="slidenum">
              <a:rPr lang="ru-RU" smtClean="0"/>
              <a:pPr>
                <a:defRPr/>
              </a:pPr>
              <a:t>27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59632" y="692696"/>
            <a:ext cx="7645849" cy="2880320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smtClean="0"/>
              <a:t>В </a:t>
            </a:r>
            <a:r>
              <a:rPr lang="ru-RU" sz="1400" b="1" dirty="0"/>
              <a:t>случае, если до дня вступления в силу настоящего Федерального закона в отношении рабочих мест была проведена аттестация рабочих мест по условиям труда, специальная оценка условий труда в отношении таких рабочих мест может не проводиться в течение пяти лет со дня завершения данной </a:t>
            </a:r>
            <a:r>
              <a:rPr lang="ru-RU" sz="1400" b="1" dirty="0" smtClean="0"/>
              <a:t>аттестации … </a:t>
            </a:r>
            <a:r>
              <a:rPr lang="ru-RU" sz="1400" b="1" dirty="0"/>
              <a:t>При этом для целей, определенных статьей </a:t>
            </a:r>
            <a:r>
              <a:rPr lang="ru-RU" sz="1400" b="1" dirty="0" smtClean="0"/>
              <a:t>7 («</a:t>
            </a:r>
            <a:r>
              <a:rPr lang="ru-RU" sz="1400" dirty="0" smtClean="0"/>
              <a:t>Применение </a:t>
            </a:r>
            <a:r>
              <a:rPr lang="ru-RU" sz="1400" dirty="0"/>
              <a:t>результатов проведения специальной оценки условий </a:t>
            </a:r>
            <a:r>
              <a:rPr lang="ru-RU" sz="1400" dirty="0" smtClean="0"/>
              <a:t>труда»</a:t>
            </a:r>
            <a:r>
              <a:rPr lang="ru-RU" sz="1400" b="1" dirty="0" smtClean="0"/>
              <a:t>) </a:t>
            </a:r>
            <a:r>
              <a:rPr lang="ru-RU" sz="1400" b="1" dirty="0"/>
              <a:t>настоящего Федерального закона, </a:t>
            </a:r>
            <a:r>
              <a:rPr lang="ru-RU" b="1" u="sng" dirty="0"/>
              <a:t>используются результаты данной аттестации</a:t>
            </a:r>
            <a:r>
              <a:rPr lang="ru-RU" sz="1400" b="1" dirty="0"/>
              <a:t>, проведенной в соответствии с действовавшим до дня вступления в силу настоящего Федерального закона порядком. Работодатель вправе провести специальную оценку условий труда в порядке, установленном настоящим Федеральным законом, до истечения срока действия имеющихся результатов аттестации рабочих мест по условиям труда</a:t>
            </a:r>
            <a:r>
              <a:rPr lang="ru-RU" sz="1400" b="1" dirty="0" smtClean="0"/>
              <a:t>.</a:t>
            </a:r>
            <a:r>
              <a:rPr lang="ru-RU" sz="1400" b="1" dirty="0">
                <a:solidFill>
                  <a:schemeClr val="bg1"/>
                </a:solidFill>
                <a:latin typeface="Helios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Helios"/>
              </a:rPr>
              <a:t>(426-ФЗ ст. </a:t>
            </a:r>
            <a:r>
              <a:rPr lang="ru-RU" b="1" dirty="0" smtClean="0">
                <a:solidFill>
                  <a:schemeClr val="bg1"/>
                </a:solidFill>
                <a:latin typeface="Helios"/>
              </a:rPr>
              <a:t>27 п.4) </a:t>
            </a:r>
            <a:endParaRPr lang="ru-RU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-328297" y="116632"/>
            <a:ext cx="1947969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1300" b="1" dirty="0" smtClean="0">
                <a:solidFill>
                  <a:srgbClr val="FF0000"/>
                </a:solidFill>
                <a:latin typeface="+mj-lt"/>
                <a:cs typeface="Calibri" panose="020F0502020204030204" pitchFamily="34" charset="0"/>
              </a:rPr>
              <a:t>!</a:t>
            </a:r>
            <a:endParaRPr lang="ru-RU" sz="41300" b="1" dirty="0">
              <a:solidFill>
                <a:srgbClr val="FF0000"/>
              </a:solidFill>
              <a:latin typeface="+mj-lt"/>
              <a:cs typeface="Calibri" panose="020F050202020403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260711" y="3789041"/>
            <a:ext cx="7646400" cy="2880320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chemeClr val="tx1"/>
                </a:solidFill>
              </a:rPr>
              <a:t>в отношении работников, занятых на работах с вредными и (или) опасными условиями труда, компенсационных мер, направленных на ослабление негативного воздействия на их здоровье вредных и (или) опасных факторов производственной среды и трудового процесса (сокращенная продолжительность рабочего времени, ежегодный дополнительный оплачиваемый отпуск либо денежная компенсация за них, а также повышенная оплата труда), </a:t>
            </a:r>
            <a:r>
              <a:rPr lang="ru-RU" sz="1600" b="1" u="sng" dirty="0">
                <a:solidFill>
                  <a:schemeClr val="tx1"/>
                </a:solidFill>
              </a:rPr>
              <a:t>порядок и условия осуществления таких мер не могут быть ухудшены, а размеры снижены</a:t>
            </a:r>
            <a:r>
              <a:rPr lang="ru-RU" sz="1400" b="1" dirty="0">
                <a:solidFill>
                  <a:schemeClr val="tx1"/>
                </a:solidFill>
              </a:rPr>
              <a:t> по сравнению с порядком, условиями и размерами фактически реализуемых в отношении указанных работников компенсационных мер по состоянию на день вступления в силу настоящего Федерального закона при условии сохранения соответствующих условий труда на рабочем месте, явившихся основанием для назначения реализуемых компенсационных мер</a:t>
            </a:r>
            <a:r>
              <a:rPr lang="ru-RU" sz="1400" b="1" dirty="0" smtClean="0">
                <a:solidFill>
                  <a:schemeClr val="tx1"/>
                </a:solidFill>
              </a:rPr>
              <a:t>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schemeClr val="tx1"/>
                </a:solidFill>
                <a:latin typeface="Helios"/>
              </a:rPr>
              <a:t>(</a:t>
            </a:r>
            <a:r>
              <a:rPr lang="ru-RU" b="1" dirty="0">
                <a:solidFill>
                  <a:schemeClr val="tx1"/>
                </a:solidFill>
                <a:latin typeface="Helios"/>
              </a:rPr>
              <a:t>421-ФЗ ст.15 п.3)</a:t>
            </a:r>
            <a:endParaRPr lang="ru-RU" b="1" dirty="0">
              <a:solidFill>
                <a:schemeClr val="tx1"/>
              </a:solidFill>
              <a:latin typeface="Helios"/>
            </a:endParaRPr>
          </a:p>
        </p:txBody>
      </p:sp>
    </p:spTree>
    <p:extLst>
      <p:ext uri="{BB962C8B-B14F-4D97-AF65-F5344CB8AC3E}">
        <p14:creationId xmlns:p14="http://schemas.microsoft.com/office/powerpoint/2010/main" val="19405254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9270649"/>
              </p:ext>
            </p:extLst>
          </p:nvPr>
        </p:nvGraphicFramePr>
        <p:xfrm>
          <a:off x="457200" y="836712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fld id="{18B418DA-37B5-4008-9A31-4AE047453EE8}" type="slidenum">
              <a:rPr lang="ru-RU" sz="180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None/>
              </a:pPr>
              <a:t>28</a:t>
            </a:fld>
            <a:endParaRPr lang="ru-RU" sz="1800" dirty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846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432000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2"/>
                </a:solidFill>
                <a:latin typeface="Helios"/>
                <a:ea typeface="+mn-ea"/>
                <a:cs typeface="Arial" pitchFamily="34" charset="0"/>
                <a:hlinkMouseOver r:id="rId2" action="ppaction://hlinksldjump"/>
              </a:rPr>
              <a:t>Статья 92 Трудового кодекса РФ. </a:t>
            </a:r>
            <a:r>
              <a:rPr lang="ru-RU" sz="2000" b="1" dirty="0">
                <a:solidFill>
                  <a:schemeClr val="tx2"/>
                </a:solidFill>
                <a:latin typeface="Helios"/>
                <a:ea typeface="+mn-ea"/>
                <a:cs typeface="Arial" pitchFamily="34" charset="0"/>
                <a:hlinkMouseOver r:id="rId2" action="ppaction://hlinksldjump"/>
              </a:rPr>
              <a:t>Сокращенная продолжительность рабочего времени</a:t>
            </a:r>
          </a:p>
        </p:txBody>
      </p:sp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0550124"/>
              </p:ext>
            </p:extLst>
          </p:nvPr>
        </p:nvGraphicFramePr>
        <p:xfrm>
          <a:off x="395536" y="1277620"/>
          <a:ext cx="8229600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До 31 декабря 2013 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 1 января 2014 г</a:t>
                      </a:r>
                      <a:r>
                        <a:rPr lang="ru-RU" dirty="0" smtClean="0"/>
                        <a:t>., после</a:t>
                      </a:r>
                      <a:r>
                        <a:rPr lang="ru-RU" baseline="0" dirty="0" smtClean="0"/>
                        <a:t> проведения специальной оценки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работников, занятых на работах с вредными и (или) опасными условиями труда, - не более 36 часов в неделю в порядке, установленном Правительством Российской Федерации с учетом мнения Российской трехсторонней комиссии по регулированию социально-трудовых отношений.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работников, условия труда на рабочих местах которых по результатам специальной оценки условий труда отнесены к вредным условиям труда 3 или 4 степени или опасным условиям труда, - не более 36 часов в неделю.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Продолжительность рабочего времени конкретного работника устанавливается трудовым договором на основании отраслевого (межотраслевого) соглашения и коллективного договора с учетом результатов специальной оценки условий труда.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fld id="{18B418DA-37B5-4008-9A31-4AE047453EE8}" type="slidenum">
              <a:rPr lang="ru-RU" sz="180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None/>
              </a:pPr>
              <a:t>29</a:t>
            </a:fld>
            <a:endParaRPr lang="ru-RU" sz="1800" dirty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73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8172450" y="6356350"/>
            <a:ext cx="5143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Aft>
                <a:spcPct val="0"/>
              </a:spcAft>
              <a:buFont typeface="Arial" pitchFamily="34" charset="0"/>
              <a:buNone/>
            </a:pPr>
            <a:fld id="{98C067F3-89A0-40A4-A714-2ECD177671B4}" type="slidenum">
              <a:rPr lang="ru-RU" alt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eaLnBrk="1" fontAlgn="base" hangingPunct="1">
                <a:spcAft>
                  <a:spcPct val="0"/>
                </a:spcAft>
                <a:buFont typeface="Arial" pitchFamily="34" charset="0"/>
                <a:buNone/>
              </a:pPr>
              <a:t>3</a:t>
            </a:fld>
            <a:endParaRPr lang="ru-RU" altLang="ru-RU" sz="1800" dirty="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4099" name="Заголовок 1"/>
          <p:cNvSpPr>
            <a:spLocks/>
          </p:cNvSpPr>
          <p:nvPr/>
        </p:nvSpPr>
        <p:spPr bwMode="auto">
          <a:xfrm>
            <a:off x="179388" y="187325"/>
            <a:ext cx="8856662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tx2"/>
                </a:solidFill>
                <a:latin typeface="Helios"/>
              </a:rPr>
              <a:t>ПРОФЕССИОНАЛЬНАЯ ЗАБОЛЕВАЕМОСТЬ</a:t>
            </a:r>
          </a:p>
        </p:txBody>
      </p:sp>
      <p:graphicFrame>
        <p:nvGraphicFramePr>
          <p:cNvPr id="26" name="Схема 25"/>
          <p:cNvGraphicFramePr/>
          <p:nvPr/>
        </p:nvGraphicFramePr>
        <p:xfrm>
          <a:off x="251520" y="764704"/>
          <a:ext cx="8712968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243" y="0"/>
            <a:ext cx="543342" cy="72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08112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Helios"/>
                <a:ea typeface="+mn-ea"/>
                <a:cs typeface="Arial" pitchFamily="34" charset="0"/>
                <a:hlinkMouseOver r:id="rId2" action="ppaction://hlinksldjump"/>
              </a:rPr>
              <a:t>Статья </a:t>
            </a:r>
            <a:r>
              <a:rPr lang="ru-RU" sz="2000" b="1" dirty="0" smtClean="0">
                <a:solidFill>
                  <a:schemeClr val="tx2"/>
                </a:solidFill>
                <a:latin typeface="Helios"/>
                <a:ea typeface="+mn-ea"/>
                <a:cs typeface="Arial" pitchFamily="34" charset="0"/>
                <a:hlinkMouseOver r:id="rId2" action="ppaction://hlinksldjump"/>
              </a:rPr>
              <a:t>117 Трудового кодекса РФ. </a:t>
            </a:r>
            <a:r>
              <a:rPr lang="ru-RU" sz="2000" b="1" dirty="0">
                <a:solidFill>
                  <a:schemeClr val="tx2"/>
                </a:solidFill>
                <a:latin typeface="Helios"/>
                <a:ea typeface="+mn-ea"/>
                <a:cs typeface="Arial" pitchFamily="34" charset="0"/>
                <a:hlinkMouseOver r:id="rId2" action="ppaction://hlinksldjump"/>
              </a:rPr>
              <a:t>Ежегодный дополнительный оплачиваемый отпуск работникам, занятым на работах с вредными и (или) опасными условиями труда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7640439"/>
              </p:ext>
            </p:extLst>
          </p:nvPr>
        </p:nvGraphicFramePr>
        <p:xfrm>
          <a:off x="395536" y="1268760"/>
          <a:ext cx="8229600" cy="4585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11154">
                <a:tc>
                  <a:txBody>
                    <a:bodyPr/>
                    <a:lstStyle/>
                    <a:p>
                      <a:r>
                        <a:rPr lang="ru-RU" dirty="0" smtClean="0"/>
                        <a:t>До 31 декабря 2013 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 1 января 2014 г.</a:t>
                      </a:r>
                      <a:endParaRPr lang="ru-RU" dirty="0"/>
                    </a:p>
                  </a:txBody>
                  <a:tcPr/>
                </a:tc>
              </a:tr>
              <a:tr h="4220234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Минимальная продолжительность ежегодного дополнительного оплачиваемого отпуска работникам, занятым на работах с вредными и (или) опасными условиями труда, и условия его предоставления устанавливаются в порядке, определяемом Правительством Российской Федерации, с учетом мнения Российской трехсторонней комиссии по регулированию социально-трудовых отношений.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Статья 117. Ежегодный дополнительный оплачиваемый отпуск работникам, занятым на работах с вредными и (или) опасными условиями труда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Ежегодный дополнительный оплачиваемый отпуск предоставляется работникам, условия труда на рабочих местах которых по результатам специальной оценки условий труда отнесены к вредным условиям труда 2, 3 или 4 степени либо опасным условиям труда.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Минимальная продолжительность ежегодного дополнительного оплачиваемого отпуска работникам, указанным в части первой настоящей статьи, составляет 7 календарных дней.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fld id="{18B418DA-37B5-4008-9A31-4AE047453EE8}" type="slidenum">
              <a:rPr lang="ru-RU" sz="180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None/>
              </a:pPr>
              <a:t>30</a:t>
            </a:fld>
            <a:endParaRPr lang="ru-RU" sz="1800" dirty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20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640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Helios"/>
                <a:ea typeface="+mn-ea"/>
                <a:cs typeface="Arial" pitchFamily="34" charset="0"/>
                <a:hlinkMouseOver r:id="rId3" action="ppaction://hlinksldjump"/>
              </a:rPr>
              <a:t>Статья </a:t>
            </a:r>
            <a:r>
              <a:rPr lang="ru-RU" sz="2000" b="1" dirty="0" smtClean="0">
                <a:solidFill>
                  <a:schemeClr val="tx2"/>
                </a:solidFill>
                <a:latin typeface="Helios"/>
                <a:ea typeface="+mn-ea"/>
                <a:cs typeface="Arial" pitchFamily="34" charset="0"/>
                <a:hlinkMouseOver r:id="rId3" action="ppaction://hlinksldjump"/>
              </a:rPr>
              <a:t>147 Трудового кодекса РФ. </a:t>
            </a:r>
            <a:r>
              <a:rPr lang="ru-RU" sz="2000" b="1" dirty="0">
                <a:solidFill>
                  <a:schemeClr val="tx2"/>
                </a:solidFill>
                <a:latin typeface="Helios"/>
                <a:ea typeface="+mn-ea"/>
                <a:cs typeface="Arial" pitchFamily="34" charset="0"/>
                <a:hlinkMouseOver r:id="rId3" action="ppaction://hlinksldjump"/>
              </a:rPr>
              <a:t>Оплата труда работников, занятых на работах с вредными и (или) опасными условиями труда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9650435"/>
              </p:ext>
            </p:extLst>
          </p:nvPr>
        </p:nvGraphicFramePr>
        <p:xfrm>
          <a:off x="395536" y="1268760"/>
          <a:ext cx="8229600" cy="4028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До 31 декабря 2013 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 1 января 2014 г.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smtClean="0"/>
                        <a:t>Оплата труда работников, занятых на 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тяжелых работах, работах с вредными и (или) опасными и иными особыми условиями труда, устанавливается в повышенном размере по сравнению с тарифными ставками, окладами (должностными окладами), установленными для различных видов работ с нормальными условиями труда, но не ниже размеров, установленных трудовым законодательством и иными нормативными правовыми актами, содержащими нормы трудового права.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smtClean="0"/>
                        <a:t>Оплата труда работников, занятых на работах с вредными и (или) опасными условиями труда, устанавливается в повышенном размере.</a:t>
                      </a:r>
                    </a:p>
                    <a:p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Минимальный размер повышения оплаты труда работникам, занятым на работах с вредными и (или) опасными условиями труда, составляет 4 процента тарифной ставки (оклада), установленной для различных видов работ с нормальными условиями труда.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fld id="{18B418DA-37B5-4008-9A31-4AE047453EE8}" type="slidenum">
              <a:rPr lang="ru-RU" sz="180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None/>
              </a:pPr>
              <a:t>31</a:t>
            </a:fld>
            <a:endParaRPr lang="ru-RU" sz="1800" dirty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2800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Прямая соединительная линия 34"/>
          <p:cNvCxnSpPr/>
          <p:nvPr/>
        </p:nvCxnSpPr>
        <p:spPr>
          <a:xfrm flipV="1">
            <a:off x="392113" y="1017588"/>
            <a:ext cx="8001000" cy="79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Овал 37"/>
          <p:cNvSpPr/>
          <p:nvPr/>
        </p:nvSpPr>
        <p:spPr>
          <a:xfrm>
            <a:off x="7884369" y="6279803"/>
            <a:ext cx="936104" cy="53357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r">
              <a:spcBef>
                <a:spcPct val="20000"/>
              </a:spcBef>
              <a:buFont typeface="Arial" pitchFamily="34" charset="0"/>
              <a:buNone/>
            </a:pPr>
            <a:r>
              <a:rPr lang="ru-RU" dirty="0">
                <a:solidFill>
                  <a:srgbClr val="626262"/>
                </a:solidFill>
                <a:latin typeface="Arial Black" pitchFamily="34" charset="0"/>
              </a:rPr>
              <a:t>31</a:t>
            </a:r>
          </a:p>
        </p:txBody>
      </p:sp>
      <p:sp>
        <p:nvSpPr>
          <p:cNvPr id="16390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3124200" y="6356350"/>
            <a:ext cx="2895600" cy="36512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76472C47-AE6E-49CD-AA82-B5CD94BC193E}" type="slidenum">
              <a:rPr lang="ru-RU" altLang="ru-RU" smtClean="0">
                <a:solidFill>
                  <a:srgbClr val="FFFFFF"/>
                </a:solidFill>
              </a:rPr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36" name="Пятиугольник 35"/>
          <p:cNvSpPr/>
          <p:nvPr/>
        </p:nvSpPr>
        <p:spPr bwMode="auto">
          <a:xfrm>
            <a:off x="760895" y="476672"/>
            <a:ext cx="7818095" cy="1877437"/>
          </a:xfrm>
          <a:prstGeom prst="homePlate">
            <a:avLst/>
          </a:prstGeom>
          <a:solidFill>
            <a:srgbClr val="92D050">
              <a:alpha val="56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421-ФЗ , ст.9, п. 2.1 </a:t>
            </a:r>
          </a:p>
          <a:p>
            <a:pPr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Внести </a:t>
            </a:r>
            <a:r>
              <a:rPr lang="ru-RU" sz="2000" b="1" u="sng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изменения </a:t>
            </a:r>
            <a:r>
              <a:rPr lang="ru-RU" sz="1700" b="1" u="sng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в Федеральный закон от 15.12.2001  №167-ФЗ «Об обязательном пенсионном страховании в  РФ»</a:t>
            </a:r>
          </a:p>
          <a:p>
            <a:pPr>
              <a:defRPr/>
            </a:pPr>
            <a:r>
              <a:rPr lang="ru-RU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     В зависимости от установленного по результатам специальной оценки условий труда класса условий труда применяются следующие дополнительные тарифы страховых взносов:</a:t>
            </a:r>
          </a:p>
        </p:txBody>
      </p:sp>
      <p:graphicFrame>
        <p:nvGraphicFramePr>
          <p:cNvPr id="32" name="Таблица 31"/>
          <p:cNvGraphicFramePr>
            <a:graphicFrameLocks noGrp="1"/>
          </p:cNvGraphicFramePr>
          <p:nvPr/>
        </p:nvGraphicFramePr>
        <p:xfrm>
          <a:off x="428625" y="3286125"/>
          <a:ext cx="5429250" cy="3343303"/>
        </p:xfrm>
        <a:graphic>
          <a:graphicData uri="http://schemas.openxmlformats.org/drawingml/2006/table">
            <a:tbl>
              <a:tblPr/>
              <a:tblGrid>
                <a:gridCol w="1857375"/>
                <a:gridCol w="1357313"/>
                <a:gridCol w="2214562"/>
              </a:tblGrid>
              <a:tr h="1135027"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Book Antiqua" pitchFamily="18" charset="0"/>
                        </a:rPr>
                        <a:t>Класс условий труда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 Antiqua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Book Antiqua" pitchFamily="18" charset="0"/>
                        </a:rPr>
                        <a:t>Подкласс условий труда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 Antiqua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Book Antiqua" pitchFamily="18" charset="0"/>
                        </a:rPr>
                        <a:t>Дополнительный тариф страхового взноса</a:t>
                      </a:r>
                      <a:endParaRPr kumimoji="0" lang="ru-RU" alt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 Antiqua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5464"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Book Antiqua" pitchFamily="18" charset="0"/>
                        </a:rPr>
                        <a:t>Опасный</a:t>
                      </a:r>
                      <a:endParaRPr kumimoji="0" lang="ru-RU" alt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 Antiqua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Book Antiqua" pitchFamily="18" charset="0"/>
                        </a:rPr>
                        <a:t>4</a:t>
                      </a:r>
                      <a:endParaRPr kumimoji="0" lang="ru-RU" alt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 Antiqua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Book Antiqua" pitchFamily="18" charset="0"/>
                        </a:rPr>
                        <a:t>8%</a:t>
                      </a:r>
                      <a:endParaRPr kumimoji="0" lang="ru-RU" alt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 Antiqua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5464">
                <a:tc rowSpan="4"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Book Antiqua" pitchFamily="18" charset="0"/>
                        </a:rPr>
                        <a:t>Вредный</a:t>
                      </a:r>
                      <a:endParaRPr kumimoji="0" lang="ru-RU" alt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 Antiqua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Book Antiqua" pitchFamily="18" charset="0"/>
                        </a:rPr>
                        <a:t>3.4</a:t>
                      </a:r>
                      <a:endParaRPr kumimoji="0" lang="ru-RU" alt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 Antiqua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Book Antiqua" pitchFamily="18" charset="0"/>
                        </a:rPr>
                        <a:t>7%</a:t>
                      </a:r>
                      <a:endParaRPr kumimoji="0" lang="ru-RU" alt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 Antiqua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54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Book Antiqua" pitchFamily="18" charset="0"/>
                        </a:rPr>
                        <a:t>3.3</a:t>
                      </a:r>
                      <a:endParaRPr kumimoji="0" lang="ru-RU" alt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 Antiqua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Book Antiqua" pitchFamily="18" charset="0"/>
                        </a:rPr>
                        <a:t>6%</a:t>
                      </a:r>
                      <a:endParaRPr kumimoji="0" lang="ru-RU" alt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 Antiqua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54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Book Antiqua" pitchFamily="18" charset="0"/>
                        </a:rPr>
                        <a:t>3.2</a:t>
                      </a:r>
                      <a:endParaRPr kumimoji="0" lang="ru-RU" alt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 Antiqua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Book Antiqua" pitchFamily="18" charset="0"/>
                        </a:rPr>
                        <a:t>4%</a:t>
                      </a:r>
                      <a:endParaRPr kumimoji="0" lang="ru-RU" alt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 Antiqua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54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Book Antiqua" pitchFamily="18" charset="0"/>
                        </a:rPr>
                        <a:t>3.1</a:t>
                      </a:r>
                      <a:endParaRPr kumimoji="0" lang="ru-RU" alt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 Antiqua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Book Antiqua" pitchFamily="18" charset="0"/>
                        </a:rPr>
                        <a:t>2%</a:t>
                      </a:r>
                      <a:endParaRPr kumimoji="0" lang="ru-RU" alt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 Antiqua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5464"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Book Antiqua" pitchFamily="18" charset="0"/>
                        </a:rPr>
                        <a:t>Допустимый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 Antiqua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Book Antiqua" pitchFamily="18" charset="0"/>
                        </a:rPr>
                        <a:t>2</a:t>
                      </a:r>
                      <a:endParaRPr kumimoji="0" lang="ru-RU" alt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 Antiqua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Book Antiqua" pitchFamily="18" charset="0"/>
                        </a:rPr>
                        <a:t>0%</a:t>
                      </a:r>
                      <a:endParaRPr kumimoji="0" lang="ru-RU" alt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 Antiqua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5464"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Book Antiqua" pitchFamily="18" charset="0"/>
                        </a:rPr>
                        <a:t>Оптимальный</a:t>
                      </a:r>
                      <a:endParaRPr kumimoji="0" lang="ru-RU" alt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 Antiqua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Book Antiqua" pitchFamily="18" charset="0"/>
                        </a:rPr>
                        <a:t>1</a:t>
                      </a:r>
                      <a:endParaRPr kumimoji="0" lang="ru-RU" alt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 Antiqua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600"/>
                        </a:spcBef>
                        <a:buClr>
                          <a:schemeClr val="accent1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rgbClr val="E0752F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FEC3AE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DCAE9"/>
                        </a:buClr>
                        <a:buSzPct val="68000"/>
                        <a:buFont typeface="Wingdings 2" pitchFamily="18" charset="2"/>
                        <a:defRPr sz="14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Book Antiqua" pitchFamily="18" charset="0"/>
                        </a:rPr>
                        <a:t>0%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Book Antiqua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7143750" y="4416425"/>
            <a:ext cx="55562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6%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143750" y="5457825"/>
            <a:ext cx="55562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4%</a:t>
            </a:r>
          </a:p>
        </p:txBody>
      </p:sp>
      <p:sp>
        <p:nvSpPr>
          <p:cNvPr id="37" name="Правая фигурная скобка 36"/>
          <p:cNvSpPr/>
          <p:nvPr/>
        </p:nvSpPr>
        <p:spPr>
          <a:xfrm>
            <a:off x="6000750" y="4714875"/>
            <a:ext cx="285750" cy="1928813"/>
          </a:xfrm>
          <a:prstGeom prst="rightBrac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9" name="Стрелка влево 38"/>
          <p:cNvSpPr/>
          <p:nvPr/>
        </p:nvSpPr>
        <p:spPr>
          <a:xfrm>
            <a:off x="6215063" y="4500563"/>
            <a:ext cx="857250" cy="1428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0" name="Стрелка влево 39"/>
          <p:cNvSpPr/>
          <p:nvPr/>
        </p:nvSpPr>
        <p:spPr>
          <a:xfrm>
            <a:off x="6510338" y="5572125"/>
            <a:ext cx="561975" cy="1428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572264" y="3630043"/>
            <a:ext cx="1658385" cy="584775"/>
          </a:xfrm>
          <a:prstGeom prst="rect">
            <a:avLst/>
          </a:prstGeom>
          <a:noFill/>
        </p:spPr>
        <p:txBody>
          <a:bodyPr>
            <a:spAutoFit/>
            <a:scene3d>
              <a:camera prst="isometricRightUp"/>
              <a:lightRig rig="threePt" dir="t"/>
            </a:scene3d>
          </a:bodyPr>
          <a:lstStyle/>
          <a:p>
            <a:pPr algn="ctr">
              <a:defRPr/>
            </a:pPr>
            <a:r>
              <a:rPr lang="ru-RU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ранее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8172450" y="6356350"/>
            <a:ext cx="5143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Aft>
                <a:spcPct val="0"/>
              </a:spcAft>
              <a:buFont typeface="Arial" pitchFamily="34" charset="0"/>
              <a:buNone/>
            </a:pPr>
            <a:fld id="{04779BD6-D36D-42AD-A17D-9295D1675CA3}" type="slidenum">
              <a:rPr lang="ru-RU" alt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eaLnBrk="1" fontAlgn="base" hangingPunct="1">
                <a:spcAft>
                  <a:spcPct val="0"/>
                </a:spcAft>
                <a:buFont typeface="Arial" pitchFamily="34" charset="0"/>
                <a:buNone/>
              </a:pPr>
              <a:t>33</a:t>
            </a:fld>
            <a:endParaRPr lang="ru-RU" altLang="ru-RU" sz="1800" dirty="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8435" name="Заголовок 1"/>
          <p:cNvSpPr>
            <a:spLocks/>
          </p:cNvSpPr>
          <p:nvPr/>
        </p:nvSpPr>
        <p:spPr bwMode="auto">
          <a:xfrm>
            <a:off x="179388" y="187325"/>
            <a:ext cx="8856662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1">
              <a:solidFill>
                <a:schemeClr val="tx2"/>
              </a:solidFill>
              <a:latin typeface="Helios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843213" y="534384"/>
            <a:ext cx="3529012" cy="936625"/>
          </a:xfrm>
          <a:prstGeom prst="round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71550" y="2205038"/>
            <a:ext cx="2952750" cy="6477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219700" y="2205038"/>
            <a:ext cx="2736850" cy="6477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042988" y="3429000"/>
            <a:ext cx="2881312" cy="57626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219700" y="3429000"/>
            <a:ext cx="2808288" cy="50482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6" name="TextBox 7"/>
          <p:cNvSpPr txBox="1">
            <a:spLocks noChangeArrowheads="1"/>
          </p:cNvSpPr>
          <p:nvPr/>
        </p:nvSpPr>
        <p:spPr bwMode="auto">
          <a:xfrm>
            <a:off x="2123728" y="449263"/>
            <a:ext cx="4752527" cy="1015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latin typeface="+mn-lt"/>
                <a:cs typeface="Times New Roman" pitchFamily="18" charset="0"/>
              </a:rPr>
              <a:t>ОРГАНИЗАЦИИ, ПРОВОДЯЩИЕ СПЕЦИАЛЬНУЮ ОЦЕНКУ УСЛОВИЙ ТРУДА</a:t>
            </a:r>
            <a:r>
              <a:rPr lang="en-US" sz="2000" b="1" dirty="0">
                <a:solidFill>
                  <a:schemeClr val="bg1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(</a:t>
            </a:r>
            <a:r>
              <a:rPr lang="ru-RU" sz="2000" b="1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426-ФЗ гл</a:t>
            </a:r>
            <a:r>
              <a:rPr lang="ru-RU" sz="2000" b="1" dirty="0">
                <a:solidFill>
                  <a:schemeClr val="bg1"/>
                </a:solidFill>
                <a:latin typeface="+mn-lt"/>
                <a:cs typeface="Times New Roman" pitchFamily="18" charset="0"/>
              </a:rPr>
              <a:t>. 3, ст.19) 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932363" y="4652963"/>
            <a:ext cx="3313112" cy="79216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9" name="TextBox 10"/>
          <p:cNvSpPr txBox="1">
            <a:spLocks noChangeArrowheads="1"/>
          </p:cNvSpPr>
          <p:nvPr/>
        </p:nvSpPr>
        <p:spPr bwMode="auto">
          <a:xfrm>
            <a:off x="1187450" y="2205038"/>
            <a:ext cx="25923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2"/>
                </a:solidFill>
                <a:latin typeface="+mn-lt"/>
                <a:cs typeface="Times New Roman" pitchFamily="18" charset="0"/>
              </a:rPr>
              <a:t>ИСПЫТАТЕЛЬНЫЕ ЛАБОРАТОРИИ</a:t>
            </a:r>
          </a:p>
        </p:txBody>
      </p:sp>
      <p:sp>
        <p:nvSpPr>
          <p:cNvPr id="20" name="TextBox 11"/>
          <p:cNvSpPr txBox="1">
            <a:spLocks noChangeArrowheads="1"/>
          </p:cNvSpPr>
          <p:nvPr/>
        </p:nvSpPr>
        <p:spPr bwMode="auto">
          <a:xfrm>
            <a:off x="5364163" y="2349500"/>
            <a:ext cx="24479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2"/>
                </a:solidFill>
                <a:latin typeface="+mn-lt"/>
                <a:cs typeface="Times New Roman" pitchFamily="18" charset="0"/>
              </a:rPr>
              <a:t>ЭКСПЕРТЫ</a:t>
            </a:r>
          </a:p>
        </p:txBody>
      </p:sp>
      <p:sp>
        <p:nvSpPr>
          <p:cNvPr id="21" name="TextBox 12"/>
          <p:cNvSpPr txBox="1">
            <a:spLocks noChangeArrowheads="1"/>
          </p:cNvSpPr>
          <p:nvPr/>
        </p:nvSpPr>
        <p:spPr bwMode="auto">
          <a:xfrm>
            <a:off x="1187450" y="3500438"/>
            <a:ext cx="25923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2"/>
                </a:solidFill>
                <a:latin typeface="+mn-lt"/>
                <a:cs typeface="Times New Roman" pitchFamily="18" charset="0"/>
              </a:rPr>
              <a:t>Аккредитация</a:t>
            </a: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5435600" y="3500438"/>
            <a:ext cx="23050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2"/>
                </a:solidFill>
                <a:latin typeface="+mn-lt"/>
                <a:cs typeface="Times New Roman" pitchFamily="18" charset="0"/>
              </a:rPr>
              <a:t>Сертификация</a:t>
            </a:r>
          </a:p>
        </p:txBody>
      </p:sp>
      <p:cxnSp>
        <p:nvCxnSpPr>
          <p:cNvPr id="29" name="Прямая со стрелкой 28"/>
          <p:cNvCxnSpPr>
            <a:stCxn id="16" idx="2"/>
            <a:endCxn id="11" idx="3"/>
          </p:cNvCxnSpPr>
          <p:nvPr/>
        </p:nvCxnSpPr>
        <p:spPr>
          <a:xfrm flipH="1">
            <a:off x="3924300" y="1464926"/>
            <a:ext cx="575692" cy="1063962"/>
          </a:xfrm>
          <a:prstGeom prst="straightConnector1">
            <a:avLst/>
          </a:prstGeom>
          <a:ln w="15875" cmpd="sng">
            <a:solidFill>
              <a:schemeClr val="tx2"/>
            </a:solidFill>
            <a:prstDash val="solid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16" idx="2"/>
            <a:endCxn id="13" idx="1"/>
          </p:cNvCxnSpPr>
          <p:nvPr/>
        </p:nvCxnSpPr>
        <p:spPr>
          <a:xfrm>
            <a:off x="4499992" y="1464926"/>
            <a:ext cx="719708" cy="1063962"/>
          </a:xfrm>
          <a:prstGeom prst="straightConnector1">
            <a:avLst/>
          </a:prstGeom>
          <a:ln w="15875" cmpd="sng">
            <a:solidFill>
              <a:schemeClr val="tx2"/>
            </a:solidFill>
            <a:prstDash val="solid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19" idx="2"/>
            <a:endCxn id="14" idx="0"/>
          </p:cNvCxnSpPr>
          <p:nvPr/>
        </p:nvCxnSpPr>
        <p:spPr>
          <a:xfrm>
            <a:off x="2484438" y="2851150"/>
            <a:ext cx="0" cy="577850"/>
          </a:xfrm>
          <a:prstGeom prst="straightConnector1">
            <a:avLst/>
          </a:prstGeom>
          <a:ln w="15875" cmpd="sng">
            <a:solidFill>
              <a:schemeClr val="tx2"/>
            </a:solidFill>
            <a:prstDash val="solid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13" idx="2"/>
            <a:endCxn id="15" idx="0"/>
          </p:cNvCxnSpPr>
          <p:nvPr/>
        </p:nvCxnSpPr>
        <p:spPr>
          <a:xfrm>
            <a:off x="6588125" y="2852738"/>
            <a:ext cx="36513" cy="576262"/>
          </a:xfrm>
          <a:prstGeom prst="straightConnector1">
            <a:avLst/>
          </a:prstGeom>
          <a:ln w="15875" cmpd="sng">
            <a:solidFill>
              <a:schemeClr val="tx2"/>
            </a:solidFill>
            <a:prstDash val="solid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15" idx="2"/>
            <a:endCxn id="17" idx="0"/>
          </p:cNvCxnSpPr>
          <p:nvPr/>
        </p:nvCxnSpPr>
        <p:spPr>
          <a:xfrm flipH="1">
            <a:off x="6589713" y="3933825"/>
            <a:ext cx="34925" cy="719138"/>
          </a:xfrm>
          <a:prstGeom prst="straightConnector1">
            <a:avLst/>
          </a:prstGeom>
          <a:ln w="15875" cmpd="sng">
            <a:solidFill>
              <a:schemeClr val="tx2"/>
            </a:solidFill>
            <a:prstDash val="solid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8455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0300" y="477043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Скругленный прямоугольник 37"/>
          <p:cNvSpPr/>
          <p:nvPr/>
        </p:nvSpPr>
        <p:spPr>
          <a:xfrm>
            <a:off x="971550" y="4652963"/>
            <a:ext cx="3095625" cy="6477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8457" name="Прямоугольник 38"/>
          <p:cNvSpPr>
            <a:spLocks noChangeArrowheads="1"/>
          </p:cNvSpPr>
          <p:nvPr/>
        </p:nvSpPr>
        <p:spPr bwMode="auto">
          <a:xfrm>
            <a:off x="1258888" y="4652963"/>
            <a:ext cx="2428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chemeClr val="tx2"/>
                </a:solidFill>
                <a:latin typeface="Arial" pitchFamily="34" charset="0"/>
                <a:cs typeface="Times New Roman" pitchFamily="18" charset="0"/>
              </a:rPr>
              <a:t>Федеральная служба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chemeClr val="tx2"/>
                </a:solidFill>
                <a:latin typeface="Arial" pitchFamily="34" charset="0"/>
                <a:cs typeface="Times New Roman" pitchFamily="18" charset="0"/>
              </a:rPr>
              <a:t>по аккредитации </a:t>
            </a:r>
          </a:p>
        </p:txBody>
      </p:sp>
      <p:cxnSp>
        <p:nvCxnSpPr>
          <p:cNvPr id="42" name="Прямая со стрелкой 41"/>
          <p:cNvCxnSpPr>
            <a:stCxn id="14" idx="2"/>
            <a:endCxn id="38" idx="0"/>
          </p:cNvCxnSpPr>
          <p:nvPr/>
        </p:nvCxnSpPr>
        <p:spPr>
          <a:xfrm>
            <a:off x="2484438" y="4005263"/>
            <a:ext cx="34925" cy="647700"/>
          </a:xfrm>
          <a:prstGeom prst="straightConnector1">
            <a:avLst/>
          </a:prstGeom>
          <a:ln w="15875" cmpd="sng">
            <a:solidFill>
              <a:schemeClr val="tx2"/>
            </a:solidFill>
            <a:prstDash val="solid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Скругленный прямоугольник 36"/>
          <p:cNvSpPr/>
          <p:nvPr/>
        </p:nvSpPr>
        <p:spPr>
          <a:xfrm>
            <a:off x="3348038" y="5805488"/>
            <a:ext cx="4537075" cy="79216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8460" name="TextBox 39"/>
          <p:cNvSpPr txBox="1">
            <a:spLocks noChangeArrowheads="1"/>
          </p:cNvSpPr>
          <p:nvPr/>
        </p:nvSpPr>
        <p:spPr bwMode="auto">
          <a:xfrm>
            <a:off x="3635375" y="5949950"/>
            <a:ext cx="40703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chemeClr val="tx2"/>
                </a:solidFill>
                <a:latin typeface="Arial" pitchFamily="34" charset="0"/>
                <a:cs typeface="Times New Roman" pitchFamily="18" charset="0"/>
              </a:rPr>
              <a:t>РЕЕСТР ОРГАНИЗАЦИЙ, ПРОВОДЯЩИХ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chemeClr val="tx2"/>
                </a:solidFill>
                <a:latin typeface="Arial" pitchFamily="34" charset="0"/>
                <a:cs typeface="Times New Roman" pitchFamily="18" charset="0"/>
              </a:rPr>
              <a:t>СПЕЦИАЛЬНУЮ ОЦЕНКУ УСЛОВИЙ ТРУДА </a:t>
            </a:r>
          </a:p>
        </p:txBody>
      </p:sp>
      <p:cxnSp>
        <p:nvCxnSpPr>
          <p:cNvPr id="41" name="Прямая со стрелкой 40"/>
          <p:cNvCxnSpPr>
            <a:stCxn id="38" idx="3"/>
            <a:endCxn id="17" idx="1"/>
          </p:cNvCxnSpPr>
          <p:nvPr/>
        </p:nvCxnSpPr>
        <p:spPr>
          <a:xfrm>
            <a:off x="4067175" y="4976813"/>
            <a:ext cx="865188" cy="72231"/>
          </a:xfrm>
          <a:prstGeom prst="straightConnector1">
            <a:avLst/>
          </a:prstGeom>
          <a:ln w="15875" cmpd="sng">
            <a:solidFill>
              <a:schemeClr val="tx2"/>
            </a:solidFill>
            <a:prstDash val="solid"/>
            <a:tailEnd type="arrow"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>
            <a:stCxn id="17" idx="2"/>
            <a:endCxn id="37" idx="0"/>
          </p:cNvCxnSpPr>
          <p:nvPr/>
        </p:nvCxnSpPr>
        <p:spPr>
          <a:xfrm flipH="1">
            <a:off x="5616575" y="5445125"/>
            <a:ext cx="973138" cy="360363"/>
          </a:xfrm>
          <a:prstGeom prst="straightConnector1">
            <a:avLst/>
          </a:prstGeom>
          <a:ln w="15875" cmpd="sng">
            <a:solidFill>
              <a:schemeClr val="tx2"/>
            </a:solidFill>
            <a:prstDash val="solid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8642350" cy="954087"/>
          </a:xfrm>
        </p:spPr>
        <p:txBody>
          <a:bodyPr/>
          <a:lstStyle/>
          <a:p>
            <a:r>
              <a:rPr lang="ru-RU" altLang="ru-RU" sz="2000" b="1" smtClean="0">
                <a:solidFill>
                  <a:schemeClr val="tx2"/>
                </a:solidFill>
                <a:latin typeface="Helios"/>
              </a:rPr>
              <a:t>ТРЕБОВАНИЯ К ОРГАНИЗАЦИЯМ, </a:t>
            </a:r>
            <a:br>
              <a:rPr lang="ru-RU" altLang="ru-RU" sz="2000" b="1" smtClean="0">
                <a:solidFill>
                  <a:schemeClr val="tx2"/>
                </a:solidFill>
                <a:latin typeface="Helios"/>
              </a:rPr>
            </a:br>
            <a:r>
              <a:rPr lang="ru-RU" altLang="ru-RU" sz="2000" b="1" smtClean="0">
                <a:solidFill>
                  <a:schemeClr val="tx2"/>
                </a:solidFill>
                <a:latin typeface="Helios"/>
              </a:rPr>
              <a:t>ПРОВОДЯЩИМ СПЕЦИАЛЬНУЮ ОЦЕНКУ УСЛОВИЙ ТРУДА </a:t>
            </a: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179512" y="1268760"/>
          <a:ext cx="8784976" cy="48574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9460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Aft>
                <a:spcPct val="0"/>
              </a:spcAft>
              <a:buFontTx/>
              <a:buNone/>
            </a:pPr>
            <a:fld id="{D4F13596-D285-4D2F-92B1-B82FEB4E2C89}" type="slidenum">
              <a:rPr lang="ru-RU" alt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eaLnBrk="1" fontAlgn="base" hangingPunct="1">
                <a:spcAft>
                  <a:spcPct val="0"/>
                </a:spcAft>
                <a:buFontTx/>
                <a:buNone/>
              </a:pPr>
              <a:t>34</a:t>
            </a:fld>
            <a:endParaRPr lang="ru-RU" altLang="ru-RU" sz="1800" dirty="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8642350" cy="792162"/>
          </a:xfrm>
        </p:spPr>
        <p:txBody>
          <a:bodyPr/>
          <a:lstStyle/>
          <a:p>
            <a:r>
              <a:rPr lang="ru-RU" altLang="ru-RU" sz="2000" b="1" dirty="0" smtClean="0">
                <a:solidFill>
                  <a:schemeClr val="tx2"/>
                </a:solidFill>
                <a:latin typeface="Helios"/>
              </a:rPr>
              <a:t>ТРЕБОВАНИЯ К ЭКСПЕРТАМ ОРГАНИЗАЦИИ, </a:t>
            </a:r>
            <a:br>
              <a:rPr lang="ru-RU" altLang="ru-RU" sz="2000" b="1" dirty="0" smtClean="0">
                <a:solidFill>
                  <a:schemeClr val="tx2"/>
                </a:solidFill>
                <a:latin typeface="Helios"/>
              </a:rPr>
            </a:br>
            <a:r>
              <a:rPr lang="ru-RU" altLang="ru-RU" sz="2000" b="1" dirty="0" smtClean="0">
                <a:solidFill>
                  <a:schemeClr val="tx2"/>
                </a:solidFill>
                <a:latin typeface="Helios"/>
              </a:rPr>
              <a:t>ПРОВОДЯЩЕЙ СПЕЦОЦЕНКУ (</a:t>
            </a:r>
            <a:r>
              <a:rPr lang="ru-RU" sz="2000" b="1" dirty="0">
                <a:solidFill>
                  <a:schemeClr val="tx2"/>
                </a:solidFill>
                <a:latin typeface="Helios"/>
              </a:rPr>
              <a:t>426-ФЗ гл. 3, </a:t>
            </a:r>
            <a:r>
              <a:rPr lang="ru-RU" sz="2000" b="1" dirty="0" smtClean="0">
                <a:solidFill>
                  <a:schemeClr val="tx2"/>
                </a:solidFill>
                <a:latin typeface="Helios"/>
              </a:rPr>
              <a:t>ст</a:t>
            </a:r>
            <a:r>
              <a:rPr lang="ru-RU" altLang="ru-RU" sz="2000" b="1" dirty="0" smtClean="0">
                <a:solidFill>
                  <a:schemeClr val="tx2"/>
                </a:solidFill>
                <a:latin typeface="Helios"/>
              </a:rPr>
              <a:t>. 20)</a:t>
            </a:r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Aft>
                <a:spcPct val="0"/>
              </a:spcAft>
              <a:buFontTx/>
              <a:buNone/>
            </a:pPr>
            <a:fld id="{49FC24EF-940B-42C0-869D-FC668B02AD4B}" type="slidenum">
              <a:rPr lang="ru-RU" alt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eaLnBrk="1" fontAlgn="base" hangingPunct="1">
                <a:spcAft>
                  <a:spcPct val="0"/>
                </a:spcAft>
                <a:buFontTx/>
                <a:buNone/>
              </a:pPr>
              <a:t>35</a:t>
            </a:fld>
            <a:endParaRPr lang="ru-RU" alt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graphicFrame>
        <p:nvGraphicFramePr>
          <p:cNvPr id="15" name="Содержимое 14"/>
          <p:cNvGraphicFramePr>
            <a:graphicFrameLocks noGrp="1"/>
          </p:cNvGraphicFramePr>
          <p:nvPr>
            <p:ph idx="1"/>
          </p:nvPr>
        </p:nvGraphicFramePr>
        <p:xfrm>
          <a:off x="179512" y="908720"/>
          <a:ext cx="8856984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Aft>
                <a:spcPct val="0"/>
              </a:spcAft>
              <a:buFontTx/>
              <a:buNone/>
            </a:pPr>
            <a:fld id="{79DB9923-4F8A-425F-811E-F78BDEF770D1}" type="slidenum">
              <a:rPr lang="ru-RU" alt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eaLnBrk="1" fontAlgn="base" hangingPunct="1">
                <a:spcAft>
                  <a:spcPct val="0"/>
                </a:spcAft>
                <a:buFontTx/>
                <a:buNone/>
              </a:pPr>
              <a:t>36</a:t>
            </a:fld>
            <a:endParaRPr lang="ru-RU" alt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1507" name="Заголовок 1"/>
          <p:cNvSpPr>
            <a:spLocks noGrp="1"/>
          </p:cNvSpPr>
          <p:nvPr>
            <p:ph type="title"/>
          </p:nvPr>
        </p:nvSpPr>
        <p:spPr>
          <a:xfrm>
            <a:off x="107950" y="188913"/>
            <a:ext cx="8712200" cy="706437"/>
          </a:xfrm>
        </p:spPr>
        <p:txBody>
          <a:bodyPr/>
          <a:lstStyle/>
          <a:p>
            <a:pPr algn="l"/>
            <a:r>
              <a:rPr lang="ru-RU" altLang="ru-RU" sz="2000" b="1" smtClean="0">
                <a:solidFill>
                  <a:schemeClr val="tx2"/>
                </a:solidFill>
                <a:latin typeface="Helios"/>
              </a:rPr>
              <a:t>ИНФОРМАТИЗАЦИОННАЯ СИСТЕМА УЧЕТА</a:t>
            </a:r>
            <a:br>
              <a:rPr lang="ru-RU" altLang="ru-RU" sz="2000" b="1" smtClean="0">
                <a:solidFill>
                  <a:schemeClr val="tx2"/>
                </a:solidFill>
                <a:latin typeface="Helios"/>
              </a:rPr>
            </a:br>
            <a:r>
              <a:rPr lang="ru-RU" altLang="ru-RU" sz="2000" b="1" smtClean="0">
                <a:solidFill>
                  <a:schemeClr val="tx2"/>
                </a:solidFill>
                <a:latin typeface="Helios"/>
              </a:rPr>
              <a:t>РЕЗУЛЬТАТОВ ПРОВЕДЕНИЯ СПЕЦОЦЕНКИ (ст. 18) 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419475" y="2708275"/>
            <a:ext cx="3024188" cy="1296988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Федеральная государственная информационная система учета результатов специальной оценки условий труда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348038" y="981075"/>
            <a:ext cx="3095625" cy="86360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Минтруд России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23850" y="908050"/>
            <a:ext cx="2663825" cy="86360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Пенсионный фонд Российской Федерации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50825" y="2781300"/>
            <a:ext cx="2663825" cy="108108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Индивидуальный (персонифицированный) учет в системе обязательного пенсионного страхования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7164388" y="2492375"/>
            <a:ext cx="1800225" cy="938213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Федеральная служба по труду и занятости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7164388" y="1341438"/>
            <a:ext cx="1800225" cy="1008062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Фонд социального страхования Российской Федерации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68313" y="5084763"/>
            <a:ext cx="1943100" cy="935037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Организации, проводящие специальную оценку условий труда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2771775" y="5013325"/>
            <a:ext cx="1943100" cy="935038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Организации, проводящие специальную оценку условий труда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4932363" y="5013325"/>
            <a:ext cx="1943100" cy="935038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Организации, проводящие специальную оценку условий труда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7092950" y="5013325"/>
            <a:ext cx="1943100" cy="935038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Организации, проводящие специальную оценку условий труда</a:t>
            </a:r>
          </a:p>
        </p:txBody>
      </p:sp>
      <p:cxnSp>
        <p:nvCxnSpPr>
          <p:cNvPr id="44" name="Прямая со стрелкой 43"/>
          <p:cNvCxnSpPr/>
          <p:nvPr/>
        </p:nvCxnSpPr>
        <p:spPr>
          <a:xfrm>
            <a:off x="1403350" y="1989138"/>
            <a:ext cx="0" cy="5762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4643438" y="1916113"/>
            <a:ext cx="0" cy="7207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2987675" y="3141663"/>
            <a:ext cx="433388" cy="0"/>
          </a:xfrm>
          <a:prstGeom prst="straightConnector1">
            <a:avLst/>
          </a:prstGeom>
          <a:ln w="25400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 flipH="1">
            <a:off x="2916238" y="3644900"/>
            <a:ext cx="431800" cy="0"/>
          </a:xfrm>
          <a:prstGeom prst="straightConnector1">
            <a:avLst/>
          </a:prstGeom>
          <a:ln w="25400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 flipV="1">
            <a:off x="6372225" y="2133600"/>
            <a:ext cx="720725" cy="3587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 flipV="1">
            <a:off x="6516688" y="2852738"/>
            <a:ext cx="503237" cy="730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 flipV="1">
            <a:off x="1979613" y="4149725"/>
            <a:ext cx="1728787" cy="936625"/>
          </a:xfrm>
          <a:prstGeom prst="straightConnector1">
            <a:avLst/>
          </a:prstGeom>
          <a:ln w="1905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/>
          <p:nvPr/>
        </p:nvCxnSpPr>
        <p:spPr>
          <a:xfrm flipV="1">
            <a:off x="4211638" y="4076700"/>
            <a:ext cx="73025" cy="936625"/>
          </a:xfrm>
          <a:prstGeom prst="straightConnector1">
            <a:avLst/>
          </a:prstGeom>
          <a:ln w="1905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/>
          <p:nvPr/>
        </p:nvCxnSpPr>
        <p:spPr>
          <a:xfrm flipH="1" flipV="1">
            <a:off x="5580063" y="4076700"/>
            <a:ext cx="0" cy="936625"/>
          </a:xfrm>
          <a:prstGeom prst="straightConnector1">
            <a:avLst/>
          </a:prstGeom>
          <a:ln w="1905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 flipH="1" flipV="1">
            <a:off x="6300788" y="4149725"/>
            <a:ext cx="1079500" cy="863600"/>
          </a:xfrm>
          <a:prstGeom prst="straightConnector1">
            <a:avLst/>
          </a:prstGeom>
          <a:ln w="1905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flipV="1">
            <a:off x="5076825" y="1916113"/>
            <a:ext cx="0" cy="7207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flipV="1">
            <a:off x="1835150" y="1989138"/>
            <a:ext cx="0" cy="5762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>
            <a:off x="6516688" y="3644900"/>
            <a:ext cx="576262" cy="1428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40" name="Скругленный прямоугольник 39"/>
          <p:cNvSpPr/>
          <p:nvPr/>
        </p:nvSpPr>
        <p:spPr>
          <a:xfrm>
            <a:off x="7164388" y="3573463"/>
            <a:ext cx="1800225" cy="1295400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Федеральная служба по надзору в сфере защиты прав потребителей и благополучия человека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771774" y="6165850"/>
            <a:ext cx="4392614" cy="33855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i="1" dirty="0">
                <a:solidFill>
                  <a:schemeClr val="bg1"/>
                </a:solidFill>
              </a:rPr>
              <a:t>Вводится в действие с 1 января 2016 г.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7164388" y="188913"/>
            <a:ext cx="1800225" cy="1079500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Органы исполнительной власти субъектов Российской Федерации</a:t>
            </a:r>
          </a:p>
        </p:txBody>
      </p:sp>
      <p:cxnSp>
        <p:nvCxnSpPr>
          <p:cNvPr id="43" name="Прямая со стрелкой 42"/>
          <p:cNvCxnSpPr/>
          <p:nvPr/>
        </p:nvCxnSpPr>
        <p:spPr>
          <a:xfrm flipV="1">
            <a:off x="6227763" y="1052513"/>
            <a:ext cx="865187" cy="13684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6588125" y="6381750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Aft>
                <a:spcPct val="0"/>
              </a:spcAft>
              <a:buFontTx/>
              <a:buNone/>
            </a:pPr>
            <a:fld id="{F66AF7F0-DC5B-4FD6-A16D-A7A90889AFBE}" type="slidenum">
              <a:rPr lang="ru-RU" alt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eaLnBrk="1" fontAlgn="base" hangingPunct="1">
                <a:spcAft>
                  <a:spcPct val="0"/>
                </a:spcAft>
                <a:buFontTx/>
                <a:buNone/>
              </a:pPr>
              <a:t>37</a:t>
            </a:fld>
            <a:endParaRPr lang="ru-RU" alt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253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ru-RU" altLang="ru-RU" sz="2000" b="1" smtClean="0">
                <a:solidFill>
                  <a:schemeClr val="tx2"/>
                </a:solidFill>
                <a:latin typeface="Helios"/>
              </a:rPr>
              <a:t>ЭКСПЕРТИЗА КАЧЕСТВА СПЕЦИАЛЬНОЙ ОЦЕНКИ УСЛОВИЙ ТРУДА (ст. 24)</a:t>
            </a:r>
          </a:p>
        </p:txBody>
      </p:sp>
      <p:graphicFrame>
        <p:nvGraphicFramePr>
          <p:cNvPr id="29" name="Схема 28"/>
          <p:cNvGraphicFramePr/>
          <p:nvPr/>
        </p:nvGraphicFramePr>
        <p:xfrm>
          <a:off x="251520" y="980728"/>
          <a:ext cx="8784976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2536" name="Группа 32"/>
          <p:cNvGrpSpPr>
            <a:grpSpLocks/>
          </p:cNvGrpSpPr>
          <p:nvPr/>
        </p:nvGrpSpPr>
        <p:grpSpPr bwMode="auto">
          <a:xfrm>
            <a:off x="395288" y="5229225"/>
            <a:ext cx="8569325" cy="990600"/>
            <a:chOff x="677679" y="2814400"/>
            <a:chExt cx="2851948" cy="1134126"/>
          </a:xfrm>
        </p:grpSpPr>
        <p:sp>
          <p:nvSpPr>
            <p:cNvPr id="34" name="Скругленный прямоугольник 33"/>
            <p:cNvSpPr/>
            <p:nvPr/>
          </p:nvSpPr>
          <p:spPr>
            <a:xfrm>
              <a:off x="677679" y="2814400"/>
              <a:ext cx="2851948" cy="1134126"/>
            </a:xfrm>
            <a:prstGeom prst="roundRect">
              <a:avLst>
                <a:gd name="adj" fmla="val 10000"/>
              </a:avLst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</p:sp>
        <p:sp>
          <p:nvSpPr>
            <p:cNvPr id="35" name="Скругленный прямоугольник 4"/>
            <p:cNvSpPr/>
            <p:nvPr/>
          </p:nvSpPr>
          <p:spPr>
            <a:xfrm>
              <a:off x="710964" y="2847115"/>
              <a:ext cx="2785378" cy="106869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5720" tIns="30480" rIns="45720" bIns="3048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dirty="0"/>
                <a:t>Экспертиза качества специальной оценки условий труда заменит существующую процедуру государственной экспертизы условий труда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6588125" y="6381750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Aft>
                <a:spcPct val="0"/>
              </a:spcAft>
              <a:buFontTx/>
              <a:buNone/>
            </a:pPr>
            <a:fld id="{85DF84B0-AC6A-45E9-94FA-E27818E6B27B}" type="slidenum">
              <a:rPr lang="ru-RU" alt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eaLnBrk="1" fontAlgn="base" hangingPunct="1">
                <a:spcAft>
                  <a:spcPct val="0"/>
                </a:spcAft>
                <a:buFontTx/>
                <a:buNone/>
              </a:pPr>
              <a:t>38</a:t>
            </a:fld>
            <a:endParaRPr lang="ru-RU" alt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3555" name="Заголовок 1"/>
          <p:cNvSpPr>
            <a:spLocks noGrp="1"/>
          </p:cNvSpPr>
          <p:nvPr>
            <p:ph type="title"/>
          </p:nvPr>
        </p:nvSpPr>
        <p:spPr>
          <a:xfrm>
            <a:off x="290513" y="404813"/>
            <a:ext cx="8229600" cy="706437"/>
          </a:xfrm>
        </p:spPr>
        <p:txBody>
          <a:bodyPr/>
          <a:lstStyle/>
          <a:p>
            <a:r>
              <a:rPr lang="ru-RU" altLang="ru-RU" sz="2000" b="1" dirty="0" smtClean="0">
                <a:solidFill>
                  <a:schemeClr val="tx2"/>
                </a:solidFill>
                <a:latin typeface="Helios"/>
              </a:rPr>
              <a:t>ГОСУДАРСТЕННЫЙ НАДЗОР И ПРОФСОЮЗНЫЙ КОНТРОЛЬ ЗА </a:t>
            </a:r>
            <a:br>
              <a:rPr lang="ru-RU" altLang="ru-RU" sz="2000" b="1" dirty="0" smtClean="0">
                <a:solidFill>
                  <a:schemeClr val="tx2"/>
                </a:solidFill>
                <a:latin typeface="Helios"/>
              </a:rPr>
            </a:br>
            <a:r>
              <a:rPr lang="ru-RU" altLang="ru-RU" sz="2000" b="1" dirty="0" smtClean="0">
                <a:solidFill>
                  <a:schemeClr val="tx2"/>
                </a:solidFill>
                <a:latin typeface="Helios"/>
              </a:rPr>
              <a:t>СОБЛЮДЕНИЕМ ТРЕБОВАНИЙ 426-ФЗ (ст. 25) 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42988" y="1341438"/>
            <a:ext cx="3097212" cy="935037"/>
          </a:xfrm>
          <a:prstGeom prst="round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35000">
                <a:schemeClr val="dk1">
                  <a:tint val="37000"/>
                  <a:satMod val="300000"/>
                </a:schemeClr>
              </a:gs>
              <a:gs pos="100000">
                <a:schemeClr val="dk1">
                  <a:tint val="15000"/>
                  <a:satMod val="350000"/>
                </a:schemeClr>
              </a:gs>
            </a:gsLst>
          </a:gra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РАБОТОДАТЕЛЬ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932363" y="1341438"/>
            <a:ext cx="2808287" cy="935037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ПРОФСОЮЗ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339975" y="2708275"/>
            <a:ext cx="3168650" cy="1008063"/>
          </a:xfrm>
          <a:prstGeom prst="round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СПЕЦИАЛЬНАЯ ОЦЕНКА УСЛОВИЙ ТРУДА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011863" y="2708275"/>
            <a:ext cx="2881312" cy="1008063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РОСТРУД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908175" y="4365625"/>
            <a:ext cx="2592388" cy="792163"/>
          </a:xfrm>
          <a:prstGeom prst="roundRect">
            <a:avLst/>
          </a:prstGeom>
          <a:noFill/>
          <a:ln>
            <a:solidFill>
              <a:srgbClr val="235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2">
                    <a:lumMod val="10000"/>
                  </a:schemeClr>
                </a:solidFill>
              </a:rPr>
              <a:t>Нет нарушений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867400" y="4149725"/>
            <a:ext cx="2305050" cy="863600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2">
                    <a:lumMod val="10000"/>
                  </a:schemeClr>
                </a:solidFill>
              </a:rPr>
              <a:t>Нарушения имеются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563938" y="5445125"/>
            <a:ext cx="2736850" cy="1079500"/>
          </a:xfrm>
          <a:prstGeom prst="roundRect">
            <a:avLst/>
          </a:prstGeom>
          <a:noFill/>
          <a:ln>
            <a:solidFill>
              <a:srgbClr val="235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bg2">
                    <a:lumMod val="10000"/>
                  </a:schemeClr>
                </a:solidFill>
              </a:rPr>
              <a:t>Штраф, дисквалификация эксперта и (или) приостановление деятельности аккредитованной организации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372225" y="5445125"/>
            <a:ext cx="2592388" cy="792163"/>
          </a:xfrm>
          <a:prstGeom prst="roundRect">
            <a:avLst/>
          </a:prstGeom>
          <a:noFill/>
          <a:ln>
            <a:solidFill>
              <a:srgbClr val="235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2">
                    <a:lumMod val="10000"/>
                  </a:schemeClr>
                </a:solidFill>
              </a:rPr>
              <a:t>Информация в Росаккредитацию и Минтруд России</a:t>
            </a:r>
          </a:p>
        </p:txBody>
      </p:sp>
      <p:cxnSp>
        <p:nvCxnSpPr>
          <p:cNvPr id="25" name="Прямая со стрелкой 24"/>
          <p:cNvCxnSpPr>
            <a:stCxn id="21" idx="2"/>
            <a:endCxn id="22" idx="0"/>
          </p:cNvCxnSpPr>
          <p:nvPr/>
        </p:nvCxnSpPr>
        <p:spPr>
          <a:xfrm flipH="1">
            <a:off x="4932363" y="5013325"/>
            <a:ext cx="2087562" cy="431800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21" idx="2"/>
            <a:endCxn id="23" idx="0"/>
          </p:cNvCxnSpPr>
          <p:nvPr/>
        </p:nvCxnSpPr>
        <p:spPr>
          <a:xfrm>
            <a:off x="7019925" y="5013325"/>
            <a:ext cx="647700" cy="431800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H="1" flipV="1">
            <a:off x="179388" y="5805488"/>
            <a:ext cx="3384550" cy="3651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V="1">
            <a:off x="179388" y="1916113"/>
            <a:ext cx="0" cy="3889375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flipV="1">
            <a:off x="179388" y="1916113"/>
            <a:ext cx="863600" cy="0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>
            <a:off x="3276600" y="2276475"/>
            <a:ext cx="0" cy="43180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>
            <a:off x="6875463" y="2276475"/>
            <a:ext cx="0" cy="43180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>
            <a:stCxn id="15" idx="1"/>
            <a:endCxn id="14" idx="3"/>
          </p:cNvCxnSpPr>
          <p:nvPr/>
        </p:nvCxnSpPr>
        <p:spPr>
          <a:xfrm flipH="1">
            <a:off x="5508625" y="3213100"/>
            <a:ext cx="503238" cy="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>
            <a:stCxn id="14" idx="2"/>
            <a:endCxn id="21" idx="0"/>
          </p:cNvCxnSpPr>
          <p:nvPr/>
        </p:nvCxnSpPr>
        <p:spPr>
          <a:xfrm>
            <a:off x="3924300" y="3716338"/>
            <a:ext cx="3095625" cy="433387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>
            <a:stCxn id="14" idx="2"/>
            <a:endCxn id="20" idx="0"/>
          </p:cNvCxnSpPr>
          <p:nvPr/>
        </p:nvCxnSpPr>
        <p:spPr>
          <a:xfrm flipH="1">
            <a:off x="3203575" y="3716338"/>
            <a:ext cx="720725" cy="649287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Скругленный прямоугольник 27"/>
          <p:cNvSpPr/>
          <p:nvPr/>
        </p:nvSpPr>
        <p:spPr>
          <a:xfrm>
            <a:off x="323850" y="2420938"/>
            <a:ext cx="1584325" cy="2006600"/>
          </a:xfrm>
          <a:prstGeom prst="round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35000">
                <a:schemeClr val="dk1">
                  <a:tint val="37000"/>
                  <a:satMod val="300000"/>
                </a:schemeClr>
              </a:gs>
              <a:gs pos="100000">
                <a:schemeClr val="dk1">
                  <a:tint val="15000"/>
                  <a:satMod val="350000"/>
                </a:schemeClr>
              </a:gs>
            </a:gsLst>
          </a:gra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ОРГАНИЗАЦИИ, ПРОВОДЯЩИЕ СПЕЦИАЛЬНУЮ ОЦЕНКУ УСЛОВИЙ ТРУДА</a:t>
            </a:r>
          </a:p>
        </p:txBody>
      </p:sp>
      <p:cxnSp>
        <p:nvCxnSpPr>
          <p:cNvPr id="60" name="Прямая со стрелкой 59"/>
          <p:cNvCxnSpPr>
            <a:endCxn id="28" idx="2"/>
          </p:cNvCxnSpPr>
          <p:nvPr/>
        </p:nvCxnSpPr>
        <p:spPr>
          <a:xfrm flipV="1">
            <a:off x="1116013" y="4427538"/>
            <a:ext cx="0" cy="1377950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>
            <a:endCxn id="14" idx="1"/>
          </p:cNvCxnSpPr>
          <p:nvPr/>
        </p:nvCxnSpPr>
        <p:spPr>
          <a:xfrm flipV="1">
            <a:off x="1908175" y="3213100"/>
            <a:ext cx="431800" cy="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Aft>
                <a:spcPct val="0"/>
              </a:spcAft>
              <a:buFontTx/>
              <a:buNone/>
            </a:pPr>
            <a:fld id="{73AEF775-BA61-46E8-A754-7DDFD679CF2A}" type="slidenum">
              <a:rPr lang="ru-RU" alt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eaLnBrk="1" fontAlgn="base" hangingPunct="1">
                <a:spcAft>
                  <a:spcPct val="0"/>
                </a:spcAft>
                <a:buFontTx/>
                <a:buNone/>
              </a:pPr>
              <a:t>39</a:t>
            </a:fld>
            <a:endParaRPr lang="ru-RU" alt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50825" y="274638"/>
            <a:ext cx="8642350" cy="706437"/>
          </a:xfrm>
        </p:spPr>
        <p:txBody>
          <a:bodyPr/>
          <a:lstStyle/>
          <a:p>
            <a:pPr>
              <a:defRPr/>
            </a:pPr>
            <a:r>
              <a:rPr lang="ru-RU" sz="2300" b="1" dirty="0" smtClean="0">
                <a:solidFill>
                  <a:schemeClr val="tx2"/>
                </a:solidFill>
                <a:latin typeface="+mn-lt"/>
              </a:rPr>
              <a:t>РОЛЬ ПРОФСОЮЗОВ В СПЕЦИАЛЬНОЙ ОЦЕНКЕ УСЛОВИЙ ТРУДА</a:t>
            </a:r>
            <a:endParaRPr lang="ru-RU" sz="2300" b="1" dirty="0">
              <a:solidFill>
                <a:schemeClr val="tx2"/>
              </a:solidFill>
              <a:latin typeface="+mn-lt"/>
            </a:endParaRPr>
          </a:p>
        </p:txBody>
      </p:sp>
      <p:grpSp>
        <p:nvGrpSpPr>
          <p:cNvPr id="2" name="Группа 9"/>
          <p:cNvGrpSpPr>
            <a:grpSpLocks noGrp="1"/>
          </p:cNvGrpSpPr>
          <p:nvPr/>
        </p:nvGrpSpPr>
        <p:grpSpPr bwMode="auto">
          <a:xfrm>
            <a:off x="251520" y="1196752"/>
            <a:ext cx="8784976" cy="3744416"/>
            <a:chOff x="360038" y="34856"/>
            <a:chExt cx="7900968" cy="543519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8" name="Скругленный прямоугольник 4"/>
            <p:cNvSpPr/>
            <p:nvPr/>
          </p:nvSpPr>
          <p:spPr>
            <a:xfrm>
              <a:off x="360038" y="34856"/>
              <a:ext cx="6476202" cy="1199659"/>
            </a:xfrm>
            <a:prstGeom prst="rect">
              <a:avLst/>
            </a:prstGeom>
            <a:solidFill>
              <a:schemeClr val="accent1"/>
            </a:solidFill>
            <a:ln w="2540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" tIns="7620" rIns="7620" bIns="7620" spcCol="1270" anchor="ctr"/>
            <a:lstStyle/>
            <a:p>
              <a:pPr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b="1" dirty="0">
                  <a:solidFill>
                    <a:schemeClr val="bg1"/>
                  </a:solidFill>
                </a:rPr>
                <a:t>Участие в специальной оценке условий труда</a:t>
              </a:r>
            </a:p>
          </p:txBody>
        </p:sp>
        <p:sp>
          <p:nvSpPr>
            <p:cNvPr id="9" name="Скругленный прямоугольник 4"/>
            <p:cNvSpPr/>
            <p:nvPr/>
          </p:nvSpPr>
          <p:spPr>
            <a:xfrm>
              <a:off x="360038" y="1303068"/>
              <a:ext cx="7382872" cy="1161388"/>
            </a:xfrm>
            <a:prstGeom prst="rect">
              <a:avLst/>
            </a:prstGeom>
            <a:solidFill>
              <a:schemeClr val="accent1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" tIns="7620" rIns="7620" bIns="7620" spcCol="1270" anchor="ctr"/>
            <a:lstStyle/>
            <a:p>
              <a:pPr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b="1" dirty="0">
                  <a:solidFill>
                    <a:schemeClr val="bg1"/>
                  </a:solidFill>
                </a:rPr>
                <a:t>Опротестование (обжалование) результатов специальной оценки условий труда </a:t>
              </a:r>
              <a:r>
                <a:rPr lang="ru-RU" sz="2000" b="1">
                  <a:solidFill>
                    <a:schemeClr val="bg1"/>
                  </a:solidFill>
                </a:rPr>
                <a:t>в </a:t>
              </a:r>
              <a:r>
                <a:rPr lang="ru-RU" sz="2000" b="1" smtClean="0">
                  <a:solidFill>
                    <a:schemeClr val="bg1"/>
                  </a:solidFill>
                </a:rPr>
                <a:t>Роструде</a:t>
              </a:r>
              <a:r>
                <a:rPr lang="ru-RU" sz="2000" b="1">
                  <a:solidFill>
                    <a:schemeClr val="bg1"/>
                  </a:solidFill>
                </a:rPr>
                <a:t> </a:t>
              </a:r>
              <a:r>
                <a:rPr lang="ru-RU" sz="2000" b="1" smtClean="0">
                  <a:solidFill>
                    <a:schemeClr val="bg1"/>
                  </a:solidFill>
                </a:rPr>
                <a:t>или суде.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Скругленный прямоугольник 4"/>
            <p:cNvSpPr/>
            <p:nvPr/>
          </p:nvSpPr>
          <p:spPr>
            <a:xfrm>
              <a:off x="360038" y="2571280"/>
              <a:ext cx="7706682" cy="1260094"/>
            </a:xfrm>
            <a:prstGeom prst="rect">
              <a:avLst/>
            </a:prstGeom>
            <a:solidFill>
              <a:schemeClr val="accent1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" tIns="7620" rIns="7620" bIns="762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2000" b="1" dirty="0">
                <a:solidFill>
                  <a:schemeClr val="bg1"/>
                </a:solidFill>
              </a:endParaRPr>
            </a:p>
            <a:p>
              <a:pPr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b="1" dirty="0">
                  <a:solidFill>
                    <a:schemeClr val="bg1"/>
                  </a:solidFill>
                </a:rPr>
                <a:t>Инициация проведения внеплановой специальной оценки условий труда</a:t>
              </a:r>
            </a:p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Скругленный прямоугольник 4"/>
            <p:cNvSpPr/>
            <p:nvPr/>
          </p:nvSpPr>
          <p:spPr>
            <a:xfrm>
              <a:off x="360038" y="3930078"/>
              <a:ext cx="7900968" cy="1539972"/>
            </a:xfrm>
            <a:prstGeom prst="rect">
              <a:avLst/>
            </a:prstGeom>
            <a:solidFill>
              <a:schemeClr val="accent1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" tIns="7620" rIns="7620" bIns="762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2000" b="1" dirty="0">
                <a:solidFill>
                  <a:schemeClr val="bg1"/>
                </a:solidFill>
              </a:endParaRPr>
            </a:p>
            <a:p>
              <a:pPr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b="1" dirty="0">
                  <a:solidFill>
                    <a:schemeClr val="bg1"/>
                  </a:solidFill>
                </a:rPr>
                <a:t>Корректировка уровня предоставляемых работнику гарантий и компенсаций в связи с вредными и опасными условиями труда в ходе коллективных переговоров</a:t>
              </a:r>
            </a:p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Скругленный прямоугольник 4"/>
          <p:cNvSpPr/>
          <p:nvPr/>
        </p:nvSpPr>
        <p:spPr bwMode="auto">
          <a:xfrm>
            <a:off x="250825" y="5013325"/>
            <a:ext cx="8893175" cy="863600"/>
          </a:xfrm>
          <a:prstGeom prst="rect">
            <a:avLst/>
          </a:prstGeom>
          <a:solidFill>
            <a:schemeClr val="accent1"/>
          </a:solidFill>
          <a:ln w="254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620" tIns="7620" rIns="7620" bIns="7620" spcCol="1270" anchor="ctr"/>
          <a:lstStyle/>
          <a:p>
            <a:pPr marL="0" lvl="3" defTabSz="533400" eaLnBrk="0" hangingPunct="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000" b="1" dirty="0">
                <a:solidFill>
                  <a:schemeClr val="bg1"/>
                </a:solidFill>
              </a:rPr>
              <a:t>В ряде случаев выявление вредных факторов может осуществляться профсоюзным инспектором труда (если это отражено в коллективном договоре)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8172450" y="6356350"/>
            <a:ext cx="5143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Aft>
                <a:spcPct val="0"/>
              </a:spcAft>
              <a:buFont typeface="Arial" pitchFamily="34" charset="0"/>
              <a:buNone/>
            </a:pPr>
            <a:fld id="{59D34CDF-B25D-445B-BC65-76A8A1037087}" type="slidenum">
              <a:rPr lang="ru-RU" alt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eaLnBrk="1" fontAlgn="base" hangingPunct="1">
                <a:spcAft>
                  <a:spcPct val="0"/>
                </a:spcAft>
                <a:buFont typeface="Arial" pitchFamily="34" charset="0"/>
                <a:buNone/>
              </a:pPr>
              <a:t>4</a:t>
            </a:fld>
            <a:endParaRPr lang="ru-RU" alt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5123" name="Заголовок 1"/>
          <p:cNvSpPr>
            <a:spLocks/>
          </p:cNvSpPr>
          <p:nvPr/>
        </p:nvSpPr>
        <p:spPr bwMode="auto">
          <a:xfrm>
            <a:off x="179388" y="115888"/>
            <a:ext cx="8856662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tx2"/>
                </a:solidFill>
                <a:latin typeface="Helios"/>
              </a:rPr>
              <a:t>ВВЕДЕНИЕ ДОПОЛНИТЕЛЬНЫХ ТАРИФОВ СТРАХОВЫХ ВЗНОСОВ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tx2"/>
                </a:solidFill>
                <a:latin typeface="Helios"/>
              </a:rPr>
              <a:t>В ПЕНСИОННЫЙ ФОНД РОССИЙСКОЙ ФЕДЕРАЦИИ</a:t>
            </a:r>
          </a:p>
        </p:txBody>
      </p:sp>
      <p:grpSp>
        <p:nvGrpSpPr>
          <p:cNvPr id="5127" name="Группа 10"/>
          <p:cNvGrpSpPr>
            <a:grpSpLocks/>
          </p:cNvGrpSpPr>
          <p:nvPr/>
        </p:nvGrpSpPr>
        <p:grpSpPr bwMode="auto">
          <a:xfrm>
            <a:off x="250825" y="620713"/>
            <a:ext cx="8785225" cy="1944687"/>
            <a:chOff x="874311" y="3141560"/>
            <a:chExt cx="7984203" cy="4463372"/>
          </a:xfrm>
        </p:grpSpPr>
        <p:sp>
          <p:nvSpPr>
            <p:cNvPr id="15" name="Полилиния 14"/>
            <p:cNvSpPr/>
            <p:nvPr/>
          </p:nvSpPr>
          <p:spPr>
            <a:xfrm>
              <a:off x="3818973" y="3141560"/>
              <a:ext cx="5039541" cy="4463372"/>
            </a:xfrm>
            <a:custGeom>
              <a:avLst/>
              <a:gdLst>
                <a:gd name="connsiteX0" fmla="*/ 0 w 4925347"/>
                <a:gd name="connsiteY0" fmla="*/ 194084 h 1552672"/>
                <a:gd name="connsiteX1" fmla="*/ 4149011 w 4925347"/>
                <a:gd name="connsiteY1" fmla="*/ 194084 h 1552672"/>
                <a:gd name="connsiteX2" fmla="*/ 4149011 w 4925347"/>
                <a:gd name="connsiteY2" fmla="*/ 0 h 1552672"/>
                <a:gd name="connsiteX3" fmla="*/ 4925347 w 4925347"/>
                <a:gd name="connsiteY3" fmla="*/ 776336 h 1552672"/>
                <a:gd name="connsiteX4" fmla="*/ 4149011 w 4925347"/>
                <a:gd name="connsiteY4" fmla="*/ 1552672 h 1552672"/>
                <a:gd name="connsiteX5" fmla="*/ 4149011 w 4925347"/>
                <a:gd name="connsiteY5" fmla="*/ 1358588 h 1552672"/>
                <a:gd name="connsiteX6" fmla="*/ 0 w 4925347"/>
                <a:gd name="connsiteY6" fmla="*/ 1358588 h 1552672"/>
                <a:gd name="connsiteX7" fmla="*/ 0 w 4925347"/>
                <a:gd name="connsiteY7" fmla="*/ 194084 h 155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25347" h="1552672">
                  <a:moveTo>
                    <a:pt x="0" y="194084"/>
                  </a:moveTo>
                  <a:lnTo>
                    <a:pt x="4149011" y="194084"/>
                  </a:lnTo>
                  <a:lnTo>
                    <a:pt x="4149011" y="0"/>
                  </a:lnTo>
                  <a:lnTo>
                    <a:pt x="4925347" y="776336"/>
                  </a:lnTo>
                  <a:lnTo>
                    <a:pt x="4149011" y="1552672"/>
                  </a:lnTo>
                  <a:lnTo>
                    <a:pt x="4149011" y="1358588"/>
                  </a:lnTo>
                  <a:lnTo>
                    <a:pt x="0" y="1358588"/>
                  </a:lnTo>
                  <a:lnTo>
                    <a:pt x="0" y="194084"/>
                  </a:lnTo>
                  <a:close/>
                </a:path>
              </a:pathLst>
            </a:cu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8890" tIns="202974" rIns="591142" bIns="202974" spcCol="1270" anchor="ctr"/>
            <a:lstStyle/>
            <a:p>
              <a:pPr marL="114300" lvl="1" indent="-114300" defTabSz="622300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ru-RU" sz="1300" i="1" dirty="0"/>
                <a:t>    </a:t>
              </a:r>
              <a:r>
                <a:rPr lang="ru-RU" sz="1400" i="1" dirty="0"/>
                <a:t>…установлен дополнительный тариф страховых взносов в ПФР для плательщиков, использующих труд наемных рабочих, чьи профессии предусмотрены  Списками № 1 и № 2 производств, работ, профессий, должностей и показателей, дающих право на льготное пенсионное обеспечение, утвержденными постановлением Кабинета Министров СССР от 26 января 1991 г. № 10.</a:t>
              </a:r>
            </a:p>
          </p:txBody>
        </p:sp>
        <p:sp>
          <p:nvSpPr>
            <p:cNvPr id="16" name="Полилиния 15"/>
            <p:cNvSpPr/>
            <p:nvPr/>
          </p:nvSpPr>
          <p:spPr>
            <a:xfrm>
              <a:off x="874311" y="3473124"/>
              <a:ext cx="2879738" cy="3636283"/>
            </a:xfrm>
            <a:custGeom>
              <a:avLst/>
              <a:gdLst>
                <a:gd name="connsiteX0" fmla="*/ 0 w 2333071"/>
                <a:gd name="connsiteY0" fmla="*/ 258784 h 1552672"/>
                <a:gd name="connsiteX1" fmla="*/ 75796 w 2333071"/>
                <a:gd name="connsiteY1" fmla="*/ 75796 h 1552672"/>
                <a:gd name="connsiteX2" fmla="*/ 258784 w 2333071"/>
                <a:gd name="connsiteY2" fmla="*/ 0 h 1552672"/>
                <a:gd name="connsiteX3" fmla="*/ 2074287 w 2333071"/>
                <a:gd name="connsiteY3" fmla="*/ 0 h 1552672"/>
                <a:gd name="connsiteX4" fmla="*/ 2257275 w 2333071"/>
                <a:gd name="connsiteY4" fmla="*/ 75796 h 1552672"/>
                <a:gd name="connsiteX5" fmla="*/ 2333071 w 2333071"/>
                <a:gd name="connsiteY5" fmla="*/ 258784 h 1552672"/>
                <a:gd name="connsiteX6" fmla="*/ 2333071 w 2333071"/>
                <a:gd name="connsiteY6" fmla="*/ 1293888 h 1552672"/>
                <a:gd name="connsiteX7" fmla="*/ 2257275 w 2333071"/>
                <a:gd name="connsiteY7" fmla="*/ 1476876 h 1552672"/>
                <a:gd name="connsiteX8" fmla="*/ 2074287 w 2333071"/>
                <a:gd name="connsiteY8" fmla="*/ 1552672 h 1552672"/>
                <a:gd name="connsiteX9" fmla="*/ 258784 w 2333071"/>
                <a:gd name="connsiteY9" fmla="*/ 1552672 h 1552672"/>
                <a:gd name="connsiteX10" fmla="*/ 75796 w 2333071"/>
                <a:gd name="connsiteY10" fmla="*/ 1476876 h 1552672"/>
                <a:gd name="connsiteX11" fmla="*/ 0 w 2333071"/>
                <a:gd name="connsiteY11" fmla="*/ 1293888 h 1552672"/>
                <a:gd name="connsiteX12" fmla="*/ 0 w 2333071"/>
                <a:gd name="connsiteY12" fmla="*/ 258784 h 155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33071" h="1552672">
                  <a:moveTo>
                    <a:pt x="0" y="258784"/>
                  </a:moveTo>
                  <a:cubicBezTo>
                    <a:pt x="0" y="190150"/>
                    <a:pt x="27265" y="124327"/>
                    <a:pt x="75796" y="75796"/>
                  </a:cubicBezTo>
                  <a:cubicBezTo>
                    <a:pt x="124328" y="27265"/>
                    <a:pt x="190150" y="0"/>
                    <a:pt x="258784" y="0"/>
                  </a:cubicBezTo>
                  <a:lnTo>
                    <a:pt x="2074287" y="0"/>
                  </a:lnTo>
                  <a:cubicBezTo>
                    <a:pt x="2142921" y="0"/>
                    <a:pt x="2208744" y="27265"/>
                    <a:pt x="2257275" y="75796"/>
                  </a:cubicBezTo>
                  <a:cubicBezTo>
                    <a:pt x="2305806" y="124328"/>
                    <a:pt x="2333071" y="190150"/>
                    <a:pt x="2333071" y="258784"/>
                  </a:cubicBezTo>
                  <a:lnTo>
                    <a:pt x="2333071" y="1293888"/>
                  </a:lnTo>
                  <a:cubicBezTo>
                    <a:pt x="2333071" y="1362522"/>
                    <a:pt x="2305806" y="1428345"/>
                    <a:pt x="2257275" y="1476876"/>
                  </a:cubicBezTo>
                  <a:cubicBezTo>
                    <a:pt x="2208744" y="1525407"/>
                    <a:pt x="2142921" y="1552672"/>
                    <a:pt x="2074287" y="1552672"/>
                  </a:cubicBezTo>
                  <a:lnTo>
                    <a:pt x="258784" y="1552672"/>
                  </a:lnTo>
                  <a:cubicBezTo>
                    <a:pt x="190150" y="1552672"/>
                    <a:pt x="124327" y="1525407"/>
                    <a:pt x="75796" y="1476876"/>
                  </a:cubicBezTo>
                  <a:cubicBezTo>
                    <a:pt x="27265" y="1428345"/>
                    <a:pt x="0" y="1362522"/>
                    <a:pt x="0" y="1293888"/>
                  </a:cubicBezTo>
                  <a:lnTo>
                    <a:pt x="0" y="258784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6755" tIns="106275" rIns="136755" bIns="106275" spcCol="1270" anchor="ctr"/>
            <a:lstStyle/>
            <a:p>
              <a:pPr algn="ctr" defTabSz="711200">
                <a:lnSpc>
                  <a:spcPct val="90000"/>
                </a:lnSpc>
                <a:spcAft>
                  <a:spcPts val="0"/>
                </a:spcAft>
                <a:defRPr/>
              </a:pPr>
              <a:r>
                <a:rPr lang="ru-RU" b="1" dirty="0"/>
                <a:t>статья 58.3 Федерального закона от 24 июля 2009 г. </a:t>
              </a:r>
            </a:p>
            <a:p>
              <a:pPr algn="ctr" defTabSz="711200">
                <a:lnSpc>
                  <a:spcPct val="90000"/>
                </a:lnSpc>
                <a:spcAft>
                  <a:spcPts val="0"/>
                </a:spcAft>
                <a:defRPr/>
              </a:pPr>
              <a:r>
                <a:rPr lang="ru-RU" b="1" dirty="0"/>
                <a:t>№ 212-ФЗ</a:t>
              </a:r>
            </a:p>
          </p:txBody>
        </p:sp>
      </p:grpSp>
      <p:sp>
        <p:nvSpPr>
          <p:cNvPr id="5128" name="Прямоугольник 16"/>
          <p:cNvSpPr>
            <a:spLocks noChangeArrowheads="1"/>
          </p:cNvSpPr>
          <p:nvPr/>
        </p:nvSpPr>
        <p:spPr bwMode="auto">
          <a:xfrm>
            <a:off x="395288" y="2636838"/>
            <a:ext cx="84978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Arial" pitchFamily="34" charset="0"/>
              </a:rPr>
              <a:t>С 2013 ГОДА ВВЕДЕНЫ ДОПОЛНИТЕЛЬНЫЕ ТАРИФЫ СТРАХОВЫХ ВЗНОСОВ</a:t>
            </a: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323850" y="3213100"/>
          <a:ext cx="8640764" cy="21431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29"/>
                <a:gridCol w="1728153"/>
                <a:gridCol w="2160191"/>
                <a:gridCol w="2160191"/>
              </a:tblGrid>
              <a:tr h="115831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Списки производств, работ, профессий  должностей и показателей, дающих право на льготное пенсионное обеспечение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38" marR="91438" marT="45723" marB="45723"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2013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38" marR="91438" marT="45723" marB="45723"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2014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38" marR="91438" marT="45723" marB="45723"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2015 и</a:t>
                      </a:r>
                      <a:r>
                        <a:rPr lang="ru-RU" sz="1400" baseline="0" dirty="0" smtClean="0">
                          <a:solidFill>
                            <a:schemeClr val="bg1"/>
                          </a:solidFill>
                        </a:rPr>
                        <a:t> далее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 marL="91438" marR="91438" marT="45723" marB="45723"/>
                </a:tc>
              </a:tr>
              <a:tr h="41261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Список № 1</a:t>
                      </a:r>
                      <a:endParaRPr lang="ru-RU" sz="1400" dirty="0"/>
                    </a:p>
                  </a:txBody>
                  <a:tcPr marL="91438" marR="91438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4 %</a:t>
                      </a:r>
                      <a:endParaRPr lang="ru-RU" sz="1400" dirty="0"/>
                    </a:p>
                  </a:txBody>
                  <a:tcPr marL="91438" marR="91438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6 %</a:t>
                      </a:r>
                      <a:endParaRPr lang="ru-RU" sz="1400" dirty="0"/>
                    </a:p>
                  </a:txBody>
                  <a:tcPr marL="91438" marR="91438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9 %</a:t>
                      </a:r>
                      <a:endParaRPr lang="ru-RU" sz="1400" dirty="0"/>
                    </a:p>
                  </a:txBody>
                  <a:tcPr marL="91438" marR="91438" marT="45723" marB="45723"/>
                </a:tc>
              </a:tr>
              <a:tr h="572195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Список №2 и «малые списки»</a:t>
                      </a:r>
                      <a:endParaRPr lang="ru-RU" sz="1400" dirty="0"/>
                    </a:p>
                  </a:txBody>
                  <a:tcPr marL="91438" marR="91438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2 %</a:t>
                      </a:r>
                      <a:endParaRPr lang="ru-RU" sz="1400" dirty="0"/>
                    </a:p>
                  </a:txBody>
                  <a:tcPr marL="91438" marR="91438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4 %</a:t>
                      </a:r>
                      <a:endParaRPr lang="ru-RU" sz="1400" dirty="0"/>
                    </a:p>
                  </a:txBody>
                  <a:tcPr marL="91438" marR="91438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6 %</a:t>
                      </a:r>
                      <a:endParaRPr lang="ru-RU" sz="1400" dirty="0"/>
                    </a:p>
                  </a:txBody>
                  <a:tcPr marL="91438" marR="91438" marT="45723" marB="45723"/>
                </a:tc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323850" y="5445125"/>
            <a:ext cx="8640763" cy="83185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1600" b="1" i="1" dirty="0">
                <a:latin typeface="+mj-lt"/>
              </a:rPr>
              <a:t>От уплаты страховых взносов может быть освобождено рабочее место, условия труда на котором </a:t>
            </a:r>
            <a:r>
              <a:rPr lang="ru-RU" sz="1600" b="1" i="1" dirty="0"/>
              <a:t>по итогам специальной оценки условий труда </a:t>
            </a:r>
            <a:r>
              <a:rPr lang="ru-RU" sz="1600" b="1" i="1" dirty="0">
                <a:latin typeface="+mj-lt"/>
              </a:rPr>
              <a:t>признаны оптимальными или допустимыми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Выноска со стрелкой вниз 15"/>
          <p:cNvSpPr/>
          <p:nvPr/>
        </p:nvSpPr>
        <p:spPr>
          <a:xfrm>
            <a:off x="827088" y="3573463"/>
            <a:ext cx="7561262" cy="1008062"/>
          </a:xfrm>
          <a:prstGeom prst="downArrowCallout">
            <a:avLst/>
          </a:prstGeom>
          <a:solidFill>
            <a:schemeClr val="accent4">
              <a:lumMod val="60000"/>
              <a:lumOff val="40000"/>
              <a:alpha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/>
                </a:solidFill>
                <a:cs typeface="Arial" pitchFamily="34" charset="0"/>
              </a:rPr>
              <a:t>ТРЕБУЕТСЯ УНИФИКАЦИЯ И ОБЪЕДИНЕНИЕ В ЦЕЛЯХ: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6147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8172450" y="6356350"/>
            <a:ext cx="5143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Aft>
                <a:spcPct val="0"/>
              </a:spcAft>
              <a:buFont typeface="Arial" pitchFamily="34" charset="0"/>
              <a:buNone/>
            </a:pPr>
            <a:fld id="{76373FA7-F77B-41D4-B919-62D9C67B28E5}" type="slidenum">
              <a:rPr lang="ru-RU" alt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eaLnBrk="1" fontAlgn="base" hangingPunct="1">
                <a:spcAft>
                  <a:spcPct val="0"/>
                </a:spcAft>
                <a:buFont typeface="Arial" pitchFamily="34" charset="0"/>
                <a:buNone/>
              </a:pPr>
              <a:t>5</a:t>
            </a:fld>
            <a:endParaRPr lang="ru-RU" alt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6148" name="Заголовок 1"/>
          <p:cNvSpPr>
            <a:spLocks/>
          </p:cNvSpPr>
          <p:nvPr/>
        </p:nvSpPr>
        <p:spPr bwMode="auto">
          <a:xfrm>
            <a:off x="179388" y="44450"/>
            <a:ext cx="8856662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>
              <a:solidFill>
                <a:schemeClr val="tx2"/>
              </a:solidFill>
              <a:latin typeface="Helios"/>
            </a:endParaRPr>
          </a:p>
        </p:txBody>
      </p:sp>
      <p:sp>
        <p:nvSpPr>
          <p:cNvPr id="11" name="Полилиния 10"/>
          <p:cNvSpPr/>
          <p:nvPr/>
        </p:nvSpPr>
        <p:spPr>
          <a:xfrm rot="5400000">
            <a:off x="543804" y="220900"/>
            <a:ext cx="1944217" cy="3031827"/>
          </a:xfrm>
          <a:custGeom>
            <a:avLst/>
            <a:gdLst>
              <a:gd name="connsiteX0" fmla="*/ 0 w 2966497"/>
              <a:gd name="connsiteY0" fmla="*/ 1929825 h 2968099"/>
              <a:gd name="connsiteX1" fmla="*/ 741624 w 2966497"/>
              <a:gd name="connsiteY1" fmla="*/ 1929825 h 2968099"/>
              <a:gd name="connsiteX2" fmla="*/ 741624 w 2966497"/>
              <a:gd name="connsiteY2" fmla="*/ 0 h 2968099"/>
              <a:gd name="connsiteX3" fmla="*/ 2224873 w 2966497"/>
              <a:gd name="connsiteY3" fmla="*/ 0 h 2968099"/>
              <a:gd name="connsiteX4" fmla="*/ 2224873 w 2966497"/>
              <a:gd name="connsiteY4" fmla="*/ 1929825 h 2968099"/>
              <a:gd name="connsiteX5" fmla="*/ 2966497 w 2966497"/>
              <a:gd name="connsiteY5" fmla="*/ 1929825 h 2968099"/>
              <a:gd name="connsiteX6" fmla="*/ 1483249 w 2966497"/>
              <a:gd name="connsiteY6" fmla="*/ 2968099 h 2968099"/>
              <a:gd name="connsiteX7" fmla="*/ 0 w 2966497"/>
              <a:gd name="connsiteY7" fmla="*/ 1929825 h 296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66497" h="2968099">
                <a:moveTo>
                  <a:pt x="1928783" y="2968099"/>
                </a:moveTo>
                <a:lnTo>
                  <a:pt x="1928783" y="2226075"/>
                </a:lnTo>
                <a:lnTo>
                  <a:pt x="0" y="2226075"/>
                </a:lnTo>
                <a:lnTo>
                  <a:pt x="0" y="742024"/>
                </a:lnTo>
                <a:lnTo>
                  <a:pt x="1928783" y="742024"/>
                </a:lnTo>
                <a:lnTo>
                  <a:pt x="1928783" y="0"/>
                </a:lnTo>
                <a:lnTo>
                  <a:pt x="2966497" y="1484049"/>
                </a:lnTo>
                <a:lnTo>
                  <a:pt x="1928783" y="2968099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vert270" lIns="71121" tIns="812742" rIns="590256" bIns="812745" spcCol="1270" anchor="ctr"/>
          <a:lstStyle/>
          <a:p>
            <a:pPr algn="ctr" defTabSz="444500">
              <a:lnSpc>
                <a:spcPct val="90000"/>
              </a:lnSpc>
              <a:spcAft>
                <a:spcPts val="0"/>
              </a:spcAft>
              <a:defRPr/>
            </a:pPr>
            <a:r>
              <a:rPr lang="ru-RU" b="1" dirty="0"/>
              <a:t> аттестация рабочих мест</a:t>
            </a:r>
          </a:p>
        </p:txBody>
      </p:sp>
      <p:sp>
        <p:nvSpPr>
          <p:cNvPr id="13" name="Полилиния 12"/>
          <p:cNvSpPr/>
          <p:nvPr/>
        </p:nvSpPr>
        <p:spPr>
          <a:xfrm rot="16200000">
            <a:off x="6299200" y="836613"/>
            <a:ext cx="2305050" cy="3168650"/>
          </a:xfrm>
          <a:custGeom>
            <a:avLst/>
            <a:gdLst>
              <a:gd name="connsiteX0" fmla="*/ 0 w 2966497"/>
              <a:gd name="connsiteY0" fmla="*/ 1929825 h 2968099"/>
              <a:gd name="connsiteX1" fmla="*/ 741624 w 2966497"/>
              <a:gd name="connsiteY1" fmla="*/ 1929825 h 2968099"/>
              <a:gd name="connsiteX2" fmla="*/ 741624 w 2966497"/>
              <a:gd name="connsiteY2" fmla="*/ 0 h 2968099"/>
              <a:gd name="connsiteX3" fmla="*/ 2224873 w 2966497"/>
              <a:gd name="connsiteY3" fmla="*/ 0 h 2968099"/>
              <a:gd name="connsiteX4" fmla="*/ 2224873 w 2966497"/>
              <a:gd name="connsiteY4" fmla="*/ 1929825 h 2968099"/>
              <a:gd name="connsiteX5" fmla="*/ 2966497 w 2966497"/>
              <a:gd name="connsiteY5" fmla="*/ 1929825 h 2968099"/>
              <a:gd name="connsiteX6" fmla="*/ 1483249 w 2966497"/>
              <a:gd name="connsiteY6" fmla="*/ 2968099 h 2968099"/>
              <a:gd name="connsiteX7" fmla="*/ 0 w 2966497"/>
              <a:gd name="connsiteY7" fmla="*/ 1929825 h 296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66497" h="2968099">
                <a:moveTo>
                  <a:pt x="1037714" y="0"/>
                </a:moveTo>
                <a:lnTo>
                  <a:pt x="1037714" y="742024"/>
                </a:lnTo>
                <a:lnTo>
                  <a:pt x="2966497" y="742024"/>
                </a:lnTo>
                <a:lnTo>
                  <a:pt x="2966497" y="2226075"/>
                </a:lnTo>
                <a:lnTo>
                  <a:pt x="1037714" y="2226075"/>
                </a:lnTo>
                <a:lnTo>
                  <a:pt x="1037714" y="2968099"/>
                </a:lnTo>
                <a:lnTo>
                  <a:pt x="0" y="1484050"/>
                </a:lnTo>
                <a:lnTo>
                  <a:pt x="1037714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vert" lIns="590258" tIns="812744" rIns="71119" bIns="812744" spcCol="1270" anchor="ctr"/>
          <a:lstStyle/>
          <a:p>
            <a:pPr algn="ctr" defTabSz="44450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b="1" dirty="0"/>
              <a:t>специальная оценка условий </a:t>
            </a:r>
            <a:br>
              <a:rPr lang="ru-RU" b="1" dirty="0"/>
            </a:br>
            <a:r>
              <a:rPr lang="ru-RU" b="1" dirty="0"/>
              <a:t>труда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339975" y="115888"/>
            <a:ext cx="4103688" cy="8302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</a:rPr>
              <a:t>ДО 01.01.2014 г. БЫЛИ ПРЕДУСМОТРЕНЫ ТРИ ПРОЦЕДУРЫ ОЦЕНКИ УСЛОВИЙ ТРУДА</a:t>
            </a:r>
          </a:p>
        </p:txBody>
      </p:sp>
      <p:pic>
        <p:nvPicPr>
          <p:cNvPr id="6155" name="Picture 10" descr="http://www.theschools.in/Media_front/Images/leave_management_2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652963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6" name="Picture 10" descr="http://www.theschools.in/Media_front/Images/leave_management_2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5516563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7" name="Прямоугольник 21"/>
          <p:cNvSpPr>
            <a:spLocks noChangeArrowheads="1"/>
          </p:cNvSpPr>
          <p:nvPr/>
        </p:nvSpPr>
        <p:spPr bwMode="auto">
          <a:xfrm>
            <a:off x="1042988" y="4581525"/>
            <a:ext cx="7343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chemeClr val="tx2"/>
                </a:solidFill>
                <a:latin typeface="Arial" pitchFamily="34" charset="0"/>
              </a:rPr>
              <a:t>ИСКЛЮЧЕНИЯ ПОВТОРНЫХ ИССЛЕДОВАНИЙ РАБОЧЕГО МЕСТА РАБОТНИКА </a:t>
            </a:r>
          </a:p>
        </p:txBody>
      </p:sp>
      <p:sp>
        <p:nvSpPr>
          <p:cNvPr id="6158" name="Прямоугольник 22"/>
          <p:cNvSpPr>
            <a:spLocks noChangeArrowheads="1"/>
          </p:cNvSpPr>
          <p:nvPr/>
        </p:nvSpPr>
        <p:spPr bwMode="auto">
          <a:xfrm>
            <a:off x="1042988" y="5229225"/>
            <a:ext cx="74168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chemeClr val="tx2"/>
                </a:solidFill>
                <a:latin typeface="Arial" pitchFamily="34" charset="0"/>
              </a:rPr>
              <a:t>РЕЗУЛЬТАТЫ ИССЛЕДОВАНИЯ ИСПОЛЬЗУЮТСЯ КАК В ЦЕЛЯХ УПЛАТЫ СТРАХОВЫХ ВЗНОСОВ В ПФР, ТАК И В ЦЕЛЯХ ПРЕДОСТАВЛЕНИЯ ИНЫХ ГАРАНТИЙ И КОМПЕНСАЦИЙ В ПРОЦЕССЕ ОСУЩЕСТВЛЕНИЯ РАБОТНИКОМ ЕГО ТРУДОВОЙ ДЕЯТЕЛЬНОСТИ</a:t>
            </a:r>
            <a:endParaRPr lang="ru-RU" altLang="ru-RU" sz="1600">
              <a:latin typeface="Arial" pitchFamily="34" charset="0"/>
            </a:endParaRPr>
          </a:p>
        </p:txBody>
      </p:sp>
      <p:sp>
        <p:nvSpPr>
          <p:cNvPr id="17" name="Полилиния 16"/>
          <p:cNvSpPr/>
          <p:nvPr/>
        </p:nvSpPr>
        <p:spPr>
          <a:xfrm rot="5400000">
            <a:off x="3203848" y="404664"/>
            <a:ext cx="2304256" cy="3600400"/>
          </a:xfrm>
          <a:custGeom>
            <a:avLst/>
            <a:gdLst>
              <a:gd name="connsiteX0" fmla="*/ 0 w 2966497"/>
              <a:gd name="connsiteY0" fmla="*/ 1929825 h 2968099"/>
              <a:gd name="connsiteX1" fmla="*/ 741624 w 2966497"/>
              <a:gd name="connsiteY1" fmla="*/ 1929825 h 2968099"/>
              <a:gd name="connsiteX2" fmla="*/ 741624 w 2966497"/>
              <a:gd name="connsiteY2" fmla="*/ 0 h 2968099"/>
              <a:gd name="connsiteX3" fmla="*/ 2224873 w 2966497"/>
              <a:gd name="connsiteY3" fmla="*/ 0 h 2968099"/>
              <a:gd name="connsiteX4" fmla="*/ 2224873 w 2966497"/>
              <a:gd name="connsiteY4" fmla="*/ 1929825 h 2968099"/>
              <a:gd name="connsiteX5" fmla="*/ 2966497 w 2966497"/>
              <a:gd name="connsiteY5" fmla="*/ 1929825 h 2968099"/>
              <a:gd name="connsiteX6" fmla="*/ 1483249 w 2966497"/>
              <a:gd name="connsiteY6" fmla="*/ 2968099 h 2968099"/>
              <a:gd name="connsiteX7" fmla="*/ 0 w 2966497"/>
              <a:gd name="connsiteY7" fmla="*/ 1929825 h 296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66497" h="2968099">
                <a:moveTo>
                  <a:pt x="1928783" y="2968099"/>
                </a:moveTo>
                <a:lnTo>
                  <a:pt x="1928783" y="2226075"/>
                </a:lnTo>
                <a:lnTo>
                  <a:pt x="0" y="2226075"/>
                </a:lnTo>
                <a:lnTo>
                  <a:pt x="0" y="742024"/>
                </a:lnTo>
                <a:lnTo>
                  <a:pt x="1928783" y="742024"/>
                </a:lnTo>
                <a:lnTo>
                  <a:pt x="1928783" y="0"/>
                </a:lnTo>
                <a:lnTo>
                  <a:pt x="2966497" y="1484049"/>
                </a:lnTo>
                <a:lnTo>
                  <a:pt x="1928783" y="2968099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vert270" lIns="71121" tIns="812742" rIns="590256" bIns="812745" spcCol="1270" anchor="ctr"/>
          <a:lstStyle/>
          <a:p>
            <a:pPr algn="ctr" defTabSz="444500">
              <a:lnSpc>
                <a:spcPct val="90000"/>
              </a:lnSpc>
              <a:spcAft>
                <a:spcPts val="0"/>
              </a:spcAft>
              <a:defRPr/>
            </a:pPr>
            <a:r>
              <a:rPr lang="ru-RU" b="1" dirty="0"/>
              <a:t> государственная </a:t>
            </a:r>
          </a:p>
          <a:p>
            <a:pPr algn="ctr" defTabSz="444500">
              <a:lnSpc>
                <a:spcPct val="90000"/>
              </a:lnSpc>
              <a:spcAft>
                <a:spcPts val="0"/>
              </a:spcAft>
              <a:defRPr/>
            </a:pPr>
            <a:r>
              <a:rPr lang="ru-RU" b="1" dirty="0"/>
              <a:t>экспертиза </a:t>
            </a:r>
          </a:p>
          <a:p>
            <a:pPr algn="ctr" defTabSz="444500">
              <a:lnSpc>
                <a:spcPct val="90000"/>
              </a:lnSpc>
              <a:spcAft>
                <a:spcPts val="0"/>
              </a:spcAft>
              <a:defRPr/>
            </a:pPr>
            <a:r>
              <a:rPr lang="ru-RU" b="1" dirty="0"/>
              <a:t>условий труда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8172450" y="6356350"/>
            <a:ext cx="5143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Aft>
                <a:spcPct val="0"/>
              </a:spcAft>
              <a:buFont typeface="Arial" pitchFamily="34" charset="0"/>
              <a:buNone/>
            </a:pPr>
            <a:fld id="{0F493387-7D60-4D5D-9D37-68C33EF223FB}" type="slidenum">
              <a:rPr lang="ru-RU" alt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eaLnBrk="1" fontAlgn="base" hangingPunct="1">
                <a:spcAft>
                  <a:spcPct val="0"/>
                </a:spcAft>
                <a:buFont typeface="Arial" pitchFamily="34" charset="0"/>
                <a:buNone/>
              </a:pPr>
              <a:t>6</a:t>
            </a:fld>
            <a:endParaRPr lang="ru-RU" altLang="ru-RU" sz="1800" dirty="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7171" name="Заголовок 1"/>
          <p:cNvSpPr>
            <a:spLocks/>
          </p:cNvSpPr>
          <p:nvPr/>
        </p:nvSpPr>
        <p:spPr bwMode="auto">
          <a:xfrm>
            <a:off x="179388" y="115888"/>
            <a:ext cx="8856662" cy="43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tx2"/>
                </a:solidFill>
                <a:latin typeface="Helios"/>
              </a:rPr>
              <a:t>НАСТОЯЩАЯ КОНСТРУКЦИЯ ЗАКОНА</a:t>
            </a:r>
          </a:p>
        </p:txBody>
      </p:sp>
      <p:graphicFrame>
        <p:nvGraphicFramePr>
          <p:cNvPr id="8" name="Схема 7"/>
          <p:cNvGraphicFramePr/>
          <p:nvPr/>
        </p:nvGraphicFramePr>
        <p:xfrm>
          <a:off x="179512" y="476672"/>
          <a:ext cx="8712968" cy="5760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Helios"/>
                <a:ea typeface="+mn-ea"/>
                <a:cs typeface="Arial" pitchFamily="34" charset="0"/>
              </a:rPr>
              <a:t>Статья 22 Трудового Кодекса</a:t>
            </a:r>
            <a:br>
              <a:rPr lang="ru-RU" sz="2000" b="1" dirty="0">
                <a:solidFill>
                  <a:schemeClr val="tx2"/>
                </a:solidFill>
                <a:latin typeface="Helios"/>
                <a:ea typeface="+mn-ea"/>
                <a:cs typeface="Arial" pitchFamily="34" charset="0"/>
              </a:rPr>
            </a:br>
            <a:r>
              <a:rPr lang="ru-RU" sz="2000" b="1" dirty="0">
                <a:solidFill>
                  <a:schemeClr val="tx2"/>
                </a:solidFill>
                <a:latin typeface="Helios"/>
                <a:ea typeface="+mn-ea"/>
                <a:cs typeface="Arial" pitchFamily="34" charset="0"/>
              </a:rPr>
              <a:t>Основные права и обязанности работодателя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3034628"/>
              </p:ext>
            </p:extLst>
          </p:nvPr>
        </p:nvGraphicFramePr>
        <p:xfrm>
          <a:off x="395536" y="1268760"/>
          <a:ext cx="8229600" cy="3571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До 31 декабря 2013 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 1 января 2014 г.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исполнять иные обязанности, предусмотренные трудовым законодательством и иными нормативными правовыми актами, содержащими нормы трудового права, коллективным договором, соглашениями, локальными нормативными актами и трудовыми договорами.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исполнять иные обязанности, предусмотренные трудовым законодательством, 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том числе законодательством о специальной оценке условий труда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и иными нормативными правовыми актами, содержащими нормы трудового права, коллективным договором, соглашениями, локальными нормативными актами и трудовыми договорами.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fld id="{18B418DA-37B5-4008-9A31-4AE047453EE8}" type="slidenum">
              <a:rPr lang="ru-RU" sz="180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None/>
              </a:pPr>
              <a:t>7</a:t>
            </a:fld>
            <a:endParaRPr lang="ru-RU" sz="1800" dirty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0519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432000"/>
          </a:xfrm>
        </p:spPr>
        <p:txBody>
          <a:bodyPr/>
          <a:lstStyle/>
          <a:p>
            <a:r>
              <a:rPr lang="ru-RU" sz="2000" b="1" dirty="0">
                <a:solidFill>
                  <a:schemeClr val="tx2"/>
                </a:solidFill>
                <a:latin typeface="Helios"/>
                <a:ea typeface="+mn-ea"/>
                <a:cs typeface="Arial" pitchFamily="34" charset="0"/>
              </a:rPr>
              <a:t>Статья </a:t>
            </a:r>
            <a:r>
              <a:rPr lang="ru-RU" sz="2000" b="1" dirty="0" smtClean="0">
                <a:solidFill>
                  <a:schemeClr val="tx2"/>
                </a:solidFill>
                <a:latin typeface="Helios"/>
                <a:ea typeface="+mn-ea"/>
                <a:cs typeface="Arial" pitchFamily="34" charset="0"/>
              </a:rPr>
              <a:t>209</a:t>
            </a:r>
            <a:r>
              <a:rPr lang="ru-RU" sz="2000" b="1" dirty="0">
                <a:solidFill>
                  <a:schemeClr val="tx2"/>
                </a:solidFill>
                <a:latin typeface="Helios"/>
                <a:cs typeface="Arial" pitchFamily="34" charset="0"/>
              </a:rPr>
              <a:t>Трудового </a:t>
            </a:r>
            <a:r>
              <a:rPr lang="ru-RU" sz="2000" b="1" dirty="0" smtClean="0">
                <a:solidFill>
                  <a:schemeClr val="tx2"/>
                </a:solidFill>
                <a:latin typeface="Helios"/>
                <a:cs typeface="Arial" pitchFamily="34" charset="0"/>
              </a:rPr>
              <a:t>Кодекса</a:t>
            </a:r>
            <a:r>
              <a:rPr lang="ru-RU" sz="2000" b="1" dirty="0" smtClean="0">
                <a:solidFill>
                  <a:schemeClr val="tx2"/>
                </a:solidFill>
                <a:latin typeface="Helios"/>
                <a:ea typeface="+mn-ea"/>
                <a:cs typeface="Arial" pitchFamily="34" charset="0"/>
              </a:rPr>
              <a:t>. </a:t>
            </a:r>
            <a:r>
              <a:rPr lang="ru-RU" sz="2000" b="1" dirty="0">
                <a:solidFill>
                  <a:schemeClr val="tx2"/>
                </a:solidFill>
                <a:latin typeface="Helios"/>
                <a:ea typeface="+mn-ea"/>
                <a:cs typeface="Arial" pitchFamily="34" charset="0"/>
              </a:rPr>
              <a:t>Основные понятия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8339226"/>
              </p:ext>
            </p:extLst>
          </p:nvPr>
        </p:nvGraphicFramePr>
        <p:xfrm>
          <a:off x="395536" y="1268760"/>
          <a:ext cx="8229600" cy="5125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До 31 декабря 2013 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 1 января 2014 г.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…</a:t>
                      </a:r>
                    </a:p>
                    <a:p>
                      <a:r>
                        <a:rPr lang="ru-RU" dirty="0" smtClean="0"/>
                        <a:t>Сертификат соответствия организации работ по охране труда</a:t>
                      </a:r>
                    </a:p>
                    <a:p>
                      <a:r>
                        <a:rPr lang="ru-RU" dirty="0" smtClean="0"/>
                        <a:t>…</a:t>
                      </a:r>
                    </a:p>
                    <a:p>
                      <a:r>
                        <a:rPr lang="ru-RU" dirty="0" smtClean="0"/>
                        <a:t>Аттестация рабочих мест по условиям труда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Система управления охраной труда - комплекс взаимосвязанных и взаимодействующих между собой элементов, устанавливающих политику и цели в области охраны труда у конкретного работодателя и процедуры по достижению этих целей. Типовое положение о системе управления охраной труда утверждается федеральным органом исполнительной власти, осуществляющим функции по выработке государственной политики и нормативно-правовому регулированию в сфере труда, с учетом мнения Российской трехсторонней комиссии по регулированию социально-трудовых отношений.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fld id="{18B418DA-37B5-4008-9A31-4AE047453EE8}" type="slidenum">
              <a:rPr lang="ru-RU" sz="180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None/>
              </a:pPr>
              <a:t>8</a:t>
            </a:fld>
            <a:endParaRPr lang="ru-RU" sz="1800" dirty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808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640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Helios"/>
                <a:ea typeface="+mn-ea"/>
                <a:cs typeface="Arial" pitchFamily="34" charset="0"/>
              </a:rPr>
              <a:t>Статья </a:t>
            </a:r>
            <a:r>
              <a:rPr lang="ru-RU" sz="2000" b="1" dirty="0" smtClean="0">
                <a:solidFill>
                  <a:schemeClr val="tx2"/>
                </a:solidFill>
                <a:latin typeface="Helios"/>
                <a:ea typeface="+mn-ea"/>
                <a:cs typeface="Arial" pitchFamily="34" charset="0"/>
              </a:rPr>
              <a:t>212 </a:t>
            </a:r>
            <a:r>
              <a:rPr lang="ru-RU" sz="2000" b="1" dirty="0" smtClean="0">
                <a:solidFill>
                  <a:schemeClr val="tx2"/>
                </a:solidFill>
                <a:latin typeface="Helios"/>
                <a:cs typeface="Arial" pitchFamily="34" charset="0"/>
              </a:rPr>
              <a:t>Трудового Кодекса</a:t>
            </a:r>
            <a:r>
              <a:rPr lang="ru-RU" sz="2000" b="1" dirty="0" smtClean="0">
                <a:solidFill>
                  <a:schemeClr val="tx2"/>
                </a:solidFill>
                <a:latin typeface="Helios"/>
                <a:ea typeface="+mn-ea"/>
                <a:cs typeface="Arial" pitchFamily="34" charset="0"/>
              </a:rPr>
              <a:t>. </a:t>
            </a:r>
            <a:r>
              <a:rPr lang="ru-RU" sz="2000" b="1" dirty="0">
                <a:solidFill>
                  <a:schemeClr val="tx2"/>
                </a:solidFill>
                <a:latin typeface="Helios"/>
                <a:ea typeface="+mn-ea"/>
                <a:cs typeface="Arial" pitchFamily="34" charset="0"/>
              </a:rPr>
              <a:t>Обязанности работодателя по обеспечению безопасных условий и охраны труда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9716600"/>
              </p:ext>
            </p:extLst>
          </p:nvPr>
        </p:nvGraphicFramePr>
        <p:xfrm>
          <a:off x="395536" y="1268760"/>
          <a:ext cx="8229600" cy="210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До 31 декабря 2013 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 1 января 2014 г.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…</a:t>
                      </a:r>
                    </a:p>
                    <a:p>
                      <a:r>
                        <a:rPr lang="ru-RU" dirty="0" smtClean="0"/>
                        <a:t>проведение аттестации рабочих мест по условиям труда с последующей сертификацией организации работ по охране труда;</a:t>
                      </a:r>
                    </a:p>
                    <a:p>
                      <a:r>
                        <a:rPr lang="ru-RU" dirty="0" smtClean="0"/>
                        <a:t>…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…</a:t>
                      </a:r>
                    </a:p>
                    <a:p>
                      <a:r>
                        <a:rPr lang="ru-RU" dirty="0" smtClean="0"/>
                        <a:t>проведение </a:t>
                      </a:r>
                      <a:r>
                        <a:rPr lang="ru-RU" b="1" dirty="0" smtClean="0"/>
                        <a:t>специальной оценки условий труда </a:t>
                      </a:r>
                      <a:r>
                        <a:rPr lang="ru-RU" dirty="0" smtClean="0"/>
                        <a:t>в соответствии с законодательством о специальной оценке условий труда;</a:t>
                      </a:r>
                    </a:p>
                    <a:p>
                      <a:r>
                        <a:rPr lang="ru-RU" dirty="0" smtClean="0"/>
                        <a:t>…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fld id="{18B418DA-37B5-4008-9A31-4AE047453EE8}" type="slidenum">
              <a:rPr lang="ru-RU" sz="180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None/>
              </a:pPr>
              <a:t>9</a:t>
            </a:fld>
            <a:endParaRPr lang="ru-RU" sz="1800" dirty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946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C000"/>
        </a:solidFill>
        <a:ln>
          <a:noFill/>
        </a:ln>
      </a:spPr>
      <a:bodyPr anchor="ctr"/>
      <a:lstStyle>
        <a:defPPr algn="ctr" fontAlgn="auto">
          <a:spcBef>
            <a:spcPts val="0"/>
          </a:spcBef>
          <a:spcAft>
            <a:spcPts val="0"/>
          </a:spcAft>
          <a:defRPr sz="1400" b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9598</TotalTime>
  <Words>3591</Words>
  <Application>Microsoft Office PowerPoint</Application>
  <PresentationFormat>Экран (4:3)</PresentationFormat>
  <Paragraphs>368</Paragraphs>
  <Slides>39</Slides>
  <Notes>14</Notes>
  <HiddenSlides>3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Тема Office</vt:lpstr>
      <vt:lpstr>  Специальная оценка условий труда как инструмент совершенствования системы управления охраной труда  (ОБЩЕРОССИЙСКИЙ ПРОФСОЮЗ ОБРАЗОВАНИЯ)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Статья 22 Трудового Кодекса Основные права и обязанности работодателя</vt:lpstr>
      <vt:lpstr>Статья 209Трудового Кодекса. Основные понятия</vt:lpstr>
      <vt:lpstr>Статья 212 Трудового Кодекса. Обязанности работодателя по обеспечению безопасных условий и охраны труда</vt:lpstr>
      <vt:lpstr>Федеральный закон от 28 декабря 2013 г. N 426-ФЗ"О специальной оценке условий труда"</vt:lpstr>
      <vt:lpstr>Презентация PowerPoint</vt:lpstr>
      <vt:lpstr>Презентация PowerPoint</vt:lpstr>
      <vt:lpstr>Презентация PowerPoint</vt:lpstr>
      <vt:lpstr>Презентация PowerPoint</vt:lpstr>
      <vt:lpstr>ИДЕНТИФИКАЦИЯ ПОТЕНЦИАЛЬНО ВРЕДНЫХ  (ОПАСНЫХ) ФАКТОРОВ</vt:lpstr>
      <vt:lpstr>ИДЕНТИФИКАЦИЯ ПОТЕНЦИАЛЬНО ВРЕДНЫХ  (ОПАСНЫХ) ФАКТОРОВ</vt:lpstr>
      <vt:lpstr>ВЫЯВЛЕНИЕ НА РАБОЧЕМ МЕСТЕ ВРЕДНЫХ И (ИЛИ) ОПАСНЫХ ФАКТОРОВ, ИСТОЧНИКОВ ВРЕДНЫХ И (ИЛИ) ОПАСНЫХ ФАКТОРОВ</vt:lpstr>
      <vt:lpstr>Презентация PowerPoint</vt:lpstr>
      <vt:lpstr>ИДЕНТИФИКАЦИЯ ПОТЕНЦИАЛЬНО ВРЕДНЫХ  (ОПАСНЫХ) ФАКТОРОВ</vt:lpstr>
      <vt:lpstr>ДЕКЛАРИРОВАНИЕ  соответствия условий труда государственным нормативным требованиям охраны труда (ст. 11)</vt:lpstr>
      <vt:lpstr>Исследования и измерения вредных и (или) опасных производственных факторов (ст. 12)</vt:lpstr>
      <vt:lpstr>Исследования и измерения вредных и (или) опасных производственных факторов (ст. 12)</vt:lpstr>
      <vt:lpstr>Вредные и (или) опасные факторы производственной среды и трудового процесса (ст. 13)</vt:lpstr>
      <vt:lpstr>КЛАССЫ УСЛОВИЙ ТРУДА (ст. 14)</vt:lpstr>
      <vt:lpstr>СРЕДСТВА ИНДИВИДУАЛЬНОЙ ЗАЩИТЫ</vt:lpstr>
      <vt:lpstr>Презентация PowerPoint</vt:lpstr>
      <vt:lpstr>Переходные положения</vt:lpstr>
      <vt:lpstr>Презентация PowerPoint</vt:lpstr>
      <vt:lpstr>Статья 92 Трудового кодекса РФ. Сокращенная продолжительность рабочего времени</vt:lpstr>
      <vt:lpstr>Статья 117 Трудового кодекса РФ. Ежегодный дополнительный оплачиваемый отпуск работникам, занятым на работах с вредными и (или) опасными условиями труда</vt:lpstr>
      <vt:lpstr>Статья 147 Трудового кодекса РФ. Оплата труда работников, занятых на работах с вредными и (или) опасными условиями труда</vt:lpstr>
      <vt:lpstr>Презентация PowerPoint</vt:lpstr>
      <vt:lpstr>Презентация PowerPoint</vt:lpstr>
      <vt:lpstr>ТРЕБОВАНИЯ К ОРГАНИЗАЦИЯМ,  ПРОВОДЯЩИМ СПЕЦИАЛЬНУЮ ОЦЕНКУ УСЛОВИЙ ТРУДА </vt:lpstr>
      <vt:lpstr>ТРЕБОВАНИЯ К ЭКСПЕРТАМ ОРГАНИЗАЦИИ,  ПРОВОДЯЩЕЙ СПЕЦОЦЕНКУ (426-ФЗ гл. 3, ст. 20)</vt:lpstr>
      <vt:lpstr>ИНФОРМАТИЗАЦИОННАЯ СИСТЕМА УЧЕТА РЕЗУЛЬТАТОВ ПРОВЕДЕНИЯ СПЕЦОЦЕНКИ (ст. 18) </vt:lpstr>
      <vt:lpstr>ЭКСПЕРТИЗА КАЧЕСТВА СПЕЦИАЛЬНОЙ ОЦЕНКИ УСЛОВИЙ ТРУДА (ст. 24)</vt:lpstr>
      <vt:lpstr>ГОСУДАРСТЕННЫЙ НАДЗОР И ПРОФСОЮЗНЫЙ КОНТРОЛЬ ЗА  СОБЛЮДЕНИЕМ ТРЕБОВАНИЙ 426-ФЗ (ст. 25) </vt:lpstr>
      <vt:lpstr>РОЛЬ ПРОФСОЮЗОВ В СПЕЦИАЛЬНОЙ ОЦЕНКЕ УСЛОВИЙ ТРУДА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RahmatulinVD</dc:creator>
  <cp:lastModifiedBy>Dmit</cp:lastModifiedBy>
  <cp:revision>1146</cp:revision>
  <cp:lastPrinted>2014-02-11T06:13:00Z</cp:lastPrinted>
  <dcterms:created xsi:type="dcterms:W3CDTF">2012-09-14T15:26:24Z</dcterms:created>
  <dcterms:modified xsi:type="dcterms:W3CDTF">2014-02-14T04:58:20Z</dcterms:modified>
</cp:coreProperties>
</file>