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24384000" cy="13716000"/>
  <p:notesSz cx="6797675" cy="9928225"/>
  <p:defaultTextStyle>
    <a:defPPr>
      <a:defRPr lang="ru-RU"/>
    </a:defPPr>
    <a:lvl1pPr algn="ctr" defTabSz="584200" rtl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charset="0"/>
        <a:ea typeface="Arial" charset="0"/>
        <a:cs typeface="Arial" charset="0"/>
        <a:sym typeface="Helvetica Light" charset="0"/>
      </a:defRPr>
    </a:lvl1pPr>
    <a:lvl2pPr marL="457200" indent="-228600" algn="ctr" defTabSz="584200" rtl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charset="0"/>
        <a:ea typeface="Arial" charset="0"/>
        <a:cs typeface="Arial" charset="0"/>
        <a:sym typeface="Helvetica Light" charset="0"/>
      </a:defRPr>
    </a:lvl2pPr>
    <a:lvl3pPr marL="914400" indent="-457200" algn="ctr" defTabSz="584200" rtl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charset="0"/>
        <a:ea typeface="Arial" charset="0"/>
        <a:cs typeface="Arial" charset="0"/>
        <a:sym typeface="Helvetica Light" charset="0"/>
      </a:defRPr>
    </a:lvl3pPr>
    <a:lvl4pPr marL="1371600" indent="-685800" algn="ctr" defTabSz="584200" rtl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charset="0"/>
        <a:ea typeface="Arial" charset="0"/>
        <a:cs typeface="Arial" charset="0"/>
        <a:sym typeface="Helvetica Light" charset="0"/>
      </a:defRPr>
    </a:lvl4pPr>
    <a:lvl5pPr marL="1828800" indent="-914400" algn="ctr" defTabSz="584200" rtl="0" fontAlgn="base" hangingPunct="0">
      <a:spcBef>
        <a:spcPct val="0"/>
      </a:spcBef>
      <a:spcAft>
        <a:spcPct val="0"/>
      </a:spcAft>
      <a:defRPr sz="5000" kern="1200">
        <a:solidFill>
          <a:srgbClr val="000000"/>
        </a:solidFill>
        <a:latin typeface="Helvetica Light" charset="0"/>
        <a:ea typeface="Arial" charset="0"/>
        <a:cs typeface="Arial" charset="0"/>
        <a:sym typeface="Helvetica Light" charset="0"/>
      </a:defRPr>
    </a:lvl5pPr>
    <a:lvl6pPr marL="2286000" algn="l" defTabSz="457200" rtl="0" eaLnBrk="1" latinLnBrk="0" hangingPunct="1">
      <a:defRPr sz="5000" kern="1200">
        <a:solidFill>
          <a:srgbClr val="000000"/>
        </a:solidFill>
        <a:latin typeface="Helvetica Light" charset="0"/>
        <a:ea typeface="Arial" charset="0"/>
        <a:cs typeface="Arial" charset="0"/>
        <a:sym typeface="Helvetica Light" charset="0"/>
      </a:defRPr>
    </a:lvl6pPr>
    <a:lvl7pPr marL="2743200" algn="l" defTabSz="457200" rtl="0" eaLnBrk="1" latinLnBrk="0" hangingPunct="1">
      <a:defRPr sz="5000" kern="1200">
        <a:solidFill>
          <a:srgbClr val="000000"/>
        </a:solidFill>
        <a:latin typeface="Helvetica Light" charset="0"/>
        <a:ea typeface="Arial" charset="0"/>
        <a:cs typeface="Arial" charset="0"/>
        <a:sym typeface="Helvetica Light" charset="0"/>
      </a:defRPr>
    </a:lvl7pPr>
    <a:lvl8pPr marL="3200400" algn="l" defTabSz="457200" rtl="0" eaLnBrk="1" latinLnBrk="0" hangingPunct="1">
      <a:defRPr sz="5000" kern="1200">
        <a:solidFill>
          <a:srgbClr val="000000"/>
        </a:solidFill>
        <a:latin typeface="Helvetica Light" charset="0"/>
        <a:ea typeface="Arial" charset="0"/>
        <a:cs typeface="Arial" charset="0"/>
        <a:sym typeface="Helvetica Light" charset="0"/>
      </a:defRPr>
    </a:lvl8pPr>
    <a:lvl9pPr marL="3657600" algn="l" defTabSz="457200" rtl="0" eaLnBrk="1" latinLnBrk="0" hangingPunct="1">
      <a:defRPr sz="5000" kern="1200">
        <a:solidFill>
          <a:srgbClr val="000000"/>
        </a:solidFill>
        <a:latin typeface="Helvetica Light" charset="0"/>
        <a:ea typeface="Arial" charset="0"/>
        <a:cs typeface="Arial" charset="0"/>
        <a:sym typeface="Helvetica Light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138" y="582"/>
      </p:cViewPr>
      <p:guideLst>
        <p:guide orient="horz" pos="4320"/>
        <p:guide pos="76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2205123948766684"/>
          <c:y val="1.3455392877784262E-2"/>
          <c:w val="0.60084327684146221"/>
          <c:h val="0.92028397611703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Лист1!$C$8</c:f>
              <c:strCache>
                <c:ptCount val="1"/>
                <c:pt idx="0">
                  <c:v>Бюджет министерства образования и науки Астраханской области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Лист1!$D$7:$G$7</c:f>
              <c:numCache>
                <c:formatCode>0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Лист1!$D$8:$G$8</c:f>
              <c:numCache>
                <c:formatCode>0</c:formatCode>
                <c:ptCount val="4"/>
                <c:pt idx="0">
                  <c:v>9031537.8000000007</c:v>
                </c:pt>
                <c:pt idx="1">
                  <c:v>8943649</c:v>
                </c:pt>
                <c:pt idx="2">
                  <c:v>7750437</c:v>
                </c:pt>
                <c:pt idx="3">
                  <c:v>7896030.9000000004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F7-4BFD-B8F6-E9B6F27839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943296"/>
        <c:axId val="31961472"/>
      </c:barChart>
      <c:lineChart>
        <c:grouping val="standard"/>
        <c:varyColors val="0"/>
        <c:ser>
          <c:idx val="1"/>
          <c:order val="1"/>
          <c:tx>
            <c:strRef>
              <c:f>Лист1!$C$9</c:f>
              <c:strCache>
                <c:ptCount val="1"/>
                <c:pt idx="0">
                  <c:v>Субвенции на обеспечение госгарантий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Лист1!$D$9:$G$9</c:f>
              <c:numCache>
                <c:formatCode>0</c:formatCode>
                <c:ptCount val="4"/>
                <c:pt idx="0">
                  <c:v>5394938.0999999996</c:v>
                </c:pt>
                <c:pt idx="1">
                  <c:v>6029352</c:v>
                </c:pt>
                <c:pt idx="2">
                  <c:v>5598045</c:v>
                </c:pt>
                <c:pt idx="3">
                  <c:v>5752488.5999999996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5F7-4BFD-B8F6-E9B6F27839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943296"/>
        <c:axId val="31961472"/>
      </c:lineChart>
      <c:catAx>
        <c:axId val="31943296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31961472"/>
        <c:crosses val="autoZero"/>
        <c:auto val="1"/>
        <c:lblAlgn val="ctr"/>
        <c:lblOffset val="100"/>
        <c:noMultiLvlLbl val="0"/>
      </c:catAx>
      <c:valAx>
        <c:axId val="31961472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319432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486782929223251"/>
          <c:y val="0.40059698735451404"/>
          <c:w val="0.24513217070776749"/>
          <c:h val="0.26274770087992527"/>
        </c:manualLayout>
      </c:layout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050" name="Rectangle 2"/>
          <p:cNvSpPr>
            <a:spLocks noGrp="1"/>
          </p:cNvSpPr>
          <p:nvPr>
            <p:ph type="body" sz="quarter" idx="1"/>
          </p:nvPr>
        </p:nvSpPr>
        <p:spPr bwMode="auto">
          <a:xfrm>
            <a:off x="906357" y="4715907"/>
            <a:ext cx="4984962" cy="4467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>
                <a:sym typeface="Helvetica Neue" charset="0"/>
              </a:rPr>
              <a:t>Click to edit Master text styles</a:t>
            </a:r>
          </a:p>
          <a:p>
            <a:pPr lvl="1"/>
            <a:r>
              <a:rPr lang="ru-RU" noProof="0" smtClean="0">
                <a:sym typeface="Helvetica Neue" charset="0"/>
              </a:rPr>
              <a:t>Second level</a:t>
            </a:r>
          </a:p>
          <a:p>
            <a:pPr lvl="2"/>
            <a:r>
              <a:rPr lang="ru-RU" noProof="0" smtClean="0">
                <a:sym typeface="Helvetica Neue" charset="0"/>
              </a:rPr>
              <a:t>Third level</a:t>
            </a:r>
          </a:p>
          <a:p>
            <a:pPr lvl="3"/>
            <a:r>
              <a:rPr lang="ru-RU" noProof="0" smtClean="0">
                <a:sym typeface="Helvetica Neue" charset="0"/>
              </a:rPr>
              <a:t>Fourth level</a:t>
            </a:r>
          </a:p>
          <a:p>
            <a:pPr lvl="4"/>
            <a:r>
              <a:rPr lang="ru-RU" noProof="0" smtClean="0">
                <a:sym typeface="Helvetica Neue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927131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 hangingPunct="0">
      <a:lnSpc>
        <a:spcPct val="117000"/>
      </a:lnSpc>
      <a:spcBef>
        <a:spcPct val="0"/>
      </a:spcBef>
      <a:spcAft>
        <a:spcPct val="0"/>
      </a:spcAft>
      <a:defRPr kumimoji="1" sz="2200" kern="1200">
        <a:solidFill>
          <a:srgbClr val="000000"/>
        </a:solidFill>
        <a:latin typeface="Helvetica Neue" charset="0"/>
        <a:ea typeface="Arial" charset="0"/>
        <a:cs typeface="Helvetica Neue" charset="0"/>
        <a:sym typeface="Helvetica Neue" charset="0"/>
      </a:defRPr>
    </a:lvl1pPr>
    <a:lvl2pPr indent="228600" algn="l" defTabSz="457200" rtl="0" fontAlgn="base" hangingPunct="0">
      <a:lnSpc>
        <a:spcPct val="117000"/>
      </a:lnSpc>
      <a:spcBef>
        <a:spcPct val="0"/>
      </a:spcBef>
      <a:spcAft>
        <a:spcPct val="0"/>
      </a:spcAft>
      <a:defRPr kumimoji="1"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2pPr>
    <a:lvl3pPr indent="457200" algn="l" defTabSz="457200" rtl="0" fontAlgn="base" hangingPunct="0">
      <a:lnSpc>
        <a:spcPct val="117000"/>
      </a:lnSpc>
      <a:spcBef>
        <a:spcPct val="0"/>
      </a:spcBef>
      <a:spcAft>
        <a:spcPct val="0"/>
      </a:spcAft>
      <a:defRPr kumimoji="1"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3pPr>
    <a:lvl4pPr indent="685800" algn="l" defTabSz="457200" rtl="0" fontAlgn="base" hangingPunct="0">
      <a:lnSpc>
        <a:spcPct val="117000"/>
      </a:lnSpc>
      <a:spcBef>
        <a:spcPct val="0"/>
      </a:spcBef>
      <a:spcAft>
        <a:spcPct val="0"/>
      </a:spcAft>
      <a:defRPr kumimoji="1"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4pPr>
    <a:lvl5pPr indent="914400" algn="l" defTabSz="457200" rtl="0" fontAlgn="base" hangingPunct="0">
      <a:lnSpc>
        <a:spcPct val="117000"/>
      </a:lnSpc>
      <a:spcBef>
        <a:spcPct val="0"/>
      </a:spcBef>
      <a:spcAft>
        <a:spcPct val="0"/>
      </a:spcAft>
      <a:defRPr kumimoji="1" sz="2200" kern="1200">
        <a:solidFill>
          <a:srgbClr val="000000"/>
        </a:solidFill>
        <a:latin typeface="Helvetica Neue" charset="0"/>
        <a:ea typeface="Helvetica Neue" charset="0"/>
        <a:cs typeface="Helvetica Neue" charset="0"/>
        <a:sym typeface="Helvetica Neue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1828800" y="4260850"/>
            <a:ext cx="20726400" cy="2940050"/>
          </a:xfrm>
          <a:prstGeom prst="rect">
            <a:avLst/>
          </a:prstGeom>
        </p:spPr>
        <p:txBody>
          <a:bodyPr vert="horz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57600" y="7772400"/>
            <a:ext cx="17068800" cy="35052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593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 vert="horz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3200400"/>
            <a:ext cx="21945600" cy="90519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303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7678400" y="549275"/>
            <a:ext cx="5486400" cy="11703050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19200" y="549275"/>
            <a:ext cx="16306800" cy="117030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26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 vert="horz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9200" y="3200400"/>
            <a:ext cx="21945600" cy="90519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909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925638" y="8813800"/>
            <a:ext cx="20726400" cy="27241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25638" y="5813425"/>
            <a:ext cx="20726400" cy="3000375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38207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 vert="horz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19200" y="3200400"/>
            <a:ext cx="10896600" cy="90519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268200" y="3200400"/>
            <a:ext cx="10896600" cy="90519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214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9200" y="3070225"/>
            <a:ext cx="10774363" cy="1279525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10774363" cy="7902575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2387263" y="3070225"/>
            <a:ext cx="10777537" cy="1279525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12387263" y="4349750"/>
            <a:ext cx="10777537" cy="7902575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18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219200" y="549275"/>
            <a:ext cx="21945600" cy="2286000"/>
          </a:xfrm>
          <a:prstGeom prst="rect">
            <a:avLst/>
          </a:prstGeom>
        </p:spPr>
        <p:txBody>
          <a:bodyPr vert="horz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53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0473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219200" y="546100"/>
            <a:ext cx="8021638" cy="232410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532938" y="546100"/>
            <a:ext cx="13631862" cy="11706225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19200" y="2870200"/>
            <a:ext cx="8021638" cy="93821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86773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779963" y="9601200"/>
            <a:ext cx="14630400" cy="1133475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779963" y="1225550"/>
            <a:ext cx="14630400" cy="82296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>
                <a:sym typeface="Helvetica Light" charset="0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79963" y="10734675"/>
            <a:ext cx="14630400" cy="16097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56541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84200" rtl="0" eaLnBrk="1" fontAlgn="base" hangingPunct="1">
        <a:spcBef>
          <a:spcPct val="0"/>
        </a:spcBef>
        <a:spcAft>
          <a:spcPct val="0"/>
        </a:spcAft>
        <a:defRPr kumimoji="1" sz="11200">
          <a:solidFill>
            <a:srgbClr val="000000"/>
          </a:solidFill>
          <a:latin typeface="+mj-lt"/>
          <a:ea typeface="+mj-ea"/>
          <a:cs typeface="+mj-cs"/>
          <a:sym typeface="Helvetica Light" charset="0"/>
        </a:defRPr>
      </a:lvl1pPr>
      <a:lvl2pPr algn="ctr" defTabSz="584200" rtl="0" eaLnBrk="1" fontAlgn="base" hangingPunct="1">
        <a:spcBef>
          <a:spcPct val="0"/>
        </a:spcBef>
        <a:spcAft>
          <a:spcPct val="0"/>
        </a:spcAft>
        <a:defRPr kumimoji="1" sz="11200">
          <a:solidFill>
            <a:srgbClr val="000000"/>
          </a:solidFill>
          <a:latin typeface="Helvetica Light" charset="0"/>
          <a:ea typeface="Arial" charset="0"/>
          <a:cs typeface="Helvetica Light" charset="0"/>
          <a:sym typeface="Helvetica Light" charset="0"/>
        </a:defRPr>
      </a:lvl2pPr>
      <a:lvl3pPr algn="ctr" defTabSz="584200" rtl="0" eaLnBrk="1" fontAlgn="base" hangingPunct="1">
        <a:spcBef>
          <a:spcPct val="0"/>
        </a:spcBef>
        <a:spcAft>
          <a:spcPct val="0"/>
        </a:spcAft>
        <a:defRPr kumimoji="1" sz="11200">
          <a:solidFill>
            <a:srgbClr val="000000"/>
          </a:solidFill>
          <a:latin typeface="Helvetica Light" charset="0"/>
          <a:ea typeface="Arial" charset="0"/>
          <a:cs typeface="Helvetica Light" charset="0"/>
          <a:sym typeface="Helvetica Light" charset="0"/>
        </a:defRPr>
      </a:lvl3pPr>
      <a:lvl4pPr algn="ctr" defTabSz="584200" rtl="0" eaLnBrk="1" fontAlgn="base" hangingPunct="1">
        <a:spcBef>
          <a:spcPct val="0"/>
        </a:spcBef>
        <a:spcAft>
          <a:spcPct val="0"/>
        </a:spcAft>
        <a:defRPr kumimoji="1" sz="11200">
          <a:solidFill>
            <a:srgbClr val="000000"/>
          </a:solidFill>
          <a:latin typeface="Helvetica Light" charset="0"/>
          <a:ea typeface="Arial" charset="0"/>
          <a:cs typeface="Helvetica Light" charset="0"/>
          <a:sym typeface="Helvetica Light" charset="0"/>
        </a:defRPr>
      </a:lvl4pPr>
      <a:lvl5pPr algn="ctr" defTabSz="584200" rtl="0" eaLnBrk="1" fontAlgn="base" hangingPunct="1">
        <a:spcBef>
          <a:spcPct val="0"/>
        </a:spcBef>
        <a:spcAft>
          <a:spcPct val="0"/>
        </a:spcAft>
        <a:defRPr kumimoji="1" sz="11200">
          <a:solidFill>
            <a:srgbClr val="000000"/>
          </a:solidFill>
          <a:latin typeface="Helvetica Light" charset="0"/>
          <a:ea typeface="Arial" charset="0"/>
          <a:cs typeface="Helvetica Light" charset="0"/>
          <a:sym typeface="Helvetica Light" charset="0"/>
        </a:defRPr>
      </a:lvl5pPr>
      <a:lvl6pPr marL="457200" algn="ctr" defTabSz="584200" rtl="0" eaLnBrk="1" fontAlgn="base" hangingPunct="1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Light" charset="0"/>
          <a:ea typeface="Arial" charset="0"/>
          <a:cs typeface="Helvetica Light" charset="0"/>
          <a:sym typeface="Helvetica Light" charset="0"/>
        </a:defRPr>
      </a:lvl6pPr>
      <a:lvl7pPr marL="914400" algn="ctr" defTabSz="584200" rtl="0" eaLnBrk="1" fontAlgn="base" hangingPunct="1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Light" charset="0"/>
          <a:ea typeface="Arial" charset="0"/>
          <a:cs typeface="Helvetica Light" charset="0"/>
          <a:sym typeface="Helvetica Light" charset="0"/>
        </a:defRPr>
      </a:lvl7pPr>
      <a:lvl8pPr marL="1371600" algn="ctr" defTabSz="584200" rtl="0" eaLnBrk="1" fontAlgn="base" hangingPunct="1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Light" charset="0"/>
          <a:ea typeface="Arial" charset="0"/>
          <a:cs typeface="Helvetica Light" charset="0"/>
          <a:sym typeface="Helvetica Light" charset="0"/>
        </a:defRPr>
      </a:lvl8pPr>
      <a:lvl9pPr marL="1828800" algn="ctr" defTabSz="584200" rtl="0" eaLnBrk="1" fontAlgn="base" hangingPunct="1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Light" charset="0"/>
          <a:ea typeface="Arial" charset="0"/>
          <a:cs typeface="Helvetica Light" charset="0"/>
          <a:sym typeface="Helvetica Light" charset="0"/>
        </a:defRPr>
      </a:lvl9pPr>
    </p:titleStyle>
    <p:bodyStyle>
      <a:lvl1pPr marL="615950" indent="-615950" algn="l" defTabSz="584200" rtl="0" eaLnBrk="1" fontAlgn="base" hangingPunct="1">
        <a:spcBef>
          <a:spcPts val="4200"/>
        </a:spcBef>
        <a:spcAft>
          <a:spcPct val="0"/>
        </a:spcAft>
        <a:buSzPct val="75000"/>
        <a:buChar char="•"/>
        <a:defRPr kumimoji="1" sz="5000">
          <a:solidFill>
            <a:srgbClr val="000000"/>
          </a:solidFill>
          <a:latin typeface="+mn-lt"/>
          <a:ea typeface="+mn-ea"/>
          <a:cs typeface="+mn-cs"/>
          <a:sym typeface="Helvetica Light" charset="0"/>
        </a:defRPr>
      </a:lvl1pPr>
      <a:lvl2pPr marL="5192713" indent="-4748213" algn="l" defTabSz="584200" rtl="0" eaLnBrk="1" fontAlgn="base" hangingPunct="1">
        <a:spcBef>
          <a:spcPts val="4200"/>
        </a:spcBef>
        <a:spcAft>
          <a:spcPct val="0"/>
        </a:spcAft>
        <a:buSzPct val="75000"/>
        <a:buChar char="•"/>
        <a:defRPr kumimoji="1" sz="5000">
          <a:solidFill>
            <a:srgbClr val="000000"/>
          </a:solidFill>
          <a:latin typeface="+mn-lt"/>
          <a:ea typeface="Helvetica Light" charset="0"/>
          <a:cs typeface="+mn-cs"/>
          <a:sym typeface="Helvetica Light" charset="0"/>
        </a:defRPr>
      </a:lvl2pPr>
      <a:lvl3pPr marL="5637213" indent="-4748213" algn="l" defTabSz="584200" rtl="0" eaLnBrk="1" fontAlgn="base" hangingPunct="1">
        <a:spcBef>
          <a:spcPts val="4200"/>
        </a:spcBef>
        <a:spcAft>
          <a:spcPct val="0"/>
        </a:spcAft>
        <a:buSzPct val="75000"/>
        <a:buChar char="•"/>
        <a:defRPr kumimoji="1" sz="5000">
          <a:solidFill>
            <a:srgbClr val="000000"/>
          </a:solidFill>
          <a:latin typeface="+mn-lt"/>
          <a:ea typeface="Helvetica Light" charset="0"/>
          <a:cs typeface="+mn-cs"/>
          <a:sym typeface="Helvetica Light" charset="0"/>
        </a:defRPr>
      </a:lvl3pPr>
      <a:lvl4pPr marL="6081713" indent="-4748213" algn="l" defTabSz="584200" rtl="0" eaLnBrk="1" fontAlgn="base" hangingPunct="1">
        <a:spcBef>
          <a:spcPts val="4200"/>
        </a:spcBef>
        <a:spcAft>
          <a:spcPct val="0"/>
        </a:spcAft>
        <a:buSzPct val="75000"/>
        <a:buChar char="•"/>
        <a:defRPr kumimoji="1" sz="5000">
          <a:solidFill>
            <a:srgbClr val="000000"/>
          </a:solidFill>
          <a:latin typeface="+mn-lt"/>
          <a:ea typeface="Helvetica Light" charset="0"/>
          <a:cs typeface="+mn-cs"/>
          <a:sym typeface="Helvetica Light" charset="0"/>
        </a:defRPr>
      </a:lvl4pPr>
      <a:lvl5pPr marL="6526213" indent="-4748213" algn="l" defTabSz="584200" rtl="0" eaLnBrk="1" fontAlgn="base" hangingPunct="1">
        <a:spcBef>
          <a:spcPts val="4200"/>
        </a:spcBef>
        <a:spcAft>
          <a:spcPct val="0"/>
        </a:spcAft>
        <a:buSzPct val="75000"/>
        <a:buChar char="•"/>
        <a:defRPr kumimoji="1" sz="5000">
          <a:solidFill>
            <a:srgbClr val="000000"/>
          </a:solidFill>
          <a:latin typeface="+mn-lt"/>
          <a:ea typeface="Helvetica Light" charset="0"/>
          <a:cs typeface="+mn-cs"/>
          <a:sym typeface="Helvetica Light" charset="0"/>
        </a:defRPr>
      </a:lvl5pPr>
      <a:lvl6pPr marL="6983413" indent="-4748213" algn="l" defTabSz="584200" rtl="0" eaLnBrk="1" fontAlgn="base" hangingPunct="1">
        <a:spcBef>
          <a:spcPts val="4200"/>
        </a:spcBef>
        <a:spcAft>
          <a:spcPct val="0"/>
        </a:spcAft>
        <a:buSzPct val="75000"/>
        <a:buChar char="•"/>
        <a:defRPr sz="5000">
          <a:solidFill>
            <a:srgbClr val="000000"/>
          </a:solidFill>
          <a:latin typeface="+mn-lt"/>
          <a:ea typeface="Helvetica Light" charset="0"/>
          <a:cs typeface="+mn-cs"/>
          <a:sym typeface="Helvetica Light" charset="0"/>
        </a:defRPr>
      </a:lvl6pPr>
      <a:lvl7pPr marL="7440613" indent="-4748213" algn="l" defTabSz="584200" rtl="0" eaLnBrk="1" fontAlgn="base" hangingPunct="1">
        <a:spcBef>
          <a:spcPts val="4200"/>
        </a:spcBef>
        <a:spcAft>
          <a:spcPct val="0"/>
        </a:spcAft>
        <a:buSzPct val="75000"/>
        <a:buChar char="•"/>
        <a:defRPr sz="5000">
          <a:solidFill>
            <a:srgbClr val="000000"/>
          </a:solidFill>
          <a:latin typeface="+mn-lt"/>
          <a:ea typeface="Helvetica Light" charset="0"/>
          <a:cs typeface="+mn-cs"/>
          <a:sym typeface="Helvetica Light" charset="0"/>
        </a:defRPr>
      </a:lvl7pPr>
      <a:lvl8pPr marL="7897813" indent="-4748213" algn="l" defTabSz="584200" rtl="0" eaLnBrk="1" fontAlgn="base" hangingPunct="1">
        <a:spcBef>
          <a:spcPts val="4200"/>
        </a:spcBef>
        <a:spcAft>
          <a:spcPct val="0"/>
        </a:spcAft>
        <a:buSzPct val="75000"/>
        <a:buChar char="•"/>
        <a:defRPr sz="5000">
          <a:solidFill>
            <a:srgbClr val="000000"/>
          </a:solidFill>
          <a:latin typeface="+mn-lt"/>
          <a:ea typeface="Helvetica Light" charset="0"/>
          <a:cs typeface="+mn-cs"/>
          <a:sym typeface="Helvetica Light" charset="0"/>
        </a:defRPr>
      </a:lvl8pPr>
      <a:lvl9pPr marL="8355013" indent="-4748213" algn="l" defTabSz="584200" rtl="0" eaLnBrk="1" fontAlgn="base" hangingPunct="1">
        <a:spcBef>
          <a:spcPts val="4200"/>
        </a:spcBef>
        <a:spcAft>
          <a:spcPct val="0"/>
        </a:spcAft>
        <a:buSzPct val="75000"/>
        <a:buChar char="•"/>
        <a:defRPr sz="5000">
          <a:solidFill>
            <a:srgbClr val="000000"/>
          </a:solidFill>
          <a:latin typeface="+mn-lt"/>
          <a:ea typeface="Helvetica Light" charset="0"/>
          <a:cs typeface="+mn-cs"/>
          <a:sym typeface="Helvetica Light" charset="0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garantf1://9054364.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/>
          </p:cNvSpPr>
          <p:nvPr/>
        </p:nvSpPr>
        <p:spPr bwMode="auto">
          <a:xfrm>
            <a:off x="1174776" y="4782980"/>
            <a:ext cx="21746416" cy="1621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71437" tIns="71437" rIns="71437" bIns="71437" anchor="ctr">
            <a:spAutoFit/>
          </a:bodyPr>
          <a:lstStyle/>
          <a:p>
            <a:pPr lvl="0" defTabSz="449263" hangingPunct="1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800" b="1" dirty="0">
                <a:solidFill>
                  <a:srgbClr val="5B9BD5">
                    <a:lumMod val="50000"/>
                  </a:srgbClr>
                </a:solidFill>
                <a:latin typeface="Arial" charset="0"/>
                <a:ea typeface="Arial Unicode MS" pitchFamily="34" charset="-128"/>
              </a:rPr>
              <a:t>Об </a:t>
            </a:r>
            <a:r>
              <a:rPr lang="ru-RU" sz="4800" b="1" dirty="0" smtClean="0">
                <a:solidFill>
                  <a:srgbClr val="5B9BD5">
                    <a:lumMod val="50000"/>
                  </a:srgbClr>
                </a:solidFill>
                <a:latin typeface="Arial" charset="0"/>
                <a:ea typeface="Arial Unicode MS" pitchFamily="34" charset="-128"/>
              </a:rPr>
              <a:t>основных параметрах бюджета</a:t>
            </a:r>
            <a:r>
              <a:rPr lang="ru-RU" sz="4800" b="1" dirty="0" smtClean="0">
                <a:solidFill>
                  <a:srgbClr val="5B9BD5">
                    <a:lumMod val="50000"/>
                  </a:srgbClr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4800" b="1" dirty="0">
                <a:solidFill>
                  <a:srgbClr val="5B9BD5">
                    <a:lumMod val="50000"/>
                  </a:srgbClr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Астраханской </a:t>
            </a:r>
            <a:r>
              <a:rPr lang="ru-RU" sz="4800" b="1" dirty="0" smtClean="0">
                <a:solidFill>
                  <a:srgbClr val="5B9BD5">
                    <a:lumMod val="50000"/>
                  </a:srgbClr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области по отрасли «Образование» на 2017 год</a:t>
            </a:r>
            <a:endParaRPr lang="ru-RU" sz="4800" b="1" dirty="0">
              <a:solidFill>
                <a:srgbClr val="5B9BD5">
                  <a:lumMod val="50000"/>
                </a:srgbClr>
              </a:solidFill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880632" y="9810328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>
              <a:defRPr/>
            </a:pPr>
            <a:r>
              <a:rPr lang="ru-RU" sz="5400" dirty="0" smtClean="0">
                <a:solidFill>
                  <a:schemeClr val="tx1"/>
                </a:solidFill>
                <a:latin typeface="MullerBold" charset="0"/>
                <a:cs typeface="MullerBold" charset="0"/>
              </a:rPr>
              <a:t>Садомцева А.О.</a:t>
            </a:r>
            <a:endParaRPr lang="ru-RU" sz="5400" dirty="0">
              <a:solidFill>
                <a:schemeClr val="tx1"/>
              </a:solidFill>
              <a:latin typeface="MullerBold" charset="0"/>
              <a:cs typeface="MullerBold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91000" y="1313384"/>
            <a:ext cx="19442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ru-RU" sz="4000" b="1" dirty="0" smtClean="0">
                <a:solidFill>
                  <a:srgbClr val="393F94"/>
                </a:solidFill>
                <a:latin typeface="MullerBold" charset="0"/>
                <a:cs typeface="MullerBold" charset="0"/>
              </a:rPr>
              <a:t>МИНИСТЕРСТВО </a:t>
            </a:r>
            <a:r>
              <a:rPr lang="ru-RU" sz="4000" b="1" dirty="0">
                <a:solidFill>
                  <a:srgbClr val="393F94"/>
                </a:solidFill>
                <a:latin typeface="MullerBold" charset="0"/>
                <a:cs typeface="MullerBold" charset="0"/>
              </a:rPr>
              <a:t>ОБРАЗОВАНИЯ И НАУКИ АСТРАХАНСКОЙ ОБЛАСТИ </a:t>
            </a:r>
          </a:p>
        </p:txBody>
      </p:sp>
      <p:pic>
        <p:nvPicPr>
          <p:cNvPr id="6" name="Picture 3" descr="ast_region_logo_new-03-3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4" t="42041" r="21121" b="44147"/>
          <a:stretch/>
        </p:blipFill>
        <p:spPr bwMode="auto">
          <a:xfrm>
            <a:off x="10103768" y="0"/>
            <a:ext cx="5080000" cy="1213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 bwMode="auto">
          <a:xfrm>
            <a:off x="0" y="12330608"/>
            <a:ext cx="24384000" cy="138539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bevel/>
            <a:headEnd type="none" w="med" len="med"/>
            <a:tailEnd type="none" w="med" len="med"/>
          </a:ln>
          <a:effectLst>
            <a:outerShdw blurRad="50800" dist="254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71437" tIns="71437" rIns="71437" bIns="71437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5842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0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Helvetica Light" charset="0"/>
              <a:ea typeface="Arial" charset="0"/>
              <a:cs typeface="Helvetica Light" charset="0"/>
              <a:sym typeface="Helvetica Light" charset="0"/>
            </a:endParaRPr>
          </a:p>
        </p:txBody>
      </p:sp>
      <p:pic>
        <p:nvPicPr>
          <p:cNvPr id="7" name="Picture 3" descr="C:\Users\Danil\Desktop\юбка - город на волнах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98560"/>
            <a:ext cx="24362568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ast_region_logo_new-03-3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4" t="42041" r="21121" b="44147"/>
          <a:stretch/>
        </p:blipFill>
        <p:spPr bwMode="auto">
          <a:xfrm>
            <a:off x="0" y="377280"/>
            <a:ext cx="5080000" cy="1213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23048" y="305272"/>
            <a:ext cx="19442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ru-RU" sz="3600" b="1" dirty="0" smtClean="0">
                <a:solidFill>
                  <a:srgbClr val="393F94"/>
                </a:solidFill>
                <a:latin typeface="MullerBold" charset="0"/>
                <a:cs typeface="MullerBold" charset="0"/>
              </a:rPr>
              <a:t>МИНИСТЕРСТВО </a:t>
            </a:r>
            <a:r>
              <a:rPr lang="ru-RU" sz="3600" b="1" dirty="0">
                <a:solidFill>
                  <a:srgbClr val="393F94"/>
                </a:solidFill>
                <a:latin typeface="MullerBold" charset="0"/>
                <a:cs typeface="MullerBold" charset="0"/>
              </a:rPr>
              <a:t>ОБРАЗОВАНИЯ И НАУКИ АСТРАХАНСКОЙ ОБЛАСТИ </a:t>
            </a: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0" y="12330608"/>
            <a:ext cx="24384000" cy="138539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bevel/>
            <a:headEnd type="none" w="med" len="med"/>
            <a:tailEnd type="none" w="med" len="med"/>
          </a:ln>
          <a:effectLst>
            <a:outerShdw blurRad="50800" dist="254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71437" tIns="71437" rIns="71437" bIns="71437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5842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0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Helvetica Light" charset="0"/>
              <a:ea typeface="Arial" charset="0"/>
              <a:cs typeface="Helvetica Light" charset="0"/>
              <a:sym typeface="Helvetica Light" charset="0"/>
            </a:endParaRPr>
          </a:p>
        </p:txBody>
      </p:sp>
      <p:pic>
        <p:nvPicPr>
          <p:cNvPr id="7" name="Picture 3" descr="C:\Users\Danil\Desktop\юбка - город на волнах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14584"/>
            <a:ext cx="24384000" cy="1601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2817225"/>
              </p:ext>
            </p:extLst>
          </p:nvPr>
        </p:nvGraphicFramePr>
        <p:xfrm>
          <a:off x="4343128" y="2393504"/>
          <a:ext cx="12313394" cy="5759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376343"/>
              </p:ext>
            </p:extLst>
          </p:nvPr>
        </p:nvGraphicFramePr>
        <p:xfrm>
          <a:off x="4487144" y="8586192"/>
          <a:ext cx="13033448" cy="3326130"/>
        </p:xfrm>
        <a:graphic>
          <a:graphicData uri="http://schemas.openxmlformats.org/drawingml/2006/table">
            <a:tbl>
              <a:tblPr/>
              <a:tblGrid>
                <a:gridCol w="3916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56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72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388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456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870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020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Бюджет министерства образования и науки Астраханской области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9031538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8943649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7750437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7896031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Субвенции на обеспечение госгарантий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5394938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6029352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5598045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5752489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ast_region_logo_new-03-3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4" t="42041" r="21121" b="44147"/>
          <a:stretch/>
        </p:blipFill>
        <p:spPr bwMode="auto">
          <a:xfrm>
            <a:off x="0" y="377280"/>
            <a:ext cx="5080000" cy="1213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23048" y="305272"/>
            <a:ext cx="19442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ru-RU" sz="3600" b="1" dirty="0" smtClean="0">
                <a:solidFill>
                  <a:srgbClr val="393F94"/>
                </a:solidFill>
                <a:latin typeface="MullerBold" charset="0"/>
                <a:cs typeface="MullerBold" charset="0"/>
              </a:rPr>
              <a:t>МИНИСТЕРСТВО </a:t>
            </a:r>
            <a:r>
              <a:rPr lang="ru-RU" sz="3600" b="1" dirty="0">
                <a:solidFill>
                  <a:srgbClr val="393F94"/>
                </a:solidFill>
                <a:latin typeface="MullerBold" charset="0"/>
                <a:cs typeface="MullerBold" charset="0"/>
              </a:rPr>
              <a:t>ОБРАЗОВАНИЯ И НАУКИ АСТРАХАНСКОЙ ОБЛАСТИ </a:t>
            </a:r>
          </a:p>
        </p:txBody>
      </p:sp>
      <p:sp>
        <p:nvSpPr>
          <p:cNvPr id="4" name="Название 3"/>
          <p:cNvSpPr>
            <a:spLocks noGrp="1"/>
          </p:cNvSpPr>
          <p:nvPr>
            <p:ph type="title"/>
          </p:nvPr>
        </p:nvSpPr>
        <p:spPr>
          <a:xfrm>
            <a:off x="1246784" y="2321496"/>
            <a:ext cx="21945600" cy="1512168"/>
          </a:xfrm>
        </p:spPr>
        <p:txBody>
          <a:bodyPr/>
          <a:lstStyle/>
          <a:p>
            <a:pPr defTabSz="457200">
              <a:defRPr/>
            </a:pPr>
            <a:endParaRPr lang="ru-RU" sz="8800" b="1" kern="1200" dirty="0">
              <a:solidFill>
                <a:srgbClr val="393F94"/>
              </a:solidFill>
              <a:latin typeface="MullerBold" charset="0"/>
              <a:ea typeface="Arial" charset="0"/>
              <a:cs typeface="MullerBold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174776" y="3761656"/>
            <a:ext cx="21990024" cy="8496944"/>
          </a:xfrm>
        </p:spPr>
        <p:txBody>
          <a:bodyPr/>
          <a:lstStyle/>
          <a:p>
            <a:pPr marL="0" indent="0" defTabSz="457200">
              <a:spcBef>
                <a:spcPct val="0"/>
              </a:spcBef>
              <a:buNone/>
              <a:defRPr/>
            </a:pPr>
            <a:endParaRPr lang="ru-RU" sz="4800" kern="1200" dirty="0">
              <a:solidFill>
                <a:srgbClr val="393F94"/>
              </a:solidFill>
              <a:latin typeface="MullerBold" charset="0"/>
              <a:ea typeface="Arial" charset="0"/>
              <a:cs typeface="MullerBold" charset="0"/>
            </a:endParaRP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0" y="12330608"/>
            <a:ext cx="24384000" cy="138539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bevel/>
            <a:headEnd type="none" w="med" len="med"/>
            <a:tailEnd type="none" w="med" len="med"/>
          </a:ln>
          <a:effectLst>
            <a:outerShdw blurRad="50800" dist="254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71437" tIns="71437" rIns="71437" bIns="71437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5842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0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Helvetica Light" charset="0"/>
              <a:ea typeface="Arial" charset="0"/>
              <a:cs typeface="Helvetica Light" charset="0"/>
              <a:sym typeface="Helvetica Light" charset="0"/>
            </a:endParaRPr>
          </a:p>
        </p:txBody>
      </p:sp>
      <p:pic>
        <p:nvPicPr>
          <p:cNvPr id="7" name="Picture 3" descr="C:\Users\Danil\Desktop\юбка - город на волнах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14584"/>
            <a:ext cx="24384000" cy="1601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707215"/>
              </p:ext>
            </p:extLst>
          </p:nvPr>
        </p:nvGraphicFramePr>
        <p:xfrm>
          <a:off x="814737" y="2105473"/>
          <a:ext cx="22106456" cy="102752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311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658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67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619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5212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Наименование расходов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Бюджетная роспись на 2016 год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Бюджетная роспись на  2017 год (07.07.2017 г)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Отклонение  в %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405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</a:rPr>
                        <a:t> Субвенции муниципальным образованиям Астраханской области на обеспечение государственных гарантий 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5 598 045,20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5 752 488,60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102,76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405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</a:rPr>
                        <a:t>Иные межбюджетные трансферты муниципальным образованиям Астраханской области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175 600,60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96 845,90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55,15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82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</a:rPr>
                        <a:t>Государственные задание (автономные, бюджетные и казенные организации)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1 610 934,50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1 537 588,00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95,45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82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</a:rPr>
                        <a:t>Государственная программа "Развитие образования"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40 000,00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39 688,48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99,22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405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</a:rPr>
                        <a:t>Субсидия на стипендиальное обеспечение и другие формы материальной поддержки обучающихся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73 910,90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73 870,00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99,94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222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</a:rPr>
                        <a:t>Организация проведения противопожарных мероприятий и мероприятий по безопасности образовательного процесса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8 188,90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4 473,60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54,63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222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</a:rPr>
                        <a:t> Реализация мероприятий, обеспечивающих проведение единого государственного экзамена, государственной итоговой аттестации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19 228,70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19 116,80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99,42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222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</a:rPr>
                        <a:t> Приобретение учебников и учебных пособий для государственных и муниципальных образовательных организаций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21 605,80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127 565,90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590,42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8013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</a:rPr>
                        <a:t>  Субсидии на обеспечение получения дошкольного, начального общего, основного общего и среднего общего образования в частных образовательных организациях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30 881,90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30 873,90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99,97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4405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</a:rPr>
                        <a:t>Обеспечение одеждой, обувью, мягким инвентарем детей-сирот и детей, оставшихся без попечения родителей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10 118,00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5 902,30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58,33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5695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</a:rPr>
                        <a:t>Осуществление государственными учреждениями (организациями) Астраханской области полномочий по исполнению публичных обязательств перед физическими лицами, подлежащих исполнению в денежной форме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69 305,30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73 093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105,47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760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</a:rPr>
                        <a:t>Прочие расходы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52 686,40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57 241,12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108,64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54405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</a:rPr>
                        <a:t>ИТОГО (без ГП Развития образования, ОЦП, наказов избирателей и федеральных средств)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7 670 506,20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7 779 059,12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101,42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760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</a:rPr>
                        <a:t>ИТОГО по отрасли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7 750 437,10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7 896 030,90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101,88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760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>
                          <a:effectLst/>
                        </a:rPr>
                        <a:t>в том числе федеральные средства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38 554,40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>
                          <a:effectLst/>
                        </a:rPr>
                        <a:t>75 098,30</a:t>
                      </a:r>
                      <a:endParaRPr lang="ru-RU" sz="20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effectLst/>
                        </a:rPr>
                        <a:t>194,79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380" marR="9380" marT="938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735824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ast_region_logo_new-03-3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4" t="42041" r="21121" b="44147"/>
          <a:stretch/>
        </p:blipFill>
        <p:spPr bwMode="auto">
          <a:xfrm>
            <a:off x="0" y="377280"/>
            <a:ext cx="5080000" cy="1213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23048" y="305272"/>
            <a:ext cx="19442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ru-RU" sz="3600" b="1" dirty="0" smtClean="0">
                <a:solidFill>
                  <a:srgbClr val="393F94"/>
                </a:solidFill>
                <a:latin typeface="MullerBold" charset="0"/>
                <a:cs typeface="MullerBold" charset="0"/>
              </a:rPr>
              <a:t>МИНИСТЕРСТВО </a:t>
            </a:r>
            <a:r>
              <a:rPr lang="ru-RU" sz="3600" b="1" dirty="0">
                <a:solidFill>
                  <a:srgbClr val="393F94"/>
                </a:solidFill>
                <a:latin typeface="MullerBold" charset="0"/>
                <a:cs typeface="MullerBold" charset="0"/>
              </a:rPr>
              <a:t>ОБРАЗОВАНИЯ И НАУКИ АСТРАХАНСКОЙ ОБЛАСТИ </a:t>
            </a:r>
          </a:p>
        </p:txBody>
      </p:sp>
      <p:sp>
        <p:nvSpPr>
          <p:cNvPr id="4" name="Название 3"/>
          <p:cNvSpPr>
            <a:spLocks noGrp="1"/>
          </p:cNvSpPr>
          <p:nvPr>
            <p:ph type="title"/>
          </p:nvPr>
        </p:nvSpPr>
        <p:spPr>
          <a:xfrm>
            <a:off x="1246784" y="2321496"/>
            <a:ext cx="21945600" cy="1512168"/>
          </a:xfrm>
        </p:spPr>
        <p:txBody>
          <a:bodyPr/>
          <a:lstStyle/>
          <a:p>
            <a:pPr defTabSz="457200">
              <a:defRPr/>
            </a:pPr>
            <a:r>
              <a:rPr lang="ru-RU" sz="3200" b="1" kern="1200" dirty="0" smtClean="0">
                <a:solidFill>
                  <a:srgbClr val="393F94"/>
                </a:solidFill>
                <a:latin typeface="Times New Roman" panose="02020603050405020304" pitchFamily="18" charset="0"/>
                <a:ea typeface="Arial" charset="0"/>
                <a:cs typeface="Times New Roman" panose="02020603050405020304" pitchFamily="18" charset="0"/>
              </a:rPr>
              <a:t>Основные параметры уточнения </a:t>
            </a:r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4"/>
              </a:rPr>
              <a:t>Закона </a:t>
            </a:r>
            <a:r>
              <a:rPr lang="ru-RU" sz="32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4"/>
              </a:rPr>
              <a:t>Астраханской области от 22 декабря 2016 г. N 86/2016-ОЗ, "О бюджете Астраханской области на 2017 год и на плановый период 2018 и 2019 годы"</a:t>
            </a:r>
            <a:r>
              <a:rPr lang="ru-RU" sz="32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endParaRPr lang="ru-RU" sz="3200" b="1" kern="1200" dirty="0">
              <a:solidFill>
                <a:srgbClr val="393F94"/>
              </a:solidFill>
              <a:latin typeface="Times New Roman" panose="02020603050405020304" pitchFamily="18" charset="0"/>
              <a:ea typeface="Arial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0" y="12330608"/>
            <a:ext cx="24384000" cy="138539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bevel/>
            <a:headEnd type="none" w="med" len="med"/>
            <a:tailEnd type="none" w="med" len="med"/>
          </a:ln>
          <a:effectLst>
            <a:outerShdw blurRad="50800" dist="254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71437" tIns="71437" rIns="71437" bIns="71437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5842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0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Helvetica Light" charset="0"/>
              <a:ea typeface="Arial" charset="0"/>
              <a:cs typeface="Helvetica Light" charset="0"/>
              <a:sym typeface="Helvetica Light" charset="0"/>
            </a:endParaRPr>
          </a:p>
        </p:txBody>
      </p:sp>
      <p:pic>
        <p:nvPicPr>
          <p:cNvPr id="7" name="Picture 3" descr="C:\Users\Danil\Desktop\юбка - город на волнах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14584"/>
            <a:ext cx="24384000" cy="1601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881300"/>
              </p:ext>
            </p:extLst>
          </p:nvPr>
        </p:nvGraphicFramePr>
        <p:xfrm>
          <a:off x="5567264" y="3689653"/>
          <a:ext cx="13681520" cy="7419975"/>
        </p:xfrm>
        <a:graphic>
          <a:graphicData uri="http://schemas.openxmlformats.org/drawingml/2006/table">
            <a:tbl>
              <a:tblPr/>
              <a:tblGrid>
                <a:gridCol w="9300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1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4985">
                <a:tc>
                  <a:txBody>
                    <a:bodyPr/>
                    <a:lstStyle/>
                    <a:p>
                      <a:pPr algn="l" fontAlgn="b"/>
                      <a:endParaRPr lang="ru-RU" sz="4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4985"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Частные детские  сады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10 979,3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4985"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Стипендиальное обеспечение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4985"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Пособие сиротам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9972"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</a:t>
                      </a:r>
                      <a:r>
                        <a:rPr lang="ru-RU" sz="4000" b="1" i="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комисссии</a:t>
                      </a:r>
                      <a:r>
                        <a:rPr lang="ru-RU" sz="40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 делам несовершеннолетних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3 020,7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4985"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ЕГЭ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7 000,0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4985"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Налоги и коммунальные платежи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6 000,0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4985"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Заработная плата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241 571,9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4985"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(заработная плата)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154 443,3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4985"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Аппарат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3 656,9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64985">
                <a:tc>
                  <a:txBody>
                    <a:bodyPr/>
                    <a:lstStyle/>
                    <a:p>
                      <a:pPr algn="l" fontAlgn="b"/>
                      <a:r>
                        <a:rPr lang="ru-RU" sz="400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40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430 172,1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2214463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ast_region_logo_new-03-3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4" t="42041" r="21121" b="44147"/>
          <a:stretch/>
        </p:blipFill>
        <p:spPr bwMode="auto">
          <a:xfrm>
            <a:off x="0" y="377280"/>
            <a:ext cx="5080000" cy="1213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23048" y="305272"/>
            <a:ext cx="19442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ru-RU" sz="3600" b="1" dirty="0" smtClean="0">
                <a:solidFill>
                  <a:srgbClr val="393F94"/>
                </a:solidFill>
                <a:latin typeface="MullerBold" charset="0"/>
                <a:cs typeface="MullerBold" charset="0"/>
              </a:rPr>
              <a:t>МИНИСТЕРСТВО </a:t>
            </a:r>
            <a:r>
              <a:rPr lang="ru-RU" sz="3600" b="1" dirty="0">
                <a:solidFill>
                  <a:srgbClr val="393F94"/>
                </a:solidFill>
                <a:latin typeface="MullerBold" charset="0"/>
                <a:cs typeface="MullerBold" charset="0"/>
              </a:rPr>
              <a:t>ОБРАЗОВАНИЯ И НАУКИ АСТРАХАНСКОЙ ОБЛАСТИ </a:t>
            </a: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0" y="12330608"/>
            <a:ext cx="24384000" cy="138539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  <a:bevel/>
            <a:headEnd type="none" w="med" len="med"/>
            <a:tailEnd type="none" w="med" len="med"/>
          </a:ln>
          <a:effectLst>
            <a:outerShdw blurRad="50800" dist="25400" dir="54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71437" tIns="71437" rIns="71437" bIns="71437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5842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50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Helvetica Light" charset="0"/>
              <a:ea typeface="Arial" charset="0"/>
              <a:cs typeface="Helvetica Light" charset="0"/>
              <a:sym typeface="Helvetica Light" charset="0"/>
            </a:endParaRPr>
          </a:p>
        </p:txBody>
      </p:sp>
      <p:pic>
        <p:nvPicPr>
          <p:cNvPr id="7" name="Picture 3" descr="C:\Users\Danil\Desktop\юбка - город на волнах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14584"/>
            <a:ext cx="24384000" cy="1601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304310"/>
              </p:ext>
            </p:extLst>
          </p:nvPr>
        </p:nvGraphicFramePr>
        <p:xfrm>
          <a:off x="1534816" y="2321496"/>
          <a:ext cx="21314368" cy="10099909"/>
        </p:xfrm>
        <a:graphic>
          <a:graphicData uri="http://schemas.openxmlformats.org/drawingml/2006/table">
            <a:tbl>
              <a:tblPr/>
              <a:tblGrid>
                <a:gridCol w="6603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716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39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42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федеральных средств, привлеченных в 2017 году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52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соглашения, заключенного органом исполнительной власти региона в 2017 году (указать сторону, с которой заключено соглашение и его реквизиты)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межбюджетных субсидий, выделенный из вышестоящего бюджета бюджету субъекта РФ в рамках соглашения, тыс. 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14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Соглашению между Федеральной службой по надзору в сфере образования и науки и Правительством Астраханской области о предоставлении субсидии из федерального бюджета бюджету Астраханской области на финансовое обеспечение мероприятий Федеральной целевой программы развития образования на 2016-2020 годы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национально-региональной системы независимой оценки качества общего образования через реализацию пилотных региональных проектов и создание национальных механизмов оценки качества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5732,00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42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Соглашение о предоставлении субсидии бюджету Астраханской области из федерального бюджета на создание в субъектах Российской Федераци базовых профессиональных образовательных организаций, обеспечивающих поддержку функционирования региональных систем инклюзивного среднего профессионального образования инвалидов и лиц с ограниченными возможностями здоровья  субъектах Российской Федерации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в субъекте Российской Федерации базовой профессиональной образовательной организации, обеспечивающей поддержку региональной системы инклюзивного профессионального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образования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3 543,80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485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Соглашение о предоставлении субсидии бюджету субъекта Российской Федерации из федерального бюджета на реализацию меропритяий в сфере обеспечения доступности приоритетных объектов и услуг в приоритетных сферах жизнедеятельности инвалидов и других маломобильных групп населения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мероприятия по созданию в дошкольных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образовательных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общеобразовательных организациях, организациях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дополнительного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образования детей (в том числе в организациях,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осуществляющих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образовательную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адаптированным основным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общеобраз-ым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программа) условий для получения детьми -инвалидами качественного образования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17 456,10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830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Соглашение о предоставлении из федерального бюджета бюджету Астраханской области субсидии на создание в общеобразовательных организациях, расположенных в сельской местности, условий для занятия физической культуры и спортом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в общеобразовательных организациях, расположенных в сельской местности, условий для занятий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физ.культурой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спортом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15 034,30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322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Соглашение о предоставлении субсидии бюджету Астраханской области из федерального бюджета, заключаемое между Министерством образования и науки Российской Федерации и Правительством Астраханской области на финансовое обеспечение мероприятия Федеральной целевой программы развития образования на 2016 — 2020 годы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Мероприятие 3.2 «Формирование современных  управленческих и </a:t>
                      </a:r>
                      <a:r>
                        <a:rPr lang="ru-R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оранизационно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-экономических механизмов в системе дополнительного образования детей»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27 337,20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757999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Шаблон презентации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Default">
      <a:majorFont>
        <a:latin typeface="Helvetica Light"/>
        <a:ea typeface="Arial"/>
        <a:cs typeface="Helvetica Light"/>
      </a:majorFont>
      <a:minorFont>
        <a:latin typeface="Helvetica Light"/>
        <a:ea typeface="Arial"/>
        <a:cs typeface="Helvetica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0365C0"/>
          </a:solidFill>
          <a:prstDash val="solid"/>
          <a:bevel/>
          <a:headEnd type="none" w="med" len="med"/>
          <a:tailEnd type="none" w="med" len="med"/>
        </a:ln>
        <a:effectLst>
          <a:outerShdw blurRad="50800" dist="25400" dir="5400000" algn="ctr" rotWithShape="0">
            <a:srgbClr val="000000">
              <a:alpha val="50000"/>
            </a:srgbClr>
          </a:outerShdw>
        </a:effectLst>
      </a:spPr>
      <a:bodyPr vert="horz" wrap="square" lIns="71437" tIns="71437" rIns="71437" bIns="71437" numCol="1" anchor="ctr" anchorCtr="0" compatLnSpc="1">
        <a:prstTxWarp prst="textNoShape">
          <a:avLst/>
        </a:prstTxWarp>
        <a:spAutoFit/>
      </a:bodyPr>
      <a:lstStyle>
        <a:defPPr marL="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50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Arial" charset="0"/>
            <a:cs typeface="Helvetica Light" charset="0"/>
            <a:sym typeface="Helvetica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0365C0"/>
          </a:solidFill>
          <a:prstDash val="solid"/>
          <a:bevel/>
          <a:headEnd type="none" w="med" len="med"/>
          <a:tailEnd type="none" w="med" len="med"/>
        </a:ln>
        <a:effectLst>
          <a:outerShdw blurRad="50800" dist="25400" dir="5400000" algn="ctr" rotWithShape="0">
            <a:srgbClr val="000000">
              <a:alpha val="50000"/>
            </a:srgbClr>
          </a:outerShdw>
        </a:effectLst>
      </a:spPr>
      <a:bodyPr vert="horz" wrap="square" lIns="71437" tIns="71437" rIns="71437" bIns="71437" numCol="1" anchor="ctr" anchorCtr="0" compatLnSpc="1">
        <a:prstTxWarp prst="textNoShape">
          <a:avLst/>
        </a:prstTxWarp>
        <a:spAutoFit/>
      </a:bodyPr>
      <a:lstStyle>
        <a:defPPr marL="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50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Arial" charset="0"/>
            <a:cs typeface="Helvetica Light" charset="0"/>
            <a:sym typeface="Helvetica Light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презентации</Template>
  <TotalTime>146</TotalTime>
  <Words>753</Words>
  <Application>Microsoft Office PowerPoint</Application>
  <PresentationFormat>Произвольный</PresentationFormat>
  <Paragraphs>128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Arial</vt:lpstr>
      <vt:lpstr>Arial Unicode MS</vt:lpstr>
      <vt:lpstr>Calibri</vt:lpstr>
      <vt:lpstr>Helvetica Light</vt:lpstr>
      <vt:lpstr>Helvetica Neue</vt:lpstr>
      <vt:lpstr>MullerBold</vt:lpstr>
      <vt:lpstr>Times New Roman</vt:lpstr>
      <vt:lpstr>Шаблон презентации</vt:lpstr>
      <vt:lpstr>Презентация PowerPoint</vt:lpstr>
      <vt:lpstr>Презентация PowerPoint</vt:lpstr>
      <vt:lpstr>Презентация PowerPoint</vt:lpstr>
      <vt:lpstr>Основные параметры уточнения Закона Астраханской области от 22 декабря 2016 г. N 86/2016-ОЗ, "О бюджете Астраханской области на 2017 год и на плановый период 2018 и 2019 годы"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Садомцева Анна Олеговна</dc:creator>
  <cp:lastModifiedBy>1</cp:lastModifiedBy>
  <cp:revision>9</cp:revision>
  <cp:lastPrinted>2017-07-28T04:47:16Z</cp:lastPrinted>
  <dcterms:created xsi:type="dcterms:W3CDTF">2017-05-23T07:50:10Z</dcterms:created>
  <dcterms:modified xsi:type="dcterms:W3CDTF">2017-08-10T08:40:21Z</dcterms:modified>
</cp:coreProperties>
</file>