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6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517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27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197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038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5752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4536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274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89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10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85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19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371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315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248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640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856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F2328-1E4C-45BC-957D-5211C1BAC699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1D3243E-7236-44B0-BF48-70F6B4316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87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450848"/>
            <a:ext cx="9144000" cy="558393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ru-RU" sz="48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48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48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48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48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48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48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48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48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48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48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48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48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48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</a:rPr>
              <a:t>О </a:t>
            </a:r>
            <a:r>
              <a:rPr lang="ru-RU" sz="4400" b="1" dirty="0">
                <a:solidFill>
                  <a:schemeClr val="accent3">
                    <a:lumMod val="50000"/>
                  </a:schemeClr>
                </a:solidFill>
              </a:rPr>
              <a:t>мерах социальной поддержки специалистов системы образования </a:t>
            </a:r>
            <a:br>
              <a:rPr lang="ru-RU" sz="4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4400" b="1" dirty="0">
                <a:solidFill>
                  <a:schemeClr val="accent3">
                    <a:lumMod val="50000"/>
                  </a:schemeClr>
                </a:solidFill>
              </a:rPr>
              <a:t>по оплате жилищно-коммунальных </a:t>
            </a:r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</a:rPr>
              <a:t>услуг</a:t>
            </a:r>
            <a:br>
              <a:rPr lang="ru-RU" sz="4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44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Презентация Региональной организации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Общероссийского Профсоюза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образования в Республике Марий Эл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2022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год</a:t>
            </a:r>
            <a:r>
              <a:rPr lang="ru-RU" sz="48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4800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4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67968" y="426720"/>
            <a:ext cx="9144000" cy="694944"/>
          </a:xfrm>
        </p:spPr>
        <p:txBody>
          <a:bodyPr>
            <a:noAutofit/>
          </a:bodyPr>
          <a:lstStyle/>
          <a:p>
            <a:pPr algn="r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ПРОФСОЮЗНЫЙ ПРАВОВОЙ КРУЖОК</a:t>
            </a:r>
            <a:endParaRPr lang="ru-RU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634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92608"/>
            <a:ext cx="8911687" cy="487680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 smtClean="0"/>
              <a:t>Порядок предоставления меры социальной поддержки</a:t>
            </a:r>
            <a:endParaRPr lang="ru-RU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914400"/>
            <a:ext cx="8915400" cy="5608320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Граждане,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 имеющие право на социальную поддержку,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оплачивают жилищно-коммунальные услуги полностью, представляя для возмещения произведенных расходов оплаченные квитанции в соответствующее учреждение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. </a:t>
            </a:r>
            <a:endParaRPr lang="ru-RU" sz="22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Социальная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поддержка оказывается независимо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от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формы собственности жилых помещений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, в которых проживают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граждане.</a:t>
            </a:r>
          </a:p>
          <a:p>
            <a:pPr algn="just"/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В соответствии с постановлением Правительства Республики Марий Эл от 31.12.2004 г. № 282 "Об утверждении Порядка предоставления и расходования средств, направляемых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на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реализацию законов Республики Марий Эл "О социальной поддержке и социальном обслуживании отдельных категорий граждан в Республике Марий Эл" и "О социальной поддержке некоторых категорий граждан по оплате жилищно-коммунальных услуг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»,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граждане, имеющие право </a:t>
            </a:r>
            <a:b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на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социальную поддержку по оплате жилья и коммунальных услуг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оплачивают коммунальные услуги в полном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объеме</a:t>
            </a:r>
            <a:endParaRPr lang="ru-RU" sz="2200" b="1" dirty="0">
              <a:solidFill>
                <a:schemeClr val="accent4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6832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8642"/>
          </a:xfrm>
        </p:spPr>
        <p:txBody>
          <a:bodyPr>
            <a:normAutofit fontScale="90000"/>
          </a:bodyPr>
          <a:lstStyle/>
          <a:p>
            <a:endParaRPr lang="ru-RU" sz="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804672"/>
            <a:ext cx="8915400" cy="5106550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и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представляют документы об оплате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(квитанции, счета и другие первичные документы, подтверждающие факт оплаты)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в учреждения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по месту работы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 для компенсации понесенных расходов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до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15 числа месяца, следующего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за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месяцем оплаты.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 В январе текущего года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к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возмещению принимаются расходы по факту оплаты жилищно-коммунальных услуг в декабре истекшего года.</a:t>
            </a:r>
          </a:p>
          <a:p>
            <a:pPr algn="just"/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При прекращении трудовых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отношений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в связи с ликвидацией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учреждения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, которое осуществляло компенсацию понесенных расходов по оплате жилья и коммунальных услуг лицу, вышедшему на страховую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пенсию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 по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старости,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по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инвалидности,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в соответствии с его заявлением, по решению учредителя ликвидированного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учреждения определяется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иное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учреждение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для компенсации понесенных расходов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по оплате жилья и коммунальных услуг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1510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6097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>Уважаемые коллеги!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243584"/>
            <a:ext cx="8915400" cy="4667638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Просим, по итогам проведенных занятий кружка правовых знаний 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в ваших коллективах,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до 25 февраля 2022 г. направить в Региональную организацию Профсоюза следующую информацию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:</a:t>
            </a:r>
          </a:p>
          <a:p>
            <a:pPr algn="just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Количество организаций, в которых было проведено </a:t>
            </a:r>
            <a:r>
              <a:rPr lang="ru-RU" sz="2000" smtClean="0">
                <a:solidFill>
                  <a:schemeClr val="accent4">
                    <a:lumMod val="50000"/>
                  </a:schemeClr>
                </a:solidFill>
              </a:rPr>
              <a:t>занятие </a:t>
            </a:r>
            <a:br>
              <a:rPr lang="ru-RU" sz="200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smtClean="0">
                <a:solidFill>
                  <a:schemeClr val="accent4">
                    <a:lumMod val="50000"/>
                  </a:schemeClr>
                </a:solidFill>
              </a:rPr>
              <a:t>в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кружке правовых знаний по данной теме.</a:t>
            </a:r>
          </a:p>
          <a:p>
            <a:pPr algn="just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Какие вопросы возникли у работников в ходе проведения занятия.</a:t>
            </a:r>
          </a:p>
          <a:p>
            <a:pPr algn="just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Какие ситуации, не предусмотренные законодательством </a:t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по рассматриваемой теме, имели место в ваших коллективах. Опишите данные случаи для изучения и подготовки ответа специалистами Региональной организации Профсоюза. </a:t>
            </a:r>
          </a:p>
          <a:p>
            <a:pPr marL="0" indent="0" algn="ctr">
              <a:buNone/>
            </a:pPr>
            <a:endParaRPr lang="ru-RU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Благодарим за внимание!</a:t>
            </a:r>
            <a:endParaRPr lang="ru-RU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597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4818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Какими документами предоставляются </a:t>
            </a:r>
            <a:b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меры социальной поддержки?</a:t>
            </a:r>
            <a:endParaRPr lang="ru-RU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463040"/>
            <a:ext cx="8915400" cy="512064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В соответствии с частью 8 статьи 47 Федерального закона </a:t>
            </a:r>
            <a:b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от 29.12.2012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 г.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№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 273-ФЗ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«Об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образовании в Российской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Федерации» (далее - Закон № 273-ФЗ)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педагогические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работники, проживающие и работающие в сельских населенных пунктах, рабочих поселках (поселках городского типа), имеют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право на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предоставление компенсации расходов на оплату жилых помещений, отопления и освещения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. </a:t>
            </a:r>
            <a:endParaRPr lang="ru-RU" sz="22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Размер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, условия и порядок возмещения расходов, связанных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с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предоставлением указанных мер социальной поддержки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педагогическим работникам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государственных образовательных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организаций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Республики Марий Эл,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муниципальных образовательных организаций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устанавливаются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Законом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Республики Марий Эл от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02.12.2004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г.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№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48-З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«О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социальной поддержке некоторых категорий граждан по оплате жилищно-коммунальных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услуг»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 (далее – Закон № 48-З)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и обеспечиваются за счет бюджетных ассигнований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бюджета Республики </a:t>
            </a:r>
            <a:b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Марий Эл.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829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21938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Кому представляются меры социальной поддержки?</a:t>
            </a:r>
            <a:endParaRPr lang="ru-RU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5" y="1231392"/>
            <a:ext cx="8915400" cy="5096256"/>
          </a:xfrm>
        </p:spPr>
        <p:txBody>
          <a:bodyPr/>
          <a:lstStyle/>
          <a:p>
            <a:pPr algn="just"/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Социальная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поддержка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по оплате жилищно-коммунальных услуг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оказывается </a:t>
            </a:r>
            <a:r>
              <a:rPr lang="ru-RU" sz="2200" b="1" u="sng" dirty="0" smtClean="0">
                <a:solidFill>
                  <a:schemeClr val="accent4">
                    <a:lumMod val="50000"/>
                  </a:schemeClr>
                </a:solidFill>
              </a:rPr>
              <a:t>специалистам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государственной и муниципальной системы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образования,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проживающих и работающих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200" b="1" u="sng" dirty="0" smtClean="0">
                <a:solidFill>
                  <a:schemeClr val="accent4">
                    <a:lumMod val="50000"/>
                  </a:schemeClr>
                </a:solidFill>
              </a:rPr>
              <a:t>по </a:t>
            </a:r>
            <a:r>
              <a:rPr lang="ru-RU" sz="2200" b="1" u="sng" dirty="0">
                <a:solidFill>
                  <a:schemeClr val="accent4">
                    <a:lumMod val="50000"/>
                  </a:schemeClr>
                </a:solidFill>
              </a:rPr>
              <a:t>трудовому договору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в сельских населенных пунктах, рабочих поселках (поселках городского типа), </a:t>
            </a:r>
            <a:r>
              <a:rPr lang="ru-RU" sz="2200" b="1" u="sng" dirty="0">
                <a:solidFill>
                  <a:schemeClr val="accent4">
                    <a:lumMod val="50000"/>
                  </a:schemeClr>
                </a:solidFill>
              </a:rPr>
              <a:t>состоящих в </a:t>
            </a:r>
            <a:r>
              <a:rPr lang="ru-RU" sz="2200" b="1" u="sng" dirty="0" smtClean="0">
                <a:solidFill>
                  <a:schemeClr val="accent4">
                    <a:lumMod val="50000"/>
                  </a:schemeClr>
                </a:solidFill>
              </a:rPr>
              <a:t>штате по основному месту работы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в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государственных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учреждениях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, созданных Республикой Марий Эл,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или муниципальных учреждениях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, созданных муниципальными образованиями в Республике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Марий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Эл,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в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сельских населенных пунктах, рабочих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поселках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(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поселках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городского типа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2304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31666"/>
          </a:xfrm>
        </p:spPr>
        <p:txBody>
          <a:bodyPr>
            <a:normAutofit fontScale="90000"/>
          </a:bodyPr>
          <a:lstStyle/>
          <a:p>
            <a:pPr algn="r"/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п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ояснения</a:t>
            </a:r>
            <a:endParaRPr lang="ru-RU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255776"/>
            <a:ext cx="8915400" cy="5023104"/>
          </a:xfrm>
        </p:spPr>
        <p:txBody>
          <a:bodyPr>
            <a:normAutofit/>
          </a:bodyPr>
          <a:lstStyle/>
          <a:p>
            <a:pPr algn="just"/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1. Законом № 273-ФЗ право на </a:t>
            </a:r>
            <a:r>
              <a:rPr lang="ru-RU" sz="2200" b="1" dirty="0">
                <a:solidFill>
                  <a:schemeClr val="accent4">
                    <a:lumMod val="50000"/>
                  </a:schemeClr>
                </a:solidFill>
              </a:rPr>
              <a:t>предоставление компенсации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расходов на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оплату жилищно-коммунальных услуг 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предоставлено педагогическим работникам. </a:t>
            </a:r>
          </a:p>
          <a:p>
            <a:pPr algn="just"/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Должности</a:t>
            </a:r>
            <a:r>
              <a:rPr lang="ru-RU" sz="2200" b="1" dirty="0" smtClean="0">
                <a:solidFill>
                  <a:schemeClr val="accent4">
                    <a:lumMod val="50000"/>
                  </a:schemeClr>
                </a:solidFill>
              </a:rPr>
              <a:t> педагогических работников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 установлены Единым квалификационным справочник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должностей руководителей, специалистов и служащих, раздел "Квалификационные характеристики должностей работников 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образования», утвержденный приказом </a:t>
            </a:r>
            <a:r>
              <a:rPr lang="ru-RU" sz="2200" dirty="0">
                <a:solidFill>
                  <a:schemeClr val="accent4">
                    <a:lumMod val="50000"/>
                  </a:schemeClr>
                </a:solidFill>
              </a:rPr>
              <a:t>Министерства здравоохранения и социального развития РФ от 26 августа 2010 г. N </a:t>
            </a:r>
            <a:r>
              <a:rPr lang="ru-RU" sz="2200" dirty="0" smtClean="0">
                <a:solidFill>
                  <a:schemeClr val="accent4">
                    <a:lumMod val="50000"/>
                  </a:schemeClr>
                </a:solidFill>
              </a:rPr>
              <a:t>761н.</a:t>
            </a:r>
          </a:p>
        </p:txBody>
      </p:sp>
    </p:spTree>
    <p:extLst>
      <p:ext uri="{BB962C8B-B14F-4D97-AF65-F5344CB8AC3E}">
        <p14:creationId xmlns:p14="http://schemas.microsoft.com/office/powerpoint/2010/main" val="2151034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834"/>
          </a:xfrm>
        </p:spPr>
        <p:txBody>
          <a:bodyPr>
            <a:normAutofit fontScale="90000"/>
          </a:bodyPr>
          <a:lstStyle/>
          <a:p>
            <a:endParaRPr lang="ru-RU" sz="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792480"/>
            <a:ext cx="8915400" cy="5535168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2.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Постановлением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Правительства Республики Марий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Эл от 12.01.2005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г.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№ 3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 утвержден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Перечень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должностей специалистов в сельской местности, которым оказывается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социальная поддержка по оплате жилищно-коммунальных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услуг.</a:t>
            </a:r>
          </a:p>
          <a:p>
            <a:pPr algn="just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Пунктом 4 Перечня установлены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должности специалистов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государственной и муниципальной систем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образования, имеющих право на социальную поддержку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: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директор (начальник, заведующий),  заместитель директора (начальника, заведующего), деятельность которого связана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с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образовательным (воспитательным) процессом,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заведующий учебной частью,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помощник директора по режиму, старший дежурный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по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режиму, дежурный по режиму, </a:t>
            </a:r>
          </a:p>
          <a:p>
            <a:pPr marL="0" indent="0" algn="just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97742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5719"/>
          </a:xfrm>
        </p:spPr>
        <p:txBody>
          <a:bodyPr>
            <a:normAutofit fontScale="90000"/>
          </a:bodyPr>
          <a:lstStyle/>
          <a:p>
            <a:endParaRPr lang="ru-RU" sz="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902208"/>
            <a:ext cx="8915400" cy="5522976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преподаватель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, старший преподаватель,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воспитатель, старший воспитатель,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воспитатель-методист,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методист, деятельность которого связана с образовательным (воспитательным) процессом, старший методист,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инструктор-методист, старший инструктор-методист,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организатор внеклассной и внешкольной работы с детьми,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мастер производственного обучения, старший мастер производственного обучения,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учитель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учитель-логопед, логопед, инструктор слухового кабинета, учитель-дефектолог,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руководитель физического воспитания, инструктор по физической культуре,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музыкальный руководитель, концертмейстер,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4398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5719"/>
          </a:xfrm>
        </p:spPr>
        <p:txBody>
          <a:bodyPr>
            <a:normAutofit fontScale="90000"/>
          </a:bodyPr>
          <a:lstStyle/>
          <a:p>
            <a:endParaRPr lang="ru-RU" sz="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877824"/>
            <a:ext cx="8915400" cy="5498592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преподаватель-организатор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основ безопасности жизнедеятельности (допризывной подготовки), руководитель допризывной подготовки молодежи, военный руководитель,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социальный педагог,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педагог,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педагог-психолог,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педагог-воспитатель,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педагог дополнительного образования, педагог-организатор,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старший вожатый,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инструктор по труду, родитель-воспитатель,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врач и средний медицинский персонал,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библиотекарь,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тренер-преподаватель, старший тренер-преподаватель.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9210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5719"/>
          </a:xfrm>
        </p:spPr>
        <p:txBody>
          <a:bodyPr>
            <a:noAutofit/>
          </a:bodyPr>
          <a:lstStyle/>
          <a:p>
            <a:endParaRPr lang="ru-RU" sz="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780288"/>
            <a:ext cx="8915400" cy="55839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Социальная поддержка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по оплате жилищно-коммунальных услуг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сохраняется за всеми гражданами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, указанными в З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аконе № 48-З,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вышедшими на страховую пенсию по старости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по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инвалидности и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проживающими в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сельских населенных пунктах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, рабочих поселках (поселках городского типа),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которые проработали в сельских населенных пунктах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, рабочих поселках (поселках городского типа)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в учреждениях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отрасли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не менее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10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лет и имели право на получение этой социальной поддержки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к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моменту прекращения трудовой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деятельности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(</a:t>
            </a:r>
            <a:r>
              <a:rPr lang="ru-RU" sz="2000" i="1" dirty="0" smtClean="0">
                <a:solidFill>
                  <a:schemeClr val="accent4">
                    <a:lumMod val="50000"/>
                  </a:schemeClr>
                </a:solidFill>
              </a:rPr>
              <a:t>т.е. </a:t>
            </a:r>
            <a:br>
              <a:rPr lang="ru-RU" sz="2000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i="1" dirty="0" smtClean="0">
                <a:solidFill>
                  <a:schemeClr val="accent4">
                    <a:lumMod val="50000"/>
                  </a:schemeClr>
                </a:solidFill>
              </a:rPr>
              <a:t>за специалистами/педагогическими работниками отрасли образования республики, которые уволились в связи </a:t>
            </a:r>
            <a:br>
              <a:rPr lang="ru-RU" sz="2000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i="1" dirty="0" smtClean="0">
                <a:solidFill>
                  <a:schemeClr val="accent4">
                    <a:lumMod val="50000"/>
                  </a:schemeClr>
                </a:solidFill>
              </a:rPr>
              <a:t>с выходом на пенсию или уже находясь на пенсии при условии наличия стажа не менее 10 лет в сельских учреждениях отрасли республики и проживания в сельской местности </a:t>
            </a:r>
            <a:br>
              <a:rPr lang="ru-RU" sz="2000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i="1" dirty="0" smtClean="0">
                <a:solidFill>
                  <a:schemeClr val="accent4">
                    <a:lumMod val="50000"/>
                  </a:schemeClr>
                </a:solidFill>
              </a:rPr>
              <a:t>на дату увольнения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).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При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наличии у граждан права на социальную поддержку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по оплате жилищно-коммунальных услуг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по двум и более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основаниям </a:t>
            </a:r>
            <a:r>
              <a:rPr lang="ru-RU" sz="2000" i="1" dirty="0" smtClean="0">
                <a:solidFill>
                  <a:schemeClr val="accent4">
                    <a:lumMod val="50000"/>
                  </a:schemeClr>
                </a:solidFill>
              </a:rPr>
              <a:t>(например при наличии звания «Ветеран труда»)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социальная поддержка оказывается по одному основанию, определенному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по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усмотрению граждан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94224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60978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 smtClean="0"/>
              <a:t>В каком виде оказывается социальная поддержка?</a:t>
            </a:r>
            <a:endParaRPr lang="ru-RU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085088"/>
            <a:ext cx="8915400" cy="530352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Социальная поддержка специалистам государственной и муниципальной системы образования оказывается в виде возмещения затрат по оплате жилищно-коммунальных услуг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в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следующих размерах:</a:t>
            </a:r>
          </a:p>
          <a:p>
            <a:pPr algn="just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100 процентов платы за наем жилого помещения;</a:t>
            </a:r>
          </a:p>
          <a:p>
            <a:pPr algn="just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100 процентов оплаты электрической энергии, используемой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в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жилом помещении;</a:t>
            </a:r>
          </a:p>
          <a:p>
            <a:pPr algn="just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100 процентов оплаты тепловой энергии, используемой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для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отопления жилого помещения;</a:t>
            </a:r>
          </a:p>
          <a:p>
            <a:pPr algn="just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100 процентов оплаты газа сетевого, используемого для отопления жилого помещения;</a:t>
            </a:r>
          </a:p>
          <a:p>
            <a:pPr algn="just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100 процентов оплаты твердых видов топлива (дрова, уголь, торфобрикеты), используемого для отопления жилого помещения;</a:t>
            </a:r>
          </a:p>
          <a:p>
            <a:pPr algn="just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100 процентов платы за содержание и ремонт жилого помещения;</a:t>
            </a:r>
          </a:p>
          <a:p>
            <a:pPr algn="just"/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100 процентов оплаты взноса на капитальный ремонт общего имущества в многоквартирном доме.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298556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238</TotalTime>
  <Words>383</Words>
  <Application>Microsoft Office PowerPoint</Application>
  <PresentationFormat>Широкоэкранный</PresentationFormat>
  <Paragraphs>61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Легкий дым</vt:lpstr>
      <vt:lpstr>       О мерах социальной поддержки специалистов системы образования  по оплате жилищно-коммунальных услуг  Презентация Региональной организации  Общероссийского Профсоюза образования в Республике Марий Эл 2022 год </vt:lpstr>
      <vt:lpstr>Какими документами предоставляются  меры социальной поддержки?</vt:lpstr>
      <vt:lpstr>Кому представляются меры социальной поддержки?</vt:lpstr>
      <vt:lpstr>пояснения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В каком виде оказывается социальная поддержка?</vt:lpstr>
      <vt:lpstr>Порядок предоставления меры социальной поддержки</vt:lpstr>
      <vt:lpstr>Презентация PowerPoint</vt:lpstr>
      <vt:lpstr>Уважаемые коллеги!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мерах социальной поддержки специалистов системы образования  по оплате жилищно-коммунальных услуг</dc:title>
  <dc:creator>Admin</dc:creator>
  <cp:lastModifiedBy>Admin</cp:lastModifiedBy>
  <cp:revision>44</cp:revision>
  <cp:lastPrinted>2022-02-02T12:08:07Z</cp:lastPrinted>
  <dcterms:created xsi:type="dcterms:W3CDTF">2022-02-02T08:08:40Z</dcterms:created>
  <dcterms:modified xsi:type="dcterms:W3CDTF">2022-02-04T06:55:04Z</dcterms:modified>
</cp:coreProperties>
</file>