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4" r:id="rId3"/>
    <p:sldId id="379" r:id="rId4"/>
    <p:sldId id="380" r:id="rId5"/>
    <p:sldId id="381" r:id="rId6"/>
    <p:sldId id="294" r:id="rId7"/>
    <p:sldId id="351" r:id="rId8"/>
    <p:sldId id="287" r:id="rId9"/>
    <p:sldId id="373" r:id="rId10"/>
    <p:sldId id="382" r:id="rId11"/>
    <p:sldId id="383" r:id="rId12"/>
    <p:sldId id="384" r:id="rId13"/>
    <p:sldId id="349" r:id="rId14"/>
    <p:sldId id="385" r:id="rId15"/>
    <p:sldId id="386" r:id="rId16"/>
    <p:sldId id="387" r:id="rId17"/>
    <p:sldId id="374" r:id="rId18"/>
    <p:sldId id="375" r:id="rId19"/>
    <p:sldId id="377" r:id="rId20"/>
    <p:sldId id="378" r:id="rId21"/>
    <p:sldId id="322" r:id="rId22"/>
    <p:sldId id="289" r:id="rId23"/>
    <p:sldId id="277" r:id="rId24"/>
  </p:sldIdLst>
  <p:sldSz cx="9144000" cy="6858000" type="screen4x3"/>
  <p:notesSz cx="6797675" cy="9928225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30F0"/>
    <a:srgbClr val="66CCFF"/>
    <a:srgbClr val="CCECFF"/>
    <a:srgbClr val="4BDA2E"/>
    <a:srgbClr val="FFFFFF"/>
    <a:srgbClr val="BFF1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3" autoAdjust="0"/>
    <p:restoredTop sz="86449" autoAdjust="0"/>
  </p:normalViewPr>
  <p:slideViewPr>
    <p:cSldViewPr snapToGrid="0">
      <p:cViewPr varScale="1">
        <p:scale>
          <a:sx n="99" d="100"/>
          <a:sy n="99" d="100"/>
        </p:scale>
        <p:origin x="154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2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FADF9EDD-2D4D-4118-A55E-B8E44D48E65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276E941-34E8-493A-A8BC-E650D3B3566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1205F7B-47A1-4158-9737-C6D4B49CE405}" type="datetimeFigureOut">
              <a:rPr lang="ru-RU"/>
              <a:pPr>
                <a:defRPr/>
              </a:pPr>
              <a:t>20.01.2020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436B441-DA1B-4995-9CE6-E49B3ECDB17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8D47CE0-6853-411E-ACD3-2B4C452399D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A1AF9DE-6C00-4247-8BB3-F8FA70ECF6C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7774268C-F7F6-4071-BC2B-2271B35620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22B411C-89F4-4A78-9B28-21A01BB74F2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EE3182C-F45B-4D94-A6D1-FFA16589AB54}" type="datetimeFigureOut">
              <a:rPr lang="ru-RU"/>
              <a:pPr>
                <a:defRPr/>
              </a:pPr>
              <a:t>20.01.2020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ED968043-5637-4087-BED7-AA0442BEFA5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6EC245E2-7431-4CEF-9093-B0C4F9ED3A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EB5E99-4D38-45C5-BFBE-D792270B78A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5E2BD6B-8A55-49D0-B804-FC4DD38590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B0FE870-C585-46CD-9F78-843158195C0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0FE870-C585-46CD-9F78-843158195C00}" type="slidenum">
              <a:rPr lang="ru-RU" altLang="ru-RU" smtClean="0"/>
              <a:pPr>
                <a:defRPr/>
              </a:pPr>
              <a:t>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2733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0FE870-C585-46CD-9F78-843158195C00}" type="slidenum">
              <a:rPr lang="ru-RU" altLang="ru-RU" smtClean="0"/>
              <a:pPr>
                <a:defRPr/>
              </a:pPr>
              <a:t>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65004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0FE870-C585-46CD-9F78-843158195C00}" type="slidenum">
              <a:rPr lang="ru-RU" altLang="ru-RU" smtClean="0"/>
              <a:pPr>
                <a:defRPr/>
              </a:pPr>
              <a:t>10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3712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0FE870-C585-46CD-9F78-843158195C00}" type="slidenum">
              <a:rPr lang="ru-RU" altLang="ru-RU" smtClean="0"/>
              <a:pPr>
                <a:defRPr/>
              </a:pPr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666198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0FE870-C585-46CD-9F78-843158195C00}" type="slidenum">
              <a:rPr lang="ru-RU" altLang="ru-RU" smtClean="0"/>
              <a:pPr>
                <a:defRPr/>
              </a:pPr>
              <a:t>12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075292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0FE870-C585-46CD-9F78-843158195C00}" type="slidenum">
              <a:rPr lang="ru-RU" altLang="ru-RU" smtClean="0"/>
              <a:pPr>
                <a:defRPr/>
              </a:pPr>
              <a:t>13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282901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0FE870-C585-46CD-9F78-843158195C00}" type="slidenum">
              <a:rPr lang="ru-RU" altLang="ru-RU" smtClean="0"/>
              <a:pPr>
                <a:defRPr/>
              </a:pPr>
              <a:t>14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556970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0FE870-C585-46CD-9F78-843158195C00}" type="slidenum">
              <a:rPr lang="ru-RU" altLang="ru-RU" smtClean="0"/>
              <a:pPr>
                <a:defRPr/>
              </a:pPr>
              <a:t>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80614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0FE870-C585-46CD-9F78-843158195C00}" type="slidenum">
              <a:rPr lang="ru-RU" altLang="ru-RU" smtClean="0"/>
              <a:pPr>
                <a:defRPr/>
              </a:pPr>
              <a:t>16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6811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A4BCAA-2A88-4497-9BF0-54DA88561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7B90A-9CBC-4469-8077-81452535481C}" type="datetime1">
              <a:rPr lang="ru-RU"/>
              <a:pPr>
                <a:defRPr/>
              </a:pPr>
              <a:t>20.01.2020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90579-55E6-4966-A827-6C1DCE1C7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50805-2243-4CBE-A555-84A45B37D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91C85-FB3E-459E-9783-CEBD0A8DF70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90616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561A2-A83B-412B-A38E-BCCFB1013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2976D-6E4D-4B67-9100-02E0B75B3103}" type="datetime1">
              <a:rPr lang="ru-RU"/>
              <a:pPr>
                <a:defRPr/>
              </a:pPr>
              <a:t>20.01.2020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341E0-CF45-4852-AC8E-8049D2A13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948575-B4BC-4CED-B268-22FCD7A15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BCE96-D580-42D4-94C7-5A57C8BD90A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57918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985975-7C64-4D8F-9719-579198DE9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3800A-8769-4130-A7B4-254E1EE9783F}" type="datetime1">
              <a:rPr lang="ru-RU"/>
              <a:pPr>
                <a:defRPr/>
              </a:pPr>
              <a:t>20.01.2020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2F1CA-80CE-4C7E-B8E9-014B107DC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D0C53-05BD-49E7-A030-97CB662B0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5E18D-2B12-44DC-ADD6-861808F9C5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3328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FC6CB4-5A50-4ED0-AFA7-E10B87E70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85379-FC22-4CA9-9208-B29C9106ACCB}" type="datetime1">
              <a:rPr lang="ru-RU"/>
              <a:pPr>
                <a:defRPr/>
              </a:pPr>
              <a:t>20.01.2020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73BB7-F727-4365-9A2A-DF8064AFA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3938D0-6736-47A7-AFD1-E8B36CCAD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6BF44-CF0D-44D9-BBCC-8B2EE346F95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723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090A1B-FFD7-4F9F-B709-07D963CF8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4351-1E2F-496C-A13C-01EB3C12489F}" type="datetime1">
              <a:rPr lang="ru-RU"/>
              <a:pPr>
                <a:defRPr/>
              </a:pPr>
              <a:t>20.01.2020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F5D3F-B6FC-46CC-9AF5-8D6880ED1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869D13-C4A8-4FBE-B4F2-3077C2E05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35DB6-9B88-42F7-8693-97356BD63DD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9810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55A6613-BFA0-4DE0-9032-AF052AFF5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DAD1E-F7AF-4966-875C-365398372724}" type="datetime1">
              <a:rPr lang="ru-RU"/>
              <a:pPr>
                <a:defRPr/>
              </a:pPr>
              <a:t>20.01.2020</a:t>
            </a:fld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3E2983E-E8A9-4F65-B298-FF40DCF1A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430B64-A500-4818-94C6-59E99C8D4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3DE85-9286-47C3-9614-F5D86430521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21719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BDC37F2-D194-4CD5-8D89-AA77FDCA0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6C934-DDA9-4952-A78A-C767FEE3D5AC}" type="datetime1">
              <a:rPr lang="ru-RU"/>
              <a:pPr>
                <a:defRPr/>
              </a:pPr>
              <a:t>20.01.2020</a:t>
            </a:fld>
            <a:endParaRPr lang="ru-R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31DD3FE-9DAD-48E5-B1DB-54AB81538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AD63AC2-6E64-46E1-A432-955323555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6FD20-DC9B-4A57-B245-9814A641717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291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C343982-437B-4976-8B0C-ACDE10360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F6A07-AC2D-45AD-820D-05B341E6194C}" type="datetime1">
              <a:rPr lang="ru-RU"/>
              <a:pPr>
                <a:defRPr/>
              </a:pPr>
              <a:t>20.01.2020</a:t>
            </a:fld>
            <a:endParaRPr lang="ru-R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BEE6670-24D3-4B29-8EAF-21D3D26C0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9637B12-B538-4D08-A554-35742ED90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18671-5FC6-4CAA-ADC8-F90E4A723C8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2778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405B9C4-7AF1-4FC3-B8CB-604ADFB50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553AB-88C9-4A76-BEA5-7758F0F6FDF8}" type="datetime1">
              <a:rPr lang="ru-RU"/>
              <a:pPr>
                <a:defRPr/>
              </a:pPr>
              <a:t>20.01.2020</a:t>
            </a:fld>
            <a:endParaRPr lang="ru-R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26B8F6F-4526-4C4F-A773-309DC2D5C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A1133F7-109C-4DC4-9215-CB86812F9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A071E-CFB0-4CD0-87EE-A853EB93AE5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46172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FD120E1-E3CA-436F-85CD-FA04AB5FB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3FDA0-502C-4D5C-9AB1-BF332592DAD7}" type="datetime1">
              <a:rPr lang="ru-RU"/>
              <a:pPr>
                <a:defRPr/>
              </a:pPr>
              <a:t>20.01.2020</a:t>
            </a:fld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E2C9B68-D5AB-4996-8D6B-BBBF2EA11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E23DB89-B3E7-4882-9E45-46998E240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5C302-783E-4968-BCCF-ACC79AA1077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7186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67E9F13-EB08-4023-80B1-D3FBF384B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8D74C-35CD-43C8-96E5-F243513C0867}" type="datetime1">
              <a:rPr lang="ru-RU"/>
              <a:pPr>
                <a:defRPr/>
              </a:pPr>
              <a:t>20.01.2020</a:t>
            </a:fld>
            <a:endParaRPr 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9575811-FE00-4913-8F03-3D126AEC7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D0030A7-0ED6-4C76-BEFE-32717DDD5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D953E-6775-463F-AB48-7EE714BD355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24026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6F8FC"/>
            </a:gs>
            <a:gs pos="13000">
              <a:srgbClr val="F6F8FC"/>
            </a:gs>
            <a:gs pos="100000">
              <a:srgbClr val="ABC0E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589F335-43B2-4D94-8693-9A1F4A0E69A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E81DD9-66D3-4903-9BB7-086E3B580C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6174F-E97F-4909-AA58-560972070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AB7DBE2-5688-4556-AC6F-737281221AA4}" type="datetime1">
              <a:rPr lang="ru-RU"/>
              <a:pPr>
                <a:defRPr/>
              </a:pPr>
              <a:t>20.01.2020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15A653-83CF-44C8-9B63-AF4DB87AA7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39F3A-BAE6-48DC-9753-08D35CF9DB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9D6E81F-76E2-48ED-A8D9-511B0DB6A84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hyperlink" Target="#P963"/><Relationship Id="rId4" Type="http://schemas.openxmlformats.org/officeDocument/2006/relationships/hyperlink" Target="consultantplus://offline/ref=68B2E88CB8B712B9737DD901578D7A7DC2013370CC0FB0DFE8CBB67000329326381B752A5444C54DF09F142ADFA7123BC233F6FD213Ee8w4K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hyperlink" Target="consultantplus://offline/ref=5781C76AD6B195BF967C2BB3019726D52F598072C072BF260B9498C69713B85C8598356642CFB6D36E5B2AE17800233DA99A5E44FF95O0r9H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hyperlink" Target="consultantplus://offline/ref=5781C76AD6B195BF967C2BB3019726D52F598072C072BF260B9498C69713B85C8598356642CFB6D36E5B2AE17800233DA99A5E44FF95O0r9H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vip.1kadry.ru/#/document/118/20471/" TargetMode="External"/><Relationship Id="rId4" Type="http://schemas.openxmlformats.org/officeDocument/2006/relationships/hyperlink" Target="https://vip.1kadry.ru/#/document/118/7933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consultantplus://offline/ref=C7775A9C988778113217CCEAEAD181F2B334C7E37D1399FE13146D8C2BCE675500C05521AF7A94FC0201BA8EE9DF75438D32E99F0F1C53nFHDK" TargetMode="External"/><Relationship Id="rId13" Type="http://schemas.openxmlformats.org/officeDocument/2006/relationships/hyperlink" Target="consultantplus://offline/ref=C7775A9C988778113217CCEAEAD181F2B334C7E37D1399FE13146D8C2BCE675500C05521AF7A9CFD0201BA8EE9DF75438D32E99F0F1C53nFHDK" TargetMode="External"/><Relationship Id="rId3" Type="http://schemas.openxmlformats.org/officeDocument/2006/relationships/image" Target="../media/image3.jpeg"/><Relationship Id="rId7" Type="http://schemas.openxmlformats.org/officeDocument/2006/relationships/hyperlink" Target="consultantplus://offline/ref=C7775A9C988778113217CCEAEAD181F2B334C7E37D1399FE13146D8C2BCE675500C05521AF799CFF0201BA8EE9DF75438D32E99F0F1C53nFHDK" TargetMode="External"/><Relationship Id="rId12" Type="http://schemas.openxmlformats.org/officeDocument/2006/relationships/hyperlink" Target="consultantplus://offline/ref=C7775A9C988778113217CCEAEAD181F2B334C7E37D1399FE13146D8C2BCE675500C05521AF7A92FC0201BA8EE9DF75438D32E99F0F1C53nFHD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consultantplus://offline/ref=C7775A9C988778113217CCEAEAD181F2B334C7E37D1399FE13146D8C2BCE675500C05521AF7991FA0201BA8EE9DF75438D32E99F0F1C53nFHDK" TargetMode="External"/><Relationship Id="rId11" Type="http://schemas.openxmlformats.org/officeDocument/2006/relationships/hyperlink" Target="consultantplus://offline/ref=C7775A9C988778113217CCEAEAD181F2B334C7E37D1399FE13146D8C2BCE675500C05521AF7A90FB0201BA8EE9DF75438D32E99F0F1C53nFHDK" TargetMode="External"/><Relationship Id="rId5" Type="http://schemas.openxmlformats.org/officeDocument/2006/relationships/hyperlink" Target="consultantplus://offline/ref=C7775A9C988778113217CCEAEAD181F2B334C7E37D1399FE13146D8C2BCE675500C05521AF7897FB0201BA8EE9DF75438D32E99F0F1C53nFHDK" TargetMode="External"/><Relationship Id="rId10" Type="http://schemas.openxmlformats.org/officeDocument/2006/relationships/hyperlink" Target="consultantplus://offline/ref=C7775A9C988778113217CCEAEAD181F2B334C7E37D1399FE13146D8C2BCE675500C05521AF7A97FD0201BA8EE9DF75438D32E99F0F1C53nFHDK" TargetMode="External"/><Relationship Id="rId4" Type="http://schemas.openxmlformats.org/officeDocument/2006/relationships/hyperlink" Target="consultantplus://offline/ref=C7775A9C988778113217CCEAEAD181F2B334C7E37D1399FE13146D8C2BCE675500C05521AF7895F40201BA8EE9DF75438D32E99F0F1C53nFHDK" TargetMode="External"/><Relationship Id="rId9" Type="http://schemas.openxmlformats.org/officeDocument/2006/relationships/hyperlink" Target="consultantplus://offline/ref=C7775A9C988778113217CCEAEAD181F2B334C7E37D1399FE13146D8C2BCE675500C05521AF7A96FC0201BA8EE9DF75438D32E99F0F1C53nFHDK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consultantplus://offline/ref=D7386EA37C7A0A625AE2AF79D3D067D36D0837C79675285699B09D60192F03BC2AC90F5DA757E30F51F8B3315499F64858EEC91F069BA5RDK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consultantplus://offline/ref=D7386EA37C7A0A625AE2AF79D3D067D36D0837C79675285699B09D60192F03BC2AC90F5DA757E30F51F8B3315499F64858EEC91F069BA5RDK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consultantplus://offline/ref=90C8A20BA1FFA081E2AD4545E329C26C1532113BADFA9F68E09EC56F239A0D2D49C2C6C74B710CF88374020440E2CA595F4632E2199C186C0878C" TargetMode="External"/><Relationship Id="rId5" Type="http://schemas.openxmlformats.org/officeDocument/2006/relationships/hyperlink" Target="consultantplus://offline/ref=90C8A20BA1FFA081E2AD4545E329C26C1535123EACF29F68E09EC56F239A0D2D49C2C6C448770CF2D52E120009B6C04658592CE1079C0178C" TargetMode="External"/><Relationship Id="rId4" Type="http://schemas.openxmlformats.org/officeDocument/2006/relationships/hyperlink" Target="consultantplus://offline/ref=90C8A20BA1FFA081E2AD4545E329C26C17351B3FABFF9F68E09EC56F239A0D2D5BC29ECB4A7612F980615455060B77C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1F5F75F-8D26-4821-911B-478E88372899}"/>
              </a:ext>
            </a:extLst>
          </p:cNvPr>
          <p:cNvCxnSpPr>
            <a:cxnSpLocks/>
          </p:cNvCxnSpPr>
          <p:nvPr/>
        </p:nvCxnSpPr>
        <p:spPr>
          <a:xfrm flipV="1">
            <a:off x="1627188" y="993775"/>
            <a:ext cx="439737" cy="13811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99" name="Группа 23">
            <a:extLst>
              <a:ext uri="{FF2B5EF4-FFF2-40B4-BE49-F238E27FC236}">
                <a16:creationId xmlns:a16="http://schemas.microsoft.com/office/drawing/2014/main" id="{92BEB7B6-4CF7-4238-B4A6-F0CE3F3944CD}"/>
              </a:ext>
            </a:extLst>
          </p:cNvPr>
          <p:cNvGrpSpPr>
            <a:grpSpLocks/>
          </p:cNvGrpSpPr>
          <p:nvPr/>
        </p:nvGrpSpPr>
        <p:grpSpPr bwMode="auto">
          <a:xfrm>
            <a:off x="559922" y="654313"/>
            <a:ext cx="8318500" cy="863600"/>
            <a:chOff x="509954" y="267772"/>
            <a:chExt cx="8317523" cy="864097"/>
          </a:xfrm>
        </p:grpSpPr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13214EE5-822A-4B46-BE8D-E8E940C656A7}"/>
                </a:ext>
              </a:extLst>
            </p:cNvPr>
            <p:cNvCxnSpPr>
              <a:cxnSpLocks/>
            </p:cNvCxnSpPr>
            <p:nvPr/>
          </p:nvCxnSpPr>
          <p:spPr>
            <a:xfrm>
              <a:off x="509954" y="1090570"/>
              <a:ext cx="8317523" cy="0"/>
            </a:xfrm>
            <a:prstGeom prst="line">
              <a:avLst/>
            </a:prstGeom>
            <a:ln w="38100">
              <a:solidFill>
                <a:srgbClr val="4BDA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105" name="Picture 117" descr="E:\Рабочая папка\флаг и эмблема профсоюза\эмблема профсоюза (официальная большая прозрачная).gif">
              <a:extLst>
                <a:ext uri="{FF2B5EF4-FFF2-40B4-BE49-F238E27FC236}">
                  <a16:creationId xmlns:a16="http://schemas.microsoft.com/office/drawing/2014/main" id="{B7DB9FEA-8379-4E34-9A52-219FB2B4FBD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6490" y="267772"/>
              <a:ext cx="880172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E88CA9B7-969A-4C4A-8A4D-E306398C98FB}"/>
                </a:ext>
              </a:extLst>
            </p:cNvPr>
            <p:cNvCxnSpPr>
              <a:cxnSpLocks/>
            </p:cNvCxnSpPr>
            <p:nvPr/>
          </p:nvCxnSpPr>
          <p:spPr>
            <a:xfrm>
              <a:off x="1186150" y="993677"/>
              <a:ext cx="457146" cy="138192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AB991AF7-AB09-4C50-AC0A-E55997DA11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7584" y="993677"/>
              <a:ext cx="6769893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F7B027D6-84F8-4787-83FC-FA90342EC087}"/>
                </a:ext>
              </a:extLst>
            </p:cNvPr>
            <p:cNvCxnSpPr/>
            <p:nvPr/>
          </p:nvCxnSpPr>
          <p:spPr>
            <a:xfrm>
              <a:off x="509954" y="993677"/>
              <a:ext cx="685719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00" name="TextBox 26">
            <a:extLst>
              <a:ext uri="{FF2B5EF4-FFF2-40B4-BE49-F238E27FC236}">
                <a16:creationId xmlns:a16="http://schemas.microsoft.com/office/drawing/2014/main" id="{F2302499-D639-48F1-A340-2A12F76771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2800" y="584200"/>
            <a:ext cx="7045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rgbClr val="0070C0"/>
                </a:solidFill>
              </a:rPr>
              <a:t>Омская областная организация Профсоюза работников народного образования и науки РФ</a:t>
            </a:r>
          </a:p>
        </p:txBody>
      </p:sp>
      <p:sp>
        <p:nvSpPr>
          <p:cNvPr id="4101" name="Номер слайда 11">
            <a:extLst>
              <a:ext uri="{FF2B5EF4-FFF2-40B4-BE49-F238E27FC236}">
                <a16:creationId xmlns:a16="http://schemas.microsoft.com/office/drawing/2014/main" id="{B42418D0-F8F6-4F1B-9BD0-203032A5BF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26F3AAE6-F0B1-4AF4-A7D2-0DC5FB891533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pic>
        <p:nvPicPr>
          <p:cNvPr id="4102" name="Рисунок 5" descr="Изображение выглядит как электроника&#10;&#10;Описание создано автоматически">
            <a:extLst>
              <a:ext uri="{FF2B5EF4-FFF2-40B4-BE49-F238E27FC236}">
                <a16:creationId xmlns:a16="http://schemas.microsoft.com/office/drawing/2014/main" id="{13956991-ACD9-4915-9995-DC36842A53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524250"/>
            <a:ext cx="8858250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8AD48AD7-749F-4463-9465-383D3E410AC2}"/>
              </a:ext>
            </a:extLst>
          </p:cNvPr>
          <p:cNvSpPr/>
          <p:nvPr/>
        </p:nvSpPr>
        <p:spPr>
          <a:xfrm>
            <a:off x="557510" y="1393681"/>
            <a:ext cx="8021876" cy="144655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400" b="1" cap="all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</a:rPr>
              <a:t>ЛИЧНОЕ ДЕЛО РАБОТНИКА</a:t>
            </a:r>
          </a:p>
          <a:p>
            <a:pPr algn="ctr">
              <a:defRPr/>
            </a:pPr>
            <a:endParaRPr lang="ru-RU" sz="4400" b="1" cap="all" dirty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E048E3F7-3C36-4D2B-BE88-198D8B06DE5E}"/>
              </a:ext>
            </a:extLst>
          </p:cNvPr>
          <p:cNvCxnSpPr>
            <a:cxnSpLocks/>
          </p:cNvCxnSpPr>
          <p:nvPr/>
        </p:nvCxnSpPr>
        <p:spPr>
          <a:xfrm flipV="1">
            <a:off x="7769571" y="1082587"/>
            <a:ext cx="439737" cy="13811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67" name="Группа 1">
            <a:extLst>
              <a:ext uri="{FF2B5EF4-FFF2-40B4-BE49-F238E27FC236}">
                <a16:creationId xmlns:a16="http://schemas.microsoft.com/office/drawing/2014/main" id="{F6F4ECED-C858-499D-BC11-52FC7355DB8E}"/>
              </a:ext>
            </a:extLst>
          </p:cNvPr>
          <p:cNvGrpSpPr>
            <a:grpSpLocks/>
          </p:cNvGrpSpPr>
          <p:nvPr/>
        </p:nvGrpSpPr>
        <p:grpSpPr bwMode="auto">
          <a:xfrm>
            <a:off x="559139" y="1027892"/>
            <a:ext cx="8335962" cy="863600"/>
            <a:chOff x="509955" y="41505"/>
            <a:chExt cx="8335107" cy="864096"/>
          </a:xfrm>
        </p:grpSpPr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572D891B-1BB1-447E-8C70-C1853C65C523}"/>
                </a:ext>
              </a:extLst>
            </p:cNvPr>
            <p:cNvCxnSpPr>
              <a:cxnSpLocks/>
            </p:cNvCxnSpPr>
            <p:nvPr/>
          </p:nvCxnSpPr>
          <p:spPr>
            <a:xfrm>
              <a:off x="527415" y="878599"/>
              <a:ext cx="8317647" cy="0"/>
            </a:xfrm>
            <a:prstGeom prst="line">
              <a:avLst/>
            </a:prstGeom>
            <a:ln w="38100">
              <a:solidFill>
                <a:srgbClr val="4BDA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276" name="Picture 117" descr="E:\Рабочая папка\флаг и эмблема профсоюза\эмблема профсоюза (официальная большая прозрачная).gif">
              <a:extLst>
                <a:ext uri="{FF2B5EF4-FFF2-40B4-BE49-F238E27FC236}">
                  <a16:creationId xmlns:a16="http://schemas.microsoft.com/office/drawing/2014/main" id="{1DC9A3DC-47D3-4293-832F-74DCAE067C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79562" y="41505"/>
              <a:ext cx="880172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86F43F7F-B402-466B-8147-9A6ED329C71B}"/>
                </a:ext>
              </a:extLst>
            </p:cNvPr>
            <p:cNvCxnSpPr>
              <a:cxnSpLocks/>
            </p:cNvCxnSpPr>
            <p:nvPr/>
          </p:nvCxnSpPr>
          <p:spPr>
            <a:xfrm>
              <a:off x="7279948" y="764233"/>
              <a:ext cx="457153" cy="13978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98C8CCBF-BC05-4A9A-8958-0B6725C399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9955" y="762644"/>
              <a:ext cx="6769993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6B3CA2C9-36B5-4A67-897E-F55CB3B502A7}"/>
                </a:ext>
              </a:extLst>
            </p:cNvPr>
            <p:cNvCxnSpPr/>
            <p:nvPr/>
          </p:nvCxnSpPr>
          <p:spPr>
            <a:xfrm>
              <a:off x="8159332" y="764233"/>
              <a:ext cx="685730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68" name="TextBox 3">
            <a:extLst>
              <a:ext uri="{FF2B5EF4-FFF2-40B4-BE49-F238E27FC236}">
                <a16:creationId xmlns:a16="http://schemas.microsoft.com/office/drawing/2014/main" id="{2731103A-E96C-4A37-A600-B839035B2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089" y="248380"/>
            <a:ext cx="7214218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3200" b="1" dirty="0">
                <a:solidFill>
                  <a:srgbClr val="0A3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27.07.2006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3200" b="1" dirty="0">
                <a:solidFill>
                  <a:srgbClr val="0A3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152-ФЗ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3200" b="1" dirty="0">
                <a:solidFill>
                  <a:srgbClr val="0A3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персональных данных»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endParaRPr lang="ru-RU" sz="2000" b="1" dirty="0">
              <a:solidFill>
                <a:srgbClr val="0A30F0"/>
              </a:solidFill>
            </a:endParaRPr>
          </a:p>
        </p:txBody>
      </p:sp>
      <p:sp>
        <p:nvSpPr>
          <p:cNvPr id="11269" name="Номер слайда 9">
            <a:extLst>
              <a:ext uri="{FF2B5EF4-FFF2-40B4-BE49-F238E27FC236}">
                <a16:creationId xmlns:a16="http://schemas.microsoft.com/office/drawing/2014/main" id="{1D014436-2054-46D7-9D49-8903224F5B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408E71C3-5199-4C32-AB0A-866ACF0F24AD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10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11270" name="Прямоугольник 1">
            <a:extLst>
              <a:ext uri="{FF2B5EF4-FFF2-40B4-BE49-F238E27FC236}">
                <a16:creationId xmlns:a16="http://schemas.microsoft.com/office/drawing/2014/main" id="{5A8DD7F4-247F-4323-B5C1-3F167D905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139" y="1610455"/>
            <a:ext cx="875665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14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272" name="Rectangle 14">
            <a:extLst>
              <a:ext uri="{FF2B5EF4-FFF2-40B4-BE49-F238E27FC236}">
                <a16:creationId xmlns:a16="http://schemas.microsoft.com/office/drawing/2014/main" id="{9C6078C7-2BAA-4F28-A05E-2AE667B6DC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643" y="1880749"/>
            <a:ext cx="8192457" cy="1588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indent="4508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3. Основные понятия, используемые в настоящем Федеральном законе</a:t>
            </a:r>
          </a:p>
        </p:txBody>
      </p:sp>
      <p:sp>
        <p:nvSpPr>
          <p:cNvPr id="11273" name="Прямоугольник 14">
            <a:extLst>
              <a:ext uri="{FF2B5EF4-FFF2-40B4-BE49-F238E27FC236}">
                <a16:creationId xmlns:a16="http://schemas.microsoft.com/office/drawing/2014/main" id="{1FC0BF44-22A9-4932-BAB4-981E4450E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643" y="4004636"/>
            <a:ext cx="8174995" cy="1913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08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5. Принципы обработки персональных данных</a:t>
            </a:r>
          </a:p>
          <a:p>
            <a:endParaRPr lang="ru-RU" dirty="0"/>
          </a:p>
          <a:p>
            <a:pPr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ru-RU" altLang="ru-RU" sz="20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pic>
        <p:nvPicPr>
          <p:cNvPr id="11274" name="Picture 17" descr="C:\Users\Solodilova\Desktop\человечки для презентации\content_kollektivniy-dostup-internet.jpeg">
            <a:extLst>
              <a:ext uri="{FF2B5EF4-FFF2-40B4-BE49-F238E27FC236}">
                <a16:creationId xmlns:a16="http://schemas.microsoft.com/office/drawing/2014/main" id="{1B3D1352-5641-4B68-BFA9-E4EBAB070E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9688" y="5476875"/>
            <a:ext cx="20574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8226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E048E3F7-3C36-4D2B-BE88-198D8B06DE5E}"/>
              </a:ext>
            </a:extLst>
          </p:cNvPr>
          <p:cNvCxnSpPr>
            <a:cxnSpLocks/>
          </p:cNvCxnSpPr>
          <p:nvPr/>
        </p:nvCxnSpPr>
        <p:spPr>
          <a:xfrm flipV="1">
            <a:off x="7769571" y="1082587"/>
            <a:ext cx="439737" cy="13811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67" name="Группа 1">
            <a:extLst>
              <a:ext uri="{FF2B5EF4-FFF2-40B4-BE49-F238E27FC236}">
                <a16:creationId xmlns:a16="http://schemas.microsoft.com/office/drawing/2014/main" id="{F6F4ECED-C858-499D-BC11-52FC7355DB8E}"/>
              </a:ext>
            </a:extLst>
          </p:cNvPr>
          <p:cNvGrpSpPr>
            <a:grpSpLocks/>
          </p:cNvGrpSpPr>
          <p:nvPr/>
        </p:nvGrpSpPr>
        <p:grpSpPr bwMode="auto">
          <a:xfrm>
            <a:off x="559139" y="1027892"/>
            <a:ext cx="8335962" cy="863600"/>
            <a:chOff x="509955" y="41505"/>
            <a:chExt cx="8335107" cy="864096"/>
          </a:xfrm>
        </p:grpSpPr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572D891B-1BB1-447E-8C70-C1853C65C523}"/>
                </a:ext>
              </a:extLst>
            </p:cNvPr>
            <p:cNvCxnSpPr>
              <a:cxnSpLocks/>
            </p:cNvCxnSpPr>
            <p:nvPr/>
          </p:nvCxnSpPr>
          <p:spPr>
            <a:xfrm>
              <a:off x="527415" y="878599"/>
              <a:ext cx="8317647" cy="0"/>
            </a:xfrm>
            <a:prstGeom prst="line">
              <a:avLst/>
            </a:prstGeom>
            <a:ln w="38100">
              <a:solidFill>
                <a:srgbClr val="4BDA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276" name="Picture 117" descr="E:\Рабочая папка\флаг и эмблема профсоюза\эмблема профсоюза (официальная большая прозрачная).gif">
              <a:extLst>
                <a:ext uri="{FF2B5EF4-FFF2-40B4-BE49-F238E27FC236}">
                  <a16:creationId xmlns:a16="http://schemas.microsoft.com/office/drawing/2014/main" id="{1DC9A3DC-47D3-4293-832F-74DCAE067C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79562" y="41505"/>
              <a:ext cx="880172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86F43F7F-B402-466B-8147-9A6ED329C71B}"/>
                </a:ext>
              </a:extLst>
            </p:cNvPr>
            <p:cNvCxnSpPr>
              <a:cxnSpLocks/>
            </p:cNvCxnSpPr>
            <p:nvPr/>
          </p:nvCxnSpPr>
          <p:spPr>
            <a:xfrm>
              <a:off x="7279948" y="764233"/>
              <a:ext cx="457153" cy="13978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98C8CCBF-BC05-4A9A-8958-0B6725C399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9955" y="762644"/>
              <a:ext cx="6769993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6B3CA2C9-36B5-4A67-897E-F55CB3B502A7}"/>
                </a:ext>
              </a:extLst>
            </p:cNvPr>
            <p:cNvCxnSpPr/>
            <p:nvPr/>
          </p:nvCxnSpPr>
          <p:spPr>
            <a:xfrm>
              <a:off x="8159332" y="764233"/>
              <a:ext cx="685730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68" name="TextBox 3">
            <a:extLst>
              <a:ext uri="{FF2B5EF4-FFF2-40B4-BE49-F238E27FC236}">
                <a16:creationId xmlns:a16="http://schemas.microsoft.com/office/drawing/2014/main" id="{2731103A-E96C-4A37-A600-B839035B2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089" y="248380"/>
            <a:ext cx="7214218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3200" b="1" dirty="0">
                <a:solidFill>
                  <a:srgbClr val="0A3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27.07.2006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3200" b="1" dirty="0">
                <a:solidFill>
                  <a:srgbClr val="0A3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152-ФЗ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3200" b="1" dirty="0">
                <a:solidFill>
                  <a:srgbClr val="0A3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персональных данных»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endParaRPr lang="ru-RU" sz="2000" b="1" dirty="0">
              <a:solidFill>
                <a:srgbClr val="0A30F0"/>
              </a:solidFill>
            </a:endParaRPr>
          </a:p>
        </p:txBody>
      </p:sp>
      <p:sp>
        <p:nvSpPr>
          <p:cNvPr id="11269" name="Номер слайда 9">
            <a:extLst>
              <a:ext uri="{FF2B5EF4-FFF2-40B4-BE49-F238E27FC236}">
                <a16:creationId xmlns:a16="http://schemas.microsoft.com/office/drawing/2014/main" id="{1D014436-2054-46D7-9D49-8903224F5B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408E71C3-5199-4C32-AB0A-866ACF0F24AD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11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11270" name="Прямоугольник 1">
            <a:extLst>
              <a:ext uri="{FF2B5EF4-FFF2-40B4-BE49-F238E27FC236}">
                <a16:creationId xmlns:a16="http://schemas.microsoft.com/office/drawing/2014/main" id="{5A8DD7F4-247F-4323-B5C1-3F167D905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139" y="1610455"/>
            <a:ext cx="875665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14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272" name="Rectangle 14">
            <a:extLst>
              <a:ext uri="{FF2B5EF4-FFF2-40B4-BE49-F238E27FC236}">
                <a16:creationId xmlns:a16="http://schemas.microsoft.com/office/drawing/2014/main" id="{9C6078C7-2BAA-4F28-A05E-2AE667B6DC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643" y="2240847"/>
            <a:ext cx="8192457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indent="4508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6. Условия обработки персональных данных</a:t>
            </a:r>
          </a:p>
        </p:txBody>
      </p:sp>
      <p:sp>
        <p:nvSpPr>
          <p:cNvPr id="11273" name="Прямоугольник 14">
            <a:extLst>
              <a:ext uri="{FF2B5EF4-FFF2-40B4-BE49-F238E27FC236}">
                <a16:creationId xmlns:a16="http://schemas.microsoft.com/office/drawing/2014/main" id="{1FC0BF44-22A9-4932-BAB4-981E4450E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651" y="3108777"/>
            <a:ext cx="8248988" cy="453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08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Обработка персональных данных должна осуществляться с соблюдением принципов и правил, предусмотренных настоящим Федеральным законом. Обработка персональных данных допускается в следующих случаях: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обработка персональных данных осуществляется с согласия субъекта персональных данных на обработку его персональных данных;</a:t>
            </a:r>
          </a:p>
          <a:p>
            <a:endParaRPr lang="ru-RU" dirty="0"/>
          </a:p>
          <a:p>
            <a:pPr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ru-RU" altLang="ru-RU" sz="20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267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E048E3F7-3C36-4D2B-BE88-198D8B06DE5E}"/>
              </a:ext>
            </a:extLst>
          </p:cNvPr>
          <p:cNvCxnSpPr>
            <a:cxnSpLocks/>
          </p:cNvCxnSpPr>
          <p:nvPr/>
        </p:nvCxnSpPr>
        <p:spPr>
          <a:xfrm flipV="1">
            <a:off x="7769571" y="1082587"/>
            <a:ext cx="439737" cy="13811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67" name="Группа 1">
            <a:extLst>
              <a:ext uri="{FF2B5EF4-FFF2-40B4-BE49-F238E27FC236}">
                <a16:creationId xmlns:a16="http://schemas.microsoft.com/office/drawing/2014/main" id="{F6F4ECED-C858-499D-BC11-52FC7355DB8E}"/>
              </a:ext>
            </a:extLst>
          </p:cNvPr>
          <p:cNvGrpSpPr>
            <a:grpSpLocks/>
          </p:cNvGrpSpPr>
          <p:nvPr/>
        </p:nvGrpSpPr>
        <p:grpSpPr bwMode="auto">
          <a:xfrm>
            <a:off x="559139" y="1027892"/>
            <a:ext cx="8335962" cy="863600"/>
            <a:chOff x="509955" y="41505"/>
            <a:chExt cx="8335107" cy="864096"/>
          </a:xfrm>
        </p:grpSpPr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572D891B-1BB1-447E-8C70-C1853C65C523}"/>
                </a:ext>
              </a:extLst>
            </p:cNvPr>
            <p:cNvCxnSpPr>
              <a:cxnSpLocks/>
            </p:cNvCxnSpPr>
            <p:nvPr/>
          </p:nvCxnSpPr>
          <p:spPr>
            <a:xfrm>
              <a:off x="527415" y="878599"/>
              <a:ext cx="8317647" cy="0"/>
            </a:xfrm>
            <a:prstGeom prst="line">
              <a:avLst/>
            </a:prstGeom>
            <a:ln w="38100">
              <a:solidFill>
                <a:srgbClr val="4BDA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276" name="Picture 117" descr="E:\Рабочая папка\флаг и эмблема профсоюза\эмблема профсоюза (официальная большая прозрачная).gif">
              <a:extLst>
                <a:ext uri="{FF2B5EF4-FFF2-40B4-BE49-F238E27FC236}">
                  <a16:creationId xmlns:a16="http://schemas.microsoft.com/office/drawing/2014/main" id="{1DC9A3DC-47D3-4293-832F-74DCAE067C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79562" y="41505"/>
              <a:ext cx="880172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86F43F7F-B402-466B-8147-9A6ED329C71B}"/>
                </a:ext>
              </a:extLst>
            </p:cNvPr>
            <p:cNvCxnSpPr>
              <a:cxnSpLocks/>
            </p:cNvCxnSpPr>
            <p:nvPr/>
          </p:nvCxnSpPr>
          <p:spPr>
            <a:xfrm>
              <a:off x="7279948" y="764233"/>
              <a:ext cx="457153" cy="13978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98C8CCBF-BC05-4A9A-8958-0B6725C399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9955" y="762644"/>
              <a:ext cx="6769993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6B3CA2C9-36B5-4A67-897E-F55CB3B502A7}"/>
                </a:ext>
              </a:extLst>
            </p:cNvPr>
            <p:cNvCxnSpPr/>
            <p:nvPr/>
          </p:nvCxnSpPr>
          <p:spPr>
            <a:xfrm>
              <a:off x="8159332" y="764233"/>
              <a:ext cx="685730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68" name="TextBox 3">
            <a:extLst>
              <a:ext uri="{FF2B5EF4-FFF2-40B4-BE49-F238E27FC236}">
                <a16:creationId xmlns:a16="http://schemas.microsoft.com/office/drawing/2014/main" id="{2731103A-E96C-4A37-A600-B839035B2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089" y="248380"/>
            <a:ext cx="721421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3200" b="1" dirty="0">
                <a:solidFill>
                  <a:srgbClr val="0A3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ТРУДОВОЙ КОДЕКС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3200" b="1" dirty="0">
                <a:solidFill>
                  <a:srgbClr val="0A3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endParaRPr lang="ru-RU" sz="2000" b="1" dirty="0">
              <a:solidFill>
                <a:srgbClr val="0A30F0"/>
              </a:solidFill>
            </a:endParaRPr>
          </a:p>
        </p:txBody>
      </p:sp>
      <p:sp>
        <p:nvSpPr>
          <p:cNvPr id="11269" name="Номер слайда 9">
            <a:extLst>
              <a:ext uri="{FF2B5EF4-FFF2-40B4-BE49-F238E27FC236}">
                <a16:creationId xmlns:a16="http://schemas.microsoft.com/office/drawing/2014/main" id="{1D014436-2054-46D7-9D49-8903224F5B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408E71C3-5199-4C32-AB0A-866ACF0F24AD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12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11270" name="Прямоугольник 1">
            <a:extLst>
              <a:ext uri="{FF2B5EF4-FFF2-40B4-BE49-F238E27FC236}">
                <a16:creationId xmlns:a16="http://schemas.microsoft.com/office/drawing/2014/main" id="{5A8DD7F4-247F-4323-B5C1-3F167D905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139" y="1610455"/>
            <a:ext cx="875665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14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272" name="Rectangle 14">
            <a:extLst>
              <a:ext uri="{FF2B5EF4-FFF2-40B4-BE49-F238E27FC236}">
                <a16:creationId xmlns:a16="http://schemas.microsoft.com/office/drawing/2014/main" id="{9C6078C7-2BAA-4F28-A05E-2AE667B6DC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643" y="1014872"/>
            <a:ext cx="8192457" cy="3319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indent="4508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endParaRPr lang="ru-RU" b="1" dirty="0"/>
          </a:p>
          <a:p>
            <a:pPr algn="just"/>
            <a:endParaRPr lang="ru-RU" b="1" dirty="0"/>
          </a:p>
          <a:p>
            <a:pPr algn="just"/>
            <a:r>
              <a:rPr lang="ru-RU" b="1" dirty="0"/>
              <a:t>Статья 86. Общие требования при обработке персональных данных работника и гарантии их защиты</a:t>
            </a:r>
          </a:p>
          <a:p>
            <a:pPr algn="just"/>
            <a:endParaRPr lang="ru-RU" b="1" dirty="0"/>
          </a:p>
          <a:p>
            <a:endParaRPr lang="ru-RU" b="1" dirty="0"/>
          </a:p>
        </p:txBody>
      </p:sp>
      <p:sp>
        <p:nvSpPr>
          <p:cNvPr id="11273" name="Прямоугольник 14">
            <a:extLst>
              <a:ext uri="{FF2B5EF4-FFF2-40B4-BE49-F238E27FC236}">
                <a16:creationId xmlns:a16="http://schemas.microsoft.com/office/drawing/2014/main" id="{1FC0BF44-22A9-4932-BAB4-981E4450E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651" y="3108777"/>
            <a:ext cx="8248988" cy="3371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08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endParaRPr lang="ru-RU" b="1" dirty="0"/>
          </a:p>
          <a:p>
            <a:pPr algn="just"/>
            <a:r>
              <a:rPr lang="ru-RU" b="1" dirty="0"/>
              <a:t>2) при определении объема и содержания обрабатываемых персональных данных работника работодатель должен руководствоваться </a:t>
            </a:r>
            <a:r>
              <a:rPr lang="ru-RU" b="1" dirty="0">
                <a:hlinkClick r:id="rId4"/>
              </a:rPr>
              <a:t>Конституцией</a:t>
            </a:r>
            <a:r>
              <a:rPr lang="ru-RU" b="1" dirty="0"/>
              <a:t> Российской Федерации, настоящим </a:t>
            </a:r>
            <a:r>
              <a:rPr lang="ru-RU" b="1" dirty="0">
                <a:hlinkClick r:id="rId5" action="ppaction://hlinkfile"/>
              </a:rPr>
              <a:t>Кодексом</a:t>
            </a:r>
            <a:r>
              <a:rPr lang="ru-RU" b="1" dirty="0"/>
              <a:t> и иными федеральными законами;</a:t>
            </a:r>
            <a:endParaRPr lang="ru-RU" dirty="0"/>
          </a:p>
          <a:p>
            <a:pPr algn="just"/>
            <a:endParaRPr lang="ru-RU" dirty="0"/>
          </a:p>
          <a:p>
            <a:pPr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ru-RU" altLang="ru-RU" sz="20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9230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36C9DE9-4EE5-45CD-BC8E-B24B6546F5D4}"/>
              </a:ext>
            </a:extLst>
          </p:cNvPr>
          <p:cNvCxnSpPr>
            <a:cxnSpLocks/>
          </p:cNvCxnSpPr>
          <p:nvPr/>
        </p:nvCxnSpPr>
        <p:spPr>
          <a:xfrm flipV="1">
            <a:off x="1627188" y="993775"/>
            <a:ext cx="439737" cy="13811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291" name="Группа 23">
            <a:extLst>
              <a:ext uri="{FF2B5EF4-FFF2-40B4-BE49-F238E27FC236}">
                <a16:creationId xmlns:a16="http://schemas.microsoft.com/office/drawing/2014/main" id="{8E39E134-563B-44D9-9663-37E0D092E172}"/>
              </a:ext>
            </a:extLst>
          </p:cNvPr>
          <p:cNvGrpSpPr>
            <a:grpSpLocks/>
          </p:cNvGrpSpPr>
          <p:nvPr/>
        </p:nvGrpSpPr>
        <p:grpSpPr bwMode="auto">
          <a:xfrm>
            <a:off x="412750" y="742950"/>
            <a:ext cx="8318500" cy="863600"/>
            <a:chOff x="509954" y="267772"/>
            <a:chExt cx="8317523" cy="864097"/>
          </a:xfrm>
        </p:grpSpPr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F8527240-882B-41B5-8D11-82456DBDAC09}"/>
                </a:ext>
              </a:extLst>
            </p:cNvPr>
            <p:cNvCxnSpPr>
              <a:cxnSpLocks/>
            </p:cNvCxnSpPr>
            <p:nvPr/>
          </p:nvCxnSpPr>
          <p:spPr>
            <a:xfrm>
              <a:off x="509954" y="1090570"/>
              <a:ext cx="8317523" cy="0"/>
            </a:xfrm>
            <a:prstGeom prst="line">
              <a:avLst/>
            </a:prstGeom>
            <a:ln w="38100">
              <a:solidFill>
                <a:srgbClr val="4BDA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296" name="Picture 117" descr="E:\Рабочая папка\флаг и эмблема профсоюза\эмблема профсоюза (официальная большая прозрачная).gif">
              <a:extLst>
                <a:ext uri="{FF2B5EF4-FFF2-40B4-BE49-F238E27FC236}">
                  <a16:creationId xmlns:a16="http://schemas.microsoft.com/office/drawing/2014/main" id="{217C2A37-6ED4-48F2-87A4-6DDDD76CD3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6490" y="267772"/>
              <a:ext cx="880172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F69F9B52-9D7E-44EC-B864-8B5C36566E9C}"/>
                </a:ext>
              </a:extLst>
            </p:cNvPr>
            <p:cNvCxnSpPr>
              <a:cxnSpLocks/>
            </p:cNvCxnSpPr>
            <p:nvPr/>
          </p:nvCxnSpPr>
          <p:spPr>
            <a:xfrm>
              <a:off x="1186150" y="993677"/>
              <a:ext cx="457146" cy="138192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E4DFC81F-6DCB-45EE-AC7A-457303FA82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7584" y="993677"/>
              <a:ext cx="6769893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A1D47754-4DB7-4DA5-A7E7-AE5E68DCBAD0}"/>
                </a:ext>
              </a:extLst>
            </p:cNvPr>
            <p:cNvCxnSpPr/>
            <p:nvPr/>
          </p:nvCxnSpPr>
          <p:spPr>
            <a:xfrm>
              <a:off x="509954" y="993677"/>
              <a:ext cx="685719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292" name="TextBox 26">
            <a:extLst>
              <a:ext uri="{FF2B5EF4-FFF2-40B4-BE49-F238E27FC236}">
                <a16:creationId xmlns:a16="http://schemas.microsoft.com/office/drawing/2014/main" id="{780A1C26-74FA-4E5A-8E6B-DE1E799E6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7523" y="402705"/>
            <a:ext cx="630397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dirty="0"/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ч. 1 ст. 13.11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Кодекса РФ об административных правонарушениях</a:t>
            </a:r>
            <a:endParaRPr lang="ru-RU" alt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3" name="Номер слайда 11">
            <a:extLst>
              <a:ext uri="{FF2B5EF4-FFF2-40B4-BE49-F238E27FC236}">
                <a16:creationId xmlns:a16="http://schemas.microsoft.com/office/drawing/2014/main" id="{B9377D62-EC0B-4DBC-9456-B545689DA9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E01DC26B-1284-4A8C-B5A5-F0A4FE594234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13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12294" name="Rectangle 30">
            <a:extLst>
              <a:ext uri="{FF2B5EF4-FFF2-40B4-BE49-F238E27FC236}">
                <a16:creationId xmlns:a16="http://schemas.microsoft.com/office/drawing/2014/main" id="{E08BF887-2CD3-4272-8310-80AEF71CD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8" y="2283550"/>
            <a:ext cx="8402637" cy="3395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ru-RU" sz="4400" b="1" dirty="0">
                <a:solidFill>
                  <a:srgbClr val="FF0000"/>
                </a:solidFill>
              </a:rPr>
              <a:t>- </a:t>
            </a: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должностных лиц - от 5 тыс. до 10 тыс. руб.;</a:t>
            </a:r>
          </a:p>
          <a:p>
            <a:pPr algn="just"/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 юридических лиц - от 30 тыс. до 50 тыс. руб.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36C9DE9-4EE5-45CD-BC8E-B24B6546F5D4}"/>
              </a:ext>
            </a:extLst>
          </p:cNvPr>
          <p:cNvCxnSpPr>
            <a:cxnSpLocks/>
          </p:cNvCxnSpPr>
          <p:nvPr/>
        </p:nvCxnSpPr>
        <p:spPr>
          <a:xfrm flipV="1">
            <a:off x="1627188" y="993775"/>
            <a:ext cx="439737" cy="13811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291" name="Группа 23">
            <a:extLst>
              <a:ext uri="{FF2B5EF4-FFF2-40B4-BE49-F238E27FC236}">
                <a16:creationId xmlns:a16="http://schemas.microsoft.com/office/drawing/2014/main" id="{8E39E134-563B-44D9-9663-37E0D092E172}"/>
              </a:ext>
            </a:extLst>
          </p:cNvPr>
          <p:cNvGrpSpPr>
            <a:grpSpLocks/>
          </p:cNvGrpSpPr>
          <p:nvPr/>
        </p:nvGrpSpPr>
        <p:grpSpPr bwMode="auto">
          <a:xfrm>
            <a:off x="412750" y="742950"/>
            <a:ext cx="8318500" cy="863600"/>
            <a:chOff x="509954" y="267772"/>
            <a:chExt cx="8317523" cy="864097"/>
          </a:xfrm>
        </p:grpSpPr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F8527240-882B-41B5-8D11-82456DBDAC09}"/>
                </a:ext>
              </a:extLst>
            </p:cNvPr>
            <p:cNvCxnSpPr>
              <a:cxnSpLocks/>
            </p:cNvCxnSpPr>
            <p:nvPr/>
          </p:nvCxnSpPr>
          <p:spPr>
            <a:xfrm>
              <a:off x="509954" y="1090570"/>
              <a:ext cx="8317523" cy="0"/>
            </a:xfrm>
            <a:prstGeom prst="line">
              <a:avLst/>
            </a:prstGeom>
            <a:ln w="38100">
              <a:solidFill>
                <a:srgbClr val="4BDA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296" name="Picture 117" descr="E:\Рабочая папка\флаг и эмблема профсоюза\эмблема профсоюза (официальная большая прозрачная).gif">
              <a:extLst>
                <a:ext uri="{FF2B5EF4-FFF2-40B4-BE49-F238E27FC236}">
                  <a16:creationId xmlns:a16="http://schemas.microsoft.com/office/drawing/2014/main" id="{217C2A37-6ED4-48F2-87A4-6DDDD76CD3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6490" y="267772"/>
              <a:ext cx="880172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F69F9B52-9D7E-44EC-B864-8B5C36566E9C}"/>
                </a:ext>
              </a:extLst>
            </p:cNvPr>
            <p:cNvCxnSpPr>
              <a:cxnSpLocks/>
            </p:cNvCxnSpPr>
            <p:nvPr/>
          </p:nvCxnSpPr>
          <p:spPr>
            <a:xfrm>
              <a:off x="1186150" y="993677"/>
              <a:ext cx="457146" cy="138192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E4DFC81F-6DCB-45EE-AC7A-457303FA82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7584" y="993677"/>
              <a:ext cx="6769893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A1D47754-4DB7-4DA5-A7E7-AE5E68DCBAD0}"/>
                </a:ext>
              </a:extLst>
            </p:cNvPr>
            <p:cNvCxnSpPr/>
            <p:nvPr/>
          </p:nvCxnSpPr>
          <p:spPr>
            <a:xfrm>
              <a:off x="509954" y="993677"/>
              <a:ext cx="685719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292" name="TextBox 26">
            <a:extLst>
              <a:ext uri="{FF2B5EF4-FFF2-40B4-BE49-F238E27FC236}">
                <a16:creationId xmlns:a16="http://schemas.microsoft.com/office/drawing/2014/main" id="{780A1C26-74FA-4E5A-8E6B-DE1E799E6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7523" y="402705"/>
            <a:ext cx="630397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sz="3200" b="1" dirty="0"/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ч. 3 ст.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86 Трудового Кодекса РФ</a:t>
            </a:r>
            <a:endParaRPr lang="ru-RU" altLang="ru-RU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3" name="Номер слайда 11">
            <a:extLst>
              <a:ext uri="{FF2B5EF4-FFF2-40B4-BE49-F238E27FC236}">
                <a16:creationId xmlns:a16="http://schemas.microsoft.com/office/drawing/2014/main" id="{B9377D62-EC0B-4DBC-9456-B545689DA9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E01DC26B-1284-4A8C-B5A5-F0A4FE594234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14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12294" name="Rectangle 30">
            <a:extLst>
              <a:ext uri="{FF2B5EF4-FFF2-40B4-BE49-F238E27FC236}">
                <a16:creationId xmlns:a16="http://schemas.microsoft.com/office/drawing/2014/main" id="{E08BF887-2CD3-4272-8310-80AEF71CD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6225" y="2273290"/>
            <a:ext cx="71120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indent="4508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персональные данные работника следует получать у него самого</a:t>
            </a:r>
            <a:endParaRPr lang="ru-RU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7501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36C9DE9-4EE5-45CD-BC8E-B24B6546F5D4}"/>
              </a:ext>
            </a:extLst>
          </p:cNvPr>
          <p:cNvCxnSpPr>
            <a:cxnSpLocks/>
          </p:cNvCxnSpPr>
          <p:nvPr/>
        </p:nvCxnSpPr>
        <p:spPr>
          <a:xfrm flipV="1">
            <a:off x="1627188" y="993775"/>
            <a:ext cx="439737" cy="13811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291" name="Группа 23">
            <a:extLst>
              <a:ext uri="{FF2B5EF4-FFF2-40B4-BE49-F238E27FC236}">
                <a16:creationId xmlns:a16="http://schemas.microsoft.com/office/drawing/2014/main" id="{8E39E134-563B-44D9-9663-37E0D092E172}"/>
              </a:ext>
            </a:extLst>
          </p:cNvPr>
          <p:cNvGrpSpPr>
            <a:grpSpLocks/>
          </p:cNvGrpSpPr>
          <p:nvPr/>
        </p:nvGrpSpPr>
        <p:grpSpPr bwMode="auto">
          <a:xfrm>
            <a:off x="412750" y="742950"/>
            <a:ext cx="8318500" cy="863600"/>
            <a:chOff x="509954" y="267772"/>
            <a:chExt cx="8317523" cy="864097"/>
          </a:xfrm>
        </p:grpSpPr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F8527240-882B-41B5-8D11-82456DBDAC09}"/>
                </a:ext>
              </a:extLst>
            </p:cNvPr>
            <p:cNvCxnSpPr>
              <a:cxnSpLocks/>
            </p:cNvCxnSpPr>
            <p:nvPr/>
          </p:nvCxnSpPr>
          <p:spPr>
            <a:xfrm>
              <a:off x="509954" y="1090570"/>
              <a:ext cx="8317523" cy="0"/>
            </a:xfrm>
            <a:prstGeom prst="line">
              <a:avLst/>
            </a:prstGeom>
            <a:ln w="38100">
              <a:solidFill>
                <a:srgbClr val="4BDA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296" name="Picture 117" descr="E:\Рабочая папка\флаг и эмблема профсоюза\эмблема профсоюза (официальная большая прозрачная).gif">
              <a:extLst>
                <a:ext uri="{FF2B5EF4-FFF2-40B4-BE49-F238E27FC236}">
                  <a16:creationId xmlns:a16="http://schemas.microsoft.com/office/drawing/2014/main" id="{217C2A37-6ED4-48F2-87A4-6DDDD76CD3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6490" y="267772"/>
              <a:ext cx="880172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F69F9B52-9D7E-44EC-B864-8B5C36566E9C}"/>
                </a:ext>
              </a:extLst>
            </p:cNvPr>
            <p:cNvCxnSpPr>
              <a:cxnSpLocks/>
            </p:cNvCxnSpPr>
            <p:nvPr/>
          </p:nvCxnSpPr>
          <p:spPr>
            <a:xfrm>
              <a:off x="1186150" y="993677"/>
              <a:ext cx="457146" cy="138192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E4DFC81F-6DCB-45EE-AC7A-457303FA82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7584" y="993677"/>
              <a:ext cx="6769893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A1D47754-4DB7-4DA5-A7E7-AE5E68DCBAD0}"/>
                </a:ext>
              </a:extLst>
            </p:cNvPr>
            <p:cNvCxnSpPr/>
            <p:nvPr/>
          </p:nvCxnSpPr>
          <p:spPr>
            <a:xfrm>
              <a:off x="509954" y="993677"/>
              <a:ext cx="685719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292" name="TextBox 26">
            <a:extLst>
              <a:ext uri="{FF2B5EF4-FFF2-40B4-BE49-F238E27FC236}">
                <a16:creationId xmlns:a16="http://schemas.microsoft.com/office/drawing/2014/main" id="{780A1C26-74FA-4E5A-8E6B-DE1E799E6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7523" y="402705"/>
            <a:ext cx="630397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sz="3200" b="1" dirty="0"/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Примерная структура личного дела работника:</a:t>
            </a:r>
            <a:endParaRPr lang="ru-RU" altLang="ru-RU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3" name="Номер слайда 11">
            <a:extLst>
              <a:ext uri="{FF2B5EF4-FFF2-40B4-BE49-F238E27FC236}">
                <a16:creationId xmlns:a16="http://schemas.microsoft.com/office/drawing/2014/main" id="{B9377D62-EC0B-4DBC-9456-B545689DA9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E01DC26B-1284-4A8C-B5A5-F0A4FE594234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15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12294" name="Rectangle 30">
            <a:extLst>
              <a:ext uri="{FF2B5EF4-FFF2-40B4-BE49-F238E27FC236}">
                <a16:creationId xmlns:a16="http://schemas.microsoft.com/office/drawing/2014/main" id="{E08BF887-2CD3-4272-8310-80AEF71CD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6225" y="1933710"/>
            <a:ext cx="7112000" cy="4095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indent="4508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-согласие на обработку персональных данных;</a:t>
            </a:r>
          </a:p>
          <a:p>
            <a:pPr lvl="0"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документ, подтверждающий факт ознакомления работника с локальными нормативными актами;</a:t>
            </a:r>
          </a:p>
          <a:p>
            <a:pPr lvl="0" algn="just"/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личный листок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 учету кадров;</a:t>
            </a:r>
          </a:p>
          <a:p>
            <a:pPr lvl="0" algn="just"/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заявление о приеме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 работу</a:t>
            </a:r>
          </a:p>
          <a:p>
            <a:pPr lvl="0"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трудовой договор и дополнительные соглашения к нему;</a:t>
            </a:r>
          </a:p>
        </p:txBody>
      </p:sp>
    </p:spTree>
    <p:extLst>
      <p:ext uri="{BB962C8B-B14F-4D97-AF65-F5344CB8AC3E}">
        <p14:creationId xmlns:p14="http://schemas.microsoft.com/office/powerpoint/2010/main" val="1918656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36C9DE9-4EE5-45CD-BC8E-B24B6546F5D4}"/>
              </a:ext>
            </a:extLst>
          </p:cNvPr>
          <p:cNvCxnSpPr>
            <a:cxnSpLocks/>
          </p:cNvCxnSpPr>
          <p:nvPr/>
        </p:nvCxnSpPr>
        <p:spPr>
          <a:xfrm flipV="1">
            <a:off x="1627188" y="993775"/>
            <a:ext cx="439737" cy="13811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291" name="Группа 23">
            <a:extLst>
              <a:ext uri="{FF2B5EF4-FFF2-40B4-BE49-F238E27FC236}">
                <a16:creationId xmlns:a16="http://schemas.microsoft.com/office/drawing/2014/main" id="{8E39E134-563B-44D9-9663-37E0D092E172}"/>
              </a:ext>
            </a:extLst>
          </p:cNvPr>
          <p:cNvGrpSpPr>
            <a:grpSpLocks/>
          </p:cNvGrpSpPr>
          <p:nvPr/>
        </p:nvGrpSpPr>
        <p:grpSpPr bwMode="auto">
          <a:xfrm>
            <a:off x="412750" y="742950"/>
            <a:ext cx="8318500" cy="863600"/>
            <a:chOff x="509954" y="267772"/>
            <a:chExt cx="8317523" cy="864097"/>
          </a:xfrm>
        </p:grpSpPr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F8527240-882B-41B5-8D11-82456DBDAC09}"/>
                </a:ext>
              </a:extLst>
            </p:cNvPr>
            <p:cNvCxnSpPr>
              <a:cxnSpLocks/>
            </p:cNvCxnSpPr>
            <p:nvPr/>
          </p:nvCxnSpPr>
          <p:spPr>
            <a:xfrm>
              <a:off x="509954" y="1090570"/>
              <a:ext cx="8317523" cy="0"/>
            </a:xfrm>
            <a:prstGeom prst="line">
              <a:avLst/>
            </a:prstGeom>
            <a:ln w="38100">
              <a:solidFill>
                <a:srgbClr val="4BDA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296" name="Picture 117" descr="E:\Рабочая папка\флаг и эмблема профсоюза\эмблема профсоюза (официальная большая прозрачная).gif">
              <a:extLst>
                <a:ext uri="{FF2B5EF4-FFF2-40B4-BE49-F238E27FC236}">
                  <a16:creationId xmlns:a16="http://schemas.microsoft.com/office/drawing/2014/main" id="{217C2A37-6ED4-48F2-87A4-6DDDD76CD3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6490" y="267772"/>
              <a:ext cx="880172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F69F9B52-9D7E-44EC-B864-8B5C36566E9C}"/>
                </a:ext>
              </a:extLst>
            </p:cNvPr>
            <p:cNvCxnSpPr>
              <a:cxnSpLocks/>
            </p:cNvCxnSpPr>
            <p:nvPr/>
          </p:nvCxnSpPr>
          <p:spPr>
            <a:xfrm>
              <a:off x="1186150" y="993677"/>
              <a:ext cx="457146" cy="138192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E4DFC81F-6DCB-45EE-AC7A-457303FA82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7584" y="993677"/>
              <a:ext cx="6769893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A1D47754-4DB7-4DA5-A7E7-AE5E68DCBAD0}"/>
                </a:ext>
              </a:extLst>
            </p:cNvPr>
            <p:cNvCxnSpPr/>
            <p:nvPr/>
          </p:nvCxnSpPr>
          <p:spPr>
            <a:xfrm>
              <a:off x="509954" y="993677"/>
              <a:ext cx="685719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292" name="TextBox 26">
            <a:extLst>
              <a:ext uri="{FF2B5EF4-FFF2-40B4-BE49-F238E27FC236}">
                <a16:creationId xmlns:a16="http://schemas.microsoft.com/office/drawing/2014/main" id="{780A1C26-74FA-4E5A-8E6B-DE1E799E6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7523" y="402705"/>
            <a:ext cx="630397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sz="3200" b="1" dirty="0"/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Примерная структура личного дела работника:</a:t>
            </a:r>
            <a:endParaRPr lang="ru-RU" altLang="ru-RU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3" name="Номер слайда 11">
            <a:extLst>
              <a:ext uri="{FF2B5EF4-FFF2-40B4-BE49-F238E27FC236}">
                <a16:creationId xmlns:a16="http://schemas.microsoft.com/office/drawing/2014/main" id="{B9377D62-EC0B-4DBC-9456-B545689DA9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E01DC26B-1284-4A8C-B5A5-F0A4FE594234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16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12294" name="Rectangle 30">
            <a:extLst>
              <a:ext uri="{FF2B5EF4-FFF2-40B4-BE49-F238E27FC236}">
                <a16:creationId xmlns:a16="http://schemas.microsoft.com/office/drawing/2014/main" id="{E08BF887-2CD3-4272-8310-80AEF71CD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7187" y="1539892"/>
            <a:ext cx="7031037" cy="5127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indent="4508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должностная инструкция;</a:t>
            </a:r>
          </a:p>
          <a:p>
            <a:pPr lvl="0"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копии приказов: о приеме на работу, переводе, увольнении;</a:t>
            </a:r>
          </a:p>
          <a:p>
            <a:pPr lvl="0"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справку о наличии/отсутствии судимости;</a:t>
            </a:r>
          </a:p>
          <a:p>
            <a:pPr lvl="0"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подтверждающие прохождение медицинских осмотров;</a:t>
            </a:r>
          </a:p>
          <a:p>
            <a:pPr lvl="0"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итоги аттестации;</a:t>
            </a:r>
          </a:p>
          <a:p>
            <a:pPr lvl="0"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 о материальной ответственности (в случае заключения);</a:t>
            </a:r>
          </a:p>
          <a:p>
            <a:pPr lvl="0"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опись документов.</a:t>
            </a:r>
          </a:p>
        </p:txBody>
      </p:sp>
    </p:spTree>
    <p:extLst>
      <p:ext uri="{BB962C8B-B14F-4D97-AF65-F5344CB8AC3E}">
        <p14:creationId xmlns:p14="http://schemas.microsoft.com/office/powerpoint/2010/main" val="4037349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36C9DE9-4EE5-45CD-BC8E-B24B6546F5D4}"/>
              </a:ext>
            </a:extLst>
          </p:cNvPr>
          <p:cNvCxnSpPr>
            <a:cxnSpLocks/>
          </p:cNvCxnSpPr>
          <p:nvPr/>
        </p:nvCxnSpPr>
        <p:spPr>
          <a:xfrm flipV="1">
            <a:off x="1627188" y="993775"/>
            <a:ext cx="439737" cy="13811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291" name="Группа 23">
            <a:extLst>
              <a:ext uri="{FF2B5EF4-FFF2-40B4-BE49-F238E27FC236}">
                <a16:creationId xmlns:a16="http://schemas.microsoft.com/office/drawing/2014/main" id="{8E39E134-563B-44D9-9663-37E0D092E172}"/>
              </a:ext>
            </a:extLst>
          </p:cNvPr>
          <p:cNvGrpSpPr>
            <a:grpSpLocks/>
          </p:cNvGrpSpPr>
          <p:nvPr/>
        </p:nvGrpSpPr>
        <p:grpSpPr bwMode="auto">
          <a:xfrm>
            <a:off x="412750" y="742950"/>
            <a:ext cx="8318500" cy="863600"/>
            <a:chOff x="509954" y="267772"/>
            <a:chExt cx="8317523" cy="864097"/>
          </a:xfrm>
        </p:grpSpPr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F8527240-882B-41B5-8D11-82456DBDAC09}"/>
                </a:ext>
              </a:extLst>
            </p:cNvPr>
            <p:cNvCxnSpPr>
              <a:cxnSpLocks/>
            </p:cNvCxnSpPr>
            <p:nvPr/>
          </p:nvCxnSpPr>
          <p:spPr>
            <a:xfrm>
              <a:off x="509954" y="1090570"/>
              <a:ext cx="8317523" cy="0"/>
            </a:xfrm>
            <a:prstGeom prst="line">
              <a:avLst/>
            </a:prstGeom>
            <a:ln w="38100">
              <a:solidFill>
                <a:srgbClr val="4BDA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296" name="Picture 117" descr="E:\Рабочая папка\флаг и эмблема профсоюза\эмблема профсоюза (официальная большая прозрачная).gif">
              <a:extLst>
                <a:ext uri="{FF2B5EF4-FFF2-40B4-BE49-F238E27FC236}">
                  <a16:creationId xmlns:a16="http://schemas.microsoft.com/office/drawing/2014/main" id="{217C2A37-6ED4-48F2-87A4-6DDDD76CD3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6490" y="267772"/>
              <a:ext cx="880172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F69F9B52-9D7E-44EC-B864-8B5C36566E9C}"/>
                </a:ext>
              </a:extLst>
            </p:cNvPr>
            <p:cNvCxnSpPr>
              <a:cxnSpLocks/>
            </p:cNvCxnSpPr>
            <p:nvPr/>
          </p:nvCxnSpPr>
          <p:spPr>
            <a:xfrm>
              <a:off x="1186150" y="993677"/>
              <a:ext cx="457146" cy="138192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E4DFC81F-6DCB-45EE-AC7A-457303FA82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7584" y="993677"/>
              <a:ext cx="6769893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A1D47754-4DB7-4DA5-A7E7-AE5E68DCBAD0}"/>
                </a:ext>
              </a:extLst>
            </p:cNvPr>
            <p:cNvCxnSpPr/>
            <p:nvPr/>
          </p:nvCxnSpPr>
          <p:spPr>
            <a:xfrm>
              <a:off x="509954" y="993677"/>
              <a:ext cx="685719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292" name="TextBox 26">
            <a:extLst>
              <a:ext uri="{FF2B5EF4-FFF2-40B4-BE49-F238E27FC236}">
                <a16:creationId xmlns:a16="http://schemas.microsoft.com/office/drawing/2014/main" id="{780A1C26-74FA-4E5A-8E6B-DE1E799E6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7523" y="402705"/>
            <a:ext cx="6303977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документы нельзя хранить в личном деле: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3" name="Номер слайда 11">
            <a:extLst>
              <a:ext uri="{FF2B5EF4-FFF2-40B4-BE49-F238E27FC236}">
                <a16:creationId xmlns:a16="http://schemas.microsoft.com/office/drawing/2014/main" id="{B9377D62-EC0B-4DBC-9456-B545689DA9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E01DC26B-1284-4A8C-B5A5-F0A4FE594234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17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12294" name="Rectangle 30">
            <a:extLst>
              <a:ext uri="{FF2B5EF4-FFF2-40B4-BE49-F238E27FC236}">
                <a16:creationId xmlns:a16="http://schemas.microsoft.com/office/drawing/2014/main" id="{E08BF887-2CD3-4272-8310-80AEF71CD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128" y="1703386"/>
            <a:ext cx="8941870" cy="5248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indent="4508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ru-RU" sz="4000" dirty="0">
                <a:solidFill>
                  <a:srgbClr val="0A3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Копии страниц паспорта;</a:t>
            </a:r>
          </a:p>
          <a:p>
            <a:r>
              <a:rPr lang="ru-RU" sz="4000" dirty="0">
                <a:solidFill>
                  <a:srgbClr val="0A3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Копии свидетельства о присвоении ИНН;</a:t>
            </a:r>
          </a:p>
          <a:p>
            <a:r>
              <a:rPr lang="ru-RU" sz="4000" dirty="0">
                <a:solidFill>
                  <a:srgbClr val="0A3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Копии карточки СНИЛС;</a:t>
            </a:r>
          </a:p>
          <a:p>
            <a:r>
              <a:rPr lang="ru-RU" sz="4000" dirty="0">
                <a:solidFill>
                  <a:srgbClr val="0A3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Копии свидетельств о браке и рождении детей;</a:t>
            </a:r>
          </a:p>
          <a:p>
            <a:r>
              <a:rPr lang="ru-RU" sz="4000" dirty="0">
                <a:solidFill>
                  <a:srgbClr val="0A3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Копии военных билетов.</a:t>
            </a:r>
          </a:p>
          <a:p>
            <a:pPr indent="0" algn="just">
              <a:buNone/>
            </a:pP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8395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36C9DE9-4EE5-45CD-BC8E-B24B6546F5D4}"/>
              </a:ext>
            </a:extLst>
          </p:cNvPr>
          <p:cNvCxnSpPr>
            <a:cxnSpLocks/>
          </p:cNvCxnSpPr>
          <p:nvPr/>
        </p:nvCxnSpPr>
        <p:spPr>
          <a:xfrm flipV="1">
            <a:off x="1627188" y="993775"/>
            <a:ext cx="439737" cy="13811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291" name="Группа 23">
            <a:extLst>
              <a:ext uri="{FF2B5EF4-FFF2-40B4-BE49-F238E27FC236}">
                <a16:creationId xmlns:a16="http://schemas.microsoft.com/office/drawing/2014/main" id="{8E39E134-563B-44D9-9663-37E0D092E172}"/>
              </a:ext>
            </a:extLst>
          </p:cNvPr>
          <p:cNvGrpSpPr>
            <a:grpSpLocks/>
          </p:cNvGrpSpPr>
          <p:nvPr/>
        </p:nvGrpSpPr>
        <p:grpSpPr bwMode="auto">
          <a:xfrm>
            <a:off x="412750" y="1190836"/>
            <a:ext cx="8318500" cy="863600"/>
            <a:chOff x="509954" y="267772"/>
            <a:chExt cx="8317523" cy="864097"/>
          </a:xfrm>
        </p:grpSpPr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F8527240-882B-41B5-8D11-82456DBDAC09}"/>
                </a:ext>
              </a:extLst>
            </p:cNvPr>
            <p:cNvCxnSpPr>
              <a:cxnSpLocks/>
            </p:cNvCxnSpPr>
            <p:nvPr/>
          </p:nvCxnSpPr>
          <p:spPr>
            <a:xfrm>
              <a:off x="509954" y="1090570"/>
              <a:ext cx="8317523" cy="0"/>
            </a:xfrm>
            <a:prstGeom prst="line">
              <a:avLst/>
            </a:prstGeom>
            <a:ln w="38100">
              <a:solidFill>
                <a:srgbClr val="4BDA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296" name="Picture 117" descr="E:\Рабочая папка\флаг и эмблема профсоюза\эмблема профсоюза (официальная большая прозрачная).gif">
              <a:extLst>
                <a:ext uri="{FF2B5EF4-FFF2-40B4-BE49-F238E27FC236}">
                  <a16:creationId xmlns:a16="http://schemas.microsoft.com/office/drawing/2014/main" id="{217C2A37-6ED4-48F2-87A4-6DDDD76CD3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6490" y="267772"/>
              <a:ext cx="880172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F69F9B52-9D7E-44EC-B864-8B5C36566E9C}"/>
                </a:ext>
              </a:extLst>
            </p:cNvPr>
            <p:cNvCxnSpPr>
              <a:cxnSpLocks/>
            </p:cNvCxnSpPr>
            <p:nvPr/>
          </p:nvCxnSpPr>
          <p:spPr>
            <a:xfrm>
              <a:off x="1186150" y="993677"/>
              <a:ext cx="457146" cy="138192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E4DFC81F-6DCB-45EE-AC7A-457303FA82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7584" y="993677"/>
              <a:ext cx="6769893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A1D47754-4DB7-4DA5-A7E7-AE5E68DCBAD0}"/>
                </a:ext>
              </a:extLst>
            </p:cNvPr>
            <p:cNvCxnSpPr/>
            <p:nvPr/>
          </p:nvCxnSpPr>
          <p:spPr>
            <a:xfrm>
              <a:off x="509954" y="993677"/>
              <a:ext cx="685719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292" name="TextBox 26">
            <a:extLst>
              <a:ext uri="{FF2B5EF4-FFF2-40B4-BE49-F238E27FC236}">
                <a16:creationId xmlns:a16="http://schemas.microsoft.com/office/drawing/2014/main" id="{780A1C26-74FA-4E5A-8E6B-DE1E799E6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0562" y="355143"/>
            <a:ext cx="6303977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УЧЕТА ЛИЧНЫХ ДЕЛ РАБОТНИКОВ ОРГАНИЗАЦИИ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3" name="Номер слайда 11">
            <a:extLst>
              <a:ext uri="{FF2B5EF4-FFF2-40B4-BE49-F238E27FC236}">
                <a16:creationId xmlns:a16="http://schemas.microsoft.com/office/drawing/2014/main" id="{B9377D62-EC0B-4DBC-9456-B545689DA9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E01DC26B-1284-4A8C-B5A5-F0A4FE594234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18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521972BC-8A4D-4A9C-80E7-EE94B6AEFD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973597"/>
              </p:ext>
            </p:extLst>
          </p:nvPr>
        </p:nvGraphicFramePr>
        <p:xfrm>
          <a:off x="412750" y="2575421"/>
          <a:ext cx="8462800" cy="26599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92560">
                  <a:extLst>
                    <a:ext uri="{9D8B030D-6E8A-4147-A177-3AD203B41FA5}">
                      <a16:colId xmlns:a16="http://schemas.microsoft.com/office/drawing/2014/main" val="4006802944"/>
                    </a:ext>
                  </a:extLst>
                </a:gridCol>
                <a:gridCol w="1692560">
                  <a:extLst>
                    <a:ext uri="{9D8B030D-6E8A-4147-A177-3AD203B41FA5}">
                      <a16:colId xmlns:a16="http://schemas.microsoft.com/office/drawing/2014/main" val="3927130784"/>
                    </a:ext>
                  </a:extLst>
                </a:gridCol>
                <a:gridCol w="1692560">
                  <a:extLst>
                    <a:ext uri="{9D8B030D-6E8A-4147-A177-3AD203B41FA5}">
                      <a16:colId xmlns:a16="http://schemas.microsoft.com/office/drawing/2014/main" val="2473458567"/>
                    </a:ext>
                  </a:extLst>
                </a:gridCol>
                <a:gridCol w="1692560">
                  <a:extLst>
                    <a:ext uri="{9D8B030D-6E8A-4147-A177-3AD203B41FA5}">
                      <a16:colId xmlns:a16="http://schemas.microsoft.com/office/drawing/2014/main" val="1716045165"/>
                    </a:ext>
                  </a:extLst>
                </a:gridCol>
                <a:gridCol w="1692560">
                  <a:extLst>
                    <a:ext uri="{9D8B030D-6E8A-4147-A177-3AD203B41FA5}">
                      <a16:colId xmlns:a16="http://schemas.microsoft.com/office/drawing/2014/main" val="89579537"/>
                    </a:ext>
                  </a:extLst>
                </a:gridCol>
              </a:tblGrid>
              <a:tr h="14080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 дела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 работника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постановки дела на учет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снятия дела с учета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Подпись работника, ответственного за ведение дел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val="2011111296"/>
                  </a:ext>
                </a:extLst>
              </a:tr>
              <a:tr h="6259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val="3249133458"/>
                  </a:ext>
                </a:extLst>
              </a:tr>
              <a:tr h="6259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val="2025117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07840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66B0746B-9C2A-4F10-B0EC-E4962B4DC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6A071E-CFB0-4CD0-87EE-A853EB93AE57}" type="slidenum">
              <a:rPr lang="ru-RU" altLang="ru-RU" smtClean="0"/>
              <a:pPr>
                <a:defRPr/>
              </a:pPr>
              <a:t>19</a:t>
            </a:fld>
            <a:endParaRPr lang="ru-RU" altLang="ru-RU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E7A22DF-5D6C-4DA9-AEDC-4EE3D1A3DC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190" y="45781"/>
            <a:ext cx="6121619" cy="6766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698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B9777236-FD7D-4D3F-BA62-FDDC5BA638B7}"/>
              </a:ext>
            </a:extLst>
          </p:cNvPr>
          <p:cNvCxnSpPr>
            <a:cxnSpLocks/>
          </p:cNvCxnSpPr>
          <p:nvPr/>
        </p:nvCxnSpPr>
        <p:spPr>
          <a:xfrm flipV="1">
            <a:off x="1627188" y="993775"/>
            <a:ext cx="439737" cy="13811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23" name="Группа 23">
            <a:extLst>
              <a:ext uri="{FF2B5EF4-FFF2-40B4-BE49-F238E27FC236}">
                <a16:creationId xmlns:a16="http://schemas.microsoft.com/office/drawing/2014/main" id="{23E74CF5-0C71-45D9-91A8-FCD63E817459}"/>
              </a:ext>
            </a:extLst>
          </p:cNvPr>
          <p:cNvGrpSpPr>
            <a:grpSpLocks/>
          </p:cNvGrpSpPr>
          <p:nvPr/>
        </p:nvGrpSpPr>
        <p:grpSpPr bwMode="auto">
          <a:xfrm>
            <a:off x="640942" y="986014"/>
            <a:ext cx="8318500" cy="863600"/>
            <a:chOff x="509954" y="267772"/>
            <a:chExt cx="8317523" cy="864097"/>
          </a:xfrm>
        </p:grpSpPr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6EF92790-41D8-49B1-B6DC-0267A7670B57}"/>
                </a:ext>
              </a:extLst>
            </p:cNvPr>
            <p:cNvCxnSpPr>
              <a:cxnSpLocks/>
            </p:cNvCxnSpPr>
            <p:nvPr/>
          </p:nvCxnSpPr>
          <p:spPr>
            <a:xfrm>
              <a:off x="509954" y="1090570"/>
              <a:ext cx="8317523" cy="0"/>
            </a:xfrm>
            <a:prstGeom prst="line">
              <a:avLst/>
            </a:prstGeom>
            <a:ln w="38100">
              <a:solidFill>
                <a:srgbClr val="4BDA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129" name="Picture 117" descr="E:\Рабочая папка\флаг и эмблема профсоюза\эмблема профсоюза (официальная большая прозрачная).gif">
              <a:extLst>
                <a:ext uri="{FF2B5EF4-FFF2-40B4-BE49-F238E27FC236}">
                  <a16:creationId xmlns:a16="http://schemas.microsoft.com/office/drawing/2014/main" id="{4302134B-3F5E-40A1-8ADB-D3503ACAF0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6490" y="267772"/>
              <a:ext cx="880172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449AAA03-CC3F-463A-A55F-5D67E6CEFC52}"/>
                </a:ext>
              </a:extLst>
            </p:cNvPr>
            <p:cNvCxnSpPr>
              <a:cxnSpLocks/>
            </p:cNvCxnSpPr>
            <p:nvPr/>
          </p:nvCxnSpPr>
          <p:spPr>
            <a:xfrm>
              <a:off x="1186150" y="993677"/>
              <a:ext cx="457146" cy="138192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123B1310-7365-45CA-A294-B972815EDA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7584" y="993677"/>
              <a:ext cx="6769893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24E65253-D09D-4929-9022-A37C7FBE88EB}"/>
                </a:ext>
              </a:extLst>
            </p:cNvPr>
            <p:cNvCxnSpPr/>
            <p:nvPr/>
          </p:nvCxnSpPr>
          <p:spPr>
            <a:xfrm>
              <a:off x="509954" y="993677"/>
              <a:ext cx="685719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25" name="TextBox 26">
            <a:extLst>
              <a:ext uri="{FF2B5EF4-FFF2-40B4-BE49-F238E27FC236}">
                <a16:creationId xmlns:a16="http://schemas.microsoft.com/office/drawing/2014/main" id="{15247DAC-3AC4-4843-8AA9-2701CADFB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2500" y="419100"/>
            <a:ext cx="704532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</a:rPr>
              <a:t>Омская областная организация Профсоюза работников народного образования и науки РФ</a:t>
            </a:r>
          </a:p>
        </p:txBody>
      </p:sp>
      <p:sp>
        <p:nvSpPr>
          <p:cNvPr id="5126" name="Номер слайда 11">
            <a:extLst>
              <a:ext uri="{FF2B5EF4-FFF2-40B4-BE49-F238E27FC236}">
                <a16:creationId xmlns:a16="http://schemas.microsoft.com/office/drawing/2014/main" id="{E5131C74-5D95-4413-A428-CC793EE1E8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3048B30A-54A7-45A6-828C-C1403EC0729E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pic>
        <p:nvPicPr>
          <p:cNvPr id="5127" name="Picture 12" descr="C:\Users\Solodilova\Desktop\человечки для презентации\images (5).jpg">
            <a:extLst>
              <a:ext uri="{FF2B5EF4-FFF2-40B4-BE49-F238E27FC236}">
                <a16:creationId xmlns:a16="http://schemas.microsoft.com/office/drawing/2014/main" id="{A5DFD727-CA04-4FDA-8475-9F1C12C928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13" y="5257800"/>
            <a:ext cx="1235075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7680B2F-CDD5-42D7-BE2F-139C6B984EFC}"/>
              </a:ext>
            </a:extLst>
          </p:cNvPr>
          <p:cNvSpPr/>
          <p:nvPr/>
        </p:nvSpPr>
        <p:spPr>
          <a:xfrm>
            <a:off x="509588" y="1795246"/>
            <a:ext cx="8449854" cy="3507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06000"/>
              </a:lnSpc>
              <a:spcBef>
                <a:spcPts val="1600"/>
              </a:spcBef>
              <a:spcAft>
                <a:spcPts val="800"/>
              </a:spcAft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Личное дело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это совокупность документов о трудовой деятельности работника. </a:t>
            </a:r>
          </a:p>
          <a:p>
            <a:pPr indent="342900" algn="just">
              <a:lnSpc>
                <a:spcPct val="106000"/>
              </a:lnSpc>
              <a:spcBef>
                <a:spcPts val="1600"/>
              </a:spcBef>
              <a:spcAft>
                <a:spcPts val="800"/>
              </a:spcAft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Личная карточка работника (Т-2)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учетный документ, в который вносится основная информация о трудовой деятельности сотрудника.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C51A4FA-FD97-4DDB-9297-6BF4F02CF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6A071E-CFB0-4CD0-87EE-A853EB93AE57}" type="slidenum">
              <a:rPr lang="ru-RU" altLang="ru-RU" smtClean="0"/>
              <a:pPr>
                <a:defRPr/>
              </a:pPr>
              <a:t>20</a:t>
            </a:fld>
            <a:endParaRPr lang="ru-RU" alt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503EF50-AC16-4E70-94C9-0339908D9651}"/>
              </a:ext>
            </a:extLst>
          </p:cNvPr>
          <p:cNvSpPr/>
          <p:nvPr/>
        </p:nvSpPr>
        <p:spPr>
          <a:xfrm>
            <a:off x="1530417" y="136525"/>
            <a:ext cx="5736657" cy="4770537"/>
          </a:xfrm>
          <a:prstGeom prst="rect">
            <a:avLst/>
          </a:prstGeom>
          <a:ln>
            <a:solidFill>
              <a:schemeClr val="tx1"/>
            </a:solidFill>
            <a:prstDash val="solid"/>
          </a:ln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Омская областная организация Профсоюза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работников народного образования и науки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Российской Федерации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Петров  Глеб Иванович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970530" indent="-269875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Дата приема: 01.01.2019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970530" indent="-269875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47900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Дата увольнения:15.01.2020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47900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48740" algn="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Д № 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Срок хранения 50 лет</a:t>
            </a:r>
            <a:endParaRPr lang="ru-RU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3798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E4ABD7CB-AB30-4A0E-B691-24F7C5AEC3E1}"/>
              </a:ext>
            </a:extLst>
          </p:cNvPr>
          <p:cNvCxnSpPr>
            <a:cxnSpLocks/>
          </p:cNvCxnSpPr>
          <p:nvPr/>
        </p:nvCxnSpPr>
        <p:spPr>
          <a:xfrm flipV="1">
            <a:off x="7720013" y="766763"/>
            <a:ext cx="439737" cy="13811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315" name="Группа 1">
            <a:extLst>
              <a:ext uri="{FF2B5EF4-FFF2-40B4-BE49-F238E27FC236}">
                <a16:creationId xmlns:a16="http://schemas.microsoft.com/office/drawing/2014/main" id="{9BC386CA-D9CA-4800-B083-13A6602D47C5}"/>
              </a:ext>
            </a:extLst>
          </p:cNvPr>
          <p:cNvGrpSpPr>
            <a:grpSpLocks/>
          </p:cNvGrpSpPr>
          <p:nvPr/>
        </p:nvGrpSpPr>
        <p:grpSpPr bwMode="auto">
          <a:xfrm>
            <a:off x="498408" y="334963"/>
            <a:ext cx="8335962" cy="863600"/>
            <a:chOff x="509955" y="41505"/>
            <a:chExt cx="8335107" cy="864096"/>
          </a:xfrm>
        </p:grpSpPr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B6E4D591-43CB-4120-A3D0-9B712BE63CCF}"/>
                </a:ext>
              </a:extLst>
            </p:cNvPr>
            <p:cNvCxnSpPr>
              <a:cxnSpLocks/>
            </p:cNvCxnSpPr>
            <p:nvPr/>
          </p:nvCxnSpPr>
          <p:spPr>
            <a:xfrm>
              <a:off x="527415" y="878599"/>
              <a:ext cx="8317647" cy="0"/>
            </a:xfrm>
            <a:prstGeom prst="line">
              <a:avLst/>
            </a:prstGeom>
            <a:ln w="38100">
              <a:solidFill>
                <a:srgbClr val="4BDA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320" name="Picture 117" descr="E:\Рабочая папка\флаг и эмблема профсоюза\эмблема профсоюза (официальная большая прозрачная).gif">
              <a:extLst>
                <a:ext uri="{FF2B5EF4-FFF2-40B4-BE49-F238E27FC236}">
                  <a16:creationId xmlns:a16="http://schemas.microsoft.com/office/drawing/2014/main" id="{934ACD82-941F-430D-B7D5-EFF8C2D95E3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79562" y="41505"/>
              <a:ext cx="880172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74A1A379-E174-4D60-9BF9-9F083F9926AD}"/>
                </a:ext>
              </a:extLst>
            </p:cNvPr>
            <p:cNvCxnSpPr>
              <a:cxnSpLocks/>
            </p:cNvCxnSpPr>
            <p:nvPr/>
          </p:nvCxnSpPr>
          <p:spPr>
            <a:xfrm>
              <a:off x="7279948" y="764233"/>
              <a:ext cx="457153" cy="13978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69D42FE4-FB83-4627-A144-21FBF8D79FE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9955" y="762644"/>
              <a:ext cx="6769993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2A07321E-2E5C-4CB5-9246-13AAA57A80A6}"/>
                </a:ext>
              </a:extLst>
            </p:cNvPr>
            <p:cNvCxnSpPr/>
            <p:nvPr/>
          </p:nvCxnSpPr>
          <p:spPr>
            <a:xfrm>
              <a:off x="8159332" y="764233"/>
              <a:ext cx="685730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316" name="TextBox 18">
            <a:extLst>
              <a:ext uri="{FF2B5EF4-FFF2-40B4-BE49-F238E27FC236}">
                <a16:creationId xmlns:a16="http://schemas.microsoft.com/office/drawing/2014/main" id="{C0B17262-9996-4CE1-A494-14FA06D27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688" y="234950"/>
            <a:ext cx="6451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N 125-ФЗ ОБ АРХИВНОМ ДЕЛЕ В РОССИЙСКОЙ ФЕДЕРАЦИИ </a:t>
            </a:r>
            <a:endPara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7" name="Номер слайда 19">
            <a:extLst>
              <a:ext uri="{FF2B5EF4-FFF2-40B4-BE49-F238E27FC236}">
                <a16:creationId xmlns:a16="http://schemas.microsoft.com/office/drawing/2014/main" id="{2049ACE6-99E6-416E-8943-5AA7CE0458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E9D49F22-23BF-4A0D-8BB6-4E5DC1DCA3D1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21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13318" name="Rectangle 13">
            <a:extLst>
              <a:ext uri="{FF2B5EF4-FFF2-40B4-BE49-F238E27FC236}">
                <a16:creationId xmlns:a16="http://schemas.microsoft.com/office/drawing/2014/main" id="{35B5D5E1-9B04-4ADE-BCB5-67F236B0A8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750" y="2321828"/>
            <a:ext cx="7991475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ru-RU" altLang="ru-RU" sz="20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ru-RU" altLang="ru-RU" sz="20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ru-RU" altLang="ru-RU" sz="24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ru-RU" altLang="ru-RU" sz="24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ru-RU" altLang="ru-RU" sz="24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54B6F40-9D5E-470C-BB9A-4A2CD1B905FC}"/>
              </a:ext>
            </a:extLst>
          </p:cNvPr>
          <p:cNvSpPr/>
          <p:nvPr/>
        </p:nvSpPr>
        <p:spPr>
          <a:xfrm>
            <a:off x="269507" y="1859340"/>
            <a:ext cx="868198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latin typeface="Times New Roman" panose="02020603050405020304" pitchFamily="18" charset="0"/>
              </a:rPr>
              <a:t>Статья 22.1. Сроки хранения документов по личному составу</a:t>
            </a:r>
          </a:p>
          <a:p>
            <a:pPr algn="just"/>
            <a:endParaRPr lang="ru-RU" sz="2800" dirty="0">
              <a:latin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ru-RU" sz="2800" dirty="0">
                <a:latin typeface="Times New Roman" panose="02020603050405020304" pitchFamily="18" charset="0"/>
              </a:rPr>
              <a:t>Документы по личному составу, законченные делопроизводством до 1 января 2003 года, хранятся 75 лет.</a:t>
            </a:r>
          </a:p>
          <a:p>
            <a:pPr algn="just"/>
            <a:endParaRPr lang="ru-RU" sz="2800" dirty="0">
              <a:latin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</a:rPr>
              <a:t>2. Документы по личному составу, законченные делопроизводством после 1 января 2003 года, хранятся 50 лет.</a:t>
            </a:r>
          </a:p>
        </p:txBody>
      </p:sp>
    </p:spTree>
    <p:extLst>
      <p:ext uri="{BB962C8B-B14F-4D97-AF65-F5344CB8AC3E}">
        <p14:creationId xmlns:p14="http://schemas.microsoft.com/office/powerpoint/2010/main" val="16784542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6EC577AE-AE74-4D2F-8642-FC496A364995}"/>
              </a:ext>
            </a:extLst>
          </p:cNvPr>
          <p:cNvCxnSpPr>
            <a:cxnSpLocks/>
          </p:cNvCxnSpPr>
          <p:nvPr/>
        </p:nvCxnSpPr>
        <p:spPr>
          <a:xfrm flipV="1">
            <a:off x="7720013" y="766763"/>
            <a:ext cx="439737" cy="13811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867" name="Группа 1">
            <a:extLst>
              <a:ext uri="{FF2B5EF4-FFF2-40B4-BE49-F238E27FC236}">
                <a16:creationId xmlns:a16="http://schemas.microsoft.com/office/drawing/2014/main" id="{7917F740-A226-4C5F-859F-B22DFADB0DDA}"/>
              </a:ext>
            </a:extLst>
          </p:cNvPr>
          <p:cNvGrpSpPr>
            <a:grpSpLocks/>
          </p:cNvGrpSpPr>
          <p:nvPr/>
        </p:nvGrpSpPr>
        <p:grpSpPr bwMode="auto">
          <a:xfrm>
            <a:off x="518319" y="334963"/>
            <a:ext cx="8335962" cy="863600"/>
            <a:chOff x="509955" y="41505"/>
            <a:chExt cx="8335107" cy="864096"/>
          </a:xfrm>
        </p:grpSpPr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DB2E546F-BC89-4D68-8DDB-9F3385222381}"/>
                </a:ext>
              </a:extLst>
            </p:cNvPr>
            <p:cNvCxnSpPr>
              <a:cxnSpLocks/>
            </p:cNvCxnSpPr>
            <p:nvPr/>
          </p:nvCxnSpPr>
          <p:spPr>
            <a:xfrm>
              <a:off x="527415" y="878599"/>
              <a:ext cx="8317647" cy="0"/>
            </a:xfrm>
            <a:prstGeom prst="line">
              <a:avLst/>
            </a:prstGeom>
            <a:ln w="38100">
              <a:solidFill>
                <a:srgbClr val="4BDA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6873" name="Picture 117" descr="E:\Рабочая папка\флаг и эмблема профсоюза\эмблема профсоюза (официальная большая прозрачная).gif">
              <a:extLst>
                <a:ext uri="{FF2B5EF4-FFF2-40B4-BE49-F238E27FC236}">
                  <a16:creationId xmlns:a16="http://schemas.microsoft.com/office/drawing/2014/main" id="{274F5ED0-DEBA-43B3-AAA9-886D818C4F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79562" y="41505"/>
              <a:ext cx="880172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BD8F39FC-096D-41FC-A5F7-F9D358D7E445}"/>
                </a:ext>
              </a:extLst>
            </p:cNvPr>
            <p:cNvCxnSpPr>
              <a:cxnSpLocks/>
            </p:cNvCxnSpPr>
            <p:nvPr/>
          </p:nvCxnSpPr>
          <p:spPr>
            <a:xfrm>
              <a:off x="7279948" y="764233"/>
              <a:ext cx="457153" cy="13978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EF69D9FE-38F6-454F-80FF-65D9D27949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9955" y="762644"/>
              <a:ext cx="6769993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93F60FAA-BD02-4350-9F8F-32170819F8D9}"/>
                </a:ext>
              </a:extLst>
            </p:cNvPr>
            <p:cNvCxnSpPr/>
            <p:nvPr/>
          </p:nvCxnSpPr>
          <p:spPr>
            <a:xfrm>
              <a:off x="8159332" y="764233"/>
              <a:ext cx="685730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868" name="TextBox 3">
            <a:extLst>
              <a:ext uri="{FF2B5EF4-FFF2-40B4-BE49-F238E27FC236}">
                <a16:creationId xmlns:a16="http://schemas.microsoft.com/office/drawing/2014/main" id="{A75658F1-4D20-450C-AAA9-E028879027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613" y="174625"/>
            <a:ext cx="70516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sz="2400" b="1" dirty="0">
                <a:solidFill>
                  <a:srgbClr val="0A3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КУЛЬТУРЫ РОССИЙСКОЙ ФЕДЕРАЦИИ</a:t>
            </a:r>
            <a:endParaRPr lang="ru-RU" altLang="ru-RU" sz="2400" b="1" dirty="0">
              <a:solidFill>
                <a:srgbClr val="0A3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69" name="Номер слайда 9">
            <a:extLst>
              <a:ext uri="{FF2B5EF4-FFF2-40B4-BE49-F238E27FC236}">
                <a16:creationId xmlns:a16="http://schemas.microsoft.com/office/drawing/2014/main" id="{A117D371-7B9A-419A-BD92-BB07F1E60A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6D47BA39-1070-4CC2-8EA2-F8BE9C0CD6B3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22</a:t>
            </a:fld>
            <a:endParaRPr lang="ru-RU" altLang="ru-RU" sz="1200" dirty="0">
              <a:solidFill>
                <a:srgbClr val="898989"/>
              </a:solidFill>
            </a:endParaRPr>
          </a:p>
        </p:txBody>
      </p:sp>
      <p:sp>
        <p:nvSpPr>
          <p:cNvPr id="36870" name="Прямоугольник 1">
            <a:extLst>
              <a:ext uri="{FF2B5EF4-FFF2-40B4-BE49-F238E27FC236}">
                <a16:creationId xmlns:a16="http://schemas.microsoft.com/office/drawing/2014/main" id="{B45952FA-41CE-49DE-9B52-BF796F19D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75" y="1182688"/>
            <a:ext cx="875665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14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871" name="Прямоугольник 2">
            <a:extLst>
              <a:ext uri="{FF2B5EF4-FFF2-40B4-BE49-F238E27FC236}">
                <a16:creationId xmlns:a16="http://schemas.microsoft.com/office/drawing/2014/main" id="{934C1707-977C-453B-B6B5-523838C1FB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913" y="1727200"/>
            <a:ext cx="8059737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от 25 августа 2010 г. N 558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"ПЕРЕЧНЯ ТИПОВЫХ УПРАВЛЕНЧЕСКИХ АРХИВНЫХ ДОКУМЕНТОВ, ОБРАЗУЮЩИХСЯ В ПРОЦЕССЕ ДЕЯТЕЛЬНОСТИ ГОСУДАРСТВЕННЫХ ОРГАНОВ, ОРГАНОВ МЕСТНОГО САМОУПРАВЛЕНИЯ И ОРГАНИЗАЦИЙ, С УКАЗАНИЕМ СРОКОВ ХРАНЕНИЯ" </a:t>
            </a: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F9C5429F-B6FB-460A-BF29-76A53810FCAD}"/>
              </a:ext>
            </a:extLst>
          </p:cNvPr>
          <p:cNvCxnSpPr>
            <a:cxnSpLocks/>
          </p:cNvCxnSpPr>
          <p:nvPr/>
        </p:nvCxnSpPr>
        <p:spPr>
          <a:xfrm flipV="1">
            <a:off x="7720013" y="766763"/>
            <a:ext cx="439737" cy="13811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155" name="Группа 1">
            <a:extLst>
              <a:ext uri="{FF2B5EF4-FFF2-40B4-BE49-F238E27FC236}">
                <a16:creationId xmlns:a16="http://schemas.microsoft.com/office/drawing/2014/main" id="{F6D0BEA7-C61C-4DCD-84CA-935B9B113BE1}"/>
              </a:ext>
            </a:extLst>
          </p:cNvPr>
          <p:cNvGrpSpPr>
            <a:grpSpLocks/>
          </p:cNvGrpSpPr>
          <p:nvPr/>
        </p:nvGrpSpPr>
        <p:grpSpPr bwMode="auto">
          <a:xfrm>
            <a:off x="580225" y="1255096"/>
            <a:ext cx="8335962" cy="863600"/>
            <a:chOff x="509955" y="41505"/>
            <a:chExt cx="8335107" cy="864096"/>
          </a:xfrm>
        </p:grpSpPr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616BB4C0-2BBB-425E-8643-25D097FBBAFE}"/>
                </a:ext>
              </a:extLst>
            </p:cNvPr>
            <p:cNvCxnSpPr>
              <a:cxnSpLocks/>
            </p:cNvCxnSpPr>
            <p:nvPr/>
          </p:nvCxnSpPr>
          <p:spPr>
            <a:xfrm>
              <a:off x="527415" y="878599"/>
              <a:ext cx="8317647" cy="0"/>
            </a:xfrm>
            <a:prstGeom prst="line">
              <a:avLst/>
            </a:prstGeom>
            <a:ln w="38100">
              <a:solidFill>
                <a:srgbClr val="4BDA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9161" name="Picture 117" descr="E:\Рабочая папка\флаг и эмблема профсоюза\эмблема профсоюза (официальная большая прозрачная).gif">
              <a:extLst>
                <a:ext uri="{FF2B5EF4-FFF2-40B4-BE49-F238E27FC236}">
                  <a16:creationId xmlns:a16="http://schemas.microsoft.com/office/drawing/2014/main" id="{4C097581-326E-4F38-AC03-49E04FC04E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79562" y="41505"/>
              <a:ext cx="880172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85399878-4B0A-4BB9-892C-702783DC0B66}"/>
                </a:ext>
              </a:extLst>
            </p:cNvPr>
            <p:cNvCxnSpPr>
              <a:cxnSpLocks/>
            </p:cNvCxnSpPr>
            <p:nvPr/>
          </p:nvCxnSpPr>
          <p:spPr>
            <a:xfrm>
              <a:off x="7279948" y="764233"/>
              <a:ext cx="457153" cy="13978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59AF3757-7AD4-41F1-A392-61E1685B45F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9955" y="762644"/>
              <a:ext cx="6769993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436C9A04-DC17-4DC1-BC64-4C8D9AD76665}"/>
                </a:ext>
              </a:extLst>
            </p:cNvPr>
            <p:cNvCxnSpPr/>
            <p:nvPr/>
          </p:nvCxnSpPr>
          <p:spPr>
            <a:xfrm>
              <a:off x="8159332" y="764233"/>
              <a:ext cx="685730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156" name="TextBox 3">
            <a:extLst>
              <a:ext uri="{FF2B5EF4-FFF2-40B4-BE49-F238E27FC236}">
                <a16:creationId xmlns:a16="http://schemas.microsoft.com/office/drawing/2014/main" id="{471B1004-0011-46DF-A224-FBB8E6BDE2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813" y="280195"/>
            <a:ext cx="705167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3200" b="1" dirty="0">
                <a:solidFill>
                  <a:srgbClr val="0070C0"/>
                </a:solidFill>
              </a:rPr>
              <a:t>Омская областная организация Профсоюза работников народного образования и науки РФ</a:t>
            </a:r>
          </a:p>
        </p:txBody>
      </p:sp>
      <p:sp>
        <p:nvSpPr>
          <p:cNvPr id="49157" name="Номер слайда 9">
            <a:extLst>
              <a:ext uri="{FF2B5EF4-FFF2-40B4-BE49-F238E27FC236}">
                <a16:creationId xmlns:a16="http://schemas.microsoft.com/office/drawing/2014/main" id="{EFC125D1-8C50-49B7-B00D-E3ECC620EE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54D01709-1068-4528-8A5A-94409A8E6F51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23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49158" name="Rectangle 11">
            <a:extLst>
              <a:ext uri="{FF2B5EF4-FFF2-40B4-BE49-F238E27FC236}">
                <a16:creationId xmlns:a16="http://schemas.microsoft.com/office/drawing/2014/main" id="{0D1F9FBD-2953-4E9C-B79E-931ACD479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43" y="3343932"/>
            <a:ext cx="89773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ru-RU" alt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Благодарим за внимание!</a:t>
            </a:r>
          </a:p>
        </p:txBody>
      </p:sp>
      <p:pic>
        <p:nvPicPr>
          <p:cNvPr id="49159" name="Picture 12" descr="C:\Users\Solodilova\Desktop\человечки для презентации\dlya_prezentacii_chelovechki_25_13155757.jpg">
            <a:extLst>
              <a:ext uri="{FF2B5EF4-FFF2-40B4-BE49-F238E27FC236}">
                <a16:creationId xmlns:a16="http://schemas.microsoft.com/office/drawing/2014/main" id="{A683BD49-8060-48FD-AE7B-DA42BFB445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9750" y="5669341"/>
            <a:ext cx="1217413" cy="1320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B9777236-FD7D-4D3F-BA62-FDDC5BA638B7}"/>
              </a:ext>
            </a:extLst>
          </p:cNvPr>
          <p:cNvCxnSpPr>
            <a:cxnSpLocks/>
          </p:cNvCxnSpPr>
          <p:nvPr/>
        </p:nvCxnSpPr>
        <p:spPr>
          <a:xfrm flipV="1">
            <a:off x="1627188" y="993775"/>
            <a:ext cx="439737" cy="13811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23" name="Группа 23">
            <a:extLst>
              <a:ext uri="{FF2B5EF4-FFF2-40B4-BE49-F238E27FC236}">
                <a16:creationId xmlns:a16="http://schemas.microsoft.com/office/drawing/2014/main" id="{23E74CF5-0C71-45D9-91A8-FCD63E817459}"/>
              </a:ext>
            </a:extLst>
          </p:cNvPr>
          <p:cNvGrpSpPr>
            <a:grpSpLocks/>
          </p:cNvGrpSpPr>
          <p:nvPr/>
        </p:nvGrpSpPr>
        <p:grpSpPr bwMode="auto">
          <a:xfrm>
            <a:off x="640942" y="71587"/>
            <a:ext cx="8318500" cy="863600"/>
            <a:chOff x="509954" y="267772"/>
            <a:chExt cx="8317523" cy="864097"/>
          </a:xfrm>
        </p:grpSpPr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6EF92790-41D8-49B1-B6DC-0267A7670B57}"/>
                </a:ext>
              </a:extLst>
            </p:cNvPr>
            <p:cNvCxnSpPr>
              <a:cxnSpLocks/>
            </p:cNvCxnSpPr>
            <p:nvPr/>
          </p:nvCxnSpPr>
          <p:spPr>
            <a:xfrm>
              <a:off x="509954" y="1090570"/>
              <a:ext cx="8317523" cy="0"/>
            </a:xfrm>
            <a:prstGeom prst="line">
              <a:avLst/>
            </a:prstGeom>
            <a:ln w="38100">
              <a:solidFill>
                <a:srgbClr val="4BDA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129" name="Picture 117" descr="E:\Рабочая папка\флаг и эмблема профсоюза\эмблема профсоюза (официальная большая прозрачная).gif">
              <a:extLst>
                <a:ext uri="{FF2B5EF4-FFF2-40B4-BE49-F238E27FC236}">
                  <a16:creationId xmlns:a16="http://schemas.microsoft.com/office/drawing/2014/main" id="{4302134B-3F5E-40A1-8ADB-D3503ACAF0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6490" y="267772"/>
              <a:ext cx="880172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449AAA03-CC3F-463A-A55F-5D67E6CEFC52}"/>
                </a:ext>
              </a:extLst>
            </p:cNvPr>
            <p:cNvCxnSpPr>
              <a:cxnSpLocks/>
            </p:cNvCxnSpPr>
            <p:nvPr/>
          </p:nvCxnSpPr>
          <p:spPr>
            <a:xfrm>
              <a:off x="1186150" y="993677"/>
              <a:ext cx="457146" cy="138192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123B1310-7365-45CA-A294-B972815EDA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7584" y="993677"/>
              <a:ext cx="6769893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24E65253-D09D-4929-9022-A37C7FBE88EB}"/>
                </a:ext>
              </a:extLst>
            </p:cNvPr>
            <p:cNvCxnSpPr/>
            <p:nvPr/>
          </p:nvCxnSpPr>
          <p:spPr>
            <a:xfrm>
              <a:off x="509954" y="993677"/>
              <a:ext cx="685719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26" name="Номер слайда 11">
            <a:extLst>
              <a:ext uri="{FF2B5EF4-FFF2-40B4-BE49-F238E27FC236}">
                <a16:creationId xmlns:a16="http://schemas.microsoft.com/office/drawing/2014/main" id="{E5131C74-5D95-4413-A428-CC793EE1E8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3048B30A-54A7-45A6-828C-C1403EC0729E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3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pic>
        <p:nvPicPr>
          <p:cNvPr id="5127" name="Picture 12" descr="C:\Users\Solodilova\Desktop\человечки для презентации\images (5).jpg">
            <a:extLst>
              <a:ext uri="{FF2B5EF4-FFF2-40B4-BE49-F238E27FC236}">
                <a16:creationId xmlns:a16="http://schemas.microsoft.com/office/drawing/2014/main" id="{A5DFD727-CA04-4FDA-8475-9F1C12C928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13" y="5257800"/>
            <a:ext cx="1235075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7680B2F-CDD5-42D7-BE2F-139C6B984EFC}"/>
              </a:ext>
            </a:extLst>
          </p:cNvPr>
          <p:cNvSpPr/>
          <p:nvPr/>
        </p:nvSpPr>
        <p:spPr>
          <a:xfrm>
            <a:off x="509588" y="1795246"/>
            <a:ext cx="8449854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N Т-1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"Приказ о приеме работника на работу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N Т-2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"Личная карточка работника"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N Т-3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"Штатное расписание"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N Т-5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"Приказ о переводе работника на другую работу"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N Т-6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"Приказ о предоставлении отпуска работнику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N Т-7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"График отпусков"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N Т-8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"Приказ о прекращении (расторжении) трудового договора с работником (увольнении)"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N Т-9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"Приказ о направлении работника в командировку"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N Т-10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"Командировочное удостоверение"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N Т-11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"Приказ о поощрении работника"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28236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B9777236-FD7D-4D3F-BA62-FDDC5BA638B7}"/>
              </a:ext>
            </a:extLst>
          </p:cNvPr>
          <p:cNvCxnSpPr>
            <a:cxnSpLocks/>
          </p:cNvCxnSpPr>
          <p:nvPr/>
        </p:nvCxnSpPr>
        <p:spPr>
          <a:xfrm flipV="1">
            <a:off x="1627188" y="993775"/>
            <a:ext cx="439737" cy="13811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23" name="Группа 23">
            <a:extLst>
              <a:ext uri="{FF2B5EF4-FFF2-40B4-BE49-F238E27FC236}">
                <a16:creationId xmlns:a16="http://schemas.microsoft.com/office/drawing/2014/main" id="{23E74CF5-0C71-45D9-91A8-FCD63E817459}"/>
              </a:ext>
            </a:extLst>
          </p:cNvPr>
          <p:cNvGrpSpPr>
            <a:grpSpLocks/>
          </p:cNvGrpSpPr>
          <p:nvPr/>
        </p:nvGrpSpPr>
        <p:grpSpPr bwMode="auto">
          <a:xfrm>
            <a:off x="640942" y="986014"/>
            <a:ext cx="8318500" cy="863600"/>
            <a:chOff x="509954" y="267772"/>
            <a:chExt cx="8317523" cy="864097"/>
          </a:xfrm>
        </p:grpSpPr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6EF92790-41D8-49B1-B6DC-0267A7670B57}"/>
                </a:ext>
              </a:extLst>
            </p:cNvPr>
            <p:cNvCxnSpPr>
              <a:cxnSpLocks/>
            </p:cNvCxnSpPr>
            <p:nvPr/>
          </p:nvCxnSpPr>
          <p:spPr>
            <a:xfrm>
              <a:off x="509954" y="1090570"/>
              <a:ext cx="8317523" cy="0"/>
            </a:xfrm>
            <a:prstGeom prst="line">
              <a:avLst/>
            </a:prstGeom>
            <a:ln w="38100">
              <a:solidFill>
                <a:srgbClr val="4BDA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129" name="Picture 117" descr="E:\Рабочая папка\флаг и эмблема профсоюза\эмблема профсоюза (официальная большая прозрачная).gif">
              <a:extLst>
                <a:ext uri="{FF2B5EF4-FFF2-40B4-BE49-F238E27FC236}">
                  <a16:creationId xmlns:a16="http://schemas.microsoft.com/office/drawing/2014/main" id="{4302134B-3F5E-40A1-8ADB-D3503ACAF0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6490" y="267772"/>
              <a:ext cx="880172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449AAA03-CC3F-463A-A55F-5D67E6CEFC52}"/>
                </a:ext>
              </a:extLst>
            </p:cNvPr>
            <p:cNvCxnSpPr>
              <a:cxnSpLocks/>
            </p:cNvCxnSpPr>
            <p:nvPr/>
          </p:nvCxnSpPr>
          <p:spPr>
            <a:xfrm>
              <a:off x="1186150" y="993677"/>
              <a:ext cx="457146" cy="138192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123B1310-7365-45CA-A294-B972815EDA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7584" y="993677"/>
              <a:ext cx="6769893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24E65253-D09D-4929-9022-A37C7FBE88EB}"/>
                </a:ext>
              </a:extLst>
            </p:cNvPr>
            <p:cNvCxnSpPr/>
            <p:nvPr/>
          </p:nvCxnSpPr>
          <p:spPr>
            <a:xfrm>
              <a:off x="509954" y="993677"/>
              <a:ext cx="685719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25" name="TextBox 26">
            <a:extLst>
              <a:ext uri="{FF2B5EF4-FFF2-40B4-BE49-F238E27FC236}">
                <a16:creationId xmlns:a16="http://schemas.microsoft.com/office/drawing/2014/main" id="{15247DAC-3AC4-4843-8AA9-2701CADFB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2500" y="419100"/>
            <a:ext cx="704532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ч.3 ст.30 № 273-ФЗ «Об образовании в Российской Федерации»</a:t>
            </a:r>
            <a:endParaRPr lang="ru-RU" alt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6" name="Номер слайда 11">
            <a:extLst>
              <a:ext uri="{FF2B5EF4-FFF2-40B4-BE49-F238E27FC236}">
                <a16:creationId xmlns:a16="http://schemas.microsoft.com/office/drawing/2014/main" id="{E5131C74-5D95-4413-A428-CC793EE1E8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3048B30A-54A7-45A6-828C-C1403EC0729E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4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pic>
        <p:nvPicPr>
          <p:cNvPr id="5127" name="Picture 12" descr="C:\Users\Solodilova\Desktop\человечки для презентации\images (5).jpg">
            <a:extLst>
              <a:ext uri="{FF2B5EF4-FFF2-40B4-BE49-F238E27FC236}">
                <a16:creationId xmlns:a16="http://schemas.microsoft.com/office/drawing/2014/main" id="{A5DFD727-CA04-4FDA-8475-9F1C12C928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13" y="5257800"/>
            <a:ext cx="1235075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7680B2F-CDD5-42D7-BE2F-139C6B984EFC}"/>
              </a:ext>
            </a:extLst>
          </p:cNvPr>
          <p:cNvSpPr/>
          <p:nvPr/>
        </p:nvSpPr>
        <p:spPr>
          <a:xfrm>
            <a:off x="904774" y="1795245"/>
            <a:ext cx="7847113" cy="3960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принятии локальных нормативных актов, затрагивающих права обучающихся и работников образовательной организации, учитывается мнение советов обучающихся, советов родителей, представительных органов обучающихся, а также в порядке и в случаях, которые предусмотрены трудовым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законодательством, представительных органов работников (при наличии таких представительных органов).</a:t>
            </a:r>
          </a:p>
        </p:txBody>
      </p:sp>
    </p:spTree>
    <p:extLst>
      <p:ext uri="{BB962C8B-B14F-4D97-AF65-F5344CB8AC3E}">
        <p14:creationId xmlns:p14="http://schemas.microsoft.com/office/powerpoint/2010/main" val="2161026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B9777236-FD7D-4D3F-BA62-FDDC5BA638B7}"/>
              </a:ext>
            </a:extLst>
          </p:cNvPr>
          <p:cNvCxnSpPr>
            <a:cxnSpLocks/>
          </p:cNvCxnSpPr>
          <p:nvPr/>
        </p:nvCxnSpPr>
        <p:spPr>
          <a:xfrm flipV="1">
            <a:off x="1627188" y="993775"/>
            <a:ext cx="439737" cy="13811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23" name="Группа 23">
            <a:extLst>
              <a:ext uri="{FF2B5EF4-FFF2-40B4-BE49-F238E27FC236}">
                <a16:creationId xmlns:a16="http://schemas.microsoft.com/office/drawing/2014/main" id="{23E74CF5-0C71-45D9-91A8-FCD63E817459}"/>
              </a:ext>
            </a:extLst>
          </p:cNvPr>
          <p:cNvGrpSpPr>
            <a:grpSpLocks/>
          </p:cNvGrpSpPr>
          <p:nvPr/>
        </p:nvGrpSpPr>
        <p:grpSpPr bwMode="auto">
          <a:xfrm>
            <a:off x="640942" y="986014"/>
            <a:ext cx="8318500" cy="863600"/>
            <a:chOff x="509954" y="267772"/>
            <a:chExt cx="8317523" cy="864097"/>
          </a:xfrm>
        </p:grpSpPr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6EF92790-41D8-49B1-B6DC-0267A7670B57}"/>
                </a:ext>
              </a:extLst>
            </p:cNvPr>
            <p:cNvCxnSpPr>
              <a:cxnSpLocks/>
            </p:cNvCxnSpPr>
            <p:nvPr/>
          </p:nvCxnSpPr>
          <p:spPr>
            <a:xfrm>
              <a:off x="509954" y="1090570"/>
              <a:ext cx="8317523" cy="0"/>
            </a:xfrm>
            <a:prstGeom prst="line">
              <a:avLst/>
            </a:prstGeom>
            <a:ln w="38100">
              <a:solidFill>
                <a:srgbClr val="4BDA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129" name="Picture 117" descr="E:\Рабочая папка\флаг и эмблема профсоюза\эмблема профсоюза (официальная большая прозрачная).gif">
              <a:extLst>
                <a:ext uri="{FF2B5EF4-FFF2-40B4-BE49-F238E27FC236}">
                  <a16:creationId xmlns:a16="http://schemas.microsoft.com/office/drawing/2014/main" id="{4302134B-3F5E-40A1-8ADB-D3503ACAF0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6490" y="267772"/>
              <a:ext cx="880172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449AAA03-CC3F-463A-A55F-5D67E6CEFC52}"/>
                </a:ext>
              </a:extLst>
            </p:cNvPr>
            <p:cNvCxnSpPr>
              <a:cxnSpLocks/>
            </p:cNvCxnSpPr>
            <p:nvPr/>
          </p:nvCxnSpPr>
          <p:spPr>
            <a:xfrm>
              <a:off x="1186150" y="993677"/>
              <a:ext cx="457146" cy="138192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123B1310-7365-45CA-A294-B972815EDA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7584" y="993677"/>
              <a:ext cx="6769893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24E65253-D09D-4929-9022-A37C7FBE88EB}"/>
                </a:ext>
              </a:extLst>
            </p:cNvPr>
            <p:cNvCxnSpPr/>
            <p:nvPr/>
          </p:nvCxnSpPr>
          <p:spPr>
            <a:xfrm>
              <a:off x="509954" y="993677"/>
              <a:ext cx="685719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25" name="TextBox 26">
            <a:extLst>
              <a:ext uri="{FF2B5EF4-FFF2-40B4-BE49-F238E27FC236}">
                <a16:creationId xmlns:a16="http://schemas.microsoft.com/office/drawing/2014/main" id="{15247DAC-3AC4-4843-8AA9-2701CADFB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2501" y="419100"/>
            <a:ext cx="611297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порядке ведения личных дел работников</a:t>
            </a:r>
            <a:endParaRPr lang="ru-RU" alt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6" name="Номер слайда 11">
            <a:extLst>
              <a:ext uri="{FF2B5EF4-FFF2-40B4-BE49-F238E27FC236}">
                <a16:creationId xmlns:a16="http://schemas.microsoft.com/office/drawing/2014/main" id="{E5131C74-5D95-4413-A428-CC793EE1E8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3048B30A-54A7-45A6-828C-C1403EC0729E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5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pic>
        <p:nvPicPr>
          <p:cNvPr id="5127" name="Picture 12" descr="C:\Users\Solodilova\Desktop\человечки для презентации\images (5).jpg">
            <a:extLst>
              <a:ext uri="{FF2B5EF4-FFF2-40B4-BE49-F238E27FC236}">
                <a16:creationId xmlns:a16="http://schemas.microsoft.com/office/drawing/2014/main" id="{A5DFD727-CA04-4FDA-8475-9F1C12C928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13" y="5257800"/>
            <a:ext cx="1235075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7680B2F-CDD5-42D7-BE2F-139C6B984EFC}"/>
              </a:ext>
            </a:extLst>
          </p:cNvPr>
          <p:cNvSpPr/>
          <p:nvPr/>
        </p:nvSpPr>
        <p:spPr>
          <a:xfrm>
            <a:off x="904774" y="1795245"/>
            <a:ext cx="784711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Положение разрабатывается в соответствии с: 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Symbol" panose="05050102010706020507" pitchFamily="18" charset="2"/>
              <a:buChar char="·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Трудовым кодексом РФ; </a:t>
            </a:r>
          </a:p>
          <a:p>
            <a:pPr marL="285750" indent="-285750" algn="just">
              <a:buFont typeface="Symbol" panose="05050102010706020507" pitchFamily="18" charset="2"/>
              <a:buChar char="·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Положением о порядке обработки персональных данных работников;</a:t>
            </a:r>
          </a:p>
          <a:p>
            <a:pPr marL="285750" indent="-285750" algn="just">
              <a:buFont typeface="Symbol" panose="05050102010706020507" pitchFamily="18" charset="2"/>
              <a:buChar char="·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Коллективным договором;</a:t>
            </a:r>
          </a:p>
          <a:p>
            <a:pPr marL="285750" indent="-285750" algn="just">
              <a:buFont typeface="Symbol" panose="05050102010706020507" pitchFamily="18" charset="2"/>
              <a:buChar char="·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Уставом</a:t>
            </a:r>
          </a:p>
          <a:p>
            <a:pPr marL="285750" indent="-285750" algn="just">
              <a:buFont typeface="Symbol" panose="05050102010706020507" pitchFamily="18" charset="2"/>
              <a:buChar char="·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другими локальными нормативными актами образовательной организации.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4101693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9FA06D11-A39D-4802-8BE3-B0E45BCF4943}"/>
              </a:ext>
            </a:extLst>
          </p:cNvPr>
          <p:cNvCxnSpPr>
            <a:cxnSpLocks/>
          </p:cNvCxnSpPr>
          <p:nvPr/>
        </p:nvCxnSpPr>
        <p:spPr>
          <a:xfrm flipV="1">
            <a:off x="1627188" y="993775"/>
            <a:ext cx="439737" cy="13811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71" name="Группа 23">
            <a:extLst>
              <a:ext uri="{FF2B5EF4-FFF2-40B4-BE49-F238E27FC236}">
                <a16:creationId xmlns:a16="http://schemas.microsoft.com/office/drawing/2014/main" id="{F480D632-D681-432B-8443-62AB8431A6C5}"/>
              </a:ext>
            </a:extLst>
          </p:cNvPr>
          <p:cNvGrpSpPr>
            <a:grpSpLocks/>
          </p:cNvGrpSpPr>
          <p:nvPr/>
        </p:nvGrpSpPr>
        <p:grpSpPr bwMode="auto">
          <a:xfrm>
            <a:off x="509588" y="268288"/>
            <a:ext cx="8318500" cy="863600"/>
            <a:chOff x="509954" y="267772"/>
            <a:chExt cx="8317523" cy="864097"/>
          </a:xfrm>
        </p:grpSpPr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198E98BD-4C45-4126-8C3F-F5E29411D427}"/>
                </a:ext>
              </a:extLst>
            </p:cNvPr>
            <p:cNvCxnSpPr>
              <a:cxnSpLocks/>
            </p:cNvCxnSpPr>
            <p:nvPr/>
          </p:nvCxnSpPr>
          <p:spPr>
            <a:xfrm>
              <a:off x="509954" y="1090570"/>
              <a:ext cx="8317523" cy="0"/>
            </a:xfrm>
            <a:prstGeom prst="line">
              <a:avLst/>
            </a:prstGeom>
            <a:ln w="38100">
              <a:solidFill>
                <a:srgbClr val="4BDA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179" name="Picture 117" descr="E:\Рабочая папка\флаг и эмблема профсоюза\эмблема профсоюза (официальная большая прозрачная).gif">
              <a:extLst>
                <a:ext uri="{FF2B5EF4-FFF2-40B4-BE49-F238E27FC236}">
                  <a16:creationId xmlns:a16="http://schemas.microsoft.com/office/drawing/2014/main" id="{CB36C1E3-8EA0-46F0-89DB-D1CD9D77E6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6490" y="267772"/>
              <a:ext cx="880172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2F5EDA1E-DAC3-473A-A6CE-AC5C38E8B4AF}"/>
                </a:ext>
              </a:extLst>
            </p:cNvPr>
            <p:cNvCxnSpPr>
              <a:cxnSpLocks/>
            </p:cNvCxnSpPr>
            <p:nvPr/>
          </p:nvCxnSpPr>
          <p:spPr>
            <a:xfrm>
              <a:off x="1186150" y="993677"/>
              <a:ext cx="457146" cy="138192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5B50D625-317B-4D26-BFF0-B54A29C0552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7584" y="993677"/>
              <a:ext cx="6769893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1425FD7A-48D5-4F07-AA18-E624336A48E7}"/>
                </a:ext>
              </a:extLst>
            </p:cNvPr>
            <p:cNvCxnSpPr/>
            <p:nvPr/>
          </p:nvCxnSpPr>
          <p:spPr>
            <a:xfrm>
              <a:off x="509954" y="993677"/>
              <a:ext cx="685719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72" name="Номер слайда 12">
            <a:extLst>
              <a:ext uri="{FF2B5EF4-FFF2-40B4-BE49-F238E27FC236}">
                <a16:creationId xmlns:a16="http://schemas.microsoft.com/office/drawing/2014/main" id="{94A1A89D-19F3-44C9-97E3-9650B21ED7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C9448B69-863C-493B-8742-28CC26598592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6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7173" name="Rectangle 11">
            <a:extLst>
              <a:ext uri="{FF2B5EF4-FFF2-40B4-BE49-F238E27FC236}">
                <a16:creationId xmlns:a16="http://schemas.microsoft.com/office/drawing/2014/main" id="{2E8D86E0-B86C-47D5-AAB6-0FA78CA36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275" y="2671296"/>
            <a:ext cx="74644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b="1" u="sng" dirty="0">
              <a:solidFill>
                <a:srgbClr val="0A3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4" name="Прямоугольник 11">
            <a:extLst>
              <a:ext uri="{FF2B5EF4-FFF2-40B4-BE49-F238E27FC236}">
                <a16:creationId xmlns:a16="http://schemas.microsoft.com/office/drawing/2014/main" id="{28D0122A-ABBD-4621-B247-AD53884AE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300" y="1535188"/>
            <a:ext cx="7694613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08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4000" b="1" dirty="0">
                <a:solidFill>
                  <a:srgbClr val="0A30F0"/>
                </a:solidFill>
              </a:rPr>
              <a:t>Федеральный закон от 27.07.2006 № 152-ФЗ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endParaRPr lang="ru-RU" sz="4000" b="1" dirty="0">
              <a:solidFill>
                <a:srgbClr val="0A30F0"/>
              </a:solidFill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4000" b="1" dirty="0">
                <a:solidFill>
                  <a:srgbClr val="0A30F0"/>
                </a:solidFill>
              </a:rPr>
              <a:t>«О персональных данных»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endParaRPr lang="ru-RU" altLang="ru-RU" sz="4000" b="1" dirty="0">
              <a:solidFill>
                <a:srgbClr val="0A30F0"/>
              </a:solidFill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ru-RU" altLang="ru-RU" sz="4000" b="1" dirty="0">
              <a:solidFill>
                <a:srgbClr val="C00000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5C45F0AE-FFD6-449A-A3CD-AF5E2BACBC9F}"/>
              </a:ext>
            </a:extLst>
          </p:cNvPr>
          <p:cNvSpPr/>
          <p:nvPr/>
        </p:nvSpPr>
        <p:spPr>
          <a:xfrm>
            <a:off x="1651979" y="387178"/>
            <a:ext cx="3994748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1" algn="ctr">
              <a:defRPr/>
            </a:pPr>
            <a:endParaRPr lang="ru-RU" sz="4000" b="1" spc="300" dirty="0">
              <a:ln w="11430" cmpd="sng">
                <a:solidFill>
                  <a:srgbClr val="4472C4">
                    <a:tint val="10000"/>
                  </a:srgb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rgbClr val="4472C4">
                    <a:satMod val="220000"/>
                    <a:alpha val="35000"/>
                  </a:srgbClr>
                </a:glow>
              </a:effectLst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74C00689-E813-4883-A645-1EFA41A27FAF}"/>
              </a:ext>
            </a:extLst>
          </p:cNvPr>
          <p:cNvSpPr/>
          <p:nvPr/>
        </p:nvSpPr>
        <p:spPr>
          <a:xfrm>
            <a:off x="6909799" y="1014964"/>
            <a:ext cx="18473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endParaRPr lang="ru-RU" sz="4000" b="1" spc="300" dirty="0">
              <a:ln w="11430" cmpd="sng">
                <a:solidFill>
                  <a:srgbClr val="4472C4">
                    <a:tint val="10000"/>
                  </a:srgb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rgbClr val="4472C4">
                    <a:satMod val="220000"/>
                    <a:alpha val="35000"/>
                  </a:srgbClr>
                </a:glow>
              </a:effectLst>
            </a:endParaRPr>
          </a:p>
        </p:txBody>
      </p:sp>
      <p:pic>
        <p:nvPicPr>
          <p:cNvPr id="7177" name="Picture 18" descr="C:\Users\Solodilova\Desktop\человечки для презентации\konf.jpg">
            <a:extLst>
              <a:ext uri="{FF2B5EF4-FFF2-40B4-BE49-F238E27FC236}">
                <a16:creationId xmlns:a16="http://schemas.microsoft.com/office/drawing/2014/main" id="{60DA8E28-B860-483A-88F9-8C29CCDA8B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5900" y="5549900"/>
            <a:ext cx="1360488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9FA06D11-A39D-4802-8BE3-B0E45BCF4943}"/>
              </a:ext>
            </a:extLst>
          </p:cNvPr>
          <p:cNvCxnSpPr>
            <a:cxnSpLocks/>
          </p:cNvCxnSpPr>
          <p:nvPr/>
        </p:nvCxnSpPr>
        <p:spPr>
          <a:xfrm flipV="1">
            <a:off x="1627188" y="993775"/>
            <a:ext cx="439737" cy="13811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95" name="Группа 23">
            <a:extLst>
              <a:ext uri="{FF2B5EF4-FFF2-40B4-BE49-F238E27FC236}">
                <a16:creationId xmlns:a16="http://schemas.microsoft.com/office/drawing/2014/main" id="{D0F205DF-F013-4B35-9061-2932E87408FA}"/>
              </a:ext>
            </a:extLst>
          </p:cNvPr>
          <p:cNvGrpSpPr>
            <a:grpSpLocks/>
          </p:cNvGrpSpPr>
          <p:nvPr/>
        </p:nvGrpSpPr>
        <p:grpSpPr bwMode="auto">
          <a:xfrm>
            <a:off x="509588" y="268288"/>
            <a:ext cx="8318500" cy="863600"/>
            <a:chOff x="509954" y="267772"/>
            <a:chExt cx="8317523" cy="864097"/>
          </a:xfrm>
        </p:grpSpPr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198E98BD-4C45-4126-8C3F-F5E29411D427}"/>
                </a:ext>
              </a:extLst>
            </p:cNvPr>
            <p:cNvCxnSpPr>
              <a:cxnSpLocks/>
            </p:cNvCxnSpPr>
            <p:nvPr/>
          </p:nvCxnSpPr>
          <p:spPr>
            <a:xfrm>
              <a:off x="509954" y="1090570"/>
              <a:ext cx="8317523" cy="0"/>
            </a:xfrm>
            <a:prstGeom prst="line">
              <a:avLst/>
            </a:prstGeom>
            <a:ln w="38100">
              <a:solidFill>
                <a:srgbClr val="4BDA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202" name="Picture 117" descr="E:\Рабочая папка\флаг и эмблема профсоюза\эмблема профсоюза (официальная большая прозрачная).gif">
              <a:extLst>
                <a:ext uri="{FF2B5EF4-FFF2-40B4-BE49-F238E27FC236}">
                  <a16:creationId xmlns:a16="http://schemas.microsoft.com/office/drawing/2014/main" id="{D6FA7F0A-3AD5-4006-9B95-B16B9CC5C1D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6490" y="267772"/>
              <a:ext cx="880172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2F5EDA1E-DAC3-473A-A6CE-AC5C38E8B4AF}"/>
                </a:ext>
              </a:extLst>
            </p:cNvPr>
            <p:cNvCxnSpPr>
              <a:cxnSpLocks/>
            </p:cNvCxnSpPr>
            <p:nvPr/>
          </p:nvCxnSpPr>
          <p:spPr>
            <a:xfrm>
              <a:off x="1186150" y="993677"/>
              <a:ext cx="457146" cy="138192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5B50D625-317B-4D26-BFF0-B54A29C0552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7584" y="993677"/>
              <a:ext cx="6769893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1425FD7A-48D5-4F07-AA18-E624336A48E7}"/>
                </a:ext>
              </a:extLst>
            </p:cNvPr>
            <p:cNvCxnSpPr/>
            <p:nvPr/>
          </p:nvCxnSpPr>
          <p:spPr>
            <a:xfrm>
              <a:off x="509954" y="993677"/>
              <a:ext cx="685719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96" name="Номер слайда 12">
            <a:extLst>
              <a:ext uri="{FF2B5EF4-FFF2-40B4-BE49-F238E27FC236}">
                <a16:creationId xmlns:a16="http://schemas.microsoft.com/office/drawing/2014/main" id="{D302B12B-3F7F-40D9-B618-0B98B5FE67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1F1CCC21-399C-48CF-A7DD-1BDD892F8197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7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8197" name="Rectangle 11">
            <a:extLst>
              <a:ext uri="{FF2B5EF4-FFF2-40B4-BE49-F238E27FC236}">
                <a16:creationId xmlns:a16="http://schemas.microsoft.com/office/drawing/2014/main" id="{0A63FEED-2E76-41F9-B138-F9B9551020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13" y="2109460"/>
            <a:ext cx="8043862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8" name="Прямоугольник 11">
            <a:extLst>
              <a:ext uri="{FF2B5EF4-FFF2-40B4-BE49-F238E27FC236}">
                <a16:creationId xmlns:a16="http://schemas.microsoft.com/office/drawing/2014/main" id="{F1BDBAD5-4E97-44A2-BF2C-AE4F7B4E58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738" y="3946525"/>
            <a:ext cx="80438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08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b="1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>
                <a:solidFill>
                  <a:srgbClr val="C00000"/>
                </a:solidFill>
              </a:rPr>
              <a:t> </a:t>
            </a:r>
            <a:endParaRPr lang="ru-RU" altLang="ru-RU" sz="2400" b="1">
              <a:solidFill>
                <a:srgbClr val="C00000"/>
              </a:solidFill>
            </a:endParaRPr>
          </a:p>
        </p:txBody>
      </p:sp>
      <p:pic>
        <p:nvPicPr>
          <p:cNvPr id="8200" name="Picture 18" descr="C:\Users\Solodilova\Desktop\человечки для презентации\konf.jpg">
            <a:extLst>
              <a:ext uri="{FF2B5EF4-FFF2-40B4-BE49-F238E27FC236}">
                <a16:creationId xmlns:a16="http://schemas.microsoft.com/office/drawing/2014/main" id="{F0A47F5E-655F-4C14-B489-CDE1C9508B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5900" y="5549900"/>
            <a:ext cx="1360488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88194AD-A4AA-4811-8C3D-3570988D7670}"/>
              </a:ext>
            </a:extLst>
          </p:cNvPr>
          <p:cNvSpPr/>
          <p:nvPr/>
        </p:nvSpPr>
        <p:spPr>
          <a:xfrm>
            <a:off x="629173" y="1434519"/>
            <a:ext cx="819891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dirty="0"/>
              <a:t>Три основных приказа о назначении ответственных лиц: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по ведению трудовых книжек;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воинскому учету; 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охране персональных данных работников.</a:t>
            </a:r>
            <a:endParaRPr lang="ru-RU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E048E3F7-3C36-4D2B-BE88-198D8B06DE5E}"/>
              </a:ext>
            </a:extLst>
          </p:cNvPr>
          <p:cNvCxnSpPr>
            <a:cxnSpLocks/>
          </p:cNvCxnSpPr>
          <p:nvPr/>
        </p:nvCxnSpPr>
        <p:spPr>
          <a:xfrm flipV="1">
            <a:off x="7720013" y="766763"/>
            <a:ext cx="439737" cy="13811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67" name="Группа 1">
            <a:extLst>
              <a:ext uri="{FF2B5EF4-FFF2-40B4-BE49-F238E27FC236}">
                <a16:creationId xmlns:a16="http://schemas.microsoft.com/office/drawing/2014/main" id="{F6F4ECED-C858-499D-BC11-52FC7355DB8E}"/>
              </a:ext>
            </a:extLst>
          </p:cNvPr>
          <p:cNvGrpSpPr>
            <a:grpSpLocks/>
          </p:cNvGrpSpPr>
          <p:nvPr/>
        </p:nvGrpSpPr>
        <p:grpSpPr bwMode="auto">
          <a:xfrm>
            <a:off x="509588" y="41275"/>
            <a:ext cx="8335962" cy="863600"/>
            <a:chOff x="509955" y="41505"/>
            <a:chExt cx="8335107" cy="864096"/>
          </a:xfrm>
        </p:grpSpPr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572D891B-1BB1-447E-8C70-C1853C65C523}"/>
                </a:ext>
              </a:extLst>
            </p:cNvPr>
            <p:cNvCxnSpPr>
              <a:cxnSpLocks/>
            </p:cNvCxnSpPr>
            <p:nvPr/>
          </p:nvCxnSpPr>
          <p:spPr>
            <a:xfrm>
              <a:off x="527415" y="878599"/>
              <a:ext cx="8317647" cy="0"/>
            </a:xfrm>
            <a:prstGeom prst="line">
              <a:avLst/>
            </a:prstGeom>
            <a:ln w="38100">
              <a:solidFill>
                <a:srgbClr val="4BDA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276" name="Picture 117" descr="E:\Рабочая папка\флаг и эмблема профсоюза\эмблема профсоюза (официальная большая прозрачная).gif">
              <a:extLst>
                <a:ext uri="{FF2B5EF4-FFF2-40B4-BE49-F238E27FC236}">
                  <a16:creationId xmlns:a16="http://schemas.microsoft.com/office/drawing/2014/main" id="{1DC9A3DC-47D3-4293-832F-74DCAE067C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79562" y="41505"/>
              <a:ext cx="880172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86F43F7F-B402-466B-8147-9A6ED329C71B}"/>
                </a:ext>
              </a:extLst>
            </p:cNvPr>
            <p:cNvCxnSpPr>
              <a:cxnSpLocks/>
            </p:cNvCxnSpPr>
            <p:nvPr/>
          </p:nvCxnSpPr>
          <p:spPr>
            <a:xfrm>
              <a:off x="7279948" y="764233"/>
              <a:ext cx="457153" cy="13978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98C8CCBF-BC05-4A9A-8958-0B6725C399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9955" y="762644"/>
              <a:ext cx="6769993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6B3CA2C9-36B5-4A67-897E-F55CB3B502A7}"/>
                </a:ext>
              </a:extLst>
            </p:cNvPr>
            <p:cNvCxnSpPr/>
            <p:nvPr/>
          </p:nvCxnSpPr>
          <p:spPr>
            <a:xfrm>
              <a:off x="8159332" y="764233"/>
              <a:ext cx="685730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68" name="TextBox 3">
            <a:extLst>
              <a:ext uri="{FF2B5EF4-FFF2-40B4-BE49-F238E27FC236}">
                <a16:creationId xmlns:a16="http://schemas.microsoft.com/office/drawing/2014/main" id="{2731103A-E96C-4A37-A600-B839035B2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8" y="98980"/>
            <a:ext cx="73898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rgbClr val="C00000"/>
                </a:solidFill>
              </a:rPr>
              <a:t>Статья 65 Трудового кодекса Российской Федерации</a:t>
            </a:r>
          </a:p>
        </p:txBody>
      </p:sp>
      <p:sp>
        <p:nvSpPr>
          <p:cNvPr id="11269" name="Номер слайда 9">
            <a:extLst>
              <a:ext uri="{FF2B5EF4-FFF2-40B4-BE49-F238E27FC236}">
                <a16:creationId xmlns:a16="http://schemas.microsoft.com/office/drawing/2014/main" id="{1D014436-2054-46D7-9D49-8903224F5B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408E71C3-5199-4C32-AB0A-866ACF0F24AD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8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11270" name="Прямоугольник 1">
            <a:extLst>
              <a:ext uri="{FF2B5EF4-FFF2-40B4-BE49-F238E27FC236}">
                <a16:creationId xmlns:a16="http://schemas.microsoft.com/office/drawing/2014/main" id="{5A8DD7F4-247F-4323-B5C1-3F167D905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563" y="1198563"/>
            <a:ext cx="875665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14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272" name="Rectangle 14">
            <a:extLst>
              <a:ext uri="{FF2B5EF4-FFF2-40B4-BE49-F238E27FC236}">
                <a16:creationId xmlns:a16="http://schemas.microsoft.com/office/drawing/2014/main" id="{9C6078C7-2BAA-4F28-A05E-2AE667B6DC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8" y="1245773"/>
            <a:ext cx="8081962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 или </a:t>
            </a:r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иной документ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удостоверяющий личность;</a:t>
            </a:r>
          </a:p>
        </p:txBody>
      </p:sp>
      <p:sp>
        <p:nvSpPr>
          <p:cNvPr id="11273" name="Прямоугольник 14">
            <a:extLst>
              <a:ext uri="{FF2B5EF4-FFF2-40B4-BE49-F238E27FC236}">
                <a16:creationId xmlns:a16="http://schemas.microsoft.com/office/drawing/2014/main" id="{1FC0BF44-22A9-4932-BAB4-981E4450E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8" y="2237971"/>
            <a:ext cx="8004175" cy="554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08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трудовую книжку и (или) сведения о трудовой деятельности (</a:t>
            </a:r>
            <a:r>
              <a:rPr lang="ru-RU" sz="3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статья 66.1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настоящего Кодекса), за исключением случаев, если трудовой договор заключается впервые;</a:t>
            </a:r>
          </a:p>
          <a:p>
            <a:pPr algn="just"/>
            <a:r>
              <a:rPr lang="ru-RU" sz="3200" u="sng" dirty="0">
                <a:hlinkClick r:id="rId6"/>
              </a:rPr>
              <a:t>документ</a:t>
            </a:r>
            <a:r>
              <a:rPr lang="ru-RU" sz="3200" dirty="0"/>
              <a:t>, подтверждающий регистрацию в системе индивидуального (персонифицированного) учета, в том числе в форме электронного документа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  <a:p>
            <a:pPr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ru-RU" altLang="ru-RU" sz="20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E048E3F7-3C36-4D2B-BE88-198D8B06DE5E}"/>
              </a:ext>
            </a:extLst>
          </p:cNvPr>
          <p:cNvCxnSpPr>
            <a:cxnSpLocks/>
          </p:cNvCxnSpPr>
          <p:nvPr/>
        </p:nvCxnSpPr>
        <p:spPr>
          <a:xfrm flipV="1">
            <a:off x="7720013" y="766763"/>
            <a:ext cx="439737" cy="13811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67" name="Группа 1">
            <a:extLst>
              <a:ext uri="{FF2B5EF4-FFF2-40B4-BE49-F238E27FC236}">
                <a16:creationId xmlns:a16="http://schemas.microsoft.com/office/drawing/2014/main" id="{F6F4ECED-C858-499D-BC11-52FC7355DB8E}"/>
              </a:ext>
            </a:extLst>
          </p:cNvPr>
          <p:cNvGrpSpPr>
            <a:grpSpLocks/>
          </p:cNvGrpSpPr>
          <p:nvPr/>
        </p:nvGrpSpPr>
        <p:grpSpPr bwMode="auto">
          <a:xfrm>
            <a:off x="509588" y="41275"/>
            <a:ext cx="8335962" cy="863600"/>
            <a:chOff x="509955" y="41505"/>
            <a:chExt cx="8335107" cy="864096"/>
          </a:xfrm>
        </p:grpSpPr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572D891B-1BB1-447E-8C70-C1853C65C523}"/>
                </a:ext>
              </a:extLst>
            </p:cNvPr>
            <p:cNvCxnSpPr>
              <a:cxnSpLocks/>
            </p:cNvCxnSpPr>
            <p:nvPr/>
          </p:nvCxnSpPr>
          <p:spPr>
            <a:xfrm>
              <a:off x="527415" y="878599"/>
              <a:ext cx="8317647" cy="0"/>
            </a:xfrm>
            <a:prstGeom prst="line">
              <a:avLst/>
            </a:prstGeom>
            <a:ln w="38100">
              <a:solidFill>
                <a:srgbClr val="4BDA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276" name="Picture 117" descr="E:\Рабочая папка\флаг и эмблема профсоюза\эмблема профсоюза (официальная большая прозрачная).gif">
              <a:extLst>
                <a:ext uri="{FF2B5EF4-FFF2-40B4-BE49-F238E27FC236}">
                  <a16:creationId xmlns:a16="http://schemas.microsoft.com/office/drawing/2014/main" id="{1DC9A3DC-47D3-4293-832F-74DCAE067C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79562" y="41505"/>
              <a:ext cx="880172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Прямая соединительная линия 6">
              <a:extLst>
                <a:ext uri="{FF2B5EF4-FFF2-40B4-BE49-F238E27FC236}">
                  <a16:creationId xmlns:a16="http://schemas.microsoft.com/office/drawing/2014/main" id="{86F43F7F-B402-466B-8147-9A6ED329C71B}"/>
                </a:ext>
              </a:extLst>
            </p:cNvPr>
            <p:cNvCxnSpPr>
              <a:cxnSpLocks/>
            </p:cNvCxnSpPr>
            <p:nvPr/>
          </p:nvCxnSpPr>
          <p:spPr>
            <a:xfrm>
              <a:off x="7279948" y="764233"/>
              <a:ext cx="457153" cy="13978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98C8CCBF-BC05-4A9A-8958-0B6725C399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9955" y="762644"/>
              <a:ext cx="6769993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6B3CA2C9-36B5-4A67-897E-F55CB3B502A7}"/>
                </a:ext>
              </a:extLst>
            </p:cNvPr>
            <p:cNvCxnSpPr/>
            <p:nvPr/>
          </p:nvCxnSpPr>
          <p:spPr>
            <a:xfrm>
              <a:off x="8159332" y="764233"/>
              <a:ext cx="685730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68" name="TextBox 3">
            <a:extLst>
              <a:ext uri="{FF2B5EF4-FFF2-40B4-BE49-F238E27FC236}">
                <a16:creationId xmlns:a16="http://schemas.microsoft.com/office/drawing/2014/main" id="{2731103A-E96C-4A37-A600-B839035B2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8" y="98980"/>
            <a:ext cx="73898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rgbClr val="C00000"/>
                </a:solidFill>
              </a:rPr>
              <a:t>Статья 65 Трудового кодекса Российской Федерации</a:t>
            </a:r>
          </a:p>
        </p:txBody>
      </p:sp>
      <p:sp>
        <p:nvSpPr>
          <p:cNvPr id="11269" name="Номер слайда 9">
            <a:extLst>
              <a:ext uri="{FF2B5EF4-FFF2-40B4-BE49-F238E27FC236}">
                <a16:creationId xmlns:a16="http://schemas.microsoft.com/office/drawing/2014/main" id="{1D014436-2054-46D7-9D49-8903224F5B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408E71C3-5199-4C32-AB0A-866ACF0F24AD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9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11270" name="Прямоугольник 1">
            <a:extLst>
              <a:ext uri="{FF2B5EF4-FFF2-40B4-BE49-F238E27FC236}">
                <a16:creationId xmlns:a16="http://schemas.microsoft.com/office/drawing/2014/main" id="{5A8DD7F4-247F-4323-B5C1-3F167D905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563" y="1198563"/>
            <a:ext cx="875665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14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272" name="Rectangle 14">
            <a:extLst>
              <a:ext uri="{FF2B5EF4-FFF2-40B4-BE49-F238E27FC236}">
                <a16:creationId xmlns:a16="http://schemas.microsoft.com/office/drawing/2014/main" id="{9C6078C7-2BAA-4F28-A05E-2AE667B6DC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8" y="1024173"/>
            <a:ext cx="8081962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воинского учета - для военнообязанных и лиц, подлежащих призыву на военную службу</a:t>
            </a:r>
          </a:p>
        </p:txBody>
      </p:sp>
      <p:sp>
        <p:nvSpPr>
          <p:cNvPr id="11273" name="Прямоугольник 14">
            <a:extLst>
              <a:ext uri="{FF2B5EF4-FFF2-40B4-BE49-F238E27FC236}">
                <a16:creationId xmlns:a16="http://schemas.microsoft.com/office/drawing/2014/main" id="{1FC0BF44-22A9-4932-BAB4-981E4450E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563" y="2454292"/>
            <a:ext cx="8069262" cy="4146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508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об образовании и (или) о квалификации или наличии специальных знаний - при поступлении на работу, требующую специальных знаний или специальной подготовки;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справку о наличии (отсутствии) судимости</a:t>
            </a:r>
          </a:p>
          <a:p>
            <a:endParaRPr lang="ru-RU" dirty="0"/>
          </a:p>
          <a:p>
            <a:pPr algn="just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ru-RU" altLang="ru-RU" sz="20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pic>
        <p:nvPicPr>
          <p:cNvPr id="11274" name="Picture 17" descr="C:\Users\Solodilova\Desktop\человечки для презентации\content_kollektivniy-dostup-internet.jpeg">
            <a:extLst>
              <a:ext uri="{FF2B5EF4-FFF2-40B4-BE49-F238E27FC236}">
                <a16:creationId xmlns:a16="http://schemas.microsoft.com/office/drawing/2014/main" id="{1B3D1352-5641-4B68-BFA9-E4EBAB070E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9688" y="5476875"/>
            <a:ext cx="20574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60924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16737</TotalTime>
  <Words>946</Words>
  <Application>Microsoft Office PowerPoint</Application>
  <PresentationFormat>Экран (4:3)</PresentationFormat>
  <Paragraphs>177</Paragraphs>
  <Slides>23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Symbol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Лариса Солодилова</dc:creator>
  <cp:lastModifiedBy>Карась Полина Борисовна</cp:lastModifiedBy>
  <cp:revision>214</cp:revision>
  <cp:lastPrinted>2019-01-23T06:10:36Z</cp:lastPrinted>
  <dcterms:created xsi:type="dcterms:W3CDTF">2018-08-09T09:28:03Z</dcterms:created>
  <dcterms:modified xsi:type="dcterms:W3CDTF">2020-01-20T11:02:20Z</dcterms:modified>
</cp:coreProperties>
</file>