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55"/>
  </p:notesMasterIdLst>
  <p:sldIdLst>
    <p:sldId id="459" r:id="rId2"/>
    <p:sldId id="460" r:id="rId3"/>
    <p:sldId id="461" r:id="rId4"/>
    <p:sldId id="462" r:id="rId5"/>
    <p:sldId id="463" r:id="rId6"/>
    <p:sldId id="464" r:id="rId7"/>
    <p:sldId id="278" r:id="rId8"/>
    <p:sldId id="281" r:id="rId9"/>
    <p:sldId id="309" r:id="rId10"/>
    <p:sldId id="429" r:id="rId11"/>
    <p:sldId id="396" r:id="rId12"/>
    <p:sldId id="397" r:id="rId13"/>
    <p:sldId id="398" r:id="rId14"/>
    <p:sldId id="311" r:id="rId15"/>
    <p:sldId id="312" r:id="rId16"/>
    <p:sldId id="313" r:id="rId17"/>
    <p:sldId id="376" r:id="rId18"/>
    <p:sldId id="431" r:id="rId19"/>
    <p:sldId id="377" r:id="rId20"/>
    <p:sldId id="378" r:id="rId21"/>
    <p:sldId id="465" r:id="rId22"/>
    <p:sldId id="466" r:id="rId23"/>
    <p:sldId id="315" r:id="rId24"/>
    <p:sldId id="316" r:id="rId25"/>
    <p:sldId id="317" r:id="rId26"/>
    <p:sldId id="408" r:id="rId27"/>
    <p:sldId id="409" r:id="rId28"/>
    <p:sldId id="273" r:id="rId29"/>
    <p:sldId id="443" r:id="rId30"/>
    <p:sldId id="444" r:id="rId31"/>
    <p:sldId id="445" r:id="rId32"/>
    <p:sldId id="446" r:id="rId33"/>
    <p:sldId id="349" r:id="rId34"/>
    <p:sldId id="350" r:id="rId35"/>
    <p:sldId id="351" r:id="rId36"/>
    <p:sldId id="326" r:id="rId37"/>
    <p:sldId id="373" r:id="rId38"/>
    <p:sldId id="353" r:id="rId39"/>
    <p:sldId id="374" r:id="rId40"/>
    <p:sldId id="352" r:id="rId41"/>
    <p:sldId id="369" r:id="rId42"/>
    <p:sldId id="371" r:id="rId43"/>
    <p:sldId id="370" r:id="rId44"/>
    <p:sldId id="356" r:id="rId45"/>
    <p:sldId id="354" r:id="rId46"/>
    <p:sldId id="365" r:id="rId47"/>
    <p:sldId id="364" r:id="rId48"/>
    <p:sldId id="362" r:id="rId49"/>
    <p:sldId id="361" r:id="rId50"/>
    <p:sldId id="360" r:id="rId51"/>
    <p:sldId id="359" r:id="rId52"/>
    <p:sldId id="386" r:id="rId53"/>
    <p:sldId id="442" r:id="rId5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69C7853C-536D-4A76-A0AE-DD22124D55A5}" styleName="Стиль из темы 1 - акцент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367" autoAdjust="0"/>
  </p:normalViewPr>
  <p:slideViewPr>
    <p:cSldViewPr>
      <p:cViewPr>
        <p:scale>
          <a:sx n="73" d="100"/>
          <a:sy n="73" d="100"/>
        </p:scale>
        <p:origin x="-432"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AD4F0B-0DB8-46C2-B86E-A7C39F07D573}" type="doc">
      <dgm:prSet loTypeId="urn:microsoft.com/office/officeart/2005/8/layout/hProcess3" loCatId="process" qsTypeId="urn:microsoft.com/office/officeart/2005/8/quickstyle/simple1" qsCatId="simple" csTypeId="urn:microsoft.com/office/officeart/2005/8/colors/accent1_2" csCatId="accent1" phldr="1"/>
      <dgm:spPr/>
    </dgm:pt>
    <dgm:pt modelId="{07B67D6C-7C1E-450B-A643-9981835571BE}" type="pres">
      <dgm:prSet presAssocID="{E9AD4F0B-0DB8-46C2-B86E-A7C39F07D573}" presName="Name0" presStyleCnt="0">
        <dgm:presLayoutVars>
          <dgm:dir/>
          <dgm:animLvl val="lvl"/>
          <dgm:resizeHandles val="exact"/>
        </dgm:presLayoutVars>
      </dgm:prSet>
      <dgm:spPr/>
    </dgm:pt>
    <dgm:pt modelId="{5C0F7DBD-5ACA-4225-B538-182131E93DF8}" type="pres">
      <dgm:prSet presAssocID="{E9AD4F0B-0DB8-46C2-B86E-A7C39F07D573}" presName="dummy" presStyleCnt="0"/>
      <dgm:spPr/>
    </dgm:pt>
    <dgm:pt modelId="{6C1BFB28-C231-4D63-B808-34DB96B4DD7E}" type="pres">
      <dgm:prSet presAssocID="{E9AD4F0B-0DB8-46C2-B86E-A7C39F07D573}" presName="linH" presStyleCnt="0"/>
      <dgm:spPr/>
    </dgm:pt>
    <dgm:pt modelId="{5D67924D-3B53-40A8-BCC9-8BCAC0547459}" type="pres">
      <dgm:prSet presAssocID="{E9AD4F0B-0DB8-46C2-B86E-A7C39F07D573}" presName="padding1" presStyleCnt="0"/>
      <dgm:spPr/>
    </dgm:pt>
    <dgm:pt modelId="{04E3E593-E715-4BBA-82D0-55AC86AF0DB0}" type="pres">
      <dgm:prSet presAssocID="{E9AD4F0B-0DB8-46C2-B86E-A7C39F07D573}" presName="padding2" presStyleCnt="0"/>
      <dgm:spPr/>
    </dgm:pt>
    <dgm:pt modelId="{79EA03A4-7B6E-4766-9486-79A042BAE457}" type="pres">
      <dgm:prSet presAssocID="{E9AD4F0B-0DB8-46C2-B86E-A7C39F07D573}" presName="negArrow" presStyleCnt="0"/>
      <dgm:spPr/>
    </dgm:pt>
    <dgm:pt modelId="{02B0040C-9D51-40F0-9CFE-772454C722F8}" type="pres">
      <dgm:prSet presAssocID="{E9AD4F0B-0DB8-46C2-B86E-A7C39F07D573}" presName="backgroundArrow" presStyleLbl="node1" presStyleIdx="0" presStyleCnt="1" custScaleY="176389"/>
      <dgm:spPr/>
    </dgm:pt>
  </dgm:ptLst>
  <dgm:cxnLst>
    <dgm:cxn modelId="{9DF4BD40-397A-4F02-AE64-D33DBAB277FE}" type="presOf" srcId="{E9AD4F0B-0DB8-46C2-B86E-A7C39F07D573}" destId="{07B67D6C-7C1E-450B-A643-9981835571BE}" srcOrd="0" destOrd="0" presId="urn:microsoft.com/office/officeart/2005/8/layout/hProcess3"/>
    <dgm:cxn modelId="{2C1F8DEB-14CB-42C3-AC01-35F74B264F59}" type="presParOf" srcId="{07B67D6C-7C1E-450B-A643-9981835571BE}" destId="{5C0F7DBD-5ACA-4225-B538-182131E93DF8}" srcOrd="0" destOrd="0" presId="urn:microsoft.com/office/officeart/2005/8/layout/hProcess3"/>
    <dgm:cxn modelId="{7C3AD226-7423-4880-B618-94D85D898EEB}" type="presParOf" srcId="{07B67D6C-7C1E-450B-A643-9981835571BE}" destId="{6C1BFB28-C231-4D63-B808-34DB96B4DD7E}" srcOrd="1" destOrd="0" presId="urn:microsoft.com/office/officeart/2005/8/layout/hProcess3"/>
    <dgm:cxn modelId="{339C32D4-12A1-4BC8-B009-FCBD5F8E720D}" type="presParOf" srcId="{6C1BFB28-C231-4D63-B808-34DB96B4DD7E}" destId="{5D67924D-3B53-40A8-BCC9-8BCAC0547459}" srcOrd="0" destOrd="0" presId="urn:microsoft.com/office/officeart/2005/8/layout/hProcess3"/>
    <dgm:cxn modelId="{BFED2960-6940-4374-ADD6-CA81642E4359}" type="presParOf" srcId="{6C1BFB28-C231-4D63-B808-34DB96B4DD7E}" destId="{04E3E593-E715-4BBA-82D0-55AC86AF0DB0}" srcOrd="1" destOrd="0" presId="urn:microsoft.com/office/officeart/2005/8/layout/hProcess3"/>
    <dgm:cxn modelId="{0DFA108C-EF98-4F0B-99E1-75F0DE4CC4FC}" type="presParOf" srcId="{6C1BFB28-C231-4D63-B808-34DB96B4DD7E}" destId="{79EA03A4-7B6E-4766-9486-79A042BAE457}" srcOrd="2" destOrd="0" presId="urn:microsoft.com/office/officeart/2005/8/layout/hProcess3"/>
    <dgm:cxn modelId="{42DD4E8E-8ACA-43A6-8813-DFC937845752}" type="presParOf" srcId="{6C1BFB28-C231-4D63-B808-34DB96B4DD7E}" destId="{02B0040C-9D51-40F0-9CFE-772454C722F8}" srcOrd="3" destOrd="0" presId="urn:microsoft.com/office/officeart/2005/8/layout/h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D7BC3BF-E436-44AB-BF91-D61CCC2F62CF}" type="doc">
      <dgm:prSet loTypeId="urn:microsoft.com/office/officeart/2005/8/layout/vList6" loCatId="list" qsTypeId="urn:microsoft.com/office/officeart/2005/8/quickstyle/simple1" qsCatId="simple" csTypeId="urn:microsoft.com/office/officeart/2005/8/colors/colorful2" csCatId="colorful" phldr="1"/>
      <dgm:spPr/>
      <dgm:t>
        <a:bodyPr/>
        <a:lstStyle/>
        <a:p>
          <a:endParaRPr lang="ru-RU"/>
        </a:p>
      </dgm:t>
    </dgm:pt>
    <dgm:pt modelId="{72856CB5-6C85-41F2-A299-89B0AD879112}">
      <dgm:prSet phldrT="[Текст]"/>
      <dgm:spPr>
        <a:solidFill>
          <a:schemeClr val="tx2">
            <a:lumMod val="40000"/>
            <a:lumOff val="60000"/>
          </a:schemeClr>
        </a:solidFill>
      </dgm:spPr>
      <dgm:t>
        <a:bodyPr/>
        <a:lstStyle/>
        <a:p>
          <a:r>
            <a:rPr lang="ru-RU" dirty="0" smtClean="0">
              <a:solidFill>
                <a:schemeClr val="tx1"/>
              </a:solidFill>
            </a:rPr>
            <a:t>2013</a:t>
          </a:r>
          <a:endParaRPr lang="ru-RU" dirty="0">
            <a:solidFill>
              <a:schemeClr val="tx1"/>
            </a:solidFill>
          </a:endParaRPr>
        </a:p>
      </dgm:t>
    </dgm:pt>
    <dgm:pt modelId="{324B488A-A09F-4C3A-BEDA-FF5E265F9431}" type="parTrans" cxnId="{79EFF853-903F-4D93-9E15-A84D5ED557A1}">
      <dgm:prSet/>
      <dgm:spPr/>
      <dgm:t>
        <a:bodyPr/>
        <a:lstStyle/>
        <a:p>
          <a:endParaRPr lang="ru-RU"/>
        </a:p>
      </dgm:t>
    </dgm:pt>
    <dgm:pt modelId="{F7835C1A-EA13-4685-9BE6-A5B179206BA5}" type="sibTrans" cxnId="{79EFF853-903F-4D93-9E15-A84D5ED557A1}">
      <dgm:prSet/>
      <dgm:spPr/>
      <dgm:t>
        <a:bodyPr/>
        <a:lstStyle/>
        <a:p>
          <a:endParaRPr lang="ru-RU"/>
        </a:p>
      </dgm:t>
    </dgm:pt>
    <dgm:pt modelId="{109973C8-6A86-43CD-AE8D-A0BAE450A244}">
      <dgm:prSet phldrT="[Текст]" custT="1"/>
      <dgm:spPr>
        <a:ln>
          <a:solidFill>
            <a:schemeClr val="accent4">
              <a:lumMod val="75000"/>
              <a:alpha val="90000"/>
            </a:schemeClr>
          </a:solidFill>
        </a:ln>
      </dgm:spPr>
      <dgm:t>
        <a:bodyPr/>
        <a:lstStyle/>
        <a:p>
          <a:r>
            <a:rPr lang="ru-RU" sz="1400" dirty="0" smtClean="0">
              <a:latin typeface="Times New Roman" pitchFamily="18" charset="0"/>
              <a:cs typeface="Times New Roman" pitchFamily="18" charset="0"/>
            </a:rPr>
            <a:t>Субвенции только учреждениям общего образования (школам): </a:t>
          </a:r>
          <a:endParaRPr lang="ru-RU" sz="1400" dirty="0">
            <a:latin typeface="Times New Roman" pitchFamily="18" charset="0"/>
            <a:cs typeface="Times New Roman" pitchFamily="18" charset="0"/>
          </a:endParaRPr>
        </a:p>
      </dgm:t>
    </dgm:pt>
    <dgm:pt modelId="{A795B6A1-A3FB-4517-9D25-5E44B1B63887}" type="parTrans" cxnId="{10FB1376-E14F-4F5B-8EAE-D8C0EDA9B488}">
      <dgm:prSet/>
      <dgm:spPr/>
      <dgm:t>
        <a:bodyPr/>
        <a:lstStyle/>
        <a:p>
          <a:endParaRPr lang="ru-RU"/>
        </a:p>
      </dgm:t>
    </dgm:pt>
    <dgm:pt modelId="{589462D1-37F9-46D8-B208-5D262178A2F4}" type="sibTrans" cxnId="{10FB1376-E14F-4F5B-8EAE-D8C0EDA9B488}">
      <dgm:prSet/>
      <dgm:spPr/>
      <dgm:t>
        <a:bodyPr/>
        <a:lstStyle/>
        <a:p>
          <a:endParaRPr lang="ru-RU"/>
        </a:p>
      </dgm:t>
    </dgm:pt>
    <dgm:pt modelId="{37F44C13-AEF6-4857-BF2E-00E651DE63BC}">
      <dgm:prSet phldrT="[Текст]"/>
      <dgm:spPr/>
      <dgm:t>
        <a:bodyPr/>
        <a:lstStyle/>
        <a:p>
          <a:r>
            <a:rPr lang="ru-RU" dirty="0" smtClean="0">
              <a:solidFill>
                <a:schemeClr val="tx1"/>
              </a:solidFill>
            </a:rPr>
            <a:t>2014</a:t>
          </a:r>
          <a:endParaRPr lang="ru-RU" dirty="0">
            <a:solidFill>
              <a:schemeClr val="tx1"/>
            </a:solidFill>
          </a:endParaRPr>
        </a:p>
      </dgm:t>
    </dgm:pt>
    <dgm:pt modelId="{C2AE0515-FED5-4A02-BFCC-8F2FE76146EB}" type="parTrans" cxnId="{7A83BA2D-6A8C-44CE-A16E-4FA76D65516F}">
      <dgm:prSet/>
      <dgm:spPr/>
      <dgm:t>
        <a:bodyPr/>
        <a:lstStyle/>
        <a:p>
          <a:endParaRPr lang="ru-RU"/>
        </a:p>
      </dgm:t>
    </dgm:pt>
    <dgm:pt modelId="{7D7BF28D-E997-4A39-A051-D0A0D81484F4}" type="sibTrans" cxnId="{7A83BA2D-6A8C-44CE-A16E-4FA76D65516F}">
      <dgm:prSet/>
      <dgm:spPr/>
      <dgm:t>
        <a:bodyPr/>
        <a:lstStyle/>
        <a:p>
          <a:endParaRPr lang="ru-RU"/>
        </a:p>
      </dgm:t>
    </dgm:pt>
    <dgm:pt modelId="{B4860E8C-429D-4287-B2B4-95820C4763BB}">
      <dgm:prSet phldrT="[Текст]" custT="1"/>
      <dgm:spPr>
        <a:ln>
          <a:solidFill>
            <a:schemeClr val="accent1">
              <a:lumMod val="60000"/>
              <a:lumOff val="40000"/>
              <a:alpha val="90000"/>
            </a:schemeClr>
          </a:solidFill>
        </a:ln>
      </dgm:spPr>
      <dgm:t>
        <a:bodyPr/>
        <a:lstStyle/>
        <a:p>
          <a:r>
            <a:rPr lang="ru-RU" sz="1400" b="1" dirty="0" smtClean="0">
              <a:latin typeface="Times New Roman" pitchFamily="18" charset="0"/>
              <a:cs typeface="Times New Roman" pitchFamily="18" charset="0"/>
            </a:rPr>
            <a:t>Дошкольные в полномочия регионов</a:t>
          </a:r>
          <a:endParaRPr lang="ru-RU" sz="1400" b="1" dirty="0">
            <a:latin typeface="Times New Roman" pitchFamily="18" charset="0"/>
            <a:cs typeface="Times New Roman" pitchFamily="18" charset="0"/>
          </a:endParaRPr>
        </a:p>
      </dgm:t>
    </dgm:pt>
    <dgm:pt modelId="{548E2B5B-A33B-46AC-A41B-9DAFB0A5B9CE}" type="parTrans" cxnId="{1A4CF4C8-A957-4BD1-9C2F-A157030F8BEE}">
      <dgm:prSet/>
      <dgm:spPr/>
      <dgm:t>
        <a:bodyPr/>
        <a:lstStyle/>
        <a:p>
          <a:endParaRPr lang="ru-RU"/>
        </a:p>
      </dgm:t>
    </dgm:pt>
    <dgm:pt modelId="{912BF2C6-7EBD-42BF-9390-8EAA1BACBA8C}" type="sibTrans" cxnId="{1A4CF4C8-A957-4BD1-9C2F-A157030F8BEE}">
      <dgm:prSet/>
      <dgm:spPr/>
      <dgm:t>
        <a:bodyPr/>
        <a:lstStyle/>
        <a:p>
          <a:endParaRPr lang="ru-RU"/>
        </a:p>
      </dgm:t>
    </dgm:pt>
    <dgm:pt modelId="{F1EFC234-E936-4778-AFDA-CF90D03277AD}">
      <dgm:prSet phldrT="[Текст]" custT="1"/>
      <dgm:spPr>
        <a:ln>
          <a:solidFill>
            <a:schemeClr val="accent4">
              <a:lumMod val="75000"/>
              <a:alpha val="90000"/>
            </a:schemeClr>
          </a:solidFill>
        </a:ln>
      </dgm:spPr>
      <dgm:t>
        <a:bodyPr/>
        <a:lstStyle/>
        <a:p>
          <a:r>
            <a:rPr lang="ru-RU" sz="1400" dirty="0" smtClean="0">
              <a:latin typeface="Times New Roman" pitchFamily="18" charset="0"/>
              <a:cs typeface="Times New Roman" pitchFamily="18" charset="0"/>
            </a:rPr>
            <a:t>Школы без дошкольного и дополнительного образования  - субвенции в части ФОТ на весь </a:t>
          </a:r>
          <a:r>
            <a:rPr lang="ru-RU" sz="1400" dirty="0" err="1" smtClean="0">
              <a:latin typeface="Times New Roman" pitchFamily="18" charset="0"/>
              <a:cs typeface="Times New Roman" pitchFamily="18" charset="0"/>
            </a:rPr>
            <a:t>пед</a:t>
          </a:r>
          <a:r>
            <a:rPr lang="ru-RU" sz="1400" dirty="0" smtClean="0">
              <a:latin typeface="Times New Roman" pitchFamily="18" charset="0"/>
              <a:cs typeface="Times New Roman" pitchFamily="18" charset="0"/>
            </a:rPr>
            <a:t>. персонал</a:t>
          </a:r>
          <a:endParaRPr lang="ru-RU" sz="1400" dirty="0">
            <a:latin typeface="Times New Roman" pitchFamily="18" charset="0"/>
            <a:cs typeface="Times New Roman" pitchFamily="18" charset="0"/>
          </a:endParaRPr>
        </a:p>
      </dgm:t>
    </dgm:pt>
    <dgm:pt modelId="{612665CB-67FB-41BE-8BA9-0ED0636A7689}" type="parTrans" cxnId="{242B1D3C-411E-487A-9DFD-B8CD4C3AF49A}">
      <dgm:prSet/>
      <dgm:spPr/>
      <dgm:t>
        <a:bodyPr/>
        <a:lstStyle/>
        <a:p>
          <a:endParaRPr lang="ru-RU"/>
        </a:p>
      </dgm:t>
    </dgm:pt>
    <dgm:pt modelId="{039F9D24-79D4-4480-9B92-346366D28DE6}" type="sibTrans" cxnId="{242B1D3C-411E-487A-9DFD-B8CD4C3AF49A}">
      <dgm:prSet/>
      <dgm:spPr/>
      <dgm:t>
        <a:bodyPr/>
        <a:lstStyle/>
        <a:p>
          <a:endParaRPr lang="ru-RU"/>
        </a:p>
      </dgm:t>
    </dgm:pt>
    <dgm:pt modelId="{2C784145-3499-4C21-AA2A-A8E8BAC10442}">
      <dgm:prSet phldrT="[Текст]" custT="1"/>
      <dgm:spPr>
        <a:ln>
          <a:solidFill>
            <a:schemeClr val="accent4">
              <a:lumMod val="75000"/>
              <a:alpha val="90000"/>
            </a:schemeClr>
          </a:solidFill>
        </a:ln>
      </dgm:spPr>
      <dgm:t>
        <a:bodyPr/>
        <a:lstStyle/>
        <a:p>
          <a:r>
            <a:rPr lang="ru-RU" sz="1400" dirty="0" smtClean="0">
              <a:latin typeface="Times New Roman" pitchFamily="18" charset="0"/>
              <a:cs typeface="Times New Roman" pitchFamily="18" charset="0"/>
            </a:rPr>
            <a:t>Школы с дошкольным и дополнительным образованием в части ФОТ на весь </a:t>
          </a:r>
          <a:r>
            <a:rPr lang="ru-RU" sz="1400" dirty="0" err="1" smtClean="0">
              <a:latin typeface="Times New Roman" pitchFamily="18" charset="0"/>
              <a:cs typeface="Times New Roman" pitchFamily="18" charset="0"/>
            </a:rPr>
            <a:t>пед</a:t>
          </a:r>
          <a:r>
            <a:rPr lang="ru-RU" sz="1400" dirty="0" smtClean="0">
              <a:latin typeface="Times New Roman" pitchFamily="18" charset="0"/>
              <a:cs typeface="Times New Roman" pitchFamily="18" charset="0"/>
            </a:rPr>
            <a:t>. персонал  </a:t>
          </a:r>
          <a:endParaRPr lang="ru-RU" sz="1400" dirty="0">
            <a:latin typeface="Times New Roman" pitchFamily="18" charset="0"/>
            <a:cs typeface="Times New Roman" pitchFamily="18" charset="0"/>
          </a:endParaRPr>
        </a:p>
      </dgm:t>
    </dgm:pt>
    <dgm:pt modelId="{D8D223CF-83EC-43E5-99A2-F3706F48EBA0}" type="parTrans" cxnId="{AC33FD3E-DA7D-405C-8C44-7F689C95E38D}">
      <dgm:prSet/>
      <dgm:spPr/>
      <dgm:t>
        <a:bodyPr/>
        <a:lstStyle/>
        <a:p>
          <a:endParaRPr lang="ru-RU"/>
        </a:p>
      </dgm:t>
    </dgm:pt>
    <dgm:pt modelId="{4D484830-1425-4A18-86F1-8000D93A4B53}" type="sibTrans" cxnId="{AC33FD3E-DA7D-405C-8C44-7F689C95E38D}">
      <dgm:prSet/>
      <dgm:spPr/>
      <dgm:t>
        <a:bodyPr/>
        <a:lstStyle/>
        <a:p>
          <a:endParaRPr lang="ru-RU"/>
        </a:p>
      </dgm:t>
    </dgm:pt>
    <dgm:pt modelId="{E22F8D15-FFAA-4ECF-9D22-3CFD3D91B792}">
      <dgm:prSet phldrT="[Текст]" custT="1"/>
      <dgm:spPr>
        <a:ln>
          <a:solidFill>
            <a:schemeClr val="accent1">
              <a:lumMod val="60000"/>
              <a:lumOff val="40000"/>
              <a:alpha val="90000"/>
            </a:schemeClr>
          </a:solidFill>
        </a:ln>
      </dgm:spPr>
      <dgm:t>
        <a:bodyPr/>
        <a:lstStyle/>
        <a:p>
          <a:r>
            <a:rPr lang="ru-RU" sz="1400" dirty="0" smtClean="0">
              <a:latin typeface="Times New Roman" pitchFamily="18" charset="0"/>
              <a:cs typeface="Times New Roman" pitchFamily="18" charset="0"/>
            </a:rPr>
            <a:t>Субвенция:</a:t>
          </a:r>
          <a:endParaRPr lang="ru-RU" sz="1400" dirty="0">
            <a:latin typeface="Times New Roman" pitchFamily="18" charset="0"/>
            <a:cs typeface="Times New Roman" pitchFamily="18" charset="0"/>
          </a:endParaRPr>
        </a:p>
      </dgm:t>
    </dgm:pt>
    <dgm:pt modelId="{7F72CEAD-1C37-4044-AD37-455B3BA8237C}" type="parTrans" cxnId="{4417C54D-D8EA-4641-935C-9EA0678771F6}">
      <dgm:prSet/>
      <dgm:spPr/>
      <dgm:t>
        <a:bodyPr/>
        <a:lstStyle/>
        <a:p>
          <a:endParaRPr lang="ru-RU"/>
        </a:p>
      </dgm:t>
    </dgm:pt>
    <dgm:pt modelId="{DD7B0978-D493-4F79-986D-778714140830}" type="sibTrans" cxnId="{4417C54D-D8EA-4641-935C-9EA0678771F6}">
      <dgm:prSet/>
      <dgm:spPr/>
      <dgm:t>
        <a:bodyPr/>
        <a:lstStyle/>
        <a:p>
          <a:endParaRPr lang="ru-RU"/>
        </a:p>
      </dgm:t>
    </dgm:pt>
    <dgm:pt modelId="{5978F6D2-3F1A-4408-BA06-3410BAF58E77}">
      <dgm:prSet phldrT="[Текст]" custT="1"/>
      <dgm:spPr>
        <a:ln>
          <a:solidFill>
            <a:schemeClr val="accent1">
              <a:lumMod val="60000"/>
              <a:lumOff val="40000"/>
              <a:alpha val="90000"/>
            </a:schemeClr>
          </a:solidFill>
        </a:ln>
      </dgm:spPr>
      <dgm:t>
        <a:bodyPr/>
        <a:lstStyle/>
        <a:p>
          <a:r>
            <a:rPr lang="ru-RU" sz="1400" dirty="0" smtClean="0">
              <a:latin typeface="Times New Roman" pitchFamily="18" charset="0"/>
              <a:cs typeface="Times New Roman" pitchFamily="18" charset="0"/>
            </a:rPr>
            <a:t>Школы без дошкольного образования – ФОТ на весь педагог персонал</a:t>
          </a:r>
          <a:endParaRPr lang="ru-RU" sz="1400" dirty="0">
            <a:latin typeface="Times New Roman" pitchFamily="18" charset="0"/>
            <a:cs typeface="Times New Roman" pitchFamily="18" charset="0"/>
          </a:endParaRPr>
        </a:p>
      </dgm:t>
    </dgm:pt>
    <dgm:pt modelId="{82B890B8-18C7-47DF-BB4D-9FEFCED60BF7}" type="parTrans" cxnId="{7B463306-77A9-40B5-87E7-D06B788C85A9}">
      <dgm:prSet/>
      <dgm:spPr/>
      <dgm:t>
        <a:bodyPr/>
        <a:lstStyle/>
        <a:p>
          <a:endParaRPr lang="ru-RU"/>
        </a:p>
      </dgm:t>
    </dgm:pt>
    <dgm:pt modelId="{766242B0-876B-40B7-AE45-D2AF85EED6C4}" type="sibTrans" cxnId="{7B463306-77A9-40B5-87E7-D06B788C85A9}">
      <dgm:prSet/>
      <dgm:spPr/>
      <dgm:t>
        <a:bodyPr/>
        <a:lstStyle/>
        <a:p>
          <a:endParaRPr lang="ru-RU"/>
        </a:p>
      </dgm:t>
    </dgm:pt>
    <dgm:pt modelId="{017564F9-93C1-40C7-B666-AA0CD0168EBB}">
      <dgm:prSet phldrT="[Текст]" custT="1"/>
      <dgm:spPr>
        <a:ln>
          <a:solidFill>
            <a:schemeClr val="accent1">
              <a:lumMod val="60000"/>
              <a:lumOff val="40000"/>
              <a:alpha val="90000"/>
            </a:schemeClr>
          </a:solidFill>
        </a:ln>
      </dgm:spPr>
      <dgm:t>
        <a:bodyPr/>
        <a:lstStyle/>
        <a:p>
          <a:r>
            <a:rPr lang="ru-RU" sz="1400" dirty="0" smtClean="0">
              <a:latin typeface="Times New Roman" pitchFamily="18" charset="0"/>
              <a:cs typeface="Times New Roman" pitchFamily="18" charset="0"/>
            </a:rPr>
            <a:t>Школы с дошкольным и ДПО – ФОТ в части общего образования – на весь </a:t>
          </a:r>
          <a:r>
            <a:rPr lang="ru-RU" sz="1400" dirty="0" err="1" smtClean="0">
              <a:latin typeface="Times New Roman" pitchFamily="18" charset="0"/>
              <a:cs typeface="Times New Roman" pitchFamily="18" charset="0"/>
            </a:rPr>
            <a:t>пед</a:t>
          </a:r>
          <a:r>
            <a:rPr lang="ru-RU" sz="1400" dirty="0" smtClean="0">
              <a:latin typeface="Times New Roman" pitchFamily="18" charset="0"/>
              <a:cs typeface="Times New Roman" pitchFamily="18" charset="0"/>
            </a:rPr>
            <a:t> персонал ; в части дошкольного образования – только на образовательную услугу(</a:t>
          </a:r>
          <a:r>
            <a:rPr lang="ru-RU" sz="1400" dirty="0" err="1" smtClean="0">
              <a:latin typeface="Times New Roman" pitchFamily="18" charset="0"/>
              <a:cs typeface="Times New Roman" pitchFamily="18" charset="0"/>
            </a:rPr>
            <a:t>пед</a:t>
          </a:r>
          <a:r>
            <a:rPr lang="ru-RU" sz="1400" dirty="0" smtClean="0">
              <a:latin typeface="Times New Roman" pitchFamily="18" charset="0"/>
              <a:cs typeface="Times New Roman" pitchFamily="18" charset="0"/>
            </a:rPr>
            <a:t> работники, воспитатели, заведующий, методист,,, помощники воспитателя, сторожа- муниципалитет)</a:t>
          </a:r>
          <a:endParaRPr lang="ru-RU" sz="1400" dirty="0">
            <a:latin typeface="Times New Roman" pitchFamily="18" charset="0"/>
            <a:cs typeface="Times New Roman" pitchFamily="18" charset="0"/>
          </a:endParaRPr>
        </a:p>
      </dgm:t>
    </dgm:pt>
    <dgm:pt modelId="{37C483A5-FC0F-4227-A286-5743294FC284}" type="parTrans" cxnId="{B5635D27-09BB-45DD-AA5B-6A5AFE82462D}">
      <dgm:prSet/>
      <dgm:spPr/>
      <dgm:t>
        <a:bodyPr/>
        <a:lstStyle/>
        <a:p>
          <a:endParaRPr lang="ru-RU"/>
        </a:p>
      </dgm:t>
    </dgm:pt>
    <dgm:pt modelId="{977387CD-BBCE-4E1A-A6E7-DB49F0370D4F}" type="sibTrans" cxnId="{B5635D27-09BB-45DD-AA5B-6A5AFE82462D}">
      <dgm:prSet/>
      <dgm:spPr/>
      <dgm:t>
        <a:bodyPr/>
        <a:lstStyle/>
        <a:p>
          <a:endParaRPr lang="ru-RU"/>
        </a:p>
      </dgm:t>
    </dgm:pt>
    <dgm:pt modelId="{EE318EF5-9DB6-4C50-AD5F-B067BAA96D25}">
      <dgm:prSet phldrT="[Текст]" custT="1"/>
      <dgm:spPr>
        <a:ln>
          <a:solidFill>
            <a:schemeClr val="accent1">
              <a:lumMod val="60000"/>
              <a:lumOff val="40000"/>
              <a:alpha val="90000"/>
            </a:schemeClr>
          </a:solidFill>
        </a:ln>
      </dgm:spPr>
      <dgm:t>
        <a:bodyPr/>
        <a:lstStyle/>
        <a:p>
          <a:r>
            <a:rPr lang="ru-RU" sz="1400" dirty="0" smtClean="0">
              <a:latin typeface="Times New Roman" pitchFamily="18" charset="0"/>
              <a:cs typeface="Times New Roman" pitchFamily="18" charset="0"/>
            </a:rPr>
            <a:t>Самостоятельные дошкольные учреждения –только образовательная услуга без присмотра и ухода </a:t>
          </a:r>
          <a:endParaRPr lang="ru-RU" sz="1400" dirty="0">
            <a:latin typeface="Times New Roman" pitchFamily="18" charset="0"/>
            <a:cs typeface="Times New Roman" pitchFamily="18" charset="0"/>
          </a:endParaRPr>
        </a:p>
      </dgm:t>
    </dgm:pt>
    <dgm:pt modelId="{839DAEFA-328B-4016-B73B-1BF368ECF227}" type="parTrans" cxnId="{3C4337E1-61E1-4BC1-BA34-E756A8544607}">
      <dgm:prSet/>
      <dgm:spPr/>
      <dgm:t>
        <a:bodyPr/>
        <a:lstStyle/>
        <a:p>
          <a:endParaRPr lang="ru-RU"/>
        </a:p>
      </dgm:t>
    </dgm:pt>
    <dgm:pt modelId="{EFB077C2-D9E6-4449-8DC8-ACABD1E031A0}" type="sibTrans" cxnId="{3C4337E1-61E1-4BC1-BA34-E756A8544607}">
      <dgm:prSet/>
      <dgm:spPr/>
      <dgm:t>
        <a:bodyPr/>
        <a:lstStyle/>
        <a:p>
          <a:endParaRPr lang="ru-RU"/>
        </a:p>
      </dgm:t>
    </dgm:pt>
    <dgm:pt modelId="{E8C9050B-2CDE-49DB-B96C-EFD3792B748C}" type="pres">
      <dgm:prSet presAssocID="{9D7BC3BF-E436-44AB-BF91-D61CCC2F62CF}" presName="Name0" presStyleCnt="0">
        <dgm:presLayoutVars>
          <dgm:dir/>
          <dgm:animLvl val="lvl"/>
          <dgm:resizeHandles/>
        </dgm:presLayoutVars>
      </dgm:prSet>
      <dgm:spPr/>
      <dgm:t>
        <a:bodyPr/>
        <a:lstStyle/>
        <a:p>
          <a:endParaRPr lang="ru-RU"/>
        </a:p>
      </dgm:t>
    </dgm:pt>
    <dgm:pt modelId="{313524C6-E7AB-45D5-BD56-8D2E6D727923}" type="pres">
      <dgm:prSet presAssocID="{72856CB5-6C85-41F2-A299-89B0AD879112}" presName="linNode" presStyleCnt="0"/>
      <dgm:spPr/>
    </dgm:pt>
    <dgm:pt modelId="{06886C6D-4A18-49DB-BEFF-1186CC5FD041}" type="pres">
      <dgm:prSet presAssocID="{72856CB5-6C85-41F2-A299-89B0AD879112}" presName="parentShp" presStyleLbl="node1" presStyleIdx="0" presStyleCnt="2" custScaleX="44676" custScaleY="77509" custLinFactNeighborX="-28274" custLinFactNeighborY="6745">
        <dgm:presLayoutVars>
          <dgm:bulletEnabled val="1"/>
        </dgm:presLayoutVars>
      </dgm:prSet>
      <dgm:spPr/>
      <dgm:t>
        <a:bodyPr/>
        <a:lstStyle/>
        <a:p>
          <a:endParaRPr lang="ru-RU"/>
        </a:p>
      </dgm:t>
    </dgm:pt>
    <dgm:pt modelId="{3D6F5F3A-5AC9-4842-8E8A-C975638A94DE}" type="pres">
      <dgm:prSet presAssocID="{72856CB5-6C85-41F2-A299-89B0AD879112}" presName="childShp" presStyleLbl="bgAccFollowNode1" presStyleIdx="0" presStyleCnt="2" custScaleX="105655" custScaleY="83733" custLinFactNeighborX="-16757" custLinFactNeighborY="3079">
        <dgm:presLayoutVars>
          <dgm:bulletEnabled val="1"/>
        </dgm:presLayoutVars>
      </dgm:prSet>
      <dgm:spPr/>
      <dgm:t>
        <a:bodyPr/>
        <a:lstStyle/>
        <a:p>
          <a:endParaRPr lang="ru-RU"/>
        </a:p>
      </dgm:t>
    </dgm:pt>
    <dgm:pt modelId="{15A9F22D-E4EE-472E-A751-6745DF23B0C1}" type="pres">
      <dgm:prSet presAssocID="{F7835C1A-EA13-4685-9BE6-A5B179206BA5}" presName="spacing" presStyleCnt="0"/>
      <dgm:spPr/>
    </dgm:pt>
    <dgm:pt modelId="{BEF362E8-46A4-4377-84DE-D6AFFF352DEF}" type="pres">
      <dgm:prSet presAssocID="{37F44C13-AEF6-4857-BF2E-00E651DE63BC}" presName="linNode" presStyleCnt="0"/>
      <dgm:spPr/>
    </dgm:pt>
    <dgm:pt modelId="{874087E4-E00E-4469-A857-BAEDA4D9639A}" type="pres">
      <dgm:prSet presAssocID="{37F44C13-AEF6-4857-BF2E-00E651DE63BC}" presName="parentShp" presStyleLbl="node1" presStyleIdx="1" presStyleCnt="2" custScaleX="45532" custScaleY="75411" custLinFactNeighborX="-13406" custLinFactNeighborY="-1933">
        <dgm:presLayoutVars>
          <dgm:bulletEnabled val="1"/>
        </dgm:presLayoutVars>
      </dgm:prSet>
      <dgm:spPr/>
      <dgm:t>
        <a:bodyPr/>
        <a:lstStyle/>
        <a:p>
          <a:endParaRPr lang="ru-RU"/>
        </a:p>
      </dgm:t>
    </dgm:pt>
    <dgm:pt modelId="{763ECB8B-831F-4977-A0F3-7636A5E2956B}" type="pres">
      <dgm:prSet presAssocID="{37F44C13-AEF6-4857-BF2E-00E651DE63BC}" presName="childShp" presStyleLbl="bgAccFollowNode1" presStyleIdx="1" presStyleCnt="2" custScaleX="123633" custScaleY="111721" custLinFactNeighborX="-9632" custLinFactNeighborY="-3932">
        <dgm:presLayoutVars>
          <dgm:bulletEnabled val="1"/>
        </dgm:presLayoutVars>
      </dgm:prSet>
      <dgm:spPr/>
      <dgm:t>
        <a:bodyPr/>
        <a:lstStyle/>
        <a:p>
          <a:endParaRPr lang="ru-RU"/>
        </a:p>
      </dgm:t>
    </dgm:pt>
  </dgm:ptLst>
  <dgm:cxnLst>
    <dgm:cxn modelId="{3C4337E1-61E1-4BC1-BA34-E756A8544607}" srcId="{37F44C13-AEF6-4857-BF2E-00E651DE63BC}" destId="{EE318EF5-9DB6-4C50-AD5F-B067BAA96D25}" srcOrd="4" destOrd="0" parTransId="{839DAEFA-328B-4016-B73B-1BF368ECF227}" sibTransId="{EFB077C2-D9E6-4449-8DC8-ACABD1E031A0}"/>
    <dgm:cxn modelId="{1F6D434B-CD8B-46B8-B340-DB535E847761}" type="presOf" srcId="{109973C8-6A86-43CD-AE8D-A0BAE450A244}" destId="{3D6F5F3A-5AC9-4842-8E8A-C975638A94DE}" srcOrd="0" destOrd="0" presId="urn:microsoft.com/office/officeart/2005/8/layout/vList6"/>
    <dgm:cxn modelId="{6700211F-2E5A-4BA9-907A-6429F593E5E3}" type="presOf" srcId="{017564F9-93C1-40C7-B666-AA0CD0168EBB}" destId="{763ECB8B-831F-4977-A0F3-7636A5E2956B}" srcOrd="0" destOrd="3" presId="urn:microsoft.com/office/officeart/2005/8/layout/vList6"/>
    <dgm:cxn modelId="{CACAC970-F639-4BDD-A2FF-1A8653E5619C}" type="presOf" srcId="{2C784145-3499-4C21-AA2A-A8E8BAC10442}" destId="{3D6F5F3A-5AC9-4842-8E8A-C975638A94DE}" srcOrd="0" destOrd="2" presId="urn:microsoft.com/office/officeart/2005/8/layout/vList6"/>
    <dgm:cxn modelId="{AC33FD3E-DA7D-405C-8C44-7F689C95E38D}" srcId="{72856CB5-6C85-41F2-A299-89B0AD879112}" destId="{2C784145-3499-4C21-AA2A-A8E8BAC10442}" srcOrd="2" destOrd="0" parTransId="{D8D223CF-83EC-43E5-99A2-F3706F48EBA0}" sibTransId="{4D484830-1425-4A18-86F1-8000D93A4B53}"/>
    <dgm:cxn modelId="{7A83BA2D-6A8C-44CE-A16E-4FA76D65516F}" srcId="{9D7BC3BF-E436-44AB-BF91-D61CCC2F62CF}" destId="{37F44C13-AEF6-4857-BF2E-00E651DE63BC}" srcOrd="1" destOrd="0" parTransId="{C2AE0515-FED5-4A02-BFCC-8F2FE76146EB}" sibTransId="{7D7BF28D-E997-4A39-A051-D0A0D81484F4}"/>
    <dgm:cxn modelId="{79EFF853-903F-4D93-9E15-A84D5ED557A1}" srcId="{9D7BC3BF-E436-44AB-BF91-D61CCC2F62CF}" destId="{72856CB5-6C85-41F2-A299-89B0AD879112}" srcOrd="0" destOrd="0" parTransId="{324B488A-A09F-4C3A-BEDA-FF5E265F9431}" sibTransId="{F7835C1A-EA13-4685-9BE6-A5B179206BA5}"/>
    <dgm:cxn modelId="{10FB1376-E14F-4F5B-8EAE-D8C0EDA9B488}" srcId="{72856CB5-6C85-41F2-A299-89B0AD879112}" destId="{109973C8-6A86-43CD-AE8D-A0BAE450A244}" srcOrd="0" destOrd="0" parTransId="{A795B6A1-A3FB-4517-9D25-5E44B1B63887}" sibTransId="{589462D1-37F9-46D8-B208-5D262178A2F4}"/>
    <dgm:cxn modelId="{2528F56A-7048-498A-BD19-F0474F60FAAC}" type="presOf" srcId="{E22F8D15-FFAA-4ECF-9D22-3CFD3D91B792}" destId="{763ECB8B-831F-4977-A0F3-7636A5E2956B}" srcOrd="0" destOrd="1" presId="urn:microsoft.com/office/officeart/2005/8/layout/vList6"/>
    <dgm:cxn modelId="{7B463306-77A9-40B5-87E7-D06B788C85A9}" srcId="{37F44C13-AEF6-4857-BF2E-00E651DE63BC}" destId="{5978F6D2-3F1A-4408-BA06-3410BAF58E77}" srcOrd="2" destOrd="0" parTransId="{82B890B8-18C7-47DF-BB4D-9FEFCED60BF7}" sibTransId="{766242B0-876B-40B7-AE45-D2AF85EED6C4}"/>
    <dgm:cxn modelId="{26E33C53-5DED-4C2F-8DDE-7E2B4BFB7DDB}" type="presOf" srcId="{B4860E8C-429D-4287-B2B4-95820C4763BB}" destId="{763ECB8B-831F-4977-A0F3-7636A5E2956B}" srcOrd="0" destOrd="0" presId="urn:microsoft.com/office/officeart/2005/8/layout/vList6"/>
    <dgm:cxn modelId="{A166A154-9D0B-45BF-8A87-0A6AA460F5F0}" type="presOf" srcId="{EE318EF5-9DB6-4C50-AD5F-B067BAA96D25}" destId="{763ECB8B-831F-4977-A0F3-7636A5E2956B}" srcOrd="0" destOrd="4" presId="urn:microsoft.com/office/officeart/2005/8/layout/vList6"/>
    <dgm:cxn modelId="{B5635D27-09BB-45DD-AA5B-6A5AFE82462D}" srcId="{37F44C13-AEF6-4857-BF2E-00E651DE63BC}" destId="{017564F9-93C1-40C7-B666-AA0CD0168EBB}" srcOrd="3" destOrd="0" parTransId="{37C483A5-FC0F-4227-A286-5743294FC284}" sibTransId="{977387CD-BBCE-4E1A-A6E7-DB49F0370D4F}"/>
    <dgm:cxn modelId="{676AEE2A-4199-443F-97CE-F14E326829F4}" type="presOf" srcId="{72856CB5-6C85-41F2-A299-89B0AD879112}" destId="{06886C6D-4A18-49DB-BEFF-1186CC5FD041}" srcOrd="0" destOrd="0" presId="urn:microsoft.com/office/officeart/2005/8/layout/vList6"/>
    <dgm:cxn modelId="{457FB1C4-4F4F-4E41-BEA6-9EE45137A763}" type="presOf" srcId="{5978F6D2-3F1A-4408-BA06-3410BAF58E77}" destId="{763ECB8B-831F-4977-A0F3-7636A5E2956B}" srcOrd="0" destOrd="2" presId="urn:microsoft.com/office/officeart/2005/8/layout/vList6"/>
    <dgm:cxn modelId="{242B1D3C-411E-487A-9DFD-B8CD4C3AF49A}" srcId="{72856CB5-6C85-41F2-A299-89B0AD879112}" destId="{F1EFC234-E936-4778-AFDA-CF90D03277AD}" srcOrd="1" destOrd="0" parTransId="{612665CB-67FB-41BE-8BA9-0ED0636A7689}" sibTransId="{039F9D24-79D4-4480-9B92-346366D28DE6}"/>
    <dgm:cxn modelId="{4417C54D-D8EA-4641-935C-9EA0678771F6}" srcId="{37F44C13-AEF6-4857-BF2E-00E651DE63BC}" destId="{E22F8D15-FFAA-4ECF-9D22-3CFD3D91B792}" srcOrd="1" destOrd="0" parTransId="{7F72CEAD-1C37-4044-AD37-455B3BA8237C}" sibTransId="{DD7B0978-D493-4F79-986D-778714140830}"/>
    <dgm:cxn modelId="{1A4CF4C8-A957-4BD1-9C2F-A157030F8BEE}" srcId="{37F44C13-AEF6-4857-BF2E-00E651DE63BC}" destId="{B4860E8C-429D-4287-B2B4-95820C4763BB}" srcOrd="0" destOrd="0" parTransId="{548E2B5B-A33B-46AC-A41B-9DAFB0A5B9CE}" sibTransId="{912BF2C6-7EBD-42BF-9390-8EAA1BACBA8C}"/>
    <dgm:cxn modelId="{FEE61521-8B87-4DF6-93AB-04654571887B}" type="presOf" srcId="{37F44C13-AEF6-4857-BF2E-00E651DE63BC}" destId="{874087E4-E00E-4469-A857-BAEDA4D9639A}" srcOrd="0" destOrd="0" presId="urn:microsoft.com/office/officeart/2005/8/layout/vList6"/>
    <dgm:cxn modelId="{6AA614F4-2C59-4202-9CAD-7D9DD2BFD3AB}" type="presOf" srcId="{F1EFC234-E936-4778-AFDA-CF90D03277AD}" destId="{3D6F5F3A-5AC9-4842-8E8A-C975638A94DE}" srcOrd="0" destOrd="1" presId="urn:microsoft.com/office/officeart/2005/8/layout/vList6"/>
    <dgm:cxn modelId="{4FB619F6-2ACD-491E-A24E-516AB30A3A5B}" type="presOf" srcId="{9D7BC3BF-E436-44AB-BF91-D61CCC2F62CF}" destId="{E8C9050B-2CDE-49DB-B96C-EFD3792B748C}" srcOrd="0" destOrd="0" presId="urn:microsoft.com/office/officeart/2005/8/layout/vList6"/>
    <dgm:cxn modelId="{BA70C6E5-B56D-4650-A639-92C2265DED45}" type="presParOf" srcId="{E8C9050B-2CDE-49DB-B96C-EFD3792B748C}" destId="{313524C6-E7AB-45D5-BD56-8D2E6D727923}" srcOrd="0" destOrd="0" presId="urn:microsoft.com/office/officeart/2005/8/layout/vList6"/>
    <dgm:cxn modelId="{22107553-4B8B-4E23-8238-5BFE31A87DDE}" type="presParOf" srcId="{313524C6-E7AB-45D5-BD56-8D2E6D727923}" destId="{06886C6D-4A18-49DB-BEFF-1186CC5FD041}" srcOrd="0" destOrd="0" presId="urn:microsoft.com/office/officeart/2005/8/layout/vList6"/>
    <dgm:cxn modelId="{5762CC28-23FC-48B8-928B-A050877CEBDB}" type="presParOf" srcId="{313524C6-E7AB-45D5-BD56-8D2E6D727923}" destId="{3D6F5F3A-5AC9-4842-8E8A-C975638A94DE}" srcOrd="1" destOrd="0" presId="urn:microsoft.com/office/officeart/2005/8/layout/vList6"/>
    <dgm:cxn modelId="{98F858DC-9719-431B-AFBF-BF8E8F8343CA}" type="presParOf" srcId="{E8C9050B-2CDE-49DB-B96C-EFD3792B748C}" destId="{15A9F22D-E4EE-472E-A751-6745DF23B0C1}" srcOrd="1" destOrd="0" presId="urn:microsoft.com/office/officeart/2005/8/layout/vList6"/>
    <dgm:cxn modelId="{1020B60D-ED07-4A40-92F2-A2F4D8EA0877}" type="presParOf" srcId="{E8C9050B-2CDE-49DB-B96C-EFD3792B748C}" destId="{BEF362E8-46A4-4377-84DE-D6AFFF352DEF}" srcOrd="2" destOrd="0" presId="urn:microsoft.com/office/officeart/2005/8/layout/vList6"/>
    <dgm:cxn modelId="{8A8D463C-EAA1-4771-93E2-DF3E76D00521}" type="presParOf" srcId="{BEF362E8-46A4-4377-84DE-D6AFFF352DEF}" destId="{874087E4-E00E-4469-A857-BAEDA4D9639A}" srcOrd="0" destOrd="0" presId="urn:microsoft.com/office/officeart/2005/8/layout/vList6"/>
    <dgm:cxn modelId="{4854790F-4974-4D20-BF88-1B837E682F85}" type="presParOf" srcId="{BEF362E8-46A4-4377-84DE-D6AFFF352DEF}" destId="{763ECB8B-831F-4977-A0F3-7636A5E2956B}"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B0040C-9D51-40F0-9CFE-772454C722F8}">
      <dsp:nvSpPr>
        <dsp:cNvPr id="0" name=""/>
        <dsp:cNvSpPr/>
      </dsp:nvSpPr>
      <dsp:spPr>
        <a:xfrm>
          <a:off x="0" y="39692"/>
          <a:ext cx="4286280" cy="5207003"/>
        </a:xfrm>
        <a:prstGeom prst="rightArrow">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6F5F3A-5AC9-4842-8E8A-C975638A94DE}">
      <dsp:nvSpPr>
        <dsp:cNvPr id="0" name=""/>
        <dsp:cNvSpPr/>
      </dsp:nvSpPr>
      <dsp:spPr>
        <a:xfrm>
          <a:off x="1656198" y="72003"/>
          <a:ext cx="5112579" cy="1905987"/>
        </a:xfrm>
        <a:prstGeom prst="rightArrow">
          <a:avLst>
            <a:gd name="adj1" fmla="val 75000"/>
            <a:gd name="adj2" fmla="val 50000"/>
          </a:avLst>
        </a:prstGeom>
        <a:solidFill>
          <a:schemeClr val="accent2">
            <a:tint val="40000"/>
            <a:alpha val="90000"/>
            <a:hueOff val="0"/>
            <a:satOff val="0"/>
            <a:lumOff val="0"/>
            <a:alphaOff val="0"/>
          </a:schemeClr>
        </a:solidFill>
        <a:ln w="19050" cap="flat" cmpd="sng" algn="ctr">
          <a:solidFill>
            <a:schemeClr val="accent4">
              <a:lumMod val="75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ru-RU" sz="1400" kern="1200" dirty="0" smtClean="0">
              <a:latin typeface="Times New Roman" pitchFamily="18" charset="0"/>
              <a:cs typeface="Times New Roman" pitchFamily="18" charset="0"/>
            </a:rPr>
            <a:t>Субвенции только учреждениям общего образования (школам): </a:t>
          </a:r>
          <a:endParaRPr lang="ru-RU" sz="1400" kern="1200" dirty="0">
            <a:latin typeface="Times New Roman" pitchFamily="18" charset="0"/>
            <a:cs typeface="Times New Roman" pitchFamily="18" charset="0"/>
          </a:endParaRPr>
        </a:p>
        <a:p>
          <a:pPr marL="114300" lvl="1" indent="-114300" algn="l" defTabSz="622300">
            <a:lnSpc>
              <a:spcPct val="90000"/>
            </a:lnSpc>
            <a:spcBef>
              <a:spcPct val="0"/>
            </a:spcBef>
            <a:spcAft>
              <a:spcPct val="15000"/>
            </a:spcAft>
            <a:buChar char="••"/>
          </a:pPr>
          <a:r>
            <a:rPr lang="ru-RU" sz="1400" kern="1200" dirty="0" smtClean="0">
              <a:latin typeface="Times New Roman" pitchFamily="18" charset="0"/>
              <a:cs typeface="Times New Roman" pitchFamily="18" charset="0"/>
            </a:rPr>
            <a:t>Школы без дошкольного и дополнительного образования  - субвенции в части ФОТ на весь </a:t>
          </a:r>
          <a:r>
            <a:rPr lang="ru-RU" sz="1400" kern="1200" dirty="0" err="1" smtClean="0">
              <a:latin typeface="Times New Roman" pitchFamily="18" charset="0"/>
              <a:cs typeface="Times New Roman" pitchFamily="18" charset="0"/>
            </a:rPr>
            <a:t>пед</a:t>
          </a:r>
          <a:r>
            <a:rPr lang="ru-RU" sz="1400" kern="1200" dirty="0" smtClean="0">
              <a:latin typeface="Times New Roman" pitchFamily="18" charset="0"/>
              <a:cs typeface="Times New Roman" pitchFamily="18" charset="0"/>
            </a:rPr>
            <a:t>. персонал</a:t>
          </a:r>
          <a:endParaRPr lang="ru-RU" sz="1400" kern="1200" dirty="0">
            <a:latin typeface="Times New Roman" pitchFamily="18" charset="0"/>
            <a:cs typeface="Times New Roman" pitchFamily="18" charset="0"/>
          </a:endParaRPr>
        </a:p>
        <a:p>
          <a:pPr marL="114300" lvl="1" indent="-114300" algn="l" defTabSz="622300">
            <a:lnSpc>
              <a:spcPct val="90000"/>
            </a:lnSpc>
            <a:spcBef>
              <a:spcPct val="0"/>
            </a:spcBef>
            <a:spcAft>
              <a:spcPct val="15000"/>
            </a:spcAft>
            <a:buChar char="••"/>
          </a:pPr>
          <a:r>
            <a:rPr lang="ru-RU" sz="1400" kern="1200" dirty="0" smtClean="0">
              <a:latin typeface="Times New Roman" pitchFamily="18" charset="0"/>
              <a:cs typeface="Times New Roman" pitchFamily="18" charset="0"/>
            </a:rPr>
            <a:t>Школы с дошкольным и дополнительным образованием в части ФОТ на весь </a:t>
          </a:r>
          <a:r>
            <a:rPr lang="ru-RU" sz="1400" kern="1200" dirty="0" err="1" smtClean="0">
              <a:latin typeface="Times New Roman" pitchFamily="18" charset="0"/>
              <a:cs typeface="Times New Roman" pitchFamily="18" charset="0"/>
            </a:rPr>
            <a:t>пед</a:t>
          </a:r>
          <a:r>
            <a:rPr lang="ru-RU" sz="1400" kern="1200" dirty="0" smtClean="0">
              <a:latin typeface="Times New Roman" pitchFamily="18" charset="0"/>
              <a:cs typeface="Times New Roman" pitchFamily="18" charset="0"/>
            </a:rPr>
            <a:t>. персонал  </a:t>
          </a:r>
          <a:endParaRPr lang="ru-RU" sz="1400" kern="1200" dirty="0">
            <a:latin typeface="Times New Roman" pitchFamily="18" charset="0"/>
            <a:cs typeface="Times New Roman" pitchFamily="18" charset="0"/>
          </a:endParaRPr>
        </a:p>
      </dsp:txBody>
      <dsp:txXfrm>
        <a:off x="1656198" y="310251"/>
        <a:ext cx="4397834" cy="1429491"/>
      </dsp:txXfrm>
    </dsp:sp>
    <dsp:sp modelId="{06886C6D-4A18-49DB-BEFF-1186CC5FD041}">
      <dsp:nvSpPr>
        <dsp:cNvPr id="0" name=""/>
        <dsp:cNvSpPr/>
      </dsp:nvSpPr>
      <dsp:spPr>
        <a:xfrm>
          <a:off x="0" y="226289"/>
          <a:ext cx="1441229" cy="1764312"/>
        </a:xfrm>
        <a:prstGeom prst="roundRect">
          <a:avLst/>
        </a:prstGeom>
        <a:solidFill>
          <a:schemeClr val="tx2">
            <a:lumMod val="40000"/>
            <a:lumOff val="6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lvl="0" algn="ctr" defTabSz="1689100">
            <a:lnSpc>
              <a:spcPct val="90000"/>
            </a:lnSpc>
            <a:spcBef>
              <a:spcPct val="0"/>
            </a:spcBef>
            <a:spcAft>
              <a:spcPct val="35000"/>
            </a:spcAft>
          </a:pPr>
          <a:r>
            <a:rPr lang="ru-RU" sz="3800" kern="1200" dirty="0" smtClean="0">
              <a:solidFill>
                <a:schemeClr val="tx1"/>
              </a:solidFill>
            </a:rPr>
            <a:t>2013</a:t>
          </a:r>
          <a:endParaRPr lang="ru-RU" sz="3800" kern="1200" dirty="0">
            <a:solidFill>
              <a:schemeClr val="tx1"/>
            </a:solidFill>
          </a:endParaRPr>
        </a:p>
      </dsp:txBody>
      <dsp:txXfrm>
        <a:off x="70355" y="296644"/>
        <a:ext cx="1300519" cy="1623602"/>
      </dsp:txXfrm>
    </dsp:sp>
    <dsp:sp modelId="{763ECB8B-831F-4977-A0F3-7636A5E2956B}">
      <dsp:nvSpPr>
        <dsp:cNvPr id="0" name=""/>
        <dsp:cNvSpPr/>
      </dsp:nvSpPr>
      <dsp:spPr>
        <a:xfrm>
          <a:off x="1467390" y="2046029"/>
          <a:ext cx="5976681" cy="2543069"/>
        </a:xfrm>
        <a:prstGeom prst="rightArrow">
          <a:avLst>
            <a:gd name="adj1" fmla="val 75000"/>
            <a:gd name="adj2" fmla="val 50000"/>
          </a:avLst>
        </a:prstGeom>
        <a:solidFill>
          <a:schemeClr val="accent2">
            <a:tint val="40000"/>
            <a:alpha val="90000"/>
            <a:hueOff val="887755"/>
            <a:satOff val="-13107"/>
            <a:lumOff val="-1362"/>
            <a:alphaOff val="0"/>
          </a:schemeClr>
        </a:solidFill>
        <a:ln w="19050" cap="flat" cmpd="sng" algn="ctr">
          <a:solidFill>
            <a:schemeClr val="accent1">
              <a:lumMod val="60000"/>
              <a:lumOff val="4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ru-RU" sz="1400" b="1" kern="1200" dirty="0" smtClean="0">
              <a:latin typeface="Times New Roman" pitchFamily="18" charset="0"/>
              <a:cs typeface="Times New Roman" pitchFamily="18" charset="0"/>
            </a:rPr>
            <a:t>Дошкольные в полномочия регионов</a:t>
          </a:r>
          <a:endParaRPr lang="ru-RU" sz="1400" b="1" kern="1200" dirty="0">
            <a:latin typeface="Times New Roman" pitchFamily="18" charset="0"/>
            <a:cs typeface="Times New Roman" pitchFamily="18" charset="0"/>
          </a:endParaRPr>
        </a:p>
        <a:p>
          <a:pPr marL="114300" lvl="1" indent="-114300" algn="l" defTabSz="622300">
            <a:lnSpc>
              <a:spcPct val="90000"/>
            </a:lnSpc>
            <a:spcBef>
              <a:spcPct val="0"/>
            </a:spcBef>
            <a:spcAft>
              <a:spcPct val="15000"/>
            </a:spcAft>
            <a:buChar char="••"/>
          </a:pPr>
          <a:r>
            <a:rPr lang="ru-RU" sz="1400" kern="1200" dirty="0" smtClean="0">
              <a:latin typeface="Times New Roman" pitchFamily="18" charset="0"/>
              <a:cs typeface="Times New Roman" pitchFamily="18" charset="0"/>
            </a:rPr>
            <a:t>Субвенция:</a:t>
          </a:r>
          <a:endParaRPr lang="ru-RU" sz="1400" kern="1200" dirty="0">
            <a:latin typeface="Times New Roman" pitchFamily="18" charset="0"/>
            <a:cs typeface="Times New Roman" pitchFamily="18" charset="0"/>
          </a:endParaRPr>
        </a:p>
        <a:p>
          <a:pPr marL="114300" lvl="1" indent="-114300" algn="l" defTabSz="622300">
            <a:lnSpc>
              <a:spcPct val="90000"/>
            </a:lnSpc>
            <a:spcBef>
              <a:spcPct val="0"/>
            </a:spcBef>
            <a:spcAft>
              <a:spcPct val="15000"/>
            </a:spcAft>
            <a:buChar char="••"/>
          </a:pPr>
          <a:r>
            <a:rPr lang="ru-RU" sz="1400" kern="1200" dirty="0" smtClean="0">
              <a:latin typeface="Times New Roman" pitchFamily="18" charset="0"/>
              <a:cs typeface="Times New Roman" pitchFamily="18" charset="0"/>
            </a:rPr>
            <a:t>Школы без дошкольного образования – ФОТ на весь педагог персонал</a:t>
          </a:r>
          <a:endParaRPr lang="ru-RU" sz="1400" kern="1200" dirty="0">
            <a:latin typeface="Times New Roman" pitchFamily="18" charset="0"/>
            <a:cs typeface="Times New Roman" pitchFamily="18" charset="0"/>
          </a:endParaRPr>
        </a:p>
        <a:p>
          <a:pPr marL="114300" lvl="1" indent="-114300" algn="l" defTabSz="622300">
            <a:lnSpc>
              <a:spcPct val="90000"/>
            </a:lnSpc>
            <a:spcBef>
              <a:spcPct val="0"/>
            </a:spcBef>
            <a:spcAft>
              <a:spcPct val="15000"/>
            </a:spcAft>
            <a:buChar char="••"/>
          </a:pPr>
          <a:r>
            <a:rPr lang="ru-RU" sz="1400" kern="1200" dirty="0" smtClean="0">
              <a:latin typeface="Times New Roman" pitchFamily="18" charset="0"/>
              <a:cs typeface="Times New Roman" pitchFamily="18" charset="0"/>
            </a:rPr>
            <a:t>Школы с дошкольным и ДПО – ФОТ в части общего образования – на весь </a:t>
          </a:r>
          <a:r>
            <a:rPr lang="ru-RU" sz="1400" kern="1200" dirty="0" err="1" smtClean="0">
              <a:latin typeface="Times New Roman" pitchFamily="18" charset="0"/>
              <a:cs typeface="Times New Roman" pitchFamily="18" charset="0"/>
            </a:rPr>
            <a:t>пед</a:t>
          </a:r>
          <a:r>
            <a:rPr lang="ru-RU" sz="1400" kern="1200" dirty="0" smtClean="0">
              <a:latin typeface="Times New Roman" pitchFamily="18" charset="0"/>
              <a:cs typeface="Times New Roman" pitchFamily="18" charset="0"/>
            </a:rPr>
            <a:t> персонал ; в части дошкольного образования – только на образовательную услугу(</a:t>
          </a:r>
          <a:r>
            <a:rPr lang="ru-RU" sz="1400" kern="1200" dirty="0" err="1" smtClean="0">
              <a:latin typeface="Times New Roman" pitchFamily="18" charset="0"/>
              <a:cs typeface="Times New Roman" pitchFamily="18" charset="0"/>
            </a:rPr>
            <a:t>пед</a:t>
          </a:r>
          <a:r>
            <a:rPr lang="ru-RU" sz="1400" kern="1200" dirty="0" smtClean="0">
              <a:latin typeface="Times New Roman" pitchFamily="18" charset="0"/>
              <a:cs typeface="Times New Roman" pitchFamily="18" charset="0"/>
            </a:rPr>
            <a:t> работники, воспитатели, заведующий, методист,,, помощники воспитателя, сторожа- муниципалитет)</a:t>
          </a:r>
          <a:endParaRPr lang="ru-RU" sz="1400" kern="1200" dirty="0">
            <a:latin typeface="Times New Roman" pitchFamily="18" charset="0"/>
            <a:cs typeface="Times New Roman" pitchFamily="18" charset="0"/>
          </a:endParaRPr>
        </a:p>
        <a:p>
          <a:pPr marL="114300" lvl="1" indent="-114300" algn="l" defTabSz="622300">
            <a:lnSpc>
              <a:spcPct val="90000"/>
            </a:lnSpc>
            <a:spcBef>
              <a:spcPct val="0"/>
            </a:spcBef>
            <a:spcAft>
              <a:spcPct val="15000"/>
            </a:spcAft>
            <a:buChar char="••"/>
          </a:pPr>
          <a:r>
            <a:rPr lang="ru-RU" sz="1400" kern="1200" dirty="0" smtClean="0">
              <a:latin typeface="Times New Roman" pitchFamily="18" charset="0"/>
              <a:cs typeface="Times New Roman" pitchFamily="18" charset="0"/>
            </a:rPr>
            <a:t>Самостоятельные дошкольные учреждения –только образовательная услуга без присмотра и ухода </a:t>
          </a:r>
          <a:endParaRPr lang="ru-RU" sz="1400" kern="1200" dirty="0">
            <a:latin typeface="Times New Roman" pitchFamily="18" charset="0"/>
            <a:cs typeface="Times New Roman" pitchFamily="18" charset="0"/>
          </a:endParaRPr>
        </a:p>
      </dsp:txBody>
      <dsp:txXfrm>
        <a:off x="1467390" y="2363913"/>
        <a:ext cx="5023030" cy="1907301"/>
      </dsp:txXfrm>
    </dsp:sp>
    <dsp:sp modelId="{874087E4-E00E-4469-A857-BAEDA4D9639A}">
      <dsp:nvSpPr>
        <dsp:cNvPr id="0" name=""/>
        <dsp:cNvSpPr/>
      </dsp:nvSpPr>
      <dsp:spPr>
        <a:xfrm>
          <a:off x="0" y="2504788"/>
          <a:ext cx="1467408" cy="1716556"/>
        </a:xfrm>
        <a:prstGeom prst="roundRect">
          <a:avLst/>
        </a:prstGeom>
        <a:solidFill>
          <a:schemeClr val="accent2">
            <a:hueOff val="838776"/>
            <a:satOff val="-7923"/>
            <a:lumOff val="-823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lvl="0" algn="ctr" defTabSz="1689100">
            <a:lnSpc>
              <a:spcPct val="90000"/>
            </a:lnSpc>
            <a:spcBef>
              <a:spcPct val="0"/>
            </a:spcBef>
            <a:spcAft>
              <a:spcPct val="35000"/>
            </a:spcAft>
          </a:pPr>
          <a:r>
            <a:rPr lang="ru-RU" sz="3800" kern="1200" dirty="0" smtClean="0">
              <a:solidFill>
                <a:schemeClr val="tx1"/>
              </a:solidFill>
            </a:rPr>
            <a:t>2014</a:t>
          </a:r>
          <a:endParaRPr lang="ru-RU" sz="3800" kern="1200" dirty="0">
            <a:solidFill>
              <a:schemeClr val="tx1"/>
            </a:solidFill>
          </a:endParaRPr>
        </a:p>
      </dsp:txBody>
      <dsp:txXfrm>
        <a:off x="71633" y="2576421"/>
        <a:ext cx="1324142" cy="157329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004529-D6BB-461E-8881-D8728F30154D}" type="datetimeFigureOut">
              <a:rPr lang="ru-RU" smtClean="0"/>
              <a:pPr/>
              <a:t>10.02.2014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504CA0-E118-4486-AE8A-7E9437C1E0C0}" type="slidenum">
              <a:rPr lang="ru-RU" smtClean="0"/>
              <a:pPr/>
              <a:t>‹#›</a:t>
            </a:fld>
            <a:endParaRPr lang="ru-RU"/>
          </a:p>
        </p:txBody>
      </p:sp>
    </p:spTree>
    <p:extLst>
      <p:ext uri="{BB962C8B-B14F-4D97-AF65-F5344CB8AC3E}">
        <p14:creationId xmlns:p14="http://schemas.microsoft.com/office/powerpoint/2010/main" val="54577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776FEE2-9AAD-40AF-9FE0-201BF6947AB3}" type="slidenum">
              <a:rPr lang="ru-RU" smtClean="0"/>
              <a:pPr fontAlgn="base">
                <a:spcBef>
                  <a:spcPct val="0"/>
                </a:spcBef>
                <a:spcAft>
                  <a:spcPct val="0"/>
                </a:spcAft>
                <a:defRPr/>
              </a:pPr>
              <a:t>9</a:t>
            </a:fld>
            <a:endParaRPr lang="ru-RU" smtClean="0"/>
          </a:p>
        </p:txBody>
      </p:sp>
      <p:sp>
        <p:nvSpPr>
          <p:cNvPr id="1587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Заметки 2"/>
          <p:cNvSpPr>
            <a:spLocks noGrp="1"/>
          </p:cNvSpPr>
          <p:nvPr>
            <p:ph type="body" idx="1"/>
          </p:nvPr>
        </p:nvSpPr>
        <p:spPr/>
        <p:txBody>
          <a:bodyPr>
            <a:normAutofit fontScale="92500" lnSpcReduction="20000"/>
          </a:bodyPr>
          <a:lstStyle/>
          <a:p>
            <a:pPr>
              <a:defRPr/>
            </a:pPr>
            <a:r>
              <a:rPr lang="ru-RU" dirty="0" smtClean="0"/>
              <a:t>Расчет нормативных затрат на оказание услуг может осуществляться с использованием различных методов:</a:t>
            </a:r>
          </a:p>
          <a:p>
            <a:pPr lvl="1">
              <a:defRPr/>
            </a:pPr>
            <a:r>
              <a:rPr lang="ru-RU" dirty="0" smtClean="0"/>
              <a:t>нормативный метод (</a:t>
            </a:r>
            <a:r>
              <a:rPr lang="ru-RU" dirty="0" err="1" smtClean="0"/>
              <a:t>метод</a:t>
            </a:r>
            <a:r>
              <a:rPr lang="ru-RU" dirty="0" smtClean="0"/>
              <a:t> прямого счета),</a:t>
            </a:r>
          </a:p>
          <a:p>
            <a:pPr lvl="1">
              <a:defRPr/>
            </a:pPr>
            <a:r>
              <a:rPr lang="ru-RU" dirty="0" smtClean="0"/>
              <a:t>структурный метод (для отдельных статей затрат),</a:t>
            </a:r>
          </a:p>
          <a:p>
            <a:pPr lvl="1">
              <a:defRPr/>
            </a:pPr>
            <a:r>
              <a:rPr lang="ru-RU" dirty="0" smtClean="0"/>
              <a:t>экспертный метод (для отдельных статей затрат),</a:t>
            </a:r>
          </a:p>
          <a:p>
            <a:pPr lvl="1">
              <a:defRPr/>
            </a:pPr>
            <a:r>
              <a:rPr lang="ru-RU" dirty="0" smtClean="0"/>
              <a:t>метод «первоначальных нормативных затрат».</a:t>
            </a:r>
          </a:p>
          <a:p>
            <a:pPr>
              <a:defRPr/>
            </a:pPr>
            <a:r>
              <a:rPr lang="ru-RU" dirty="0" smtClean="0"/>
              <a:t>Вместе с тем </a:t>
            </a:r>
            <a:r>
              <a:rPr lang="ru-RU" u="sng" dirty="0" smtClean="0"/>
              <a:t>в рамках переходного периода</a:t>
            </a:r>
            <a:r>
              <a:rPr lang="ru-RU" dirty="0" smtClean="0"/>
              <a:t> может применяться метод «Первоначальных нормативных затрат» (или метод обратного счета). Метод обратного счета подразумевает формирование норматива, исходя из сметы расходов учреждения прошлого, текущего или планируемого года (при наличии данных для расчета) путем деления суммы текущих расходов учреждения на количество услуг, оказанных в соответствующем периоде. При этом в сумму текущих расходов учреждения не рекомендуется включать расходы «разового характера», например инвестиционные расходы, расходы на оказание услуг на платной основе и иные расходы, не связанные с оказанием услуги, нормативные затраты на которую рассчитываются.</a:t>
            </a:r>
          </a:p>
          <a:p>
            <a:pPr>
              <a:defRPr/>
            </a:pPr>
            <a:r>
              <a:rPr lang="ru-RU" dirty="0" smtClean="0"/>
              <a:t>Методом обратного счета могут устанавливаться отдельные нормативные затраты на услугу для каждого учреждения или могут устанавливаться единые нормативные затраты на услугу для всех учреждений, ее оказывающих путем усреднения. Однако, такое усреднение может привести к резкому изменению объемов финансирования отдельных учреждений. Выходом из подобных ситуаций может стать установление коэффициентов удорожания (удешевления) стоимости услуги для  различных условий ее оказания (различные территории (город, село), категории учреждений (например, малокомплектные школы, коррекционные школы, лицей, гимназия)  и прочее). </a:t>
            </a:r>
          </a:p>
          <a:p>
            <a:pPr>
              <a:defRPr/>
            </a:pPr>
            <a:r>
              <a:rPr lang="ru-RU" dirty="0" smtClean="0"/>
              <a:t> Метод обратного счета может применяться учредителем при установлении первоначальных нормативов затрат на оказание услуги, однако в дальнейшем (по окончании переходного периода, установленного законодательством) рекомендуется его пересмотреть и изменить в пользу иных методов.</a:t>
            </a:r>
          </a:p>
          <a:p>
            <a:pPr>
              <a:defRPr/>
            </a:pPr>
            <a:endParaRPr lang="ru-RU" dirty="0"/>
          </a:p>
        </p:txBody>
      </p:sp>
      <p:sp>
        <p:nvSpPr>
          <p:cNvPr id="4" name="Номер слайда 3"/>
          <p:cNvSpPr>
            <a:spLocks noGrp="1"/>
          </p:cNvSpPr>
          <p:nvPr>
            <p:ph type="sldNum" sz="quarter" idx="5"/>
          </p:nvPr>
        </p:nvSpPr>
        <p:spPr/>
        <p:txBody>
          <a:bodyPr/>
          <a:lstStyle/>
          <a:p>
            <a:pPr>
              <a:defRPr/>
            </a:pPr>
            <a:fld id="{88F20215-9D65-4438-90FE-AA8D03FEC411}" type="slidenum">
              <a:rPr lang="ru-RU" smtClean="0"/>
              <a:pPr>
                <a:defRPr/>
              </a:pPr>
              <a:t>18</a:t>
            </a:fld>
            <a:endParaRPr 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ru-RU" dirty="0" smtClean="0"/>
              <a:t>Рекомендованная форма государственного (муниципального) задания (отдельным файлом)</a:t>
            </a:r>
          </a:p>
          <a:p>
            <a:r>
              <a:rPr lang="ru-RU" dirty="0" smtClean="0"/>
              <a:t>Важно отметить, что при составлении государственного (муниципального) задания учредитель включает в него, в том числе и услуги,  оказываемые за плату, если это предусмотрено законодательством Российской Федерации, при этом в государственном задании обязательно должна содержаться ссылка на соответствующее основания для взимания платы - федеральный закон, и обозначен порядок определения и взимания платы за услугу.</a:t>
            </a:r>
          </a:p>
          <a:p>
            <a:r>
              <a:rPr lang="ru-RU" dirty="0" smtClean="0"/>
              <a:t>Показатели государственного (муниципального) задания должны своевременно доводиться до учреждения для обеспечения возможности формирования им плана финансово-хозяйственной деятельности на очередной финансовый год (на очередной финансовый год и плановый период). </a:t>
            </a:r>
          </a:p>
          <a:p>
            <a:r>
              <a:rPr lang="ru-RU" i="1" dirty="0" smtClean="0"/>
              <a:t>Справка: С 1 января 2012 года Федеральным законом предусмотрено составление и утверждение для каждого учреждения плана финансово-хозяйственной деятельности (часть 3.3 статьи 32 Федерального закона от 12.01.1996 г. № 7-ФЗ). План финансово-хозяйственной деятельности является важнейшим документом деятельности бюджетного и автономного, а также казенного учреждения. Он формируется учреждением и утверждается в порядке, определенном учредителем в соответствии с требованиями, установленными Минфином России в приказе Минфина России от 28 июля 2010 г. № 81н «О требованиях к плану финансово-хозяйственной деятельности государственного (муниципального) учреждения». </a:t>
            </a:r>
            <a:r>
              <a:rPr lang="ru-RU" dirty="0" smtClean="0"/>
              <a:t>Дополнительно к государственному (муниципальному) заданию учредителю рекомендуется составлять и подписывать с учреждением соглашение о предоставлении субсидии на выполнение государственного (муниципального) задания (далее – соглашение), в котором могут быть определены права и обязанности сторон, а также правила и условия получения субсидии и выполнения соответствующего задания. Необходимо подчеркнуть, что государственное (муниципальное) задание и соглашение являются основными документами, регламентирующими взаимоотношения между учредителем и учреждением в процессе выполнения учреждением государственного (муниципального) задания на оказание услуг (выполнение работ). </a:t>
            </a:r>
          </a:p>
          <a:p>
            <a:r>
              <a:rPr lang="ru-RU" dirty="0" smtClean="0"/>
              <a:t>В порядке контроля за выполнением государственных (муниципальных) заданий, установленном учредителем, должна содержаться детализация контрольных мероприятий, а именно:</a:t>
            </a:r>
          </a:p>
          <a:p>
            <a:pPr lvl="1"/>
            <a:r>
              <a:rPr lang="ru-RU" dirty="0" smtClean="0"/>
              <a:t>параметры контроля и специфика контрольных мероприятий для отдельных учреждений и видов услуг;</a:t>
            </a:r>
          </a:p>
          <a:p>
            <a:pPr lvl="1"/>
            <a:r>
              <a:rPr lang="ru-RU" dirty="0" smtClean="0"/>
              <a:t>график и сроки проведения контрольных мероприятий;</a:t>
            </a:r>
          </a:p>
          <a:p>
            <a:pPr lvl="1"/>
            <a:r>
              <a:rPr lang="ru-RU" dirty="0" smtClean="0"/>
              <a:t>лица (организации), ответственные за проведение контрольных мероприятий и др.</a:t>
            </a:r>
          </a:p>
          <a:p>
            <a:r>
              <a:rPr lang="ru-RU" dirty="0" smtClean="0"/>
              <a:t>Контроль за выполнением государственных заданий может осуществляться в следующих основных формах:</a:t>
            </a:r>
          </a:p>
          <a:p>
            <a:pPr lvl="1"/>
            <a:r>
              <a:rPr lang="ru-RU" dirty="0" err="1" smtClean="0"/>
              <a:t>камерально</a:t>
            </a:r>
            <a:r>
              <a:rPr lang="ru-RU" dirty="0" smtClean="0"/>
              <a:t> (на основании представляемых с установленной периодичностью отчетов о выполнении задания);</a:t>
            </a:r>
          </a:p>
          <a:p>
            <a:pPr lvl="1"/>
            <a:r>
              <a:rPr lang="ru-RU" dirty="0" smtClean="0"/>
              <a:t>путем сбора дополнительной информации о выполнении задания (опросы, исследования, материалы, представленные самими учреждениями);</a:t>
            </a:r>
          </a:p>
          <a:p>
            <a:pPr lvl="1"/>
            <a:r>
              <a:rPr lang="ru-RU" dirty="0" smtClean="0"/>
              <a:t>путем выездной проверки для контроля достоверности представленной учреждением информации.</a:t>
            </a:r>
          </a:p>
          <a:p>
            <a:pPr eaLnBrk="1" hangingPunct="1">
              <a:spcBef>
                <a:spcPct val="0"/>
              </a:spcBef>
            </a:pPr>
            <a:r>
              <a:rPr lang="ru-RU" i="1" dirty="0" smtClean="0"/>
              <a:t>приказе Минфина России и Минэкономразвития России от 29.10.2010 г. № 136–</a:t>
            </a:r>
            <a:r>
              <a:rPr lang="ru-RU" i="1" dirty="0" err="1" smtClean="0"/>
              <a:t>н</a:t>
            </a:r>
            <a:r>
              <a:rPr lang="ru-RU" i="1" dirty="0" smtClean="0"/>
              <a:t>/528 (01.11.2010)</a:t>
            </a:r>
            <a:r>
              <a:rPr lang="ru-RU" dirty="0" smtClean="0"/>
              <a:t>  приведены </a:t>
            </a:r>
            <a:r>
              <a:rPr lang="ru-RU" dirty="0" err="1" smtClean="0"/>
              <a:t>особеннгсти</a:t>
            </a:r>
            <a:r>
              <a:rPr lang="ru-RU" dirty="0" smtClean="0"/>
              <a:t> видов перечней услуг (работ): </a:t>
            </a:r>
            <a:r>
              <a:rPr lang="ru-RU" b="1" dirty="0" smtClean="0"/>
              <a:t>ведомственные и отраслевые (базовые</a:t>
            </a:r>
            <a:r>
              <a:rPr lang="ru-RU" dirty="0" smtClean="0"/>
              <a:t>) </a:t>
            </a:r>
          </a:p>
          <a:p>
            <a:r>
              <a:rPr lang="ru-RU" dirty="0" smtClean="0"/>
              <a:t>На сегодня МОН РФ утвердило ведомственный перечень, отраслевой перечень пока не разработан. </a:t>
            </a:r>
            <a:r>
              <a:rPr lang="ru-RU" i="1" dirty="0" smtClean="0"/>
              <a:t>«Ведомственный перечень государственных услуг (работ), оказываемых (выполняемых) находящимися в ведении МОН РФ федеральными государственными учреждениями в качестве основных видов деятельности (12января 2011года №ИБ–2/02вн)»</a:t>
            </a:r>
            <a:endParaRPr lang="ru-RU" dirty="0" smtClean="0"/>
          </a:p>
          <a:p>
            <a:r>
              <a:rPr lang="ru-RU" dirty="0" smtClean="0"/>
              <a:t> </a:t>
            </a:r>
          </a:p>
          <a:p>
            <a:r>
              <a:rPr lang="ru-RU" dirty="0" smtClean="0"/>
              <a:t>Ведомственный перечень услуг, утвержденный МОН РФ, имеет несколько недостатков. С одной стороны, он не охватывает все типы учреждений, которые имеются в отрасли, так как он разрабатывался только для учреждений, которые имеются на федеральном уровне. С другой, он носит очень «общий характер», большая часть услуг и работ там не представлена. При таком перечне услуг возможен вариант «одно учреждение – одна услуга». Для дошкольных учреждений, например, предусмотрена только одна услуга. Для общеобразовательных школ – три услуги начальная школа, основная, полная средняя школа.</a:t>
            </a:r>
            <a:r>
              <a:rPr lang="ru-RU" b="1" dirty="0" smtClean="0"/>
              <a:t> Субъекты РФ</a:t>
            </a:r>
            <a:r>
              <a:rPr lang="ru-RU" dirty="0" smtClean="0"/>
              <a:t> могут пойти по пути «одно учреждение – одна услуга», при этом стоимость услуги – это фактические расходы учреждения, деленные на число потребителей услуги. Такой вариант не запрещается законом, это даже предусмотрено на переходный период. Но здесь есть риск того, что ряд услуг не будет профинансирован бюджетом. Например, надо будет доказать, что услуга «Реализация основных общеобразовательных программ начального общего образования» может включать и группы продленного дня и др.</a:t>
            </a:r>
          </a:p>
          <a:p>
            <a:endParaRPr lang="ru-RU" dirty="0" smtClean="0"/>
          </a:p>
          <a:p>
            <a:endParaRPr lang="ru-RU" dirty="0" smtClean="0"/>
          </a:p>
        </p:txBody>
      </p:sp>
      <p:sp>
        <p:nvSpPr>
          <p:cNvPr id="4" name="Номер слайда 3"/>
          <p:cNvSpPr>
            <a:spLocks noGrp="1"/>
          </p:cNvSpPr>
          <p:nvPr>
            <p:ph type="sldNum" sz="quarter" idx="5"/>
          </p:nvPr>
        </p:nvSpPr>
        <p:spPr/>
        <p:txBody>
          <a:bodyPr/>
          <a:lstStyle/>
          <a:p>
            <a:pPr>
              <a:defRPr/>
            </a:pPr>
            <a:fld id="{C26F99FB-438D-43E3-B5BE-156823F5BC9B}" type="slidenum">
              <a:rPr lang="ru-RU" smtClean="0"/>
              <a:pPr>
                <a:defRPr/>
              </a:pPr>
              <a:t>19</a:t>
            </a:fld>
            <a:endParaRPr 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fontScale="47500" lnSpcReduction="20000"/>
          </a:bodyPr>
          <a:lstStyle/>
          <a:p>
            <a:r>
              <a:rPr lang="ru-RU" sz="1200" b="1" i="0" kern="1200" dirty="0" smtClean="0">
                <a:solidFill>
                  <a:schemeClr val="tx1"/>
                </a:solidFill>
                <a:latin typeface="+mn-lt"/>
                <a:ea typeface="+mn-ea"/>
                <a:cs typeface="+mn-cs"/>
              </a:rPr>
              <a:t>- Наталия Георгиевна, все-таки в каких случаях заработок учителя действительно вырастет на 30 процентов, а в каких – будет соответствовать средней зарплате работников по экономике региона, то есть, скорее всего, 30-процентного увеличения зарплат в ряде мест учителям ждать не приходится?</a:t>
            </a:r>
            <a:r>
              <a:rPr lang="ru-RU" dirty="0" smtClean="0"/>
              <a:t/>
            </a:r>
            <a:br>
              <a:rPr lang="ru-RU" dirty="0" smtClean="0"/>
            </a:br>
            <a:r>
              <a:rPr lang="ru-RU" dirty="0" smtClean="0"/>
              <a:t/>
            </a:r>
            <a:br>
              <a:rPr lang="ru-RU" dirty="0" smtClean="0"/>
            </a:br>
            <a:r>
              <a:rPr lang="ru-RU" sz="1200" b="0" i="0" kern="1200" dirty="0" smtClean="0">
                <a:solidFill>
                  <a:schemeClr val="tx1"/>
                </a:solidFill>
                <a:latin typeface="+mn-lt"/>
                <a:ea typeface="+mn-ea"/>
                <a:cs typeface="+mn-cs"/>
              </a:rPr>
              <a:t>- В правилах, утвержденных постановлением № 436 правительства России "О порядке предоставления в 2011 - 2013 годах субсидий из федерального бюджета бюджетам субъектов Российской Федерации на модернизацию региональных систем общего образования" содержится показатель "соотношение среднемесячной зарплаты учителей и заработной платы работников в целом по экономике".</a:t>
            </a:r>
            <a:r>
              <a:rPr lang="ru-RU" dirty="0" smtClean="0"/>
              <a:t/>
            </a:r>
            <a:br>
              <a:rPr lang="ru-RU" dirty="0" smtClean="0"/>
            </a:br>
            <a:r>
              <a:rPr lang="ru-RU" sz="1200" b="0" i="0" kern="1200" dirty="0" smtClean="0">
                <a:solidFill>
                  <a:schemeClr val="tx1"/>
                </a:solidFill>
                <a:latin typeface="+mn-lt"/>
                <a:ea typeface="+mn-ea"/>
                <a:cs typeface="+mn-cs"/>
              </a:rPr>
              <a:t>С другой стороны, премьер говорил о необходимости повышения зарплаты учителей на 30%. И каждый регион имеет право выбрать: повысить зарплату учителям на 30 процентов или же довести ее до уровня средней зарплаты работников, занятых в экономике региона.</a:t>
            </a:r>
            <a:r>
              <a:rPr lang="ru-RU" dirty="0" smtClean="0"/>
              <a:t/>
            </a:r>
            <a:br>
              <a:rPr lang="ru-RU" dirty="0" smtClean="0"/>
            </a:br>
            <a:r>
              <a:rPr lang="ru-RU" sz="1200" b="0" i="0" kern="1200" dirty="0" smtClean="0">
                <a:solidFill>
                  <a:schemeClr val="tx1"/>
                </a:solidFill>
                <a:latin typeface="+mn-lt"/>
                <a:ea typeface="+mn-ea"/>
                <a:cs typeface="+mn-cs"/>
              </a:rPr>
              <a:t>Почти в половине субъектов Федерации зарплата учителей будет уже к сентябрю находиться на уровне средней по экономике региона, а в нескольких - даже его превысит. В значительной части регионов для достижения среднего уровня по экономике необходимо повышение менее чем на 30 процентов. Например, в Кабардино-Балкарии – на 7 процентов. В Новгородской области средняя зарплата учителей уже несколько выше, чем средняя по экономике.</a:t>
            </a:r>
            <a:r>
              <a:rPr lang="ru-RU" dirty="0" smtClean="0"/>
              <a:t/>
            </a:r>
            <a:br>
              <a:rPr lang="ru-RU" dirty="0" smtClean="0"/>
            </a:br>
            <a:r>
              <a:rPr lang="ru-RU" sz="1200" b="0" i="0" kern="1200" dirty="0" smtClean="0">
                <a:solidFill>
                  <a:schemeClr val="tx1"/>
                </a:solidFill>
                <a:latin typeface="+mn-lt"/>
                <a:ea typeface="+mn-ea"/>
                <a:cs typeface="+mn-cs"/>
              </a:rPr>
              <a:t>В таких регионах повышение зарплаты будет ниже, чем на 30 процентов, и придется объяснять учителям - почему.</a:t>
            </a:r>
            <a:r>
              <a:rPr lang="ru-RU" dirty="0" smtClean="0"/>
              <a:t/>
            </a:r>
            <a:br>
              <a:rPr lang="ru-RU" dirty="0" smtClean="0"/>
            </a:br>
            <a:r>
              <a:rPr lang="ru-RU" sz="1200" b="0" i="0" kern="1200" dirty="0" smtClean="0">
                <a:solidFill>
                  <a:schemeClr val="tx1"/>
                </a:solidFill>
                <a:latin typeface="+mn-lt"/>
                <a:ea typeface="+mn-ea"/>
                <a:cs typeface="+mn-cs"/>
              </a:rPr>
              <a:t>Но есть и такие регионы, где для достижения среднего уровня по экономике необходимо повышение на 30 процентов и более. Так, в Тамбовской области повышение составит более 28 процентов. В Калужской области фонд оплаты учителей до конца года будет увеличен на 40 процентов, чтобы достичь уровня средней зарплаты по экономике региона.</a:t>
            </a:r>
            <a:r>
              <a:rPr lang="ru-RU" dirty="0" smtClean="0"/>
              <a:t/>
            </a:r>
            <a:br>
              <a:rPr lang="ru-RU" dirty="0" smtClean="0"/>
            </a:br>
            <a:r>
              <a:rPr lang="ru-RU" dirty="0" smtClean="0"/>
              <a:t/>
            </a:r>
            <a:br>
              <a:rPr lang="ru-RU" dirty="0" smtClean="0"/>
            </a:br>
            <a:r>
              <a:rPr lang="ru-RU" sz="1200" b="1" i="0" kern="1200" dirty="0" smtClean="0">
                <a:solidFill>
                  <a:schemeClr val="tx1"/>
                </a:solidFill>
                <a:latin typeface="+mn-lt"/>
                <a:ea typeface="+mn-ea"/>
                <a:cs typeface="+mn-cs"/>
              </a:rPr>
              <a:t>- Но ведь законодательное закрепление обязательства государства выплачивать учителям зарплату, равную средней зарплате по экономике, не ляжет тяжелым бременем на региональные бюджеты?</a:t>
            </a:r>
            <a:r>
              <a:rPr lang="ru-RU" dirty="0" smtClean="0"/>
              <a:t/>
            </a:r>
            <a:br>
              <a:rPr lang="ru-RU" dirty="0" smtClean="0"/>
            </a:br>
            <a:r>
              <a:rPr lang="ru-RU" dirty="0" smtClean="0"/>
              <a:t/>
            </a:r>
            <a:br>
              <a:rPr lang="ru-RU" dirty="0" smtClean="0"/>
            </a:br>
            <a:r>
              <a:rPr lang="ru-RU" sz="1200" b="0" i="0" kern="1200" dirty="0" smtClean="0">
                <a:solidFill>
                  <a:schemeClr val="tx1"/>
                </a:solidFill>
                <a:latin typeface="+mn-lt"/>
                <a:ea typeface="+mn-ea"/>
                <a:cs typeface="+mn-cs"/>
              </a:rPr>
              <a:t>- Уже осенью 2011 года среднюю зарплату по экономике учителям обеспечат больше половины субъектов Федерации, при том что постепенное повышение в регионах идет с января 2011 года. Не стоит забывать и о том, что федеральный центр выделяет субсидии на модернизацию образования, и регионы могут потратить деньги в соответствии с обязательствами, которые они принимают на себя в рамках соглашений.</a:t>
            </a:r>
            <a:r>
              <a:rPr lang="ru-RU" dirty="0" smtClean="0"/>
              <a:t/>
            </a:r>
            <a:br>
              <a:rPr lang="ru-RU" dirty="0" smtClean="0"/>
            </a:br>
            <a:r>
              <a:rPr lang="ru-RU" dirty="0" smtClean="0"/>
              <a:t/>
            </a:r>
            <a:br>
              <a:rPr lang="ru-RU" dirty="0" smtClean="0"/>
            </a:br>
            <a:r>
              <a:rPr lang="ru-RU" sz="1200" b="1" i="0" kern="1200" dirty="0" smtClean="0">
                <a:solidFill>
                  <a:schemeClr val="tx1"/>
                </a:solidFill>
                <a:latin typeface="+mn-lt"/>
                <a:ea typeface="+mn-ea"/>
                <a:cs typeface="+mn-cs"/>
              </a:rPr>
              <a:t>- Среди обязательств, взятых на себя регионами, - переход на новую систему оплаты труда (НСОТ). Означает ли это, что все будут обязаны вводить НСОТ в соответствии с рекомендациями </a:t>
            </a:r>
            <a:r>
              <a:rPr lang="ru-RU" sz="1200" b="1" i="0" kern="1200" dirty="0" err="1" smtClean="0">
                <a:solidFill>
                  <a:schemeClr val="tx1"/>
                </a:solidFill>
                <a:latin typeface="+mn-lt"/>
                <a:ea typeface="+mn-ea"/>
                <a:cs typeface="+mn-cs"/>
              </a:rPr>
              <a:t>Минобрнауки</a:t>
            </a:r>
            <a:r>
              <a:rPr lang="ru-RU" sz="1200" b="1" i="0" kern="1200" dirty="0" smtClean="0">
                <a:solidFill>
                  <a:schemeClr val="tx1"/>
                </a:solidFill>
                <a:latin typeface="+mn-lt"/>
                <a:ea typeface="+mn-ea"/>
                <a:cs typeface="+mn-cs"/>
              </a:rPr>
              <a:t>, то есть - учитывать число учеников в классе, вводить коэффициент за сложность и приоритетность предмета, обеспечивать 30-процентный стимулирующий фонд и прочее?</a:t>
            </a:r>
            <a:r>
              <a:rPr lang="ru-RU" dirty="0" smtClean="0"/>
              <a:t/>
            </a:r>
            <a:br>
              <a:rPr lang="ru-RU" dirty="0" smtClean="0"/>
            </a:br>
            <a:r>
              <a:rPr lang="ru-RU" dirty="0" smtClean="0"/>
              <a:t/>
            </a:r>
            <a:br>
              <a:rPr lang="ru-RU" dirty="0" smtClean="0"/>
            </a:br>
            <a:r>
              <a:rPr lang="ru-RU" sz="1200" b="0" i="0" kern="1200" dirty="0" smtClean="0">
                <a:solidFill>
                  <a:schemeClr val="tx1"/>
                </a:solidFill>
                <a:latin typeface="+mn-lt"/>
                <a:ea typeface="+mn-ea"/>
                <a:cs typeface="+mn-cs"/>
              </a:rPr>
              <a:t>- Нет. НСОТ, по данным Министерства образования, введена уже во всех регионах. Принято решение, что субсидию получат все регионы, вне зависимости от модели НСОТ(штатно-окладная система, или базовая единица, или </a:t>
            </a:r>
            <a:r>
              <a:rPr lang="ru-RU" sz="1200" b="0" i="0" kern="1200" dirty="0" err="1" smtClean="0">
                <a:solidFill>
                  <a:schemeClr val="tx1"/>
                </a:solidFill>
                <a:latin typeface="+mn-lt"/>
                <a:ea typeface="+mn-ea"/>
                <a:cs typeface="+mn-cs"/>
              </a:rPr>
              <a:t>ученико-час</a:t>
            </a:r>
            <a:r>
              <a:rPr lang="ru-RU" sz="1200" b="0" i="0" kern="1200" dirty="0" smtClean="0">
                <a:solidFill>
                  <a:schemeClr val="tx1"/>
                </a:solidFill>
                <a:latin typeface="+mn-lt"/>
                <a:ea typeface="+mn-ea"/>
                <a:cs typeface="+mn-cs"/>
              </a:rPr>
              <a:t> лежат в ее основе). НСОТ предполагает наличие базовой и стимулирующей частей, а также какую-то зависимость зарплаты от результата. Под это условие подходят все.</a:t>
            </a:r>
            <a:r>
              <a:rPr lang="ru-RU" dirty="0" smtClean="0"/>
              <a:t/>
            </a:r>
            <a:br>
              <a:rPr lang="ru-RU" dirty="0" smtClean="0"/>
            </a:br>
            <a:r>
              <a:rPr lang="ru-RU" dirty="0" smtClean="0"/>
              <a:t/>
            </a:r>
            <a:br>
              <a:rPr lang="ru-RU" dirty="0" smtClean="0"/>
            </a:br>
            <a:r>
              <a:rPr lang="ru-RU" sz="1200" b="0" i="0" kern="1200" dirty="0" smtClean="0">
                <a:solidFill>
                  <a:schemeClr val="tx1"/>
                </a:solidFill>
                <a:latin typeface="+mn-lt"/>
                <a:ea typeface="+mn-ea"/>
                <a:cs typeface="+mn-cs"/>
              </a:rPr>
              <a:t>Нужно только учитывать, что речь идет о росте зарплаты, а не оклада. То есть за счет какой части — базовой или стимулирующей — зарплата будет расти, определяется регионом. Рекомендовано лишь придерживаться соотношения 70 к 30 между базовой частью и стимулирующей. Соответственно, те регионы, где стимулирующая часть сейчас составляет менее 30 процентов от зарплаты (а их большинство), будут увеличивать в первую очередь ее. Поскольку деньги, в конечном счете, все равно распределяются на уровне муниципалитета и школы, то будут периодически возникать ситуации, когда одни учителя получат больше, другие — меньше, а средняя зарплата в результате вырастет. Профсоюзы уже сейчас высказывают оправданные опасения по этому поводу и рекомендуют проводить повышение между базовой и стимулирующей частями хотя бы поровну...</a:t>
            </a:r>
            <a:r>
              <a:rPr lang="ru-RU" dirty="0" smtClean="0"/>
              <a:t/>
            </a:r>
            <a:br>
              <a:rPr lang="ru-RU" dirty="0" smtClean="0"/>
            </a:br>
            <a:r>
              <a:rPr lang="ru-RU" dirty="0" smtClean="0"/>
              <a:t/>
            </a:r>
            <a:br>
              <a:rPr lang="ru-RU" dirty="0" smtClean="0"/>
            </a:br>
            <a:r>
              <a:rPr lang="ru-RU" sz="1200" b="1" i="0" kern="1200" dirty="0" smtClean="0">
                <a:solidFill>
                  <a:schemeClr val="tx1"/>
                </a:solidFill>
                <a:latin typeface="+mn-lt"/>
                <a:ea typeface="+mn-ea"/>
                <a:cs typeface="+mn-cs"/>
              </a:rPr>
              <a:t>- Смогут ли региональные власти проконтролировать, чтобы рост зарплат был пусть не всегда равномерным, но хотя бы справедливым?</a:t>
            </a:r>
            <a:r>
              <a:rPr lang="ru-RU" dirty="0" smtClean="0"/>
              <a:t/>
            </a:r>
            <a:br>
              <a:rPr lang="ru-RU" dirty="0" smtClean="0"/>
            </a:br>
            <a:r>
              <a:rPr lang="ru-RU" dirty="0" smtClean="0"/>
              <a:t/>
            </a:r>
            <a:br>
              <a:rPr lang="ru-RU" dirty="0" smtClean="0"/>
            </a:br>
            <a:r>
              <a:rPr lang="ru-RU" sz="1200" b="0" i="0" kern="1200" dirty="0" smtClean="0">
                <a:solidFill>
                  <a:schemeClr val="tx1"/>
                </a:solidFill>
                <a:latin typeface="+mn-lt"/>
                <a:ea typeface="+mn-ea"/>
                <a:cs typeface="+mn-cs"/>
              </a:rPr>
              <a:t>- Дело в том, что правительственная субсидия пойдет не на повышение зарплат, а на комплекс мероприятий, указанных в соглашении каждого региона с Федерацией: закупку оборудования, комплектацию библиотек, повышение квалификации и прочего. В региональном бюджете, таким образом, высвобождаются средства, и их можно направить на оплату труда. Так что уже на уровне субъекта Федерации можно принять решение, какая часть пойдет на увеличение базовой части, какая – стимулирующей. Кто-то уже сейчас решил, что рост обеих частей должен быть равномерным. Это один инструмент контроля.</a:t>
            </a:r>
            <a:r>
              <a:rPr lang="ru-RU" dirty="0" smtClean="0"/>
              <a:t/>
            </a:r>
            <a:br>
              <a:rPr lang="ru-RU" dirty="0" smtClean="0"/>
            </a:br>
            <a:r>
              <a:rPr lang="ru-RU" dirty="0" smtClean="0"/>
              <a:t/>
            </a:r>
            <a:br>
              <a:rPr lang="ru-RU" dirty="0" smtClean="0"/>
            </a:br>
            <a:r>
              <a:rPr lang="ru-RU" sz="1200" b="0" i="0" kern="1200" dirty="0" smtClean="0">
                <a:solidFill>
                  <a:schemeClr val="tx1"/>
                </a:solidFill>
                <a:latin typeface="+mn-lt"/>
                <a:ea typeface="+mn-ea"/>
                <a:cs typeface="+mn-cs"/>
              </a:rPr>
              <a:t>Можно пойти и по другому пути — увеличить только стимулирующую часть, предоставив право ее распределения директорам школ. Такой вариант тоже будет встречаться. </a:t>
            </a:r>
            <a:r>
              <a:rPr lang="ru-RU" dirty="0" smtClean="0"/>
              <a:t/>
            </a:r>
            <a:br>
              <a:rPr lang="ru-RU" dirty="0" smtClean="0"/>
            </a:br>
            <a:r>
              <a:rPr lang="ru-RU" dirty="0" smtClean="0"/>
              <a:t/>
            </a:r>
            <a:br>
              <a:rPr lang="ru-RU" dirty="0" smtClean="0"/>
            </a:br>
            <a:r>
              <a:rPr lang="ru-RU" sz="1200" b="0" i="0" kern="1200" dirty="0" smtClean="0">
                <a:solidFill>
                  <a:schemeClr val="tx1"/>
                </a:solidFill>
                <a:latin typeface="+mn-lt"/>
                <a:ea typeface="+mn-ea"/>
                <a:cs typeface="+mn-cs"/>
              </a:rPr>
              <a:t>Материал подготовила Екатерина Рылько (НИУ ВШЭ), специально для РИА Новости</a:t>
            </a:r>
            <a:endParaRPr lang="ru-RU" dirty="0"/>
          </a:p>
        </p:txBody>
      </p:sp>
      <p:sp>
        <p:nvSpPr>
          <p:cNvPr id="4" name="Номер слайда 3"/>
          <p:cNvSpPr>
            <a:spLocks noGrp="1"/>
          </p:cNvSpPr>
          <p:nvPr>
            <p:ph type="sldNum" sz="quarter" idx="10"/>
          </p:nvPr>
        </p:nvSpPr>
        <p:spPr/>
        <p:txBody>
          <a:bodyPr/>
          <a:lstStyle/>
          <a:p>
            <a:fld id="{59504CA0-E118-4486-AE8A-7E9437C1E0C0}" type="slidenum">
              <a:rPr lang="ru-RU" smtClean="0"/>
              <a:pPr/>
              <a:t>24</a:t>
            </a:fld>
            <a:endParaRPr 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7383B1C8-BADD-4E70-89C4-A9F49C375132}" type="slidenum">
              <a:rPr lang="ru-RU" smtClean="0">
                <a:latin typeface="Arial" pitchFamily="34" charset="0"/>
              </a:rPr>
              <a:pPr/>
              <a:t>29</a:t>
            </a:fld>
            <a:endParaRPr lang="ru-RU" smtClean="0">
              <a:latin typeface="Arial" pitchFamily="34"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xfrm>
            <a:off x="914400" y="4343400"/>
            <a:ext cx="5029200" cy="4114800"/>
          </a:xfrm>
          <a:noFill/>
          <a:ln/>
        </p:spPr>
        <p:txBody>
          <a:bodyPr/>
          <a:lstStyle/>
          <a:p>
            <a:pPr eaLnBrk="1" hangingPunct="1"/>
            <a:endParaRPr lang="ru-RU"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7ECEF88F-1569-4BF4-85B5-C0AAD339B576}" type="slidenum">
              <a:rPr lang="ru-RU" smtClean="0">
                <a:latin typeface="Arial" pitchFamily="34" charset="0"/>
              </a:rPr>
              <a:pPr/>
              <a:t>30</a:t>
            </a:fld>
            <a:endParaRPr lang="ru-RU" smtClean="0">
              <a:latin typeface="Arial" pitchFamily="34" charset="0"/>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endParaRPr lang="ru-RU"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01586D9A-39CD-4354-8E79-64D9F8C08AED}" type="slidenum">
              <a:rPr lang="ru-RU" smtClean="0">
                <a:latin typeface="Arial" pitchFamily="34" charset="0"/>
              </a:rPr>
              <a:pPr/>
              <a:t>31</a:t>
            </a:fld>
            <a:endParaRPr lang="ru-RU" smtClean="0">
              <a:latin typeface="Arial" pitchFamily="34" charset="0"/>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ru-RU" smtClean="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D836588F-CF23-4B9C-9B13-51C78E666173}" type="slidenum">
              <a:rPr lang="ru-RU" smtClean="0"/>
              <a:pPr/>
              <a:t>34</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F7CB5C99-12FC-4E00-B4A4-DD9BEB057838}" type="slidenum">
              <a:rPr lang="ru-RU" smtClean="0">
                <a:latin typeface="Arial" pitchFamily="34" charset="0"/>
              </a:rPr>
              <a:pPr/>
              <a:t>10</a:t>
            </a:fld>
            <a:endParaRPr lang="ru-RU" smtClean="0">
              <a:latin typeface="Arial" pitchFamily="34"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xfrm>
            <a:off x="914400" y="4343400"/>
            <a:ext cx="5029200" cy="4114800"/>
          </a:xfrm>
          <a:noFill/>
          <a:ln/>
        </p:spPr>
        <p:txBody>
          <a:bodyPr/>
          <a:lstStyle/>
          <a:p>
            <a:pPr eaLnBrk="1" hangingPunct="1"/>
            <a:endParaRPr lang="ru-RU"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FCAA5E87-5F67-49C0-A48E-7E73EC8B8839}" type="slidenum">
              <a:rPr lang="ru-RU" smtClean="0">
                <a:latin typeface="Arial" pitchFamily="34" charset="0"/>
              </a:rPr>
              <a:pPr/>
              <a:t>11</a:t>
            </a:fld>
            <a:endParaRPr lang="ru-RU" smtClean="0">
              <a:latin typeface="Arial" pitchFamily="34"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ru-RU"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BFB65046-CF1D-4807-85FA-0111C363A718}" type="slidenum">
              <a:rPr lang="ru-RU" smtClean="0">
                <a:latin typeface="Arial" pitchFamily="34" charset="0"/>
              </a:rPr>
              <a:pPr/>
              <a:t>12</a:t>
            </a:fld>
            <a:endParaRPr lang="ru-RU" smtClean="0">
              <a:latin typeface="Arial" pitchFamily="34"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ru-RU"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1465074B-7925-4371-BABA-521917F41AD1}" type="slidenum">
              <a:rPr lang="ru-RU" smtClean="0">
                <a:latin typeface="Arial" pitchFamily="34" charset="0"/>
              </a:rPr>
              <a:pPr/>
              <a:t>13</a:t>
            </a:fld>
            <a:endParaRPr lang="ru-RU" smtClean="0">
              <a:latin typeface="Arial" pitchFamily="34"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eaLnBrk="1" hangingPunct="1"/>
            <a:endParaRPr lang="ru-RU"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7BBF2F76-6D64-4193-AE02-44AB9849E5B4}" type="slidenum">
              <a:rPr lang="ru-RU"/>
              <a:pPr>
                <a:defRPr/>
              </a:pPr>
              <a:t>14</a:t>
            </a:fld>
            <a:endParaRPr lang="ru-RU"/>
          </a:p>
        </p:txBody>
      </p:sp>
      <p:sp>
        <p:nvSpPr>
          <p:cNvPr id="1607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07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3F3F0383-4AE8-4F00-B5A8-021CCB768983}" type="slidenum">
              <a:rPr lang="ru-RU"/>
              <a:pPr>
                <a:defRPr/>
              </a:pPr>
              <a:t>15</a:t>
            </a:fld>
            <a:endParaRPr lang="ru-RU"/>
          </a:p>
        </p:txBody>
      </p:sp>
      <p:sp>
        <p:nvSpPr>
          <p:cNvPr id="1617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17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A6DC2AAE-D0AB-459A-804F-B2EE66E17B39}" type="slidenum">
              <a:rPr lang="ru-RU"/>
              <a:pPr>
                <a:defRPr/>
              </a:pPr>
              <a:t>16</a:t>
            </a:fld>
            <a:endParaRPr lang="ru-RU"/>
          </a:p>
        </p:txBody>
      </p:sp>
      <p:sp>
        <p:nvSpPr>
          <p:cNvPr id="1628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28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1102A563-F8B7-47E4-A03C-1688D6044012}" type="slidenum">
              <a:rPr lang="ru-RU"/>
              <a:pPr>
                <a:defRPr/>
              </a:pPr>
              <a:t>17</a:t>
            </a:fld>
            <a:endParaRPr lang="ru-RU"/>
          </a:p>
        </p:txBody>
      </p:sp>
      <p:sp>
        <p:nvSpPr>
          <p:cNvPr id="1208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6" name="Rectangle 3"/>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ru-RU" dirty="0" smtClean="0"/>
              <a:t>Важно отметить, что при изменении нормативных затрат на оказание услуги и нормативных затрат на содержание имущества не допускается уменьшение субсидии, предоставляемой на финансовое обеспечение выполнения государственного (муниципального) задания в течение срока его выполнения, без соответствующего изменения государственного (муниципального) задания.</a:t>
            </a:r>
          </a:p>
          <a:p>
            <a:endParaRPr lang="ru-RU"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98600" y="0"/>
            <a:ext cx="7645400" cy="9144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0" y="1293813"/>
            <a:ext cx="9144000" cy="5335587"/>
          </a:xfrm>
        </p:spPr>
        <p:txBody>
          <a:bodyPr rtlCol="0">
            <a:normAutofit/>
          </a:bodyPr>
          <a:lstStyle/>
          <a:p>
            <a:pPr lvl="0"/>
            <a:endParaRPr lang="ru-RU" noProof="0" smtClean="0"/>
          </a:p>
        </p:txBody>
      </p:sp>
      <p:sp>
        <p:nvSpPr>
          <p:cNvPr id="4" name="Дата 3"/>
          <p:cNvSpPr>
            <a:spLocks noGrp="1"/>
          </p:cNvSpPr>
          <p:nvPr>
            <p:ph type="dt" sz="half" idx="10"/>
          </p:nvPr>
        </p:nvSpPr>
        <p:spPr/>
        <p:txBody>
          <a:bodyPr/>
          <a:lstStyle>
            <a:lvl1pPr>
              <a:defRPr/>
            </a:lvl1pPr>
          </a:lstStyle>
          <a:p>
            <a:pPr>
              <a:defRPr/>
            </a:pPr>
            <a:endParaRPr lang="en-US"/>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1EAD8AB1-2891-4516-A221-584FEB918AF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10.02.2014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10.02.2014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10.02.2014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10.02.2014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10.02.2014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10.02.2014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10.02.2014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10.02.2014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6.xml.rels><?xml version="1.0" encoding="UTF-8" standalone="yes"?>
<Relationships xmlns="http://schemas.openxmlformats.org/package/2006/relationships"><Relationship Id="rId2" Type="http://schemas.openxmlformats.org/officeDocument/2006/relationships/hyperlink" Target="http://base.garant.ru/9143920/"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28.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hyperlink" Target="http://base.garant.ru/70291362/1/"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consultantplus://offline/ref=8C0E2C2AD688C1ECBA41AED89020A54B83CE8038843E66E63EE1D8F7B900C53685CF6FA6BDCF4634C66F4FtB40H"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lvl="0" indent="0" algn="ctr">
              <a:spcBef>
                <a:spcPts val="0"/>
              </a:spcBef>
              <a:buNone/>
            </a:pPr>
            <a:r>
              <a:rPr lang="ru-RU" sz="3600" b="1" dirty="0" smtClean="0">
                <a:solidFill>
                  <a:prstClr val="black"/>
                </a:solidFill>
              </a:rPr>
              <a:t>ФИНАНСОВО-ЭКОНОМИЧЕСКАЯ ДЕЯТЕЛЬНОСТЬ </a:t>
            </a:r>
          </a:p>
          <a:p>
            <a:pPr marL="0" lvl="0" indent="0" algn="ctr">
              <a:spcBef>
                <a:spcPts val="0"/>
              </a:spcBef>
              <a:buNone/>
            </a:pPr>
            <a:r>
              <a:rPr lang="ru-RU" sz="3600" b="1" dirty="0" smtClean="0">
                <a:solidFill>
                  <a:prstClr val="black"/>
                </a:solidFill>
              </a:rPr>
              <a:t> ОБРАЗОВАТЕЛЬНЫХ ОРГАНИЗАЦИЙ</a:t>
            </a:r>
            <a:endParaRPr lang="ru-RU" sz="3600" b="1" dirty="0">
              <a:solidFill>
                <a:prstClr val="black"/>
              </a:solidFill>
            </a:endParaRPr>
          </a:p>
          <a:p>
            <a:endParaRPr lang="ru-RU" sz="3600" dirty="0"/>
          </a:p>
        </p:txBody>
      </p:sp>
    </p:spTree>
    <p:extLst>
      <p:ext uri="{BB962C8B-B14F-4D97-AF65-F5344CB8AC3E}">
        <p14:creationId xmlns:p14="http://schemas.microsoft.com/office/powerpoint/2010/main" val="1981263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1547813" y="115888"/>
            <a:ext cx="7596187" cy="792162"/>
          </a:xfrm>
        </p:spPr>
        <p:txBody>
          <a:bodyPr rtlCol="0">
            <a:normAutofit fontScale="90000"/>
          </a:bodyPr>
          <a:lstStyle/>
          <a:p>
            <a:pPr eaLnBrk="1" fontAlgn="auto" hangingPunct="1">
              <a:spcAft>
                <a:spcPts val="0"/>
              </a:spcAft>
              <a:defRPr/>
            </a:pPr>
            <a:r>
              <a:rPr lang="ru-RU" sz="2400" dirty="0" smtClean="0"/>
              <a:t>Чем БУ нового типа лучше существующих БУ</a:t>
            </a:r>
            <a:r>
              <a:rPr lang="en-US" sz="2400" dirty="0" smtClean="0"/>
              <a:t>?</a:t>
            </a:r>
            <a:r>
              <a:rPr lang="ru-RU" sz="2400" dirty="0" smtClean="0"/>
              <a:t> – дополнительные выводы</a:t>
            </a:r>
          </a:p>
        </p:txBody>
      </p:sp>
      <p:sp>
        <p:nvSpPr>
          <p:cNvPr id="39939" name="Text Box 3"/>
          <p:cNvSpPr txBox="1">
            <a:spLocks noChangeArrowheads="1"/>
          </p:cNvSpPr>
          <p:nvPr/>
        </p:nvSpPr>
        <p:spPr bwMode="auto">
          <a:xfrm>
            <a:off x="238125" y="1138238"/>
            <a:ext cx="4262438" cy="5003800"/>
          </a:xfrm>
          <a:prstGeom prst="rect">
            <a:avLst/>
          </a:prstGeom>
          <a:noFill/>
          <a:ln w="9525">
            <a:noFill/>
            <a:miter lim="800000"/>
            <a:headEnd/>
            <a:tailEnd/>
          </a:ln>
        </p:spPr>
        <p:txBody>
          <a:bodyPr>
            <a:spAutoFit/>
          </a:bodyPr>
          <a:lstStyle/>
          <a:p>
            <a:pPr algn="ctr">
              <a:lnSpc>
                <a:spcPct val="90000"/>
              </a:lnSpc>
              <a:spcBef>
                <a:spcPct val="50000"/>
              </a:spcBef>
            </a:pPr>
            <a:r>
              <a:rPr lang="ru-RU" sz="2400" b="1" u="sng">
                <a:solidFill>
                  <a:srgbClr val="CC0000"/>
                </a:solidFill>
                <a:latin typeface="Arial Narrow" pitchFamily="34" charset="0"/>
              </a:rPr>
              <a:t>Для учреждений:</a:t>
            </a:r>
          </a:p>
          <a:p>
            <a:pPr algn="ctr">
              <a:lnSpc>
                <a:spcPct val="90000"/>
              </a:lnSpc>
              <a:spcBef>
                <a:spcPct val="50000"/>
              </a:spcBef>
              <a:buClr>
                <a:srgbClr val="CC0000"/>
              </a:buClr>
              <a:buFont typeface="Wingdings" pitchFamily="2" charset="2"/>
              <a:buChar char="ü"/>
            </a:pPr>
            <a:r>
              <a:rPr lang="ru-RU" sz="2400">
                <a:latin typeface="Arial Narrow" pitchFamily="34" charset="0"/>
              </a:rPr>
              <a:t> Сокращение случаев, изменение механизмов предварительного контроля</a:t>
            </a:r>
          </a:p>
          <a:p>
            <a:pPr algn="ctr">
              <a:lnSpc>
                <a:spcPct val="90000"/>
              </a:lnSpc>
              <a:spcBef>
                <a:spcPct val="50000"/>
              </a:spcBef>
              <a:buClr>
                <a:srgbClr val="CC0000"/>
              </a:buClr>
              <a:buFont typeface="Wingdings" pitchFamily="2" charset="2"/>
              <a:buChar char="ü"/>
            </a:pPr>
            <a:r>
              <a:rPr lang="ru-RU" sz="2400">
                <a:latin typeface="Arial Narrow" pitchFamily="34" charset="0"/>
              </a:rPr>
              <a:t> Сохранение не использованных на конец года остатков субсидий на задание у учреждения</a:t>
            </a:r>
          </a:p>
          <a:p>
            <a:pPr algn="ctr">
              <a:lnSpc>
                <a:spcPct val="90000"/>
              </a:lnSpc>
              <a:spcBef>
                <a:spcPct val="50000"/>
              </a:spcBef>
              <a:buClr>
                <a:srgbClr val="CC0000"/>
              </a:buClr>
              <a:buFont typeface="Wingdings" pitchFamily="2" charset="2"/>
              <a:buChar char="ü"/>
            </a:pPr>
            <a:r>
              <a:rPr lang="ru-RU" sz="2400">
                <a:latin typeface="Arial Narrow" pitchFamily="34" charset="0"/>
              </a:rPr>
              <a:t> Упрощенный </a:t>
            </a:r>
            <a:r>
              <a:rPr lang="ru-RU" sz="2400" i="1">
                <a:solidFill>
                  <a:srgbClr val="FF0000"/>
                </a:solidFill>
                <a:latin typeface="Arial Narrow" pitchFamily="34" charset="0"/>
              </a:rPr>
              <a:t>бюджетный учет</a:t>
            </a:r>
          </a:p>
          <a:p>
            <a:pPr algn="ctr">
              <a:lnSpc>
                <a:spcPct val="90000"/>
              </a:lnSpc>
              <a:spcBef>
                <a:spcPct val="50000"/>
              </a:spcBef>
              <a:buClr>
                <a:srgbClr val="CC0000"/>
              </a:buClr>
              <a:buFont typeface="Wingdings" pitchFamily="2" charset="2"/>
              <a:buChar char="ü"/>
            </a:pPr>
            <a:r>
              <a:rPr lang="ru-RU" sz="2400">
                <a:latin typeface="Arial Narrow" pitchFamily="34" charset="0"/>
              </a:rPr>
              <a:t> Возможность более свободно управлять средствами в течение года</a:t>
            </a:r>
          </a:p>
          <a:p>
            <a:pPr algn="ctr">
              <a:lnSpc>
                <a:spcPct val="90000"/>
              </a:lnSpc>
              <a:spcBef>
                <a:spcPct val="50000"/>
              </a:spcBef>
              <a:buClr>
                <a:srgbClr val="CC0000"/>
              </a:buClr>
              <a:buFont typeface="Wingdings" pitchFamily="2" charset="2"/>
              <a:buChar char="ü"/>
            </a:pPr>
            <a:r>
              <a:rPr lang="ru-RU" sz="2400">
                <a:latin typeface="Arial Narrow" pitchFamily="34" charset="0"/>
              </a:rPr>
              <a:t>…</a:t>
            </a:r>
          </a:p>
        </p:txBody>
      </p:sp>
      <p:sp>
        <p:nvSpPr>
          <p:cNvPr id="39940" name="Text Box 4"/>
          <p:cNvSpPr txBox="1">
            <a:spLocks noChangeArrowheads="1"/>
          </p:cNvSpPr>
          <p:nvPr/>
        </p:nvSpPr>
        <p:spPr bwMode="auto">
          <a:xfrm>
            <a:off x="4948238" y="1138238"/>
            <a:ext cx="4008437" cy="3970337"/>
          </a:xfrm>
          <a:prstGeom prst="rect">
            <a:avLst/>
          </a:prstGeom>
          <a:noFill/>
          <a:ln w="9525">
            <a:noFill/>
            <a:miter lim="800000"/>
            <a:headEnd/>
            <a:tailEnd/>
          </a:ln>
        </p:spPr>
        <p:txBody>
          <a:bodyPr>
            <a:spAutoFit/>
          </a:bodyPr>
          <a:lstStyle/>
          <a:p>
            <a:pPr algn="ctr">
              <a:spcBef>
                <a:spcPct val="50000"/>
              </a:spcBef>
            </a:pPr>
            <a:r>
              <a:rPr lang="ru-RU" sz="2400" b="1" u="sng">
                <a:solidFill>
                  <a:srgbClr val="006666"/>
                </a:solidFill>
                <a:latin typeface="Arial Narrow" pitchFamily="34" charset="0"/>
              </a:rPr>
              <a:t>Для учредителя:</a:t>
            </a:r>
          </a:p>
          <a:p>
            <a:pPr algn="ctr">
              <a:spcBef>
                <a:spcPct val="50000"/>
              </a:spcBef>
              <a:buClr>
                <a:srgbClr val="006666"/>
              </a:buClr>
              <a:buFont typeface="Wingdings" pitchFamily="2" charset="2"/>
              <a:buChar char="ü"/>
            </a:pPr>
            <a:r>
              <a:rPr lang="ru-RU" sz="2400">
                <a:latin typeface="Arial Narrow" pitchFamily="34" charset="0"/>
              </a:rPr>
              <a:t>Усиление контроля показателей качества и результатов деятельности </a:t>
            </a:r>
          </a:p>
          <a:p>
            <a:pPr algn="ctr">
              <a:spcBef>
                <a:spcPct val="50000"/>
              </a:spcBef>
              <a:buClr>
                <a:srgbClr val="006666"/>
              </a:buClr>
              <a:buFont typeface="Wingdings" pitchFamily="2" charset="2"/>
              <a:buChar char="ü"/>
            </a:pPr>
            <a:r>
              <a:rPr lang="ru-RU" sz="2400">
                <a:latin typeface="Arial Narrow" pitchFamily="34" charset="0"/>
              </a:rPr>
              <a:t>Легальное основание для нефинансирования содержания имущества, сданного учреждением в аренду</a:t>
            </a:r>
          </a:p>
          <a:p>
            <a:pPr algn="ctr">
              <a:spcBef>
                <a:spcPct val="50000"/>
              </a:spcBef>
              <a:buClr>
                <a:srgbClr val="006666"/>
              </a:buClr>
              <a:buFont typeface="Wingdings" pitchFamily="2" charset="2"/>
              <a:buChar char="ü"/>
            </a:pPr>
            <a:r>
              <a:rPr lang="ru-RU" sz="2400">
                <a:latin typeface="Arial Narrow" pitchFamily="34" charset="0"/>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071539" y="115888"/>
            <a:ext cx="8072462" cy="490537"/>
          </a:xfrm>
        </p:spPr>
        <p:txBody>
          <a:bodyPr>
            <a:noAutofit/>
          </a:bodyPr>
          <a:lstStyle/>
          <a:p>
            <a:r>
              <a:rPr lang="ru-RU" sz="3200" dirty="0" smtClean="0"/>
              <a:t>Сравнение БУ и БУНТ ч.1</a:t>
            </a:r>
          </a:p>
        </p:txBody>
      </p:sp>
      <p:graphicFrame>
        <p:nvGraphicFramePr>
          <p:cNvPr id="51255" name="Group 55"/>
          <p:cNvGraphicFramePr>
            <a:graphicFrameLocks noGrp="1"/>
          </p:cNvGraphicFramePr>
          <p:nvPr>
            <p:ph type="tbl" idx="1"/>
          </p:nvPr>
        </p:nvGraphicFramePr>
        <p:xfrm>
          <a:off x="0" y="765175"/>
          <a:ext cx="9144000" cy="6161660"/>
        </p:xfrm>
        <a:graphic>
          <a:graphicData uri="http://schemas.openxmlformats.org/drawingml/2006/table">
            <a:tbl>
              <a:tblPr/>
              <a:tblGrid>
                <a:gridCol w="2195513"/>
                <a:gridCol w="3151187"/>
                <a:gridCol w="3797300"/>
              </a:tblGrid>
              <a:tr h="682625">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dirty="0" smtClean="0">
                          <a:ln>
                            <a:noFill/>
                          </a:ln>
                          <a:solidFill>
                            <a:schemeClr val="tx1"/>
                          </a:solidFill>
                          <a:effectLst>
                            <a:outerShdw blurRad="38100" dist="38100" dir="2700000" algn="tl">
                              <a:srgbClr val="FFFFFF"/>
                            </a:outerShdw>
                          </a:effectLst>
                          <a:latin typeface="Arial Narrow" pitchFamily="34" charset="0"/>
                        </a:rPr>
                        <a:t>Позиции для сравнения</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outerShdw blurRad="38100" dist="38100" dir="2700000" algn="tl">
                              <a:srgbClr val="FFFFFF"/>
                            </a:outerShdw>
                          </a:effectLst>
                          <a:latin typeface="Arial Narrow" pitchFamily="34" charset="0"/>
                        </a:rPr>
                        <a:t>БУ</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outerShdw blurRad="38100" dist="38100" dir="2700000" algn="tl">
                              <a:srgbClr val="FFFFFF"/>
                            </a:outerShdw>
                          </a:effectLst>
                          <a:latin typeface="Arial Narrow" pitchFamily="34" charset="0"/>
                        </a:rPr>
                        <a:t>БУНТ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r>
              <a:tr h="2511425">
                <a:tc>
                  <a:txBody>
                    <a:bodyPr/>
                    <a:lstStyle/>
                    <a:p>
                      <a:pPr marL="0" marR="0" lvl="0" indent="0" algn="l"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latin typeface="Arial Narrow" pitchFamily="34" charset="0"/>
                        </a:rPr>
                        <a:t>Финансирование</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Сметное финансирование из бюджета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ts val="100"/>
                        </a:spcBef>
                        <a:spcAft>
                          <a:spcPct val="0"/>
                        </a:spcAft>
                        <a:buClr>
                          <a:srgbClr val="006666"/>
                        </a:buClr>
                        <a:buSzPct val="60000"/>
                        <a:buFont typeface="Wingdings" pitchFamily="2" charset="2"/>
                        <a:buNone/>
                        <a:tabLst/>
                      </a:pPr>
                      <a:r>
                        <a:rPr kumimoji="0" lang="ru-RU" sz="1800" b="0" i="0" u="sng" strike="noStrike" cap="none" normalizeH="0" baseline="0" smtClean="0">
                          <a:ln>
                            <a:noFill/>
                          </a:ln>
                          <a:solidFill>
                            <a:schemeClr val="tx1"/>
                          </a:solidFill>
                          <a:effectLst/>
                          <a:latin typeface="Arial Narrow" pitchFamily="34" charset="0"/>
                        </a:rPr>
                        <a:t>Субсидии</a:t>
                      </a:r>
                      <a:r>
                        <a:rPr kumimoji="0" lang="ru-RU" sz="1800" b="0" i="0" u="none" strike="noStrike" cap="none" normalizeH="0" baseline="0" smtClean="0">
                          <a:ln>
                            <a:noFill/>
                          </a:ln>
                          <a:solidFill>
                            <a:schemeClr val="tx1"/>
                          </a:solidFill>
                          <a:effectLst/>
                          <a:latin typeface="Arial Narrow" pitchFamily="34" charset="0"/>
                        </a:rPr>
                        <a:t>:</a:t>
                      </a:r>
                      <a:endParaRPr kumimoji="0" lang="en-US" sz="1800" b="0" i="0" u="none" strike="noStrike" cap="none" normalizeH="0" baseline="0" smtClean="0">
                        <a:ln>
                          <a:noFill/>
                        </a:ln>
                        <a:solidFill>
                          <a:schemeClr val="tx1"/>
                        </a:solidFill>
                        <a:effectLst/>
                        <a:latin typeface="Arial Narrow" pitchFamily="34" charset="0"/>
                      </a:endParaRPr>
                    </a:p>
                    <a:p>
                      <a:pPr marL="0" marR="0" lvl="0" indent="0" algn="ctr" defTabSz="914400" rtl="0" eaLnBrk="1" fontAlgn="base" latinLnBrk="0" hangingPunct="1">
                        <a:lnSpc>
                          <a:spcPct val="100000"/>
                        </a:lnSpc>
                        <a:spcBef>
                          <a:spcPts val="1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 в соответствии с заданием учредителя,</a:t>
                      </a:r>
                      <a:endParaRPr kumimoji="0" lang="en-US" sz="1800" b="0" i="0" u="none" strike="noStrike" cap="none" normalizeH="0" baseline="0" smtClean="0">
                        <a:ln>
                          <a:noFill/>
                        </a:ln>
                        <a:solidFill>
                          <a:schemeClr val="tx1"/>
                        </a:solidFill>
                        <a:effectLst/>
                        <a:latin typeface="Arial Narrow" pitchFamily="34" charset="0"/>
                      </a:endParaRPr>
                    </a:p>
                    <a:p>
                      <a:pPr marL="0" marR="0" lvl="0" indent="0" algn="ctr" defTabSz="914400" rtl="0" eaLnBrk="1" fontAlgn="base" latinLnBrk="0" hangingPunct="1">
                        <a:lnSpc>
                          <a:spcPct val="100000"/>
                        </a:lnSpc>
                        <a:spcBef>
                          <a:spcPts val="1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 на содержание имущества;</a:t>
                      </a:r>
                    </a:p>
                    <a:p>
                      <a:pPr marL="0" marR="0" lvl="0" indent="0" algn="ctr" defTabSz="914400" rtl="0" eaLnBrk="1" fontAlgn="base" latinLnBrk="0" hangingPunct="1">
                        <a:lnSpc>
                          <a:spcPct val="100000"/>
                        </a:lnSpc>
                        <a:spcBef>
                          <a:spcPts val="1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 на иные цели.</a:t>
                      </a:r>
                    </a:p>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sng" strike="noStrike" cap="none" normalizeH="0" baseline="0" smtClean="0">
                          <a:ln>
                            <a:noFill/>
                          </a:ln>
                          <a:solidFill>
                            <a:schemeClr val="tx1"/>
                          </a:solidFill>
                          <a:effectLst/>
                          <a:latin typeface="Arial Narrow" pitchFamily="34" charset="0"/>
                        </a:rPr>
                        <a:t>Средства из бюджета</a:t>
                      </a:r>
                      <a:r>
                        <a:rPr kumimoji="0" lang="ru-RU" sz="1800" b="0" i="0" u="none" strike="noStrike" cap="none" normalizeH="0" baseline="0" smtClean="0">
                          <a:ln>
                            <a:noFill/>
                          </a:ln>
                          <a:solidFill>
                            <a:schemeClr val="tx1"/>
                          </a:solidFill>
                          <a:effectLst/>
                          <a:latin typeface="Arial Narrow" pitchFamily="34" charset="0"/>
                        </a:rPr>
                        <a:t>:</a:t>
                      </a:r>
                    </a:p>
                    <a:p>
                      <a:pPr marL="0" marR="0" lvl="0" indent="0" algn="ctr" defTabSz="914400" rtl="0" eaLnBrk="1" fontAlgn="base" latinLnBrk="0" hangingPunct="1">
                        <a:lnSpc>
                          <a:spcPct val="100000"/>
                        </a:lnSpc>
                        <a:spcBef>
                          <a:spcPts val="1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 на исполнение публичных денежных обязательств перед физическими лицами;</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r>
              <a:tr h="1174750">
                <a:tc>
                  <a:txBody>
                    <a:bodyPr/>
                    <a:lstStyle/>
                    <a:p>
                      <a:pPr marL="0" marR="0" lvl="0" indent="0" algn="l"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latin typeface="Arial Narrow" pitchFamily="34" charset="0"/>
                        </a:rPr>
                        <a:t>Пределы ответственности</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Отвечает по своим обязательствам денежными средствами</a:t>
                      </a:r>
                    </a:p>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endParaRPr kumimoji="0" lang="ru-RU" sz="1800" b="0"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Отвечает движимым имуществом (не ОЦДИ) + движимым имуществом в самостоятельном распоряжении</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862013">
                <a:tc>
                  <a:txBody>
                    <a:bodyPr/>
                    <a:lstStyle/>
                    <a:p>
                      <a:pPr marL="0" marR="0" lvl="0" indent="0" algn="l"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latin typeface="Arial Narrow" pitchFamily="34" charset="0"/>
                        </a:rPr>
                        <a:t>Ответственность собственника</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Субсидиарная</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Не несет ответственности по обязательствам БУ</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r>
              <a:tr h="862013">
                <a:tc>
                  <a:txBody>
                    <a:bodyPr/>
                    <a:lstStyle/>
                    <a:p>
                      <a:pPr marL="0" marR="0" lvl="0" indent="0" algn="l"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dirty="0" smtClean="0">
                          <a:ln>
                            <a:noFill/>
                          </a:ln>
                          <a:solidFill>
                            <a:schemeClr val="tx1"/>
                          </a:solidFill>
                          <a:effectLst/>
                          <a:latin typeface="Arial Narrow" pitchFamily="34" charset="0"/>
                        </a:rPr>
                        <a:t>Применение 44-ФЗ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Применяется в полном объеме</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Применяется в полном объеме</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57" name="Rectangle 33"/>
          <p:cNvSpPr>
            <a:spLocks noGrp="1" noChangeArrowheads="1"/>
          </p:cNvSpPr>
          <p:nvPr>
            <p:ph type="title"/>
          </p:nvPr>
        </p:nvSpPr>
        <p:spPr>
          <a:xfrm>
            <a:off x="1547813" y="115888"/>
            <a:ext cx="7596187" cy="633412"/>
          </a:xfrm>
        </p:spPr>
        <p:txBody>
          <a:bodyPr rtlCol="0">
            <a:normAutofit fontScale="90000"/>
          </a:bodyPr>
          <a:lstStyle/>
          <a:p>
            <a:pPr eaLnBrk="1" fontAlgn="auto" hangingPunct="1">
              <a:spcAft>
                <a:spcPts val="0"/>
              </a:spcAft>
              <a:defRPr/>
            </a:pPr>
            <a:r>
              <a:rPr lang="ru-RU" dirty="0" smtClean="0"/>
              <a:t>Сравнение БУ и БУНТ ч.2</a:t>
            </a:r>
          </a:p>
        </p:txBody>
      </p:sp>
      <p:graphicFrame>
        <p:nvGraphicFramePr>
          <p:cNvPr id="52292" name="Group 68"/>
          <p:cNvGraphicFramePr>
            <a:graphicFrameLocks noGrp="1"/>
          </p:cNvGraphicFramePr>
          <p:nvPr>
            <p:ph type="tbl" idx="1"/>
          </p:nvPr>
        </p:nvGraphicFramePr>
        <p:xfrm>
          <a:off x="0" y="923925"/>
          <a:ext cx="9144000" cy="5873624"/>
        </p:xfrm>
        <a:graphic>
          <a:graphicData uri="http://schemas.openxmlformats.org/drawingml/2006/table">
            <a:tbl>
              <a:tblPr/>
              <a:tblGrid>
                <a:gridCol w="2195513"/>
                <a:gridCol w="3462337"/>
                <a:gridCol w="3486150"/>
              </a:tblGrid>
              <a:tr h="671513">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dirty="0" smtClean="0">
                          <a:ln>
                            <a:noFill/>
                          </a:ln>
                          <a:solidFill>
                            <a:schemeClr val="tx1"/>
                          </a:solidFill>
                          <a:effectLst>
                            <a:outerShdw blurRad="38100" dist="38100" dir="2700000" algn="tl">
                              <a:srgbClr val="FFFFFF"/>
                            </a:outerShdw>
                          </a:effectLst>
                          <a:latin typeface="Arial Narrow" pitchFamily="34" charset="0"/>
                        </a:rPr>
                        <a:t>Позиции для сравнения</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outerShdw blurRad="38100" dist="38100" dir="2700000" algn="tl">
                              <a:srgbClr val="FFFFFF"/>
                            </a:outerShdw>
                          </a:effectLst>
                          <a:latin typeface="Arial Narrow" pitchFamily="34" charset="0"/>
                        </a:rPr>
                        <a:t>БУ</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outerShdw blurRad="38100" dist="38100" dir="2700000" algn="tl">
                              <a:srgbClr val="FFFFFF"/>
                            </a:outerShdw>
                          </a:effectLst>
                          <a:latin typeface="Arial Narrow" pitchFamily="34" charset="0"/>
                        </a:rPr>
                        <a:t>БУНТ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r>
              <a:tr h="796925">
                <a:tc>
                  <a:txBody>
                    <a:bodyPr/>
                    <a:lstStyle/>
                    <a:p>
                      <a:pPr marL="0" marR="0" lvl="0" indent="0" algn="l"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latin typeface="Arial Narrow" pitchFamily="34" charset="0"/>
                        </a:rPr>
                        <a:t>Категории имущества</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Движимое, недвижимое</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Движимое, </a:t>
                      </a:r>
                      <a:r>
                        <a:rPr kumimoji="0" lang="ru-RU" sz="1800" b="1" i="0" u="none" strike="noStrike" cap="none" normalizeH="0" baseline="0" smtClean="0">
                          <a:ln>
                            <a:noFill/>
                          </a:ln>
                          <a:solidFill>
                            <a:schemeClr val="tx1"/>
                          </a:solidFill>
                          <a:effectLst/>
                          <a:latin typeface="Arial Narrow" pitchFamily="34" charset="0"/>
                        </a:rPr>
                        <a:t>ОЦДИ</a:t>
                      </a:r>
                      <a:r>
                        <a:rPr kumimoji="0" lang="ru-RU" sz="1800" b="0" i="0" u="none" strike="noStrike" cap="none" normalizeH="0" baseline="0" smtClean="0">
                          <a:ln>
                            <a:noFill/>
                          </a:ln>
                          <a:solidFill>
                            <a:schemeClr val="tx1"/>
                          </a:solidFill>
                          <a:effectLst/>
                          <a:latin typeface="Arial Narrow" pitchFamily="34" charset="0"/>
                        </a:rPr>
                        <a:t>, недвижимое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r>
              <a:tr h="1933575">
                <a:tc>
                  <a:txBody>
                    <a:bodyPr/>
                    <a:lstStyle/>
                    <a:p>
                      <a:pPr marL="0" marR="0" lvl="0" indent="0" algn="l"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latin typeface="Arial Narrow" pitchFamily="34" charset="0"/>
                        </a:rPr>
                        <a:t>Счета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Лицевые счета в казначействе</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dirty="0" smtClean="0">
                          <a:ln>
                            <a:noFill/>
                          </a:ln>
                          <a:solidFill>
                            <a:schemeClr val="tx1"/>
                          </a:solidFill>
                          <a:effectLst/>
                          <a:latin typeface="Arial Narrow" pitchFamily="34" charset="0"/>
                        </a:rPr>
                        <a:t>Лицевые счета в казначействе (для субсидий и средств от приносящей доход деятельности, для субсидий на иные цели и бюджетные инвестиции + права по распоряжению счетом ГРБС</a:t>
                      </a:r>
                      <a:r>
                        <a:rPr kumimoji="0" lang="en-US" sz="1800" b="0" i="0" u="none" strike="noStrike" cap="none" normalizeH="0" baseline="0" dirty="0" smtClean="0">
                          <a:ln>
                            <a:noFill/>
                          </a:ln>
                          <a:solidFill>
                            <a:schemeClr val="tx1"/>
                          </a:solidFill>
                          <a:effectLst/>
                          <a:latin typeface="Arial Narrow" pitchFamily="34" charset="0"/>
                        </a:rPr>
                        <a:t> </a:t>
                      </a:r>
                    </a:p>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en-US" sz="1200" b="0" i="0" u="none" strike="noStrike" cap="none" normalizeH="0" baseline="0" dirty="0" smtClean="0">
                          <a:ln>
                            <a:noFill/>
                          </a:ln>
                          <a:solidFill>
                            <a:schemeClr val="tx1"/>
                          </a:solidFill>
                          <a:effectLst/>
                          <a:latin typeface="Arial Narrow" pitchFamily="34" charset="0"/>
                        </a:rPr>
                        <a:t>(</a:t>
                      </a:r>
                      <a:r>
                        <a:rPr kumimoji="0" lang="ru-RU" sz="1200" b="0" i="0" u="none" strike="noStrike" cap="none" normalizeH="0" baseline="0" dirty="0" smtClean="0">
                          <a:ln>
                            <a:noFill/>
                          </a:ln>
                          <a:solidFill>
                            <a:schemeClr val="tx1"/>
                          </a:solidFill>
                          <a:effectLst/>
                          <a:latin typeface="Arial Narrow" pitchFamily="34" charset="0"/>
                        </a:rPr>
                        <a:t>Главный распорядитель бюджетных средств</a:t>
                      </a:r>
                      <a:r>
                        <a:rPr kumimoji="0" lang="en-US" sz="1200" b="0" i="0" u="none" strike="noStrike" cap="none" normalizeH="0" baseline="0" dirty="0" smtClean="0">
                          <a:ln>
                            <a:noFill/>
                          </a:ln>
                          <a:solidFill>
                            <a:schemeClr val="tx1"/>
                          </a:solidFill>
                          <a:effectLst/>
                          <a:latin typeface="Arial Narrow" pitchFamily="34" charset="0"/>
                        </a:rPr>
                        <a:t>)</a:t>
                      </a:r>
                      <a:r>
                        <a:rPr kumimoji="0" lang="ru-RU" sz="1200" b="0" i="0" u="none" strike="noStrike" cap="none" normalizeH="0" baseline="0" dirty="0" smtClean="0">
                          <a:ln>
                            <a:noFill/>
                          </a:ln>
                          <a:solidFill>
                            <a:schemeClr val="tx1"/>
                          </a:solidFill>
                          <a:effectLst/>
                          <a:latin typeface="Arial Narrow" pitchFamily="34" charset="0"/>
                        </a:rPr>
                        <a:t> </a:t>
                      </a:r>
                      <a:r>
                        <a:rPr kumimoji="0" lang="ru-RU" sz="1800" b="0" i="0" u="none" strike="noStrike" cap="none" normalizeH="0" baseline="0" dirty="0" smtClean="0">
                          <a:ln>
                            <a:noFill/>
                          </a:ln>
                          <a:solidFill>
                            <a:schemeClr val="tx1"/>
                          </a:solidFill>
                          <a:effectLst/>
                          <a:latin typeface="Arial Narrow" pitchFamily="34" charset="0"/>
                        </a:rPr>
                        <a:t>по публичным обязательствам)</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820738">
                <a:tc>
                  <a:txBody>
                    <a:bodyPr/>
                    <a:lstStyle/>
                    <a:p>
                      <a:pPr marL="0" marR="0" lvl="0" indent="0" algn="l"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latin typeface="Arial Narrow" pitchFamily="34" charset="0"/>
                        </a:rPr>
                        <a:t>Учет</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1" u="none" strike="noStrike" cap="none" normalizeH="0" baseline="0" dirty="0" smtClean="0">
                          <a:ln>
                            <a:noFill/>
                          </a:ln>
                          <a:solidFill>
                            <a:srgbClr val="FF0000"/>
                          </a:solidFill>
                          <a:effectLst/>
                          <a:latin typeface="Arial Narrow" pitchFamily="34" charset="0"/>
                        </a:rPr>
                        <a:t>Бюджетный учет</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1" u="none" strike="noStrike" cap="none" normalizeH="0" baseline="0" dirty="0" smtClean="0">
                          <a:ln>
                            <a:noFill/>
                          </a:ln>
                          <a:solidFill>
                            <a:srgbClr val="FF0000"/>
                          </a:solidFill>
                          <a:effectLst/>
                          <a:latin typeface="Arial Narrow" pitchFamily="34" charset="0"/>
                        </a:rPr>
                        <a:t>Бюджетный учет по укрупненным кодам КОСГУ</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r>
              <a:tr h="820738">
                <a:tc>
                  <a:txBody>
                    <a:bodyPr/>
                    <a:lstStyle/>
                    <a:p>
                      <a:pPr marL="0" marR="0" lvl="0" indent="0" algn="l"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latin typeface="Arial Narrow" pitchFamily="34" charset="0"/>
                        </a:rPr>
                        <a:t>Отчетность</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dirty="0" smtClean="0">
                          <a:ln>
                            <a:noFill/>
                          </a:ln>
                          <a:solidFill>
                            <a:schemeClr val="tx1"/>
                          </a:solidFill>
                          <a:effectLst/>
                          <a:latin typeface="Arial Narrow" pitchFamily="34" charset="0"/>
                        </a:rPr>
                        <a:t>Бюджетная, статистическая отчетность</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Бюджетная, статистическая отчетность + </a:t>
                      </a:r>
                      <a:r>
                        <a:rPr kumimoji="0" lang="ru-RU" sz="1800" b="1" i="0" u="none" strike="noStrike" cap="none" normalizeH="0" baseline="0" smtClean="0">
                          <a:ln>
                            <a:noFill/>
                          </a:ln>
                          <a:solidFill>
                            <a:schemeClr val="tx1"/>
                          </a:solidFill>
                          <a:effectLst/>
                          <a:latin typeface="Arial Narrow" pitchFamily="34" charset="0"/>
                        </a:rPr>
                        <a:t>Отчет о деятельности и об использовании имущества</a:t>
                      </a:r>
                    </a:p>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endParaRPr kumimoji="0" lang="ru-RU" sz="1800" b="0"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322" name="Rectangle 50"/>
          <p:cNvSpPr>
            <a:spLocks noGrp="1" noChangeArrowheads="1"/>
          </p:cNvSpPr>
          <p:nvPr>
            <p:ph type="title"/>
          </p:nvPr>
        </p:nvSpPr>
        <p:spPr>
          <a:xfrm>
            <a:off x="1547813" y="115888"/>
            <a:ext cx="7596187" cy="620712"/>
          </a:xfrm>
        </p:spPr>
        <p:txBody>
          <a:bodyPr rtlCol="0">
            <a:normAutofit fontScale="90000"/>
          </a:bodyPr>
          <a:lstStyle/>
          <a:p>
            <a:pPr eaLnBrk="1" fontAlgn="auto" hangingPunct="1">
              <a:spcAft>
                <a:spcPts val="0"/>
              </a:spcAft>
              <a:defRPr/>
            </a:pPr>
            <a:r>
              <a:rPr lang="ru-RU" smtClean="0"/>
              <a:t>Сравнение БУ и БУНТ ч.3</a:t>
            </a:r>
          </a:p>
        </p:txBody>
      </p:sp>
      <p:graphicFrame>
        <p:nvGraphicFramePr>
          <p:cNvPr id="54336" name="Group 64"/>
          <p:cNvGraphicFramePr>
            <a:graphicFrameLocks noGrp="1"/>
          </p:cNvGraphicFramePr>
          <p:nvPr>
            <p:ph type="tbl" idx="1"/>
          </p:nvPr>
        </p:nvGraphicFramePr>
        <p:xfrm>
          <a:off x="0" y="908050"/>
          <a:ext cx="9144000" cy="5949952"/>
        </p:xfrm>
        <a:graphic>
          <a:graphicData uri="http://schemas.openxmlformats.org/drawingml/2006/table">
            <a:tbl>
              <a:tblPr/>
              <a:tblGrid>
                <a:gridCol w="2195513"/>
                <a:gridCol w="3462337"/>
                <a:gridCol w="3486150"/>
              </a:tblGrid>
              <a:tr h="919163">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outerShdw blurRad="38100" dist="38100" dir="2700000" algn="tl">
                              <a:srgbClr val="FFFFFF"/>
                            </a:outerShdw>
                          </a:effectLst>
                          <a:latin typeface="Arial Narrow" pitchFamily="34" charset="0"/>
                        </a:rPr>
                        <a:t>Позиции для сравнения</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outerShdw blurRad="38100" dist="38100" dir="2700000" algn="tl">
                              <a:srgbClr val="FFFFFF"/>
                            </a:outerShdw>
                          </a:effectLst>
                          <a:latin typeface="Arial Narrow" pitchFamily="34" charset="0"/>
                        </a:rPr>
                        <a:t>БУ</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outerShdw blurRad="38100" dist="38100" dir="2700000" algn="tl">
                              <a:srgbClr val="FFFFFF"/>
                            </a:outerShdw>
                          </a:effectLst>
                          <a:latin typeface="Arial Narrow" pitchFamily="34" charset="0"/>
                        </a:rPr>
                        <a:t>БУНТ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r>
              <a:tr h="1114425">
                <a:tc>
                  <a:txBody>
                    <a:bodyPr/>
                    <a:lstStyle/>
                    <a:p>
                      <a:pPr marL="0" marR="0" lvl="0" indent="0" algn="l"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latin typeface="Arial Narrow" pitchFamily="34" charset="0"/>
                        </a:rPr>
                        <a:t>Документы о планах деятельности</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Смета, государственное задание</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План финансово-хозяйственной деятельности, государственное задание</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r>
              <a:tr h="2138363">
                <a:tc>
                  <a:txBody>
                    <a:bodyPr/>
                    <a:lstStyle/>
                    <a:p>
                      <a:pPr marL="0" marR="0" lvl="0" indent="0" algn="l"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latin typeface="Arial Narrow" pitchFamily="34" charset="0"/>
                        </a:rPr>
                        <a:t>Контроль</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Предварительный, текущий, последующий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Предварительный и текущий </a:t>
                      </a:r>
                      <a:r>
                        <a:rPr kumimoji="0" lang="ru-RU" sz="1800" b="1" i="1" u="none" strike="noStrike" cap="none" normalizeH="0" baseline="0" smtClean="0">
                          <a:ln>
                            <a:noFill/>
                          </a:ln>
                          <a:solidFill>
                            <a:schemeClr val="tx1"/>
                          </a:solidFill>
                          <a:effectLst/>
                          <a:latin typeface="Arial Narrow" pitchFamily="34" charset="0"/>
                        </a:rPr>
                        <a:t>в части субсидий на иные цели и исполнение публичных обязательств</a:t>
                      </a:r>
                      <a:r>
                        <a:rPr kumimoji="0" lang="ru-RU" sz="1800" b="0" i="0" u="none" strike="noStrike" cap="none" normalizeH="0" baseline="0" smtClean="0">
                          <a:ln>
                            <a:noFill/>
                          </a:ln>
                          <a:solidFill>
                            <a:schemeClr val="tx1"/>
                          </a:solidFill>
                          <a:effectLst/>
                          <a:latin typeface="Arial Narrow" pitchFamily="34" charset="0"/>
                        </a:rPr>
                        <a:t>, последующий</a:t>
                      </a:r>
                    </a:p>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endParaRPr kumimoji="0" lang="ru-RU" sz="1800" b="0"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779463">
                <a:tc>
                  <a:txBody>
                    <a:bodyPr/>
                    <a:lstStyle/>
                    <a:p>
                      <a:pPr marL="0" marR="0" lvl="0" indent="0" algn="l"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latin typeface="Arial Narrow" pitchFamily="34" charset="0"/>
                        </a:rPr>
                        <a:t>Осуществление сделок</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Крупные сделки, сделки с заинтересованностью</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ECFF"/>
                    </a:solidFill>
                  </a:tcPr>
                </a:tc>
              </a:tr>
              <a:tr h="998538">
                <a:tc>
                  <a:txBody>
                    <a:bodyPr/>
                    <a:lstStyle/>
                    <a:p>
                      <a:pPr marL="0" marR="0" lvl="0" indent="0" algn="l"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1" i="0" u="none" strike="noStrike" cap="none" normalizeH="0" baseline="0" smtClean="0">
                          <a:ln>
                            <a:noFill/>
                          </a:ln>
                          <a:solidFill>
                            <a:schemeClr val="tx1"/>
                          </a:solidFill>
                          <a:effectLst/>
                          <a:latin typeface="Arial Narrow" pitchFamily="34" charset="0"/>
                        </a:rPr>
                        <a:t>Банкротство</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невозможно</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800" b="0" i="0" u="none" strike="noStrike" cap="none" normalizeH="0" baseline="0" smtClean="0">
                          <a:ln>
                            <a:noFill/>
                          </a:ln>
                          <a:solidFill>
                            <a:schemeClr val="tx1"/>
                          </a:solidFill>
                          <a:effectLst/>
                          <a:latin typeface="Arial Narrow" pitchFamily="34" charset="0"/>
                        </a:rPr>
                        <a:t>невозможно</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60" name="Rectangle 4"/>
          <p:cNvSpPr>
            <a:spLocks noChangeArrowheads="1"/>
          </p:cNvSpPr>
          <p:nvPr/>
        </p:nvSpPr>
        <p:spPr bwMode="auto">
          <a:xfrm>
            <a:off x="1692275" y="836613"/>
            <a:ext cx="7451725" cy="77787"/>
          </a:xfrm>
          <a:prstGeom prst="rect">
            <a:avLst/>
          </a:prstGeom>
          <a:noFill/>
          <a:ln w="9525">
            <a:noFill/>
            <a:miter lim="800000"/>
            <a:headEnd/>
            <a:tailEnd/>
          </a:ln>
          <a:effectLst/>
        </p:spPr>
        <p:txBody>
          <a:bodyPr tIns="0" bIns="0"/>
          <a:lstStyle/>
          <a:p>
            <a:pPr>
              <a:defRPr/>
            </a:pPr>
            <a:endParaRPr lang="ru-RU" sz="2800" dirty="0">
              <a:solidFill>
                <a:srgbClr val="000000"/>
              </a:solidFill>
              <a:effectLst>
                <a:outerShdw blurRad="38100" dist="38100" dir="2700000" algn="tl">
                  <a:srgbClr val="C0C0C0"/>
                </a:outerShdw>
              </a:effectLst>
              <a:latin typeface="Arial Narrow" pitchFamily="34" charset="0"/>
            </a:endParaRPr>
          </a:p>
        </p:txBody>
      </p:sp>
      <p:sp>
        <p:nvSpPr>
          <p:cNvPr id="102403" name="Rectangle 5"/>
          <p:cNvSpPr>
            <a:spLocks noChangeArrowheads="1"/>
          </p:cNvSpPr>
          <p:nvPr/>
        </p:nvSpPr>
        <p:spPr bwMode="auto">
          <a:xfrm>
            <a:off x="0" y="1125538"/>
            <a:ext cx="4643438" cy="5335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buClr>
                <a:srgbClr val="006666"/>
              </a:buClr>
              <a:buSzPct val="60000"/>
              <a:buFont typeface="Wingdings" pitchFamily="2" charset="2"/>
              <a:buNone/>
            </a:pPr>
            <a:r>
              <a:rPr lang="ru-RU" sz="2600" b="1" u="sng" dirty="0">
                <a:solidFill>
                  <a:srgbClr val="CC0000"/>
                </a:solidFill>
                <a:latin typeface="Arial Narrow" pitchFamily="34" charset="0"/>
              </a:rPr>
              <a:t>Сильные стороны</a:t>
            </a:r>
          </a:p>
          <a:p>
            <a:pPr marL="342900" indent="-342900">
              <a:lnSpc>
                <a:spcPct val="90000"/>
              </a:lnSpc>
              <a:spcBef>
                <a:spcPct val="20000"/>
              </a:spcBef>
              <a:buClr>
                <a:srgbClr val="CC0000"/>
              </a:buClr>
              <a:buSzPct val="60000"/>
              <a:buFont typeface="Wingdings" pitchFamily="2" charset="2"/>
              <a:buChar char="§"/>
            </a:pPr>
            <a:r>
              <a:rPr lang="ru-RU" sz="2600" dirty="0">
                <a:latin typeface="Arial Narrow" pitchFamily="34" charset="0"/>
              </a:rPr>
              <a:t>Привычная схема бюджетного финансирования и документооборота</a:t>
            </a:r>
          </a:p>
          <a:p>
            <a:pPr marL="342900" indent="-342900">
              <a:lnSpc>
                <a:spcPct val="90000"/>
              </a:lnSpc>
              <a:spcBef>
                <a:spcPct val="20000"/>
              </a:spcBef>
              <a:buClr>
                <a:srgbClr val="CC0000"/>
              </a:buClr>
              <a:buSzPct val="60000"/>
              <a:buFont typeface="Wingdings" pitchFamily="2" charset="2"/>
              <a:buChar char="§"/>
            </a:pPr>
            <a:r>
              <a:rPr lang="ru-RU" sz="2600" dirty="0">
                <a:latin typeface="Arial Narrow" pitchFamily="34" charset="0"/>
              </a:rPr>
              <a:t>Минимальное изменение документации</a:t>
            </a:r>
          </a:p>
          <a:p>
            <a:pPr marL="342900" indent="-342900">
              <a:lnSpc>
                <a:spcPct val="90000"/>
              </a:lnSpc>
              <a:spcBef>
                <a:spcPct val="20000"/>
              </a:spcBef>
              <a:buClr>
                <a:srgbClr val="CC0000"/>
              </a:buClr>
              <a:buSzPct val="60000"/>
              <a:buFont typeface="Wingdings" pitchFamily="2" charset="2"/>
              <a:buChar char="§"/>
            </a:pPr>
            <a:r>
              <a:rPr lang="ru-RU" sz="2600" dirty="0">
                <a:latin typeface="Arial Narrow" pitchFamily="34" charset="0"/>
              </a:rPr>
              <a:t>Нет рисков нецелевого использования бюджетных средств</a:t>
            </a:r>
          </a:p>
        </p:txBody>
      </p:sp>
      <p:sp>
        <p:nvSpPr>
          <p:cNvPr id="102404" name="Rectangle 6"/>
          <p:cNvSpPr>
            <a:spLocks noChangeArrowheads="1"/>
          </p:cNvSpPr>
          <p:nvPr/>
        </p:nvSpPr>
        <p:spPr bwMode="auto">
          <a:xfrm>
            <a:off x="4859338" y="1196975"/>
            <a:ext cx="3995737" cy="533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r">
              <a:spcBef>
                <a:spcPct val="20000"/>
              </a:spcBef>
              <a:buClr>
                <a:srgbClr val="006666"/>
              </a:buClr>
              <a:buSzPct val="60000"/>
              <a:buFont typeface="Wingdings" pitchFamily="2" charset="2"/>
              <a:buNone/>
            </a:pPr>
            <a:r>
              <a:rPr lang="ru-RU" sz="2600" b="1" u="sng" dirty="0">
                <a:solidFill>
                  <a:srgbClr val="33CCCC"/>
                </a:solidFill>
                <a:latin typeface="Arial Narrow" pitchFamily="34" charset="0"/>
              </a:rPr>
              <a:t>Обратить внимание</a:t>
            </a:r>
            <a:r>
              <a:rPr lang="ru-RU" sz="2600" b="1" u="sng" dirty="0">
                <a:latin typeface="Arial Narrow" pitchFamily="34" charset="0"/>
              </a:rPr>
              <a:t>:</a:t>
            </a:r>
          </a:p>
          <a:p>
            <a:pPr marL="342900" indent="-342900" algn="r">
              <a:spcBef>
                <a:spcPct val="20000"/>
              </a:spcBef>
              <a:buClr>
                <a:srgbClr val="33CCCC"/>
              </a:buClr>
              <a:buSzPct val="60000"/>
              <a:buFont typeface="Wingdings" pitchFamily="2" charset="2"/>
              <a:buChar char="§"/>
            </a:pPr>
            <a:r>
              <a:rPr lang="ru-RU" sz="2600" dirty="0">
                <a:latin typeface="Arial Narrow" pitchFamily="34" charset="0"/>
              </a:rPr>
              <a:t>Новых возможностей для развития не появляется </a:t>
            </a:r>
          </a:p>
          <a:p>
            <a:pPr marL="342900" indent="-342900" algn="r">
              <a:spcBef>
                <a:spcPct val="20000"/>
              </a:spcBef>
              <a:buClr>
                <a:srgbClr val="33CCCC"/>
              </a:buClr>
              <a:buSzPct val="60000"/>
              <a:buFont typeface="Wingdings" pitchFamily="2" charset="2"/>
              <a:buChar char="§"/>
            </a:pPr>
            <a:r>
              <a:rPr lang="ru-RU" sz="2600" dirty="0">
                <a:latin typeface="Arial Narrow" pitchFamily="34" charset="0"/>
              </a:rPr>
              <a:t>Ограничены возможности расходования поступлений от приносящей доход </a:t>
            </a:r>
            <a:r>
              <a:rPr lang="ru-RU" sz="2600" dirty="0" smtClean="0">
                <a:latin typeface="Arial Narrow" pitchFamily="34" charset="0"/>
              </a:rPr>
              <a:t>деятельности</a:t>
            </a:r>
          </a:p>
          <a:p>
            <a:pPr marL="342900" indent="-342900" algn="r">
              <a:spcBef>
                <a:spcPct val="20000"/>
              </a:spcBef>
              <a:buClr>
                <a:srgbClr val="33CCCC"/>
              </a:buClr>
              <a:buSzPct val="60000"/>
              <a:buFont typeface="Wingdings" pitchFamily="2" charset="2"/>
              <a:buChar char="§"/>
            </a:pPr>
            <a:r>
              <a:rPr lang="ru-RU" sz="2600" dirty="0" smtClean="0">
                <a:latin typeface="Arial Narrow" pitchFamily="34" charset="0"/>
              </a:rPr>
              <a:t>Закупки по 44 - ФЗ)</a:t>
            </a:r>
            <a:endParaRPr lang="ru-RU" sz="2600" dirty="0">
              <a:latin typeface="Arial Narrow" pitchFamily="34" charset="0"/>
            </a:endParaRPr>
          </a:p>
        </p:txBody>
      </p:sp>
      <p:sp>
        <p:nvSpPr>
          <p:cNvPr id="6" name="Rectangle 6"/>
          <p:cNvSpPr>
            <a:spLocks noChangeArrowheads="1"/>
          </p:cNvSpPr>
          <p:nvPr/>
        </p:nvSpPr>
        <p:spPr bwMode="gray">
          <a:xfrm>
            <a:off x="0" y="0"/>
            <a:ext cx="9144000" cy="857232"/>
          </a:xfrm>
          <a:prstGeom prst="rect">
            <a:avLst/>
          </a:prstGeom>
          <a:solidFill>
            <a:srgbClr val="FFCC66"/>
          </a:solidFill>
          <a:ln w="9525" algn="ctr">
            <a:noFill/>
            <a:miter lim="800000"/>
            <a:headEnd/>
            <a:tailEnd/>
          </a:ln>
          <a:effectLst>
            <a:outerShdw dist="35921" dir="2700000" algn="ctr" rotWithShape="0">
              <a:schemeClr val="bg2">
                <a:alpha val="50000"/>
              </a:schemeClr>
            </a:outerShdw>
          </a:effectLst>
        </p:spPr>
        <p:txBody>
          <a:bodyPr wrap="none" anchor="ctr"/>
          <a:lstStyle/>
          <a:p>
            <a:pPr algn="ctr">
              <a:defRPr/>
            </a:pPr>
            <a:r>
              <a:rPr lang="ru-RU"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Narrow" pitchFamily="34" charset="0"/>
              </a:rPr>
              <a:t>Плюсы и минусы казенных учреждений</a:t>
            </a:r>
          </a:p>
        </p:txBody>
      </p:sp>
      <p:sp>
        <p:nvSpPr>
          <p:cNvPr id="102409" name="Rectangle 4"/>
          <p:cNvSpPr>
            <a:spLocks noChangeArrowheads="1"/>
          </p:cNvSpPr>
          <p:nvPr/>
        </p:nvSpPr>
        <p:spPr bwMode="auto">
          <a:xfrm>
            <a:off x="0" y="6553200"/>
            <a:ext cx="9144000" cy="304800"/>
          </a:xfrm>
          <a:prstGeom prst="rect">
            <a:avLst/>
          </a:prstGeom>
          <a:solidFill>
            <a:srgbClr val="0000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u-RU">
              <a:latin typeface="Calibri" pitchFamily="34" charset="0"/>
            </a:endParaRPr>
          </a:p>
        </p:txBody>
      </p:sp>
    </p:spTree>
    <p:extLst>
      <p:ext uri="{BB962C8B-B14F-4D97-AF65-F5344CB8AC3E}">
        <p14:creationId xmlns:p14="http://schemas.microsoft.com/office/powerpoint/2010/main" val="29977094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60" name="Rectangle 4"/>
          <p:cNvSpPr>
            <a:spLocks noChangeArrowheads="1"/>
          </p:cNvSpPr>
          <p:nvPr/>
        </p:nvSpPr>
        <p:spPr bwMode="auto">
          <a:xfrm>
            <a:off x="1692275" y="836613"/>
            <a:ext cx="7451725" cy="77787"/>
          </a:xfrm>
          <a:prstGeom prst="rect">
            <a:avLst/>
          </a:prstGeom>
          <a:noFill/>
          <a:ln w="9525">
            <a:noFill/>
            <a:miter lim="800000"/>
            <a:headEnd/>
            <a:tailEnd/>
          </a:ln>
          <a:effectLst/>
        </p:spPr>
        <p:txBody>
          <a:bodyPr tIns="0" bIns="0"/>
          <a:lstStyle/>
          <a:p>
            <a:pPr>
              <a:defRPr/>
            </a:pPr>
            <a:endParaRPr lang="ru-RU" sz="2800" dirty="0">
              <a:solidFill>
                <a:srgbClr val="000000"/>
              </a:solidFill>
              <a:effectLst>
                <a:outerShdw blurRad="38100" dist="38100" dir="2700000" algn="tl">
                  <a:srgbClr val="C0C0C0"/>
                </a:outerShdw>
              </a:effectLst>
              <a:latin typeface="Arial Narrow" pitchFamily="34" charset="0"/>
            </a:endParaRPr>
          </a:p>
        </p:txBody>
      </p:sp>
      <p:sp>
        <p:nvSpPr>
          <p:cNvPr id="6" name="Rectangle 6"/>
          <p:cNvSpPr>
            <a:spLocks noChangeArrowheads="1"/>
          </p:cNvSpPr>
          <p:nvPr/>
        </p:nvSpPr>
        <p:spPr bwMode="gray">
          <a:xfrm>
            <a:off x="0" y="0"/>
            <a:ext cx="9144000" cy="714375"/>
          </a:xfrm>
          <a:prstGeom prst="rect">
            <a:avLst/>
          </a:prstGeom>
          <a:solidFill>
            <a:srgbClr val="FFCC66"/>
          </a:solidFill>
          <a:ln w="9525" algn="ctr">
            <a:noFill/>
            <a:miter lim="800000"/>
            <a:headEnd/>
            <a:tailEnd/>
          </a:ln>
          <a:effectLst>
            <a:outerShdw dist="35921" dir="2700000" algn="ctr" rotWithShape="0">
              <a:schemeClr val="bg2">
                <a:alpha val="50000"/>
              </a:schemeClr>
            </a:outerShdw>
          </a:effectLst>
        </p:spPr>
        <p:txBody>
          <a:bodyPr wrap="none" anchor="ctr"/>
          <a:lstStyle/>
          <a:p>
            <a:pPr algn="ctr">
              <a:defRPr/>
            </a:pPr>
            <a:r>
              <a:rPr lang="ru-RU"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Narrow" pitchFamily="34" charset="0"/>
              </a:rPr>
              <a:t>Плюсы и минусы БУ</a:t>
            </a:r>
          </a:p>
        </p:txBody>
      </p:sp>
      <p:sp>
        <p:nvSpPr>
          <p:cNvPr id="8" name="Rectangle 3"/>
          <p:cNvSpPr txBox="1">
            <a:spLocks noChangeArrowheads="1"/>
          </p:cNvSpPr>
          <p:nvPr/>
        </p:nvSpPr>
        <p:spPr>
          <a:xfrm>
            <a:off x="250825" y="765175"/>
            <a:ext cx="4537075" cy="5832475"/>
          </a:xfrm>
          <a:prstGeom prst="rect">
            <a:avLst/>
          </a:prstGeom>
        </p:spPr>
        <p:txBody>
          <a:bodyPr/>
          <a:lstStyle/>
          <a:p>
            <a:pPr marL="342900" indent="-342900" eaLnBrk="0" hangingPunct="0">
              <a:lnSpc>
                <a:spcPct val="90000"/>
              </a:lnSpc>
              <a:spcBef>
                <a:spcPct val="20000"/>
              </a:spcBef>
              <a:buFont typeface="Wingdings" pitchFamily="2" charset="2"/>
              <a:buNone/>
              <a:defRPr/>
            </a:pPr>
            <a:r>
              <a:rPr lang="ru-RU" sz="3200" b="1" u="sng" dirty="0">
                <a:solidFill>
                  <a:srgbClr val="CC0000"/>
                </a:solidFill>
                <a:latin typeface="+mn-lt"/>
                <a:cs typeface="+mn-cs"/>
              </a:rPr>
              <a:t>Сильные стороны</a:t>
            </a:r>
          </a:p>
          <a:p>
            <a:pPr marL="342900" indent="-342900" eaLnBrk="0" hangingPunct="0">
              <a:lnSpc>
                <a:spcPct val="90000"/>
              </a:lnSpc>
              <a:spcBef>
                <a:spcPct val="20000"/>
              </a:spcBef>
              <a:buClr>
                <a:srgbClr val="CC0000"/>
              </a:buClr>
              <a:buFont typeface="Wingdings" pitchFamily="2" charset="2"/>
              <a:buChar char="§"/>
              <a:defRPr/>
            </a:pPr>
            <a:r>
              <a:rPr lang="ru-RU" sz="2800" dirty="0">
                <a:latin typeface="+mn-lt"/>
                <a:cs typeface="+mn-cs"/>
              </a:rPr>
              <a:t>Повышается самостоятельность при расходовании текущего финансирования</a:t>
            </a:r>
          </a:p>
          <a:p>
            <a:pPr marL="342900" indent="-342900" eaLnBrk="0" hangingPunct="0">
              <a:lnSpc>
                <a:spcPct val="90000"/>
              </a:lnSpc>
              <a:spcBef>
                <a:spcPct val="20000"/>
              </a:spcBef>
              <a:buClr>
                <a:srgbClr val="CC0000"/>
              </a:buClr>
              <a:buFont typeface="Wingdings" pitchFamily="2" charset="2"/>
              <a:buChar char="§"/>
              <a:defRPr/>
            </a:pPr>
            <a:r>
              <a:rPr lang="ru-RU" sz="2800" dirty="0">
                <a:latin typeface="+mn-lt"/>
                <a:cs typeface="+mn-cs"/>
              </a:rPr>
              <a:t>Безопасно для собственника имущества</a:t>
            </a:r>
          </a:p>
          <a:p>
            <a:pPr marL="342900" indent="-342900" eaLnBrk="0" hangingPunct="0">
              <a:lnSpc>
                <a:spcPct val="90000"/>
              </a:lnSpc>
              <a:spcBef>
                <a:spcPct val="20000"/>
              </a:spcBef>
              <a:buClr>
                <a:srgbClr val="CC0000"/>
              </a:buClr>
              <a:buFont typeface="Wingdings" pitchFamily="2" charset="2"/>
              <a:buChar char="§"/>
              <a:defRPr/>
            </a:pPr>
            <a:r>
              <a:rPr lang="ru-RU" sz="2800" dirty="0">
                <a:latin typeface="+mn-lt"/>
                <a:cs typeface="+mn-cs"/>
              </a:rPr>
              <a:t>Нет рисков нецелевого использования в части бюджетных инвестиций, целевых субсидий, </a:t>
            </a:r>
            <a:r>
              <a:rPr lang="ru-RU" sz="2800" dirty="0">
                <a:solidFill>
                  <a:srgbClr val="CC0000"/>
                </a:solidFill>
                <a:latin typeface="+mn-lt"/>
                <a:cs typeface="+mn-cs"/>
              </a:rPr>
              <a:t>выплат населению</a:t>
            </a:r>
          </a:p>
          <a:p>
            <a:pPr marL="342900" indent="-342900" eaLnBrk="0" hangingPunct="0">
              <a:lnSpc>
                <a:spcPct val="90000"/>
              </a:lnSpc>
              <a:spcBef>
                <a:spcPct val="20000"/>
              </a:spcBef>
              <a:buClr>
                <a:srgbClr val="CC0000"/>
              </a:buClr>
              <a:buFont typeface="Wingdings" pitchFamily="2" charset="2"/>
              <a:buChar char="§"/>
              <a:defRPr/>
            </a:pPr>
            <a:r>
              <a:rPr lang="ru-RU" sz="2800" dirty="0">
                <a:latin typeface="+mn-lt"/>
                <a:cs typeface="+mn-cs"/>
              </a:rPr>
              <a:t>Новые возможности по развитию учреждения</a:t>
            </a:r>
          </a:p>
          <a:p>
            <a:pPr marL="342900" indent="-342900" eaLnBrk="0" hangingPunct="0">
              <a:lnSpc>
                <a:spcPct val="90000"/>
              </a:lnSpc>
              <a:spcBef>
                <a:spcPct val="20000"/>
              </a:spcBef>
              <a:buClr>
                <a:srgbClr val="CC0000"/>
              </a:buClr>
              <a:buFont typeface="Wingdings" pitchFamily="2" charset="2"/>
              <a:buChar char="§"/>
              <a:defRPr/>
            </a:pPr>
            <a:endParaRPr lang="ru-RU" sz="3200" dirty="0">
              <a:latin typeface="+mn-lt"/>
              <a:cs typeface="+mn-cs"/>
            </a:endParaRPr>
          </a:p>
          <a:p>
            <a:pPr marL="342900" indent="-342900" eaLnBrk="0" hangingPunct="0">
              <a:lnSpc>
                <a:spcPct val="90000"/>
              </a:lnSpc>
              <a:spcBef>
                <a:spcPct val="20000"/>
              </a:spcBef>
              <a:buFont typeface="Arial" charset="0"/>
              <a:buChar char="•"/>
              <a:defRPr/>
            </a:pPr>
            <a:endParaRPr lang="ru-RU" sz="3200" dirty="0">
              <a:latin typeface="+mn-lt"/>
              <a:cs typeface="+mn-cs"/>
            </a:endParaRPr>
          </a:p>
        </p:txBody>
      </p:sp>
      <p:sp>
        <p:nvSpPr>
          <p:cNvPr id="103430" name="Rectangle 4"/>
          <p:cNvSpPr>
            <a:spLocks noChangeArrowheads="1"/>
          </p:cNvSpPr>
          <p:nvPr/>
        </p:nvSpPr>
        <p:spPr bwMode="auto">
          <a:xfrm>
            <a:off x="5076825" y="981075"/>
            <a:ext cx="3778250" cy="555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r">
              <a:spcBef>
                <a:spcPct val="20000"/>
              </a:spcBef>
              <a:buClr>
                <a:srgbClr val="006666"/>
              </a:buClr>
              <a:buSzPct val="60000"/>
              <a:buFont typeface="Wingdings" pitchFamily="2" charset="2"/>
              <a:buNone/>
            </a:pPr>
            <a:r>
              <a:rPr lang="ru-RU" sz="2600" b="1" u="sng" dirty="0">
                <a:solidFill>
                  <a:srgbClr val="33CCCC"/>
                </a:solidFill>
                <a:latin typeface="Arial Narrow" pitchFamily="34" charset="0"/>
              </a:rPr>
              <a:t>Обратить внимание</a:t>
            </a:r>
            <a:r>
              <a:rPr lang="ru-RU" sz="2600" b="1" u="sng" dirty="0">
                <a:latin typeface="Arial Narrow" pitchFamily="34" charset="0"/>
              </a:rPr>
              <a:t>:</a:t>
            </a:r>
          </a:p>
          <a:p>
            <a:pPr marL="342900" indent="-342900" algn="r">
              <a:spcBef>
                <a:spcPct val="20000"/>
              </a:spcBef>
              <a:buClr>
                <a:srgbClr val="33CCCC"/>
              </a:buClr>
              <a:buSzPct val="60000"/>
              <a:buFont typeface="Wingdings" pitchFamily="2" charset="2"/>
              <a:buChar char="§"/>
            </a:pPr>
            <a:r>
              <a:rPr lang="ru-RU" sz="2600" dirty="0">
                <a:latin typeface="Arial Narrow" pitchFamily="34" charset="0"/>
              </a:rPr>
              <a:t>Возможно образование просроченной кредиторской </a:t>
            </a:r>
            <a:r>
              <a:rPr lang="ru-RU" sz="2600" dirty="0" smtClean="0">
                <a:latin typeface="Arial Narrow" pitchFamily="34" charset="0"/>
              </a:rPr>
              <a:t>задолженности</a:t>
            </a:r>
          </a:p>
          <a:p>
            <a:pPr marL="342900" indent="-342900" algn="r">
              <a:spcBef>
                <a:spcPct val="20000"/>
              </a:spcBef>
              <a:buClr>
                <a:srgbClr val="33CCCC"/>
              </a:buClr>
              <a:buSzPct val="60000"/>
              <a:buFont typeface="Wingdings" pitchFamily="2" charset="2"/>
              <a:buChar char="§"/>
            </a:pPr>
            <a:r>
              <a:rPr lang="ru-RU" sz="2600" dirty="0" smtClean="0">
                <a:latin typeface="Arial Narrow" pitchFamily="34" charset="0"/>
              </a:rPr>
              <a:t>Закупки по 44 ФЗ</a:t>
            </a:r>
          </a:p>
          <a:p>
            <a:pPr marL="342900" indent="-342900" algn="r">
              <a:spcBef>
                <a:spcPct val="20000"/>
              </a:spcBef>
              <a:buClr>
                <a:srgbClr val="33CCCC"/>
              </a:buClr>
              <a:buSzPct val="60000"/>
              <a:buFont typeface="Wingdings" pitchFamily="2" charset="2"/>
              <a:buChar char="§"/>
            </a:pPr>
            <a:r>
              <a:rPr lang="ru-RU" sz="2600" dirty="0" smtClean="0">
                <a:latin typeface="Arial Narrow" pitchFamily="34" charset="0"/>
              </a:rPr>
              <a:t>Нет самостоятельности в установлении тарифов</a:t>
            </a:r>
          </a:p>
          <a:p>
            <a:pPr marL="342900" indent="-342900" algn="r">
              <a:spcBef>
                <a:spcPct val="20000"/>
              </a:spcBef>
              <a:buClr>
                <a:srgbClr val="33CCCC"/>
              </a:buClr>
              <a:buSzPct val="60000"/>
              <a:buFont typeface="Wingdings" pitchFamily="2" charset="2"/>
              <a:buChar char="§"/>
            </a:pPr>
            <a:endParaRPr lang="ru-RU" sz="2600" dirty="0">
              <a:latin typeface="Arial Narrow" pitchFamily="34" charset="0"/>
            </a:endParaRPr>
          </a:p>
        </p:txBody>
      </p:sp>
      <p:sp>
        <p:nvSpPr>
          <p:cNvPr id="103432" name="Rectangle 6"/>
          <p:cNvSpPr>
            <a:spLocks noChangeArrowheads="1"/>
          </p:cNvSpPr>
          <p:nvPr/>
        </p:nvSpPr>
        <p:spPr bwMode="auto">
          <a:xfrm>
            <a:off x="0" y="6705600"/>
            <a:ext cx="9144000" cy="152400"/>
          </a:xfrm>
          <a:prstGeom prst="rect">
            <a:avLst/>
          </a:prstGeom>
          <a:solidFill>
            <a:srgbClr val="0000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u-RU">
              <a:latin typeface="Calibri" pitchFamily="34" charset="0"/>
            </a:endParaRPr>
          </a:p>
        </p:txBody>
      </p:sp>
    </p:spTree>
    <p:extLst>
      <p:ext uri="{BB962C8B-B14F-4D97-AF65-F5344CB8AC3E}">
        <p14:creationId xmlns:p14="http://schemas.microsoft.com/office/powerpoint/2010/main" val="25400290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60" name="Rectangle 4"/>
          <p:cNvSpPr>
            <a:spLocks noChangeArrowheads="1"/>
          </p:cNvSpPr>
          <p:nvPr/>
        </p:nvSpPr>
        <p:spPr bwMode="auto">
          <a:xfrm>
            <a:off x="1692275" y="836613"/>
            <a:ext cx="7451725" cy="77787"/>
          </a:xfrm>
          <a:prstGeom prst="rect">
            <a:avLst/>
          </a:prstGeom>
          <a:noFill/>
          <a:ln w="9525">
            <a:noFill/>
            <a:miter lim="800000"/>
            <a:headEnd/>
            <a:tailEnd/>
          </a:ln>
          <a:effectLst/>
        </p:spPr>
        <p:txBody>
          <a:bodyPr tIns="0" bIns="0"/>
          <a:lstStyle/>
          <a:p>
            <a:pPr>
              <a:defRPr/>
            </a:pPr>
            <a:endParaRPr lang="ru-RU" sz="2800" dirty="0">
              <a:solidFill>
                <a:srgbClr val="000000"/>
              </a:solidFill>
              <a:effectLst>
                <a:outerShdw blurRad="38100" dist="38100" dir="2700000" algn="tl">
                  <a:srgbClr val="C0C0C0"/>
                </a:outerShdw>
              </a:effectLst>
              <a:latin typeface="Arial Narrow" pitchFamily="34" charset="0"/>
            </a:endParaRPr>
          </a:p>
        </p:txBody>
      </p:sp>
      <p:sp>
        <p:nvSpPr>
          <p:cNvPr id="6" name="Rectangle 6"/>
          <p:cNvSpPr>
            <a:spLocks noChangeArrowheads="1"/>
          </p:cNvSpPr>
          <p:nvPr/>
        </p:nvSpPr>
        <p:spPr bwMode="gray">
          <a:xfrm>
            <a:off x="0" y="0"/>
            <a:ext cx="9144000" cy="714375"/>
          </a:xfrm>
          <a:prstGeom prst="rect">
            <a:avLst/>
          </a:prstGeom>
          <a:solidFill>
            <a:srgbClr val="FFCC66"/>
          </a:solidFill>
          <a:ln w="9525" algn="ctr">
            <a:noFill/>
            <a:miter lim="800000"/>
            <a:headEnd/>
            <a:tailEnd/>
          </a:ln>
          <a:effectLst>
            <a:outerShdw dist="35921" dir="2700000" algn="ctr" rotWithShape="0">
              <a:schemeClr val="bg2">
                <a:alpha val="50000"/>
              </a:schemeClr>
            </a:outerShdw>
          </a:effectLst>
        </p:spPr>
        <p:txBody>
          <a:bodyPr wrap="none" anchor="ctr"/>
          <a:lstStyle/>
          <a:p>
            <a:pPr algn="ctr">
              <a:defRPr/>
            </a:pPr>
            <a:r>
              <a:rPr lang="ru-RU"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Narrow" pitchFamily="34" charset="0"/>
              </a:rPr>
              <a:t>Плюсы и минусы АУ</a:t>
            </a:r>
          </a:p>
        </p:txBody>
      </p:sp>
      <p:sp>
        <p:nvSpPr>
          <p:cNvPr id="104453" name="Rectangle 5"/>
          <p:cNvSpPr>
            <a:spLocks noChangeArrowheads="1"/>
          </p:cNvSpPr>
          <p:nvPr/>
        </p:nvSpPr>
        <p:spPr bwMode="auto">
          <a:xfrm>
            <a:off x="-1" y="836613"/>
            <a:ext cx="5418137" cy="526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buClr>
                <a:srgbClr val="006666"/>
              </a:buClr>
              <a:buSzPct val="60000"/>
              <a:buFont typeface="Wingdings" pitchFamily="2" charset="2"/>
              <a:buNone/>
            </a:pPr>
            <a:r>
              <a:rPr lang="ru-RU" sz="2600" b="1" u="sng" dirty="0">
                <a:solidFill>
                  <a:srgbClr val="CC0000"/>
                </a:solidFill>
                <a:latin typeface="Arial Narrow" pitchFamily="34" charset="0"/>
              </a:rPr>
              <a:t>Сильные стороны</a:t>
            </a:r>
          </a:p>
          <a:p>
            <a:pPr marL="342900" indent="-342900">
              <a:lnSpc>
                <a:spcPct val="90000"/>
              </a:lnSpc>
              <a:spcBef>
                <a:spcPct val="20000"/>
              </a:spcBef>
              <a:buClr>
                <a:srgbClr val="CC0000"/>
              </a:buClr>
              <a:buSzPct val="60000"/>
              <a:buFont typeface="Wingdings" pitchFamily="2" charset="2"/>
              <a:buChar char="§"/>
            </a:pPr>
            <a:r>
              <a:rPr lang="ru-RU" sz="2400" dirty="0">
                <a:latin typeface="Arial Narrow" pitchFamily="34" charset="0"/>
              </a:rPr>
              <a:t>Повышается самостоятельность при расходовании текущего финансирования</a:t>
            </a:r>
          </a:p>
          <a:p>
            <a:pPr marL="342900" indent="-342900">
              <a:lnSpc>
                <a:spcPct val="90000"/>
              </a:lnSpc>
              <a:spcBef>
                <a:spcPct val="20000"/>
              </a:spcBef>
              <a:buClr>
                <a:srgbClr val="CC0000"/>
              </a:buClr>
              <a:buSzPct val="60000"/>
              <a:buFont typeface="Wingdings" pitchFamily="2" charset="2"/>
              <a:buChar char="§"/>
            </a:pPr>
            <a:r>
              <a:rPr lang="ru-RU" sz="2400" dirty="0">
                <a:latin typeface="Arial Narrow" pitchFamily="34" charset="0"/>
              </a:rPr>
              <a:t>Безопасно для собственника имущества</a:t>
            </a:r>
          </a:p>
          <a:p>
            <a:pPr marL="342900" indent="-342900">
              <a:lnSpc>
                <a:spcPct val="90000"/>
              </a:lnSpc>
              <a:spcBef>
                <a:spcPct val="20000"/>
              </a:spcBef>
              <a:buClr>
                <a:srgbClr val="CC0000"/>
              </a:buClr>
              <a:buSzPct val="60000"/>
              <a:buFont typeface="Wingdings" pitchFamily="2" charset="2"/>
              <a:buChar char="§"/>
            </a:pPr>
            <a:r>
              <a:rPr lang="ru-RU" sz="2400" dirty="0">
                <a:latin typeface="Arial Narrow" pitchFamily="34" charset="0"/>
              </a:rPr>
              <a:t>Нет рисков нецелевого использования в части бюджетных инвестиций, целевых субсидий</a:t>
            </a:r>
          </a:p>
          <a:p>
            <a:pPr marL="342900" indent="-342900">
              <a:lnSpc>
                <a:spcPct val="90000"/>
              </a:lnSpc>
              <a:spcBef>
                <a:spcPct val="20000"/>
              </a:spcBef>
              <a:buClr>
                <a:srgbClr val="CC0000"/>
              </a:buClr>
              <a:buSzPct val="60000"/>
              <a:buFont typeface="Wingdings" pitchFamily="2" charset="2"/>
              <a:buChar char="§"/>
            </a:pPr>
            <a:r>
              <a:rPr lang="ru-RU" sz="2400" dirty="0">
                <a:latin typeface="Arial Narrow" pitchFamily="34" charset="0"/>
              </a:rPr>
              <a:t>Новые возможности по развитию учреждения</a:t>
            </a:r>
          </a:p>
          <a:p>
            <a:pPr marL="342900" indent="-342900">
              <a:lnSpc>
                <a:spcPct val="90000"/>
              </a:lnSpc>
              <a:spcBef>
                <a:spcPct val="20000"/>
              </a:spcBef>
              <a:buClr>
                <a:srgbClr val="CC0000"/>
              </a:buClr>
              <a:buSzPct val="60000"/>
              <a:buFont typeface="Wingdings" pitchFamily="2" charset="2"/>
              <a:buChar char="§"/>
            </a:pPr>
            <a:r>
              <a:rPr lang="ru-RU" sz="2400" dirty="0">
                <a:solidFill>
                  <a:srgbClr val="CC0000"/>
                </a:solidFill>
                <a:latin typeface="Arial Narrow" pitchFamily="34" charset="0"/>
              </a:rPr>
              <a:t>Свобода от </a:t>
            </a:r>
            <a:r>
              <a:rPr lang="ru-RU" sz="2400" dirty="0" smtClean="0">
                <a:solidFill>
                  <a:srgbClr val="CC0000"/>
                </a:solidFill>
                <a:latin typeface="Arial Narrow" pitchFamily="34" charset="0"/>
              </a:rPr>
              <a:t>94-ФЗ (но есть 223 ФЗ)</a:t>
            </a:r>
            <a:endParaRPr lang="ru-RU" sz="2400" dirty="0">
              <a:solidFill>
                <a:srgbClr val="CC0000"/>
              </a:solidFill>
              <a:latin typeface="Arial Narrow" pitchFamily="34" charset="0"/>
            </a:endParaRPr>
          </a:p>
          <a:p>
            <a:pPr marL="342900" indent="-342900">
              <a:lnSpc>
                <a:spcPct val="90000"/>
              </a:lnSpc>
              <a:spcBef>
                <a:spcPct val="20000"/>
              </a:spcBef>
              <a:buClr>
                <a:srgbClr val="CC0000"/>
              </a:buClr>
              <a:buSzPct val="60000"/>
              <a:buFont typeface="Wingdings" pitchFamily="2" charset="2"/>
              <a:buChar char="§"/>
            </a:pPr>
            <a:r>
              <a:rPr lang="ru-RU" sz="2400" dirty="0">
                <a:solidFill>
                  <a:srgbClr val="CC0000"/>
                </a:solidFill>
                <a:latin typeface="Arial Narrow" pitchFamily="34" charset="0"/>
              </a:rPr>
              <a:t>Возможна свобода от казначейского </a:t>
            </a:r>
            <a:r>
              <a:rPr lang="ru-RU" sz="2400" dirty="0" smtClean="0">
                <a:solidFill>
                  <a:srgbClr val="CC0000"/>
                </a:solidFill>
                <a:latin typeface="Arial Narrow" pitchFamily="34" charset="0"/>
              </a:rPr>
              <a:t>контроля по внебюджетной </a:t>
            </a:r>
            <a:r>
              <a:rPr lang="ru-RU" sz="2400" dirty="0" err="1" smtClean="0">
                <a:solidFill>
                  <a:srgbClr val="CC0000"/>
                </a:solidFill>
                <a:latin typeface="Arial Narrow" pitchFamily="34" charset="0"/>
              </a:rPr>
              <a:t>деят-ти</a:t>
            </a:r>
            <a:endParaRPr lang="ru-RU" sz="2400" dirty="0" smtClean="0">
              <a:solidFill>
                <a:srgbClr val="CC0000"/>
              </a:solidFill>
              <a:latin typeface="Arial Narrow" pitchFamily="34" charset="0"/>
            </a:endParaRPr>
          </a:p>
          <a:p>
            <a:pPr marL="342900" indent="-342900">
              <a:lnSpc>
                <a:spcPct val="90000"/>
              </a:lnSpc>
              <a:spcBef>
                <a:spcPct val="20000"/>
              </a:spcBef>
              <a:buClr>
                <a:srgbClr val="CC0000"/>
              </a:buClr>
              <a:buSzPct val="60000"/>
              <a:buFont typeface="Wingdings" pitchFamily="2" charset="2"/>
              <a:buChar char="§"/>
            </a:pPr>
            <a:r>
              <a:rPr lang="ru-RU" sz="2400" dirty="0" smtClean="0">
                <a:solidFill>
                  <a:srgbClr val="CC0000"/>
                </a:solidFill>
                <a:latin typeface="Arial Narrow" pitchFamily="34" charset="0"/>
              </a:rPr>
              <a:t>Самостоятельность в установлении тарифов</a:t>
            </a:r>
          </a:p>
          <a:p>
            <a:pPr marL="342900" indent="-342900">
              <a:lnSpc>
                <a:spcPct val="90000"/>
              </a:lnSpc>
              <a:spcBef>
                <a:spcPct val="20000"/>
              </a:spcBef>
              <a:buClr>
                <a:srgbClr val="CC0000"/>
              </a:buClr>
              <a:buSzPct val="60000"/>
              <a:buFont typeface="Wingdings" pitchFamily="2" charset="2"/>
              <a:buChar char="§"/>
            </a:pPr>
            <a:r>
              <a:rPr lang="ru-RU" sz="2400" dirty="0" smtClean="0">
                <a:solidFill>
                  <a:srgbClr val="CC0000"/>
                </a:solidFill>
                <a:latin typeface="Arial Narrow" pitchFamily="34" charset="0"/>
              </a:rPr>
              <a:t>Возможность применения УСНО</a:t>
            </a:r>
            <a:endParaRPr lang="ru-RU" sz="2400" dirty="0">
              <a:solidFill>
                <a:srgbClr val="CC0000"/>
              </a:solidFill>
              <a:latin typeface="Arial Narrow" pitchFamily="34" charset="0"/>
            </a:endParaRPr>
          </a:p>
          <a:p>
            <a:pPr marL="342900" indent="-342900">
              <a:lnSpc>
                <a:spcPct val="90000"/>
              </a:lnSpc>
              <a:spcBef>
                <a:spcPct val="20000"/>
              </a:spcBef>
              <a:buClr>
                <a:srgbClr val="CC0000"/>
              </a:buClr>
              <a:buSzPct val="60000"/>
              <a:buFont typeface="Wingdings" pitchFamily="2" charset="2"/>
              <a:buNone/>
            </a:pPr>
            <a:endParaRPr lang="ru-RU" sz="2400" dirty="0">
              <a:latin typeface="Arial Narrow" pitchFamily="34" charset="0"/>
            </a:endParaRPr>
          </a:p>
          <a:p>
            <a:pPr marL="342900" indent="-342900">
              <a:lnSpc>
                <a:spcPct val="90000"/>
              </a:lnSpc>
              <a:spcBef>
                <a:spcPct val="20000"/>
              </a:spcBef>
              <a:buClr>
                <a:srgbClr val="CC0000"/>
              </a:buClr>
              <a:buSzPct val="60000"/>
              <a:buFont typeface="Wingdings" pitchFamily="2" charset="2"/>
              <a:buChar char="§"/>
            </a:pPr>
            <a:endParaRPr lang="ru-RU" sz="2600" dirty="0">
              <a:latin typeface="Arial Narrow" pitchFamily="34" charset="0"/>
            </a:endParaRPr>
          </a:p>
          <a:p>
            <a:pPr marL="342900" indent="-342900">
              <a:lnSpc>
                <a:spcPct val="90000"/>
              </a:lnSpc>
              <a:spcBef>
                <a:spcPct val="20000"/>
              </a:spcBef>
              <a:buClr>
                <a:srgbClr val="CC0000"/>
              </a:buClr>
              <a:buSzPct val="60000"/>
              <a:buFont typeface="Wingdings" pitchFamily="2" charset="2"/>
              <a:buChar char="§"/>
            </a:pPr>
            <a:endParaRPr lang="ru-RU" sz="2600" dirty="0">
              <a:latin typeface="Arial Narrow" pitchFamily="34" charset="0"/>
            </a:endParaRPr>
          </a:p>
          <a:p>
            <a:pPr marL="342900" indent="-342900">
              <a:lnSpc>
                <a:spcPct val="90000"/>
              </a:lnSpc>
              <a:spcBef>
                <a:spcPct val="20000"/>
              </a:spcBef>
              <a:buClr>
                <a:srgbClr val="006666"/>
              </a:buClr>
              <a:buSzPct val="60000"/>
              <a:buFont typeface="Wingdings" pitchFamily="2" charset="2"/>
              <a:buChar char="n"/>
            </a:pPr>
            <a:endParaRPr lang="ru-RU" sz="2600" dirty="0">
              <a:latin typeface="Arial Narrow" pitchFamily="34" charset="0"/>
            </a:endParaRPr>
          </a:p>
        </p:txBody>
      </p:sp>
      <p:sp>
        <p:nvSpPr>
          <p:cNvPr id="104454" name="Rectangle 6"/>
          <p:cNvSpPr>
            <a:spLocks noChangeArrowheads="1"/>
          </p:cNvSpPr>
          <p:nvPr/>
        </p:nvSpPr>
        <p:spPr bwMode="auto">
          <a:xfrm>
            <a:off x="4859338" y="1196975"/>
            <a:ext cx="3995737" cy="533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r">
              <a:spcBef>
                <a:spcPct val="20000"/>
              </a:spcBef>
              <a:buClr>
                <a:srgbClr val="006666"/>
              </a:buClr>
              <a:buSzPct val="60000"/>
              <a:buFont typeface="Wingdings" pitchFamily="2" charset="2"/>
              <a:buNone/>
            </a:pPr>
            <a:r>
              <a:rPr lang="ru-RU" sz="2600" b="1" u="sng" dirty="0">
                <a:solidFill>
                  <a:srgbClr val="33CCCC"/>
                </a:solidFill>
                <a:latin typeface="Arial Narrow" pitchFamily="34" charset="0"/>
              </a:rPr>
              <a:t>Обратить внимание</a:t>
            </a:r>
            <a:r>
              <a:rPr lang="ru-RU" sz="2600" b="1" u="sng" dirty="0">
                <a:latin typeface="Arial Narrow" pitchFamily="34" charset="0"/>
              </a:rPr>
              <a:t>:</a:t>
            </a:r>
          </a:p>
          <a:p>
            <a:pPr marL="342900" indent="-342900" algn="r">
              <a:spcBef>
                <a:spcPct val="20000"/>
              </a:spcBef>
              <a:buClr>
                <a:srgbClr val="33CCCC"/>
              </a:buClr>
              <a:buSzPct val="60000"/>
              <a:buFont typeface="Wingdings" pitchFamily="2" charset="2"/>
              <a:buChar char="§"/>
            </a:pPr>
            <a:r>
              <a:rPr lang="ru-RU" sz="2600" dirty="0">
                <a:latin typeface="Arial Narrow" pitchFamily="34" charset="0"/>
              </a:rPr>
              <a:t>Возможно образование просроченной кредиторской </a:t>
            </a:r>
            <a:r>
              <a:rPr lang="ru-RU" sz="2600" dirty="0" smtClean="0">
                <a:latin typeface="Arial Narrow" pitchFamily="34" charset="0"/>
              </a:rPr>
              <a:t>задолженности</a:t>
            </a:r>
          </a:p>
          <a:p>
            <a:pPr algn="r">
              <a:spcBef>
                <a:spcPct val="20000"/>
              </a:spcBef>
              <a:buClr>
                <a:srgbClr val="33CCCC"/>
              </a:buClr>
              <a:buSzPct val="60000"/>
            </a:pPr>
            <a:endParaRPr lang="ru-RU" sz="2600" dirty="0">
              <a:latin typeface="Arial Narrow" pitchFamily="34" charset="0"/>
            </a:endParaRPr>
          </a:p>
        </p:txBody>
      </p:sp>
      <p:sp>
        <p:nvSpPr>
          <p:cNvPr id="104456" name="Rectangle 6"/>
          <p:cNvSpPr>
            <a:spLocks noChangeArrowheads="1"/>
          </p:cNvSpPr>
          <p:nvPr/>
        </p:nvSpPr>
        <p:spPr bwMode="auto">
          <a:xfrm>
            <a:off x="0" y="6705600"/>
            <a:ext cx="9144000" cy="152400"/>
          </a:xfrm>
          <a:prstGeom prst="rect">
            <a:avLst/>
          </a:prstGeom>
          <a:solidFill>
            <a:srgbClr val="0000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u-RU">
              <a:latin typeface="Calibri" pitchFamily="34" charset="0"/>
            </a:endParaRPr>
          </a:p>
        </p:txBody>
      </p:sp>
    </p:spTree>
    <p:extLst>
      <p:ext uri="{BB962C8B-B14F-4D97-AF65-F5344CB8AC3E}">
        <p14:creationId xmlns:p14="http://schemas.microsoft.com/office/powerpoint/2010/main" val="6483564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3"/>
          <p:cNvSpPr txBox="1">
            <a:spLocks noChangeArrowheads="1"/>
          </p:cNvSpPr>
          <p:nvPr/>
        </p:nvSpPr>
        <p:spPr bwMode="auto">
          <a:xfrm>
            <a:off x="285720" y="2214554"/>
            <a:ext cx="2571768" cy="977900"/>
          </a:xfrm>
          <a:prstGeom prst="rect">
            <a:avLst/>
          </a:prstGeom>
          <a:solidFill>
            <a:srgbClr val="EAEAEA"/>
          </a:solidFill>
          <a:ln w="9525">
            <a:solidFill>
              <a:srgbClr val="009999"/>
            </a:solidFill>
            <a:miter lim="800000"/>
            <a:headEnd/>
            <a:tailEnd/>
          </a:ln>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80000"/>
              </a:lnSpc>
              <a:spcBef>
                <a:spcPct val="50000"/>
              </a:spcBef>
            </a:pPr>
            <a:r>
              <a:rPr lang="ru-RU" sz="2400" b="1" dirty="0">
                <a:latin typeface="Arial Narrow" pitchFamily="34" charset="0"/>
              </a:rPr>
              <a:t>Субсидии на выполнение </a:t>
            </a:r>
            <a:r>
              <a:rPr lang="ru-RU" sz="2400" b="1" dirty="0" err="1">
                <a:solidFill>
                  <a:srgbClr val="C00000"/>
                </a:solidFill>
                <a:latin typeface="Arial Narrow" pitchFamily="34" charset="0"/>
              </a:rPr>
              <a:t>гос.задания</a:t>
            </a:r>
            <a:endParaRPr lang="ru-RU" sz="2400" b="1" dirty="0">
              <a:solidFill>
                <a:srgbClr val="C00000"/>
              </a:solidFill>
              <a:latin typeface="Arial Narrow" pitchFamily="34" charset="0"/>
            </a:endParaRPr>
          </a:p>
        </p:txBody>
      </p:sp>
      <p:sp>
        <p:nvSpPr>
          <p:cNvPr id="44035" name="Text Box 4"/>
          <p:cNvSpPr txBox="1">
            <a:spLocks noChangeArrowheads="1"/>
          </p:cNvSpPr>
          <p:nvPr/>
        </p:nvSpPr>
        <p:spPr bwMode="auto">
          <a:xfrm>
            <a:off x="5857884" y="2571744"/>
            <a:ext cx="2716217" cy="978729"/>
          </a:xfrm>
          <a:prstGeom prst="rect">
            <a:avLst/>
          </a:prstGeom>
          <a:solidFill>
            <a:srgbClr val="EAEAEA"/>
          </a:solidFill>
          <a:ln w="9525">
            <a:solidFill>
              <a:srgbClr val="009999"/>
            </a:solidFill>
            <a:miter lim="800000"/>
            <a:headEnd/>
            <a:tailEnd/>
          </a:ln>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80000"/>
              </a:lnSpc>
              <a:spcBef>
                <a:spcPct val="50000"/>
              </a:spcBef>
            </a:pPr>
            <a:r>
              <a:rPr lang="ru-RU" sz="2400" b="1" dirty="0">
                <a:latin typeface="Arial Narrow" pitchFamily="34" charset="0"/>
              </a:rPr>
              <a:t>Субсидии на иные цели, бюджетные инвестиции </a:t>
            </a:r>
            <a:r>
              <a:rPr lang="ru-RU" sz="2400" b="1" dirty="0">
                <a:solidFill>
                  <a:srgbClr val="C00000"/>
                </a:solidFill>
                <a:latin typeface="Arial Narrow" pitchFamily="34" charset="0"/>
              </a:rPr>
              <a:t>(БУ)</a:t>
            </a:r>
          </a:p>
        </p:txBody>
      </p:sp>
      <p:sp>
        <p:nvSpPr>
          <p:cNvPr id="44036" name="Text Box 5"/>
          <p:cNvSpPr txBox="1">
            <a:spLocks noChangeArrowheads="1"/>
          </p:cNvSpPr>
          <p:nvPr/>
        </p:nvSpPr>
        <p:spPr bwMode="auto">
          <a:xfrm>
            <a:off x="2143108" y="3786190"/>
            <a:ext cx="2732088" cy="1298575"/>
          </a:xfrm>
          <a:prstGeom prst="rect">
            <a:avLst/>
          </a:prstGeom>
          <a:noFill/>
          <a:ln>
            <a:solidFill>
              <a:schemeClr val="bg2">
                <a:lumMod val="50000"/>
              </a:schemeClr>
            </a:solidFill>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90000"/>
              </a:lnSpc>
              <a:spcBef>
                <a:spcPct val="50000"/>
              </a:spcBef>
            </a:pPr>
            <a:r>
              <a:rPr lang="ru-RU" sz="2200" dirty="0">
                <a:latin typeface="Arial Narrow" pitchFamily="34" charset="0"/>
              </a:rPr>
              <a:t>Выполнение работ, оказание услуг, относящихся к основной деятельности</a:t>
            </a:r>
          </a:p>
        </p:txBody>
      </p:sp>
      <p:sp>
        <p:nvSpPr>
          <p:cNvPr id="44039" name="Text Box 8"/>
          <p:cNvSpPr txBox="1">
            <a:spLocks noChangeArrowheads="1"/>
          </p:cNvSpPr>
          <p:nvPr/>
        </p:nvSpPr>
        <p:spPr bwMode="auto">
          <a:xfrm>
            <a:off x="5429256" y="4071942"/>
            <a:ext cx="2857520" cy="701731"/>
          </a:xfrm>
          <a:prstGeom prst="rect">
            <a:avLst/>
          </a:prstGeom>
          <a:noFill/>
          <a:ln>
            <a:solidFill>
              <a:schemeClr val="bg2">
                <a:lumMod val="50000"/>
              </a:schemeClr>
            </a:solidFill>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90000"/>
              </a:lnSpc>
              <a:spcBef>
                <a:spcPct val="50000"/>
              </a:spcBef>
            </a:pPr>
            <a:r>
              <a:rPr lang="ru-RU" sz="2200" dirty="0">
                <a:latin typeface="Arial Narrow" pitchFamily="34" charset="0"/>
              </a:rPr>
              <a:t>Средства (имущество) на развитие учреждения</a:t>
            </a:r>
          </a:p>
        </p:txBody>
      </p:sp>
      <p:sp>
        <p:nvSpPr>
          <p:cNvPr id="44040" name="Text Box 9"/>
          <p:cNvSpPr txBox="1">
            <a:spLocks noChangeArrowheads="1"/>
          </p:cNvSpPr>
          <p:nvPr/>
        </p:nvSpPr>
        <p:spPr bwMode="auto">
          <a:xfrm>
            <a:off x="636588" y="5091113"/>
            <a:ext cx="4999037"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endParaRPr lang="ru-RU" sz="2200">
              <a:latin typeface="Arial Narrow" pitchFamily="34" charset="0"/>
            </a:endParaRPr>
          </a:p>
        </p:txBody>
      </p:sp>
      <p:sp>
        <p:nvSpPr>
          <p:cNvPr id="44041" name="Text Box 10"/>
          <p:cNvSpPr txBox="1">
            <a:spLocks noChangeArrowheads="1"/>
          </p:cNvSpPr>
          <p:nvPr/>
        </p:nvSpPr>
        <p:spPr bwMode="auto">
          <a:xfrm>
            <a:off x="642910" y="1214422"/>
            <a:ext cx="8204200"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80000"/>
              </a:lnSpc>
              <a:spcBef>
                <a:spcPct val="50000"/>
              </a:spcBef>
            </a:pPr>
            <a:r>
              <a:rPr lang="ru-RU" sz="2200" dirty="0">
                <a:solidFill>
                  <a:srgbClr val="CC0000"/>
                </a:solidFill>
                <a:latin typeface="Arial Narrow" pitchFamily="34" charset="0"/>
              </a:rPr>
              <a:t>Процедуры регулируются Правительством РФ, ВОИВ субъекта РФ, местной администрацией</a:t>
            </a:r>
          </a:p>
        </p:txBody>
      </p:sp>
      <p:sp>
        <p:nvSpPr>
          <p:cNvPr id="44042" name="Line 11"/>
          <p:cNvSpPr>
            <a:spLocks noChangeShapeType="1"/>
          </p:cNvSpPr>
          <p:nvPr/>
        </p:nvSpPr>
        <p:spPr bwMode="auto">
          <a:xfrm flipV="1">
            <a:off x="2000232" y="1857364"/>
            <a:ext cx="809610" cy="339736"/>
          </a:xfrm>
          <a:prstGeom prst="line">
            <a:avLst/>
          </a:prstGeom>
          <a:noFill/>
          <a:ln w="28575">
            <a:solidFill>
              <a:srgbClr val="CC0000"/>
            </a:solidFill>
            <a:miter lim="800000"/>
            <a:headEnd type="triangle" w="med" len="med"/>
            <a:tailEnd/>
          </a:ln>
          <a:extLst>
            <a:ext uri="{909E8E84-426E-40DD-AFC4-6F175D3DCCD1}">
              <a14:hiddenFill xmlns:a14="http://schemas.microsoft.com/office/drawing/2010/main">
                <a:noFill/>
              </a14:hiddenFill>
            </a:ext>
          </a:extLst>
        </p:spPr>
        <p:txBody>
          <a:bodyPr wrap="none"/>
          <a:lstStyle/>
          <a:p>
            <a:endParaRPr lang="ru-RU"/>
          </a:p>
        </p:txBody>
      </p:sp>
      <p:sp>
        <p:nvSpPr>
          <p:cNvPr id="44043" name="Line 12"/>
          <p:cNvSpPr>
            <a:spLocks noChangeShapeType="1"/>
          </p:cNvSpPr>
          <p:nvPr/>
        </p:nvSpPr>
        <p:spPr bwMode="auto">
          <a:xfrm flipH="1" flipV="1">
            <a:off x="6643702" y="2000240"/>
            <a:ext cx="785818" cy="422276"/>
          </a:xfrm>
          <a:prstGeom prst="line">
            <a:avLst/>
          </a:prstGeom>
          <a:noFill/>
          <a:ln w="28575">
            <a:solidFill>
              <a:srgbClr val="CC0000"/>
            </a:solidFill>
            <a:miter lim="800000"/>
            <a:headEnd type="triangle" w="med" len="med"/>
            <a:tailEnd/>
          </a:ln>
          <a:extLst>
            <a:ext uri="{909E8E84-426E-40DD-AFC4-6F175D3DCCD1}">
              <a14:hiddenFill xmlns:a14="http://schemas.microsoft.com/office/drawing/2010/main">
                <a:noFill/>
              </a14:hiddenFill>
            </a:ext>
          </a:extLst>
        </p:spPr>
        <p:txBody>
          <a:bodyPr wrap="none"/>
          <a:lstStyle/>
          <a:p>
            <a:endParaRPr lang="ru-RU"/>
          </a:p>
        </p:txBody>
      </p:sp>
      <p:sp>
        <p:nvSpPr>
          <p:cNvPr id="44046" name="Line 15"/>
          <p:cNvSpPr>
            <a:spLocks noChangeShapeType="1"/>
          </p:cNvSpPr>
          <p:nvPr/>
        </p:nvSpPr>
        <p:spPr bwMode="auto">
          <a:xfrm flipH="1" flipV="1">
            <a:off x="2428860" y="3286124"/>
            <a:ext cx="855648" cy="431800"/>
          </a:xfrm>
          <a:prstGeom prst="line">
            <a:avLst/>
          </a:prstGeom>
          <a:noFill/>
          <a:ln w="28575">
            <a:solidFill>
              <a:srgbClr val="CC0000"/>
            </a:solidFill>
            <a:miter lim="800000"/>
            <a:headEnd type="triangle" w="med" len="med"/>
            <a:tailEnd/>
          </a:ln>
          <a:extLst>
            <a:ext uri="{909E8E84-426E-40DD-AFC4-6F175D3DCCD1}">
              <a14:hiddenFill xmlns:a14="http://schemas.microsoft.com/office/drawing/2010/main">
                <a:noFill/>
              </a14:hiddenFill>
            </a:ext>
          </a:extLst>
        </p:spPr>
        <p:txBody>
          <a:bodyPr wrap="none"/>
          <a:lstStyle/>
          <a:p>
            <a:endParaRPr lang="ru-RU"/>
          </a:p>
        </p:txBody>
      </p:sp>
      <p:sp>
        <p:nvSpPr>
          <p:cNvPr id="44047" name="Line 16"/>
          <p:cNvSpPr>
            <a:spLocks noChangeShapeType="1"/>
          </p:cNvSpPr>
          <p:nvPr/>
        </p:nvSpPr>
        <p:spPr bwMode="auto">
          <a:xfrm flipV="1">
            <a:off x="6929454" y="3571876"/>
            <a:ext cx="214314" cy="428629"/>
          </a:xfrm>
          <a:prstGeom prst="line">
            <a:avLst/>
          </a:prstGeom>
          <a:noFill/>
          <a:ln w="28575">
            <a:solidFill>
              <a:srgbClr val="CC0000"/>
            </a:solidFill>
            <a:miter lim="800000"/>
            <a:headEnd type="triangle" w="med" len="med"/>
            <a:tailEnd/>
          </a:ln>
          <a:extLst>
            <a:ext uri="{909E8E84-426E-40DD-AFC4-6F175D3DCCD1}">
              <a14:hiddenFill xmlns:a14="http://schemas.microsoft.com/office/drawing/2010/main">
                <a:noFill/>
              </a14:hiddenFill>
            </a:ext>
          </a:extLst>
        </p:spPr>
        <p:txBody>
          <a:bodyPr wrap="none"/>
          <a:lstStyle/>
          <a:p>
            <a:endParaRPr lang="ru-RU"/>
          </a:p>
        </p:txBody>
      </p:sp>
      <p:sp>
        <p:nvSpPr>
          <p:cNvPr id="44049" name="Rectangle 6"/>
          <p:cNvSpPr>
            <a:spLocks noChangeArrowheads="1"/>
          </p:cNvSpPr>
          <p:nvPr/>
        </p:nvSpPr>
        <p:spPr bwMode="gray">
          <a:xfrm>
            <a:off x="1214414" y="0"/>
            <a:ext cx="7929586" cy="1071546"/>
          </a:xfrm>
          <a:prstGeom prst="rect">
            <a:avLst/>
          </a:prstGeom>
          <a:solidFill>
            <a:srgbClr val="FFCC66"/>
          </a:solidFill>
          <a:ln>
            <a:noFill/>
          </a:ln>
          <a:effectLst>
            <a:outerShdw dist="35921" dir="2700000" algn="ctr" rotWithShape="0">
              <a:schemeClr val="bg2">
                <a:alpha val="50000"/>
              </a:schemeClr>
            </a:outerShdw>
          </a:effectLst>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a:r>
              <a:rPr lang="ru-RU" sz="2800" b="1">
                <a:solidFill>
                  <a:srgbClr val="002060"/>
                </a:solidFill>
              </a:rPr>
              <a:t>Виды бюджетного финансирования БУ и АУ</a:t>
            </a:r>
          </a:p>
        </p:txBody>
      </p:sp>
    </p:spTree>
    <p:extLst>
      <p:ext uri="{BB962C8B-B14F-4D97-AF65-F5344CB8AC3E}">
        <p14:creationId xmlns:p14="http://schemas.microsoft.com/office/powerpoint/2010/main" val="38796063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ectangle 4"/>
          <p:cNvSpPr>
            <a:spLocks noChangeArrowheads="1"/>
          </p:cNvSpPr>
          <p:nvPr/>
        </p:nvSpPr>
        <p:spPr bwMode="auto">
          <a:xfrm flipV="1">
            <a:off x="428625" y="1285875"/>
            <a:ext cx="8143875" cy="17859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u-RU">
              <a:latin typeface="Calibri" pitchFamily="34" charset="0"/>
            </a:endParaRPr>
          </a:p>
        </p:txBody>
      </p:sp>
      <p:sp>
        <p:nvSpPr>
          <p:cNvPr id="7173" name="Rectangle 5"/>
          <p:cNvSpPr>
            <a:spLocks noChangeArrowheads="1"/>
          </p:cNvSpPr>
          <p:nvPr/>
        </p:nvSpPr>
        <p:spPr bwMode="gray">
          <a:xfrm>
            <a:off x="0" y="0"/>
            <a:ext cx="9144000" cy="715963"/>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fontAlgn="auto">
              <a:spcBef>
                <a:spcPts val="0"/>
              </a:spcBef>
              <a:spcAft>
                <a:spcPts val="0"/>
              </a:spcAft>
              <a:defRPr/>
            </a:pPr>
            <a:r>
              <a:rPr lang="ru-RU" sz="2800" b="1" dirty="0">
                <a:solidFill>
                  <a:schemeClr val="tx1"/>
                </a:solidFill>
                <a:latin typeface="+mn-lt"/>
              </a:rPr>
              <a:t>Финансовое обеспечение деятельности БУ и АУ</a:t>
            </a:r>
          </a:p>
        </p:txBody>
      </p:sp>
      <p:sp>
        <p:nvSpPr>
          <p:cNvPr id="41991" name="Text Box 7"/>
          <p:cNvSpPr txBox="1">
            <a:spLocks noChangeArrowheads="1"/>
          </p:cNvSpPr>
          <p:nvPr/>
        </p:nvSpPr>
        <p:spPr bwMode="auto">
          <a:xfrm>
            <a:off x="2133600" y="1600200"/>
            <a:ext cx="4740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ru-RU" sz="2400">
              <a:latin typeface="Calibri" pitchFamily="34" charset="0"/>
            </a:endParaRPr>
          </a:p>
        </p:txBody>
      </p:sp>
      <p:sp>
        <p:nvSpPr>
          <p:cNvPr id="41992" name="Text Box 8"/>
          <p:cNvSpPr txBox="1">
            <a:spLocks noChangeArrowheads="1"/>
          </p:cNvSpPr>
          <p:nvPr/>
        </p:nvSpPr>
        <p:spPr bwMode="auto">
          <a:xfrm>
            <a:off x="5697538" y="2393950"/>
            <a:ext cx="23399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FontTx/>
              <a:buChar char="•"/>
            </a:pPr>
            <a:endParaRPr lang="ru-RU" sz="1400" b="1">
              <a:solidFill>
                <a:srgbClr val="3A1D00"/>
              </a:solidFill>
              <a:latin typeface="Calibri" pitchFamily="34" charset="0"/>
              <a:cs typeface="Times New Roman" pitchFamily="18" charset="0"/>
            </a:endParaRPr>
          </a:p>
        </p:txBody>
      </p:sp>
      <p:sp>
        <p:nvSpPr>
          <p:cNvPr id="41993" name="Text Box 11"/>
          <p:cNvSpPr txBox="1">
            <a:spLocks noChangeArrowheads="1"/>
          </p:cNvSpPr>
          <p:nvPr/>
        </p:nvSpPr>
        <p:spPr bwMode="auto">
          <a:xfrm>
            <a:off x="827088" y="5157788"/>
            <a:ext cx="720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ru-RU" sz="1600">
              <a:latin typeface="Times New Roman" pitchFamily="18" charset="0"/>
              <a:cs typeface="Times New Roman" pitchFamily="18" charset="0"/>
            </a:endParaRPr>
          </a:p>
        </p:txBody>
      </p:sp>
      <p:sp>
        <p:nvSpPr>
          <p:cNvPr id="41994" name="Text Box 12"/>
          <p:cNvSpPr txBox="1">
            <a:spLocks noChangeArrowheads="1"/>
          </p:cNvSpPr>
          <p:nvPr/>
        </p:nvSpPr>
        <p:spPr bwMode="auto">
          <a:xfrm>
            <a:off x="5697538" y="2393950"/>
            <a:ext cx="23399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FontTx/>
              <a:buChar char="•"/>
            </a:pPr>
            <a:endParaRPr lang="ru-RU" sz="1400" b="1">
              <a:solidFill>
                <a:srgbClr val="3A1D00"/>
              </a:solidFill>
              <a:latin typeface="Calibri" pitchFamily="34" charset="0"/>
              <a:cs typeface="Times New Roman" pitchFamily="18" charset="0"/>
            </a:endParaRPr>
          </a:p>
        </p:txBody>
      </p:sp>
      <p:sp>
        <p:nvSpPr>
          <p:cNvPr id="41995" name="Rectangle 4"/>
          <p:cNvSpPr>
            <a:spLocks noChangeArrowheads="1"/>
          </p:cNvSpPr>
          <p:nvPr/>
        </p:nvSpPr>
        <p:spPr bwMode="auto">
          <a:xfrm flipV="1">
            <a:off x="152400" y="3714750"/>
            <a:ext cx="8277225" cy="1924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u-RU">
              <a:latin typeface="Calibri" pitchFamily="34" charset="0"/>
            </a:endParaRPr>
          </a:p>
        </p:txBody>
      </p:sp>
      <p:sp>
        <p:nvSpPr>
          <p:cNvPr id="41996" name="AutoShape 10"/>
          <p:cNvSpPr>
            <a:spLocks noChangeArrowheads="1"/>
          </p:cNvSpPr>
          <p:nvPr/>
        </p:nvSpPr>
        <p:spPr bwMode="auto">
          <a:xfrm>
            <a:off x="5003800" y="981075"/>
            <a:ext cx="3819525" cy="4591065"/>
          </a:xfrm>
          <a:prstGeom prst="roundRect">
            <a:avLst>
              <a:gd name="adj" fmla="val 9106"/>
            </a:avLst>
          </a:prstGeom>
          <a:gradFill rotWithShape="1">
            <a:gsLst>
              <a:gs pos="0">
                <a:srgbClr val="FFF9F0"/>
              </a:gs>
              <a:gs pos="100000">
                <a:srgbClr val="FDC477"/>
              </a:gs>
            </a:gsLst>
            <a:lin ang="5400000" scaled="1"/>
          </a:gradFill>
          <a:ln>
            <a:noFill/>
          </a:ln>
          <a:effectLst>
            <a:outerShdw blurRad="76200" dir="13500000" sy="23000" kx="1200000" algn="br" rotWithShape="0">
              <a:prstClr val="black">
                <a:alpha val="20000"/>
              </a:prstClr>
            </a:outerShdw>
          </a:effectLst>
          <a:extLst>
            <a:ext uri="{91240B29-F687-4F45-9708-019B960494DF}">
              <a14:hiddenLine xmlns:a14="http://schemas.microsoft.com/office/drawing/2010/main" w="25400">
                <a:solidFill>
                  <a:srgbClr val="000000"/>
                </a:solidFill>
                <a:round/>
                <a:headEnd/>
                <a:tailEnd/>
              </a14:hiddenLine>
            </a:ext>
          </a:extLst>
        </p:spPr>
        <p:txBody>
          <a:bodyPr wrap="none" anchor="ctr"/>
          <a:lstStyle/>
          <a:p>
            <a:endParaRPr lang="ru-RU">
              <a:latin typeface="Calibri" pitchFamily="34" charset="0"/>
            </a:endParaRPr>
          </a:p>
        </p:txBody>
      </p:sp>
      <p:sp>
        <p:nvSpPr>
          <p:cNvPr id="20493" name="TextBox 20"/>
          <p:cNvSpPr txBox="1">
            <a:spLocks noChangeArrowheads="1"/>
          </p:cNvSpPr>
          <p:nvPr/>
        </p:nvSpPr>
        <p:spPr bwMode="auto">
          <a:xfrm>
            <a:off x="5003800" y="981075"/>
            <a:ext cx="3889375" cy="4524315"/>
          </a:xfrm>
          <a:prstGeom prst="rect">
            <a:avLst/>
          </a:prstGeom>
          <a:noFill/>
          <a:ln w="9525">
            <a:noFill/>
            <a:miter lim="800000"/>
            <a:headEnd/>
            <a:tailEnd/>
          </a:ln>
        </p:spPr>
        <p:txBody>
          <a:bodyPr wrap="square">
            <a:spAutoFit/>
          </a:bodyPr>
          <a:lstStyle/>
          <a:p>
            <a:pPr algn="ctr">
              <a:defRPr/>
            </a:pPr>
            <a:r>
              <a:rPr lang="ru-RU" sz="2400" b="1" dirty="0">
                <a:latin typeface="Calibri" pitchFamily="34" charset="0"/>
              </a:rPr>
              <a:t>АУ</a:t>
            </a:r>
          </a:p>
          <a:p>
            <a:pPr algn="ctr">
              <a:defRPr/>
            </a:pPr>
            <a:r>
              <a:rPr lang="ru-RU" sz="2400" b="1" dirty="0" smtClean="0">
                <a:solidFill>
                  <a:srgbClr val="C00000"/>
                </a:solidFill>
                <a:latin typeface="Calibri" pitchFamily="34" charset="0"/>
              </a:rPr>
              <a:t>СУБСИДИИ </a:t>
            </a:r>
            <a:r>
              <a:rPr lang="ru-RU" sz="2400" b="1" dirty="0">
                <a:solidFill>
                  <a:srgbClr val="C00000"/>
                </a:solidFill>
                <a:latin typeface="Calibri" pitchFamily="34" charset="0"/>
              </a:rPr>
              <a:t>на выполнение </a:t>
            </a:r>
            <a:r>
              <a:rPr lang="ru-RU" sz="2400" b="1" u="sng" dirty="0">
                <a:solidFill>
                  <a:srgbClr val="C00000"/>
                </a:solidFill>
                <a:latin typeface="Calibri" pitchFamily="34" charset="0"/>
              </a:rPr>
              <a:t>гос. задания</a:t>
            </a:r>
            <a:r>
              <a:rPr lang="ru-RU" sz="2400" b="1" dirty="0">
                <a:solidFill>
                  <a:srgbClr val="C00000"/>
                </a:solidFill>
                <a:latin typeface="Calibri" pitchFamily="34" charset="0"/>
              </a:rPr>
              <a:t> с учетом расходов:</a:t>
            </a:r>
          </a:p>
          <a:p>
            <a:pPr>
              <a:buFontTx/>
              <a:buChar char="-"/>
              <a:defRPr/>
            </a:pPr>
            <a:r>
              <a:rPr lang="ru-RU" sz="2400" b="1" dirty="0">
                <a:latin typeface="Calibri" pitchFamily="34" charset="0"/>
              </a:rPr>
              <a:t>на содержание недвижимого и  </a:t>
            </a:r>
            <a:r>
              <a:rPr lang="ru-RU" sz="2400" b="1" u="sng" dirty="0">
                <a:latin typeface="Calibri" pitchFamily="34" charset="0"/>
              </a:rPr>
              <a:t>ОЦДИ;</a:t>
            </a:r>
          </a:p>
          <a:p>
            <a:pPr>
              <a:buFontTx/>
              <a:buChar char="-"/>
              <a:defRPr/>
            </a:pPr>
            <a:r>
              <a:rPr lang="ru-RU" sz="2400" b="1" dirty="0">
                <a:latin typeface="Calibri" pitchFamily="34" charset="0"/>
              </a:rPr>
              <a:t>уплату налога, в т.ч. на землю;</a:t>
            </a:r>
          </a:p>
          <a:p>
            <a:pPr>
              <a:defRPr/>
            </a:pPr>
            <a:r>
              <a:rPr lang="ru-RU" sz="2400" b="1" dirty="0">
                <a:latin typeface="Calibri" pitchFamily="34" charset="0"/>
              </a:rPr>
              <a:t> -</a:t>
            </a:r>
            <a:r>
              <a:rPr lang="ru-RU" sz="2400" dirty="0">
                <a:solidFill>
                  <a:srgbClr val="C00000"/>
                </a:solidFill>
                <a:latin typeface="+mn-lt"/>
              </a:rPr>
              <a:t>на мероприятия, направленные на развитие АУ, перечень которых определяется </a:t>
            </a:r>
            <a:r>
              <a:rPr lang="ru-RU" sz="2400" dirty="0" smtClean="0">
                <a:solidFill>
                  <a:srgbClr val="C00000"/>
                </a:solidFill>
                <a:latin typeface="+mn-lt"/>
              </a:rPr>
              <a:t>учредителем</a:t>
            </a:r>
            <a:endParaRPr lang="ru-RU" dirty="0">
              <a:latin typeface="Calibri" pitchFamily="34" charset="0"/>
            </a:endParaRPr>
          </a:p>
        </p:txBody>
      </p:sp>
      <p:sp>
        <p:nvSpPr>
          <p:cNvPr id="41998" name="AutoShape 10"/>
          <p:cNvSpPr>
            <a:spLocks noChangeArrowheads="1"/>
          </p:cNvSpPr>
          <p:nvPr/>
        </p:nvSpPr>
        <p:spPr bwMode="auto">
          <a:xfrm>
            <a:off x="539750" y="1052513"/>
            <a:ext cx="3887788" cy="4448189"/>
          </a:xfrm>
          <a:prstGeom prst="roundRect">
            <a:avLst>
              <a:gd name="adj" fmla="val 9106"/>
            </a:avLst>
          </a:prstGeom>
          <a:gradFill rotWithShape="1">
            <a:gsLst>
              <a:gs pos="0">
                <a:srgbClr val="FFF9F0"/>
              </a:gs>
              <a:gs pos="100000">
                <a:srgbClr val="FDC477"/>
              </a:gs>
            </a:gsLst>
            <a:lin ang="5400000" scaled="1"/>
          </a:gradFill>
          <a:ln>
            <a:noFill/>
          </a:ln>
          <a:effectLst>
            <a:outerShdw blurRad="76200" dir="13500000" sy="23000" kx="1200000" algn="br" rotWithShape="0">
              <a:prstClr val="black">
                <a:alpha val="20000"/>
              </a:prstClr>
            </a:outerShdw>
          </a:effectLst>
          <a:extLst>
            <a:ext uri="{91240B29-F687-4F45-9708-019B960494DF}">
              <a14:hiddenLine xmlns:a14="http://schemas.microsoft.com/office/drawing/2010/main" w="25400">
                <a:solidFill>
                  <a:srgbClr val="000000"/>
                </a:solidFill>
                <a:round/>
                <a:headEnd/>
                <a:tailEnd/>
              </a14:hiddenLine>
            </a:ext>
          </a:extLst>
        </p:spPr>
        <p:txBody>
          <a:bodyPr wrap="none" anchor="ctr"/>
          <a:lstStyle/>
          <a:p>
            <a:endParaRPr lang="ru-RU">
              <a:latin typeface="Calibri" pitchFamily="34" charset="0"/>
            </a:endParaRPr>
          </a:p>
        </p:txBody>
      </p:sp>
      <p:sp>
        <p:nvSpPr>
          <p:cNvPr id="41999" name="TextBox 25"/>
          <p:cNvSpPr txBox="1">
            <a:spLocks noChangeArrowheads="1"/>
          </p:cNvSpPr>
          <p:nvPr/>
        </p:nvSpPr>
        <p:spPr bwMode="auto">
          <a:xfrm flipH="1">
            <a:off x="611188" y="836613"/>
            <a:ext cx="3960812"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ru-RU" b="1" dirty="0">
              <a:latin typeface="Calibri" pitchFamily="34" charset="0"/>
            </a:endParaRPr>
          </a:p>
          <a:p>
            <a:pPr algn="ctr" eaLnBrk="1" hangingPunct="1"/>
            <a:r>
              <a:rPr lang="ru-RU" sz="2400" b="1" dirty="0" smtClean="0">
                <a:latin typeface="Calibri" pitchFamily="34" charset="0"/>
              </a:rPr>
              <a:t>БУ</a:t>
            </a:r>
            <a:endParaRPr lang="ru-RU" sz="2400" b="1" dirty="0">
              <a:latin typeface="Calibri" pitchFamily="34" charset="0"/>
            </a:endParaRPr>
          </a:p>
          <a:p>
            <a:pPr algn="ctr" eaLnBrk="1" hangingPunct="1"/>
            <a:r>
              <a:rPr lang="ru-RU" sz="2400" b="1" dirty="0">
                <a:solidFill>
                  <a:srgbClr val="C00000"/>
                </a:solidFill>
                <a:latin typeface="Calibri" pitchFamily="34" charset="0"/>
              </a:rPr>
              <a:t>СУБСИДИИ на выполнение </a:t>
            </a:r>
            <a:r>
              <a:rPr lang="ru-RU" sz="2400" b="1" u="sng" dirty="0">
                <a:solidFill>
                  <a:srgbClr val="C00000"/>
                </a:solidFill>
                <a:latin typeface="Calibri" pitchFamily="34" charset="0"/>
              </a:rPr>
              <a:t>гос. задания</a:t>
            </a:r>
            <a:r>
              <a:rPr lang="ru-RU" sz="2400" b="1" dirty="0">
                <a:solidFill>
                  <a:srgbClr val="C00000"/>
                </a:solidFill>
                <a:latin typeface="Calibri" pitchFamily="34" charset="0"/>
              </a:rPr>
              <a:t> с учетом расходов:</a:t>
            </a:r>
          </a:p>
          <a:p>
            <a:pPr eaLnBrk="1" hangingPunct="1">
              <a:buFontTx/>
              <a:buChar char="-"/>
            </a:pPr>
            <a:r>
              <a:rPr lang="ru-RU" sz="2400" b="1" dirty="0">
                <a:latin typeface="Calibri" pitchFamily="34" charset="0"/>
              </a:rPr>
              <a:t>на содержание недвижимого и  </a:t>
            </a:r>
            <a:r>
              <a:rPr lang="ru-RU" sz="2400" b="1" u="sng" dirty="0">
                <a:solidFill>
                  <a:srgbClr val="C00000"/>
                </a:solidFill>
                <a:latin typeface="Calibri" pitchFamily="34" charset="0"/>
              </a:rPr>
              <a:t>ОЦДИ;</a:t>
            </a:r>
          </a:p>
          <a:p>
            <a:pPr eaLnBrk="1" hangingPunct="1">
              <a:buFontTx/>
              <a:buChar char="-"/>
            </a:pPr>
            <a:r>
              <a:rPr lang="ru-RU" sz="2400" b="1" dirty="0">
                <a:latin typeface="Calibri" pitchFamily="34" charset="0"/>
              </a:rPr>
              <a:t>уплату налога, в </a:t>
            </a:r>
            <a:r>
              <a:rPr lang="ru-RU" sz="2400" b="1" dirty="0" err="1">
                <a:latin typeface="Calibri" pitchFamily="34" charset="0"/>
              </a:rPr>
              <a:t>т.ч</a:t>
            </a:r>
            <a:r>
              <a:rPr lang="ru-RU" sz="2400" b="1" dirty="0">
                <a:latin typeface="Calibri" pitchFamily="34" charset="0"/>
              </a:rPr>
              <a:t>. на землю</a:t>
            </a:r>
          </a:p>
          <a:p>
            <a:pPr eaLnBrk="1" hangingPunct="1"/>
            <a:r>
              <a:rPr lang="ru-RU" sz="2400" dirty="0" smtClean="0">
                <a:latin typeface="Arial Narrow" pitchFamily="34" charset="0"/>
              </a:rPr>
              <a:t>+ средства на исполнение публичных денежных обязательств перед </a:t>
            </a:r>
            <a:r>
              <a:rPr lang="ru-RU" sz="2400" dirty="0" err="1" smtClean="0">
                <a:latin typeface="Arial Narrow" pitchFamily="34" charset="0"/>
              </a:rPr>
              <a:t>физлицами</a:t>
            </a:r>
            <a:endParaRPr lang="ru-RU" sz="2400" dirty="0" smtClean="0">
              <a:solidFill>
                <a:schemeClr val="accent2"/>
              </a:solidFill>
              <a:latin typeface="Arial Narrow" pitchFamily="34" charset="0"/>
            </a:endParaRPr>
          </a:p>
          <a:p>
            <a:pPr eaLnBrk="1" hangingPunct="1">
              <a:buFontTx/>
              <a:buChar char="-"/>
            </a:pPr>
            <a:endParaRPr lang="ru-RU" sz="2400" b="1" dirty="0">
              <a:latin typeface="Calibri" pitchFamily="34" charset="0"/>
            </a:endParaRPr>
          </a:p>
        </p:txBody>
      </p:sp>
      <p:sp>
        <p:nvSpPr>
          <p:cNvPr id="14" name="Скругленный прямоугольник 13"/>
          <p:cNvSpPr/>
          <p:nvPr/>
        </p:nvSpPr>
        <p:spPr>
          <a:xfrm>
            <a:off x="142844" y="5643578"/>
            <a:ext cx="8715436" cy="121442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ru-RU" b="1" i="1" dirty="0" smtClean="0">
                <a:solidFill>
                  <a:schemeClr val="accent5">
                    <a:lumMod val="75000"/>
                  </a:schemeClr>
                </a:solidFill>
              </a:rPr>
              <a:t>Государственное (муниципальное) задание – это "документ, устанавливающий требования к составу, качеству и (или) объему (содержанию), условиям, порядку и результатам оказания государственных (муниципальных) услуг (выполнения работ)".</a:t>
            </a:r>
            <a:endParaRPr lang="ru-RU" b="1" dirty="0">
              <a:solidFill>
                <a:schemeClr val="accent5">
                  <a:lumMod val="75000"/>
                </a:schemeClr>
              </a:solidFill>
            </a:endParaRPr>
          </a:p>
        </p:txBody>
      </p:sp>
    </p:spTree>
    <p:extLst>
      <p:ext uri="{BB962C8B-B14F-4D97-AF65-F5344CB8AC3E}">
        <p14:creationId xmlns:p14="http://schemas.microsoft.com/office/powerpoint/2010/main" val="33816274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6" name="Rectangle 4"/>
          <p:cNvSpPr>
            <a:spLocks noChangeArrowheads="1"/>
          </p:cNvSpPr>
          <p:nvPr/>
        </p:nvSpPr>
        <p:spPr bwMode="auto">
          <a:xfrm>
            <a:off x="1498600" y="0"/>
            <a:ext cx="7645400" cy="914400"/>
          </a:xfrm>
          <a:prstGeom prst="rect">
            <a:avLst/>
          </a:prstGeom>
          <a:noFill/>
          <a:ln w="9525">
            <a:noFill/>
            <a:miter lim="800000"/>
            <a:headEnd/>
            <a:tailEnd/>
          </a:ln>
          <a:effectLst/>
        </p:spPr>
        <p:txBody>
          <a:bodyPr tIns="0" bIns="0"/>
          <a:lstStyle/>
          <a:p>
            <a:pPr>
              <a:defRPr/>
            </a:pPr>
            <a:endParaRPr lang="ru-RU" sz="2800" dirty="0">
              <a:solidFill>
                <a:srgbClr val="000000"/>
              </a:solidFill>
              <a:effectLst>
                <a:outerShdw blurRad="38100" dist="38100" dir="2700000" algn="tl">
                  <a:srgbClr val="C0C0C0"/>
                </a:outerShdw>
              </a:effectLst>
              <a:latin typeface="Arial Narrow" pitchFamily="34" charset="0"/>
            </a:endParaRPr>
          </a:p>
        </p:txBody>
      </p:sp>
      <p:sp>
        <p:nvSpPr>
          <p:cNvPr id="45059" name="Text Box 5"/>
          <p:cNvSpPr txBox="1">
            <a:spLocks noChangeArrowheads="1"/>
          </p:cNvSpPr>
          <p:nvPr/>
        </p:nvSpPr>
        <p:spPr bwMode="auto">
          <a:xfrm>
            <a:off x="3483951" y="3371850"/>
            <a:ext cx="2108200" cy="1149350"/>
          </a:xfrm>
          <a:prstGeom prst="rect">
            <a:avLst/>
          </a:prstGeom>
          <a:solidFill>
            <a:srgbClr val="FFFFCC"/>
          </a:solidFill>
          <a:ln w="19050">
            <a:solidFill>
              <a:srgbClr val="008080"/>
            </a:solidFill>
            <a:miter lim="800000"/>
            <a:headEnd/>
            <a:tailEnd/>
          </a:ln>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ru-RU" sz="2000" b="1">
                <a:latin typeface="Arial Narrow" pitchFamily="34" charset="0"/>
              </a:rPr>
              <a:t>государственное (муниципальное) задание</a:t>
            </a:r>
            <a:endParaRPr lang="ru-RU" sz="2000">
              <a:latin typeface="Arial Narrow" pitchFamily="34" charset="0"/>
            </a:endParaRPr>
          </a:p>
        </p:txBody>
      </p:sp>
      <p:sp>
        <p:nvSpPr>
          <p:cNvPr id="45060" name="Text Box 7"/>
          <p:cNvSpPr txBox="1">
            <a:spLocks noChangeArrowheads="1"/>
          </p:cNvSpPr>
          <p:nvPr/>
        </p:nvSpPr>
        <p:spPr bwMode="auto">
          <a:xfrm>
            <a:off x="5740400" y="1987550"/>
            <a:ext cx="2832100" cy="844550"/>
          </a:xfrm>
          <a:prstGeom prst="rect">
            <a:avLst/>
          </a:prstGeom>
          <a:solidFill>
            <a:srgbClr val="FF9900"/>
          </a:solidFill>
          <a:ln w="19050" algn="ctr">
            <a:solidFill>
              <a:schemeClr val="tx1"/>
            </a:solidFill>
            <a:miter lim="800000"/>
            <a:headEnd/>
            <a:tailEnd/>
          </a:ln>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ru-RU" sz="2000" b="1">
                <a:solidFill>
                  <a:srgbClr val="003300"/>
                </a:solidFill>
                <a:latin typeface="Arial Narrow" pitchFamily="34" charset="0"/>
              </a:rPr>
              <a:t>3. показатели качества и объема услуг </a:t>
            </a:r>
            <a:endParaRPr lang="ru-RU" sz="2000">
              <a:latin typeface="Arial Narrow" pitchFamily="34" charset="0"/>
            </a:endParaRPr>
          </a:p>
        </p:txBody>
      </p:sp>
      <p:sp>
        <p:nvSpPr>
          <p:cNvPr id="45061" name="Text Box 8"/>
          <p:cNvSpPr txBox="1">
            <a:spLocks noChangeArrowheads="1"/>
          </p:cNvSpPr>
          <p:nvPr/>
        </p:nvSpPr>
        <p:spPr bwMode="auto">
          <a:xfrm>
            <a:off x="6350000" y="3448050"/>
            <a:ext cx="2463800" cy="730250"/>
          </a:xfrm>
          <a:prstGeom prst="rect">
            <a:avLst/>
          </a:prstGeom>
          <a:solidFill>
            <a:srgbClr val="CCECFF"/>
          </a:solidFill>
          <a:ln w="19050" algn="ctr">
            <a:solidFill>
              <a:schemeClr val="tx1"/>
            </a:solidFill>
            <a:miter lim="800000"/>
            <a:headEnd/>
            <a:tailEnd/>
          </a:ln>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ru-RU" sz="2000" b="1">
                <a:solidFill>
                  <a:srgbClr val="003300"/>
                </a:solidFill>
                <a:latin typeface="Arial Narrow" pitchFamily="34" charset="0"/>
              </a:rPr>
              <a:t>4. порядок оказания услуг</a:t>
            </a:r>
            <a:endParaRPr lang="ru-RU" sz="2000">
              <a:latin typeface="Arial Narrow" pitchFamily="34" charset="0"/>
            </a:endParaRPr>
          </a:p>
        </p:txBody>
      </p:sp>
      <p:sp>
        <p:nvSpPr>
          <p:cNvPr id="45062" name="Text Box 9"/>
          <p:cNvSpPr txBox="1">
            <a:spLocks noChangeArrowheads="1"/>
          </p:cNvSpPr>
          <p:nvPr/>
        </p:nvSpPr>
        <p:spPr bwMode="auto">
          <a:xfrm>
            <a:off x="1428728" y="4786322"/>
            <a:ext cx="2781300" cy="1035050"/>
          </a:xfrm>
          <a:prstGeom prst="rect">
            <a:avLst/>
          </a:prstGeom>
          <a:solidFill>
            <a:srgbClr val="FF9900"/>
          </a:solidFill>
          <a:ln w="19050" algn="ctr">
            <a:solidFill>
              <a:schemeClr val="tx1"/>
            </a:solidFill>
            <a:miter lim="800000"/>
            <a:headEnd/>
            <a:tailEnd/>
          </a:ln>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ru-RU" sz="2000" b="1" dirty="0">
                <a:solidFill>
                  <a:srgbClr val="003300"/>
                </a:solidFill>
                <a:latin typeface="Arial Narrow" pitchFamily="34" charset="0"/>
              </a:rPr>
              <a:t>6. порядок контроля за исполнением задания, прекращения задания</a:t>
            </a:r>
            <a:endParaRPr lang="ru-RU" sz="2000" dirty="0">
              <a:latin typeface="Arial Narrow" pitchFamily="34" charset="0"/>
            </a:endParaRPr>
          </a:p>
        </p:txBody>
      </p:sp>
      <p:sp>
        <p:nvSpPr>
          <p:cNvPr id="45063" name="Text Box 10"/>
          <p:cNvSpPr txBox="1">
            <a:spLocks noChangeArrowheads="1"/>
          </p:cNvSpPr>
          <p:nvPr/>
        </p:nvSpPr>
        <p:spPr bwMode="auto">
          <a:xfrm>
            <a:off x="254000" y="2514600"/>
            <a:ext cx="2362200" cy="1000125"/>
          </a:xfrm>
          <a:prstGeom prst="rect">
            <a:avLst/>
          </a:prstGeom>
          <a:solidFill>
            <a:srgbClr val="FF9900"/>
          </a:solidFill>
          <a:ln w="19050" algn="ctr">
            <a:solidFill>
              <a:schemeClr val="tx1"/>
            </a:solidFill>
            <a:miter lim="800000"/>
            <a:headEnd/>
            <a:tailEnd/>
          </a:ln>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ru-RU" sz="2000" b="1">
                <a:solidFill>
                  <a:srgbClr val="003300"/>
                </a:solidFill>
                <a:latin typeface="Arial Narrow" pitchFamily="34" charset="0"/>
              </a:rPr>
              <a:t>1. требования к отчетности об исполнении задания</a:t>
            </a:r>
          </a:p>
        </p:txBody>
      </p:sp>
      <p:sp>
        <p:nvSpPr>
          <p:cNvPr id="45064" name="Text Box 11"/>
          <p:cNvSpPr txBox="1">
            <a:spLocks noChangeArrowheads="1"/>
          </p:cNvSpPr>
          <p:nvPr/>
        </p:nvSpPr>
        <p:spPr bwMode="auto">
          <a:xfrm>
            <a:off x="3483951" y="2087563"/>
            <a:ext cx="2082800" cy="1011237"/>
          </a:xfrm>
          <a:prstGeom prst="rect">
            <a:avLst/>
          </a:prstGeom>
          <a:solidFill>
            <a:srgbClr val="CCECFF"/>
          </a:solidFill>
          <a:ln w="19050">
            <a:solidFill>
              <a:schemeClr val="tx1"/>
            </a:solidFill>
            <a:miter lim="800000"/>
            <a:headEnd/>
            <a:tailEnd/>
          </a:ln>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90000"/>
              </a:lnSpc>
            </a:pPr>
            <a:r>
              <a:rPr lang="ru-RU" sz="2000" b="1">
                <a:solidFill>
                  <a:srgbClr val="003300"/>
                </a:solidFill>
                <a:latin typeface="Arial Narrow" pitchFamily="34" charset="0"/>
              </a:rPr>
              <a:t>2. категории потребителей услуги</a:t>
            </a:r>
            <a:endParaRPr lang="ru-RU" sz="2000">
              <a:latin typeface="Arial Narrow" pitchFamily="34" charset="0"/>
            </a:endParaRPr>
          </a:p>
        </p:txBody>
      </p:sp>
      <p:sp>
        <p:nvSpPr>
          <p:cNvPr id="45065" name="Line 12"/>
          <p:cNvSpPr>
            <a:spLocks noChangeShapeType="1"/>
          </p:cNvSpPr>
          <p:nvPr/>
        </p:nvSpPr>
        <p:spPr bwMode="auto">
          <a:xfrm flipV="1">
            <a:off x="2730500" y="3448050"/>
            <a:ext cx="7366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45066" name="Line 14"/>
          <p:cNvSpPr>
            <a:spLocks noChangeShapeType="1"/>
          </p:cNvSpPr>
          <p:nvPr/>
        </p:nvSpPr>
        <p:spPr bwMode="auto">
          <a:xfrm flipH="1">
            <a:off x="5611020" y="3098437"/>
            <a:ext cx="914400" cy="2286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45067" name="Line 15"/>
          <p:cNvSpPr>
            <a:spLocks noChangeShapeType="1"/>
          </p:cNvSpPr>
          <p:nvPr/>
        </p:nvSpPr>
        <p:spPr bwMode="auto">
          <a:xfrm flipH="1">
            <a:off x="5664200" y="3810000"/>
            <a:ext cx="635000" cy="254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45068" name="Line 16"/>
          <p:cNvSpPr>
            <a:spLocks noChangeShapeType="1"/>
          </p:cNvSpPr>
          <p:nvPr/>
        </p:nvSpPr>
        <p:spPr bwMode="auto">
          <a:xfrm flipV="1">
            <a:off x="3851275" y="4292600"/>
            <a:ext cx="1588" cy="4572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45069" name="Line 17"/>
          <p:cNvSpPr>
            <a:spLocks noChangeShapeType="1"/>
          </p:cNvSpPr>
          <p:nvPr/>
        </p:nvSpPr>
        <p:spPr bwMode="auto">
          <a:xfrm>
            <a:off x="4483100" y="2527300"/>
            <a:ext cx="1588" cy="4572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45070" name="Text Box 18"/>
          <p:cNvSpPr txBox="1">
            <a:spLocks noChangeArrowheads="1"/>
          </p:cNvSpPr>
          <p:nvPr/>
        </p:nvSpPr>
        <p:spPr bwMode="auto">
          <a:xfrm>
            <a:off x="4787900" y="4797425"/>
            <a:ext cx="2730500" cy="781050"/>
          </a:xfrm>
          <a:prstGeom prst="rect">
            <a:avLst/>
          </a:prstGeom>
          <a:solidFill>
            <a:srgbClr val="CCECFF"/>
          </a:solidFill>
          <a:ln w="19050" algn="ctr">
            <a:solidFill>
              <a:schemeClr val="tx1"/>
            </a:solidFill>
            <a:miter lim="800000"/>
            <a:headEnd/>
            <a:tailEnd/>
          </a:ln>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ru-RU" sz="2000" b="1">
                <a:solidFill>
                  <a:srgbClr val="003300"/>
                </a:solidFill>
                <a:latin typeface="Arial Narrow" pitchFamily="34" charset="0"/>
              </a:rPr>
              <a:t>5. предельные цены (тарифы) </a:t>
            </a:r>
            <a:endParaRPr lang="ru-RU" sz="2000">
              <a:latin typeface="Arial Narrow" pitchFamily="34" charset="0"/>
            </a:endParaRPr>
          </a:p>
          <a:p>
            <a:pPr algn="ctr" eaLnBrk="1" hangingPunct="1"/>
            <a:endParaRPr lang="ru-RU" sz="2000">
              <a:latin typeface="Arial Narrow" pitchFamily="34" charset="0"/>
            </a:endParaRPr>
          </a:p>
        </p:txBody>
      </p:sp>
      <p:sp>
        <p:nvSpPr>
          <p:cNvPr id="45071" name="Line 19"/>
          <p:cNvSpPr>
            <a:spLocks noChangeShapeType="1"/>
          </p:cNvSpPr>
          <p:nvPr/>
        </p:nvSpPr>
        <p:spPr bwMode="auto">
          <a:xfrm flipV="1">
            <a:off x="5148263" y="4292600"/>
            <a:ext cx="1587" cy="4572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0" name="Rectangle 6"/>
          <p:cNvSpPr>
            <a:spLocks noChangeArrowheads="1"/>
          </p:cNvSpPr>
          <p:nvPr/>
        </p:nvSpPr>
        <p:spPr bwMode="gray">
          <a:xfrm>
            <a:off x="0" y="0"/>
            <a:ext cx="9144000" cy="1987550"/>
          </a:xfrm>
          <a:prstGeom prst="rect">
            <a:avLst/>
          </a:prstGeom>
          <a:solidFill>
            <a:schemeClr val="accent4">
              <a:lumMod val="60000"/>
              <a:lumOff val="40000"/>
            </a:schemeClr>
          </a:solidFill>
          <a:ln>
            <a:solidFill>
              <a:srgbClr val="002060"/>
            </a:solidFill>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defRPr/>
            </a:pPr>
            <a:r>
              <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rPr>
              <a:t>       </a:t>
            </a:r>
            <a:endParaRPr lang="ru-RU"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endParaRPr>
          </a:p>
          <a:p>
            <a:pPr algn="ctr">
              <a:defRPr/>
            </a:pPr>
            <a:r>
              <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rPr>
              <a:t> </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rPr>
              <a:t>Структура </a:t>
            </a:r>
            <a:r>
              <a:rPr lang="ru-RU"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rPr>
              <a:t>государственного </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rPr>
              <a:t>(</a:t>
            </a:r>
            <a:r>
              <a:rPr lang="ru-RU"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rPr>
              <a:t>муниципального) </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rPr>
              <a:t>задания</a:t>
            </a: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rPr>
              <a:t>  </a:t>
            </a:r>
            <a:endPar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endParaRPr>
          </a:p>
          <a:p>
            <a:pPr algn="ctr">
              <a:defRPr/>
            </a:pPr>
            <a:r>
              <a:rPr lang="ru-RU"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rPr>
              <a:t>Постановление Правительства Астраханской области </a:t>
            </a:r>
          </a:p>
          <a:p>
            <a:pPr algn="ctr">
              <a:defRPr/>
            </a:pPr>
            <a:r>
              <a:rPr lang="ru-RU"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rPr>
              <a:t>от 23.08.2011 № 307-П «О Порядке формирования и финансового обеспечения </a:t>
            </a:r>
          </a:p>
          <a:p>
            <a:pPr algn="ctr">
              <a:defRPr/>
            </a:pPr>
            <a:r>
              <a:rPr lang="ru-RU"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rPr>
              <a:t>государственного задания на оказание государственных услуг (выполнение работ) </a:t>
            </a:r>
          </a:p>
          <a:p>
            <a:pPr algn="ctr">
              <a:defRPr/>
            </a:pPr>
            <a:r>
              <a:rPr lang="ru-RU"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rPr>
              <a:t>государственными учреждениями Астраханской области»</a:t>
            </a:r>
          </a:p>
          <a:p>
            <a:pPr algn="ctr">
              <a:defRPr/>
            </a:pPr>
            <a:endParaRPr lang="ru-RU"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Narrow" pitchFamily="34" charset="0"/>
            </a:endParaRPr>
          </a:p>
        </p:txBody>
      </p:sp>
      <p:sp>
        <p:nvSpPr>
          <p:cNvPr id="45075" name="Rectangle 4"/>
          <p:cNvSpPr>
            <a:spLocks noChangeArrowheads="1"/>
          </p:cNvSpPr>
          <p:nvPr/>
        </p:nvSpPr>
        <p:spPr bwMode="auto">
          <a:xfrm>
            <a:off x="0" y="6553200"/>
            <a:ext cx="9144000" cy="304800"/>
          </a:xfrm>
          <a:prstGeom prst="rect">
            <a:avLst/>
          </a:prstGeom>
          <a:solidFill>
            <a:srgbClr val="0000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u-RU">
              <a:latin typeface="Calibri" pitchFamily="34" charset="0"/>
            </a:endParaRPr>
          </a:p>
        </p:txBody>
      </p:sp>
    </p:spTree>
    <p:extLst>
      <p:ext uri="{BB962C8B-B14F-4D97-AF65-F5344CB8AC3E}">
        <p14:creationId xmlns:p14="http://schemas.microsoft.com/office/powerpoint/2010/main" val="3596228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algn="ctr"/>
            <a:r>
              <a:rPr lang="ru-RU" b="1" dirty="0">
                <a:solidFill>
                  <a:srgbClr val="002060"/>
                </a:solidFill>
              </a:rPr>
              <a:t>Федеральный закон Российской Федерации </a:t>
            </a:r>
          </a:p>
          <a:p>
            <a:pPr algn="ctr"/>
            <a:r>
              <a:rPr lang="ru-RU" b="1" dirty="0">
                <a:solidFill>
                  <a:srgbClr val="002060"/>
                </a:solidFill>
              </a:rPr>
              <a:t>от 8 мая 2010 г. N 83-ФЗ</a:t>
            </a:r>
          </a:p>
          <a:p>
            <a:pPr algn="ctr"/>
            <a:r>
              <a:rPr lang="ru-RU" b="1" dirty="0">
                <a:solidFill>
                  <a:srgbClr val="002060"/>
                </a:solidFill>
              </a:rPr>
              <a:t> "О внесении изменений в отдельные законодательные акты Российской Федерации в связи с совершенствованием правового положения государственных (муниципальных) учреждений"</a:t>
            </a:r>
          </a:p>
          <a:p>
            <a:endParaRPr lang="ru-RU" dirty="0"/>
          </a:p>
        </p:txBody>
      </p:sp>
    </p:spTree>
    <p:extLst>
      <p:ext uri="{BB962C8B-B14F-4D97-AF65-F5344CB8AC3E}">
        <p14:creationId xmlns:p14="http://schemas.microsoft.com/office/powerpoint/2010/main" val="739002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6"/>
          <p:cNvSpPr txBox="1">
            <a:spLocks noGrp="1" noChangeArrowheads="1"/>
          </p:cNvSpPr>
          <p:nvPr/>
        </p:nvSpPr>
        <p:spPr bwMode="auto">
          <a:xfrm>
            <a:off x="8435975" y="6546850"/>
            <a:ext cx="5207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endParaRPr lang="ru-RU" sz="1600" i="1">
              <a:solidFill>
                <a:srgbClr val="0000FF"/>
              </a:solidFill>
            </a:endParaRPr>
          </a:p>
        </p:txBody>
      </p:sp>
      <p:sp>
        <p:nvSpPr>
          <p:cNvPr id="48131" name="Номер слайда 22"/>
          <p:cNvSpPr txBox="1">
            <a:spLocks noGrp="1"/>
          </p:cNvSpPr>
          <p:nvPr/>
        </p:nvSpPr>
        <p:spPr bwMode="auto">
          <a:xfrm>
            <a:off x="3167063" y="6858000"/>
            <a:ext cx="2895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ru-RU" sz="1400"/>
          </a:p>
        </p:txBody>
      </p:sp>
      <p:sp>
        <p:nvSpPr>
          <p:cNvPr id="135172" name="Rectangle 2"/>
          <p:cNvSpPr>
            <a:spLocks noGrp="1"/>
          </p:cNvSpPr>
          <p:nvPr>
            <p:ph type="title" idx="4294967295"/>
          </p:nvPr>
        </p:nvSpPr>
        <p:spPr>
          <a:xfrm>
            <a:off x="0" y="0"/>
            <a:ext cx="9144000" cy="765175"/>
          </a:xfrm>
          <a:solidFill>
            <a:schemeClr val="accent2">
              <a:lumMod val="60000"/>
              <a:lumOff val="40000"/>
            </a:schemeClr>
          </a:solidFill>
        </p:spPr>
        <p:txBody>
          <a:bodyPr>
            <a:normAutofit fontScale="90000"/>
          </a:bodyPr>
          <a:lstStyle/>
          <a:p>
            <a:pPr>
              <a:defRPr/>
            </a:pPr>
            <a:r>
              <a:rPr lang="ru-RU" sz="2400" b="1" dirty="0">
                <a:solidFill>
                  <a:srgbClr val="002060"/>
                </a:solidFill>
                <a:latin typeface="Times New Roman" pitchFamily="18" charset="0"/>
              </a:rPr>
              <a:t>МЕТОДИЧЕСКИЕ РЕКОМЕНДАЦИИ </a:t>
            </a:r>
            <a:br>
              <a:rPr lang="ru-RU" sz="2400" b="1" dirty="0">
                <a:solidFill>
                  <a:srgbClr val="002060"/>
                </a:solidFill>
                <a:latin typeface="Times New Roman" pitchFamily="18" charset="0"/>
              </a:rPr>
            </a:br>
            <a:r>
              <a:rPr lang="ru-RU" sz="2400" b="1" dirty="0">
                <a:solidFill>
                  <a:srgbClr val="002060"/>
                </a:solidFill>
                <a:latin typeface="Times New Roman" pitchFamily="18" charset="0"/>
              </a:rPr>
              <a:t>по расчету затрат на оказание государственных услуг</a:t>
            </a:r>
          </a:p>
        </p:txBody>
      </p:sp>
      <p:sp>
        <p:nvSpPr>
          <p:cNvPr id="48133" name="Rectangle 3"/>
          <p:cNvSpPr>
            <a:spLocks noGrp="1"/>
          </p:cNvSpPr>
          <p:nvPr>
            <p:ph type="body" idx="4294967295"/>
          </p:nvPr>
        </p:nvSpPr>
        <p:spPr>
          <a:xfrm>
            <a:off x="2214546" y="4357694"/>
            <a:ext cx="6769100" cy="1720850"/>
          </a:xfrm>
          <a:ln>
            <a:solidFill>
              <a:schemeClr val="accent4">
                <a:lumMod val="75000"/>
              </a:schemeClr>
            </a:solidFill>
          </a:ln>
        </p:spPr>
        <p:txBody>
          <a:bodyPr>
            <a:normAutofit fontScale="92500" lnSpcReduction="20000"/>
          </a:bodyPr>
          <a:lstStyle/>
          <a:p>
            <a:pPr marL="711200" indent="-711200">
              <a:lnSpc>
                <a:spcPct val="90000"/>
              </a:lnSpc>
              <a:buFont typeface="Georgia" pitchFamily="18" charset="0"/>
              <a:buNone/>
            </a:pPr>
            <a:endParaRPr lang="ru-RU" sz="2700" b="1" dirty="0" smtClean="0"/>
          </a:p>
          <a:p>
            <a:pPr marL="711200" indent="-711200">
              <a:lnSpc>
                <a:spcPct val="90000"/>
              </a:lnSpc>
              <a:buFont typeface="Georgia" pitchFamily="18" charset="0"/>
              <a:buNone/>
            </a:pPr>
            <a:r>
              <a:rPr lang="ru-RU" sz="2700" b="1" dirty="0" smtClean="0"/>
              <a:t> </a:t>
            </a:r>
            <a:r>
              <a:rPr lang="ru-RU" sz="1800" b="1" dirty="0" smtClean="0"/>
              <a:t>Структура:</a:t>
            </a:r>
          </a:p>
          <a:p>
            <a:pPr marL="1117600" lvl="1" indent="-660400">
              <a:lnSpc>
                <a:spcPct val="90000"/>
              </a:lnSpc>
              <a:buClr>
                <a:schemeClr val="tx1"/>
              </a:buClr>
              <a:buFont typeface="Symbol" pitchFamily="18" charset="2"/>
              <a:buAutoNum type="romanUcPeriod"/>
            </a:pPr>
            <a:r>
              <a:rPr lang="ru-RU" sz="1800" b="1" dirty="0" smtClean="0"/>
              <a:t>Определение расчетно-нормативных затрат на оказание  государственной/муниципальной услуги (выполнение работы).</a:t>
            </a:r>
          </a:p>
          <a:p>
            <a:pPr marL="1117600" lvl="1" indent="-660400">
              <a:lnSpc>
                <a:spcPct val="90000"/>
              </a:lnSpc>
              <a:buClr>
                <a:schemeClr val="tx1"/>
              </a:buClr>
              <a:buFont typeface="Symbol" pitchFamily="18" charset="2"/>
              <a:buAutoNum type="romanUcPeriod"/>
            </a:pPr>
            <a:r>
              <a:rPr lang="ru-RU" sz="1800" b="1" dirty="0" smtClean="0"/>
              <a:t>Определение расчетно-нормативных затрат на содержание имущества учреждения</a:t>
            </a:r>
          </a:p>
          <a:p>
            <a:pPr marL="711200" indent="-711200">
              <a:lnSpc>
                <a:spcPct val="90000"/>
              </a:lnSpc>
              <a:buFont typeface="Georgia" pitchFamily="18" charset="0"/>
              <a:buNone/>
            </a:pPr>
            <a:endParaRPr lang="ru-RU" sz="1800" b="1" dirty="0" smtClean="0"/>
          </a:p>
          <a:p>
            <a:pPr marL="711200" indent="-711200">
              <a:lnSpc>
                <a:spcPct val="90000"/>
              </a:lnSpc>
            </a:pPr>
            <a:endParaRPr lang="ru-RU" sz="1800" b="1" dirty="0" smtClean="0">
              <a:solidFill>
                <a:schemeClr val="accent2"/>
              </a:solidFill>
            </a:endParaRPr>
          </a:p>
        </p:txBody>
      </p:sp>
      <p:sp>
        <p:nvSpPr>
          <p:cNvPr id="135174" name="AutoShape 5"/>
          <p:cNvSpPr>
            <a:spLocks noChangeArrowheads="1"/>
          </p:cNvSpPr>
          <p:nvPr/>
        </p:nvSpPr>
        <p:spPr bwMode="auto">
          <a:xfrm>
            <a:off x="395288" y="1341438"/>
            <a:ext cx="8234362" cy="2266950"/>
          </a:xfrm>
          <a:prstGeom prst="wedgeRoundRectCallout">
            <a:avLst>
              <a:gd name="adj1" fmla="val 17185"/>
              <a:gd name="adj2" fmla="val 98389"/>
              <a:gd name="adj3" fmla="val 16667"/>
            </a:avLst>
          </a:prstGeom>
          <a:solidFill>
            <a:schemeClr val="tx2">
              <a:lumMod val="20000"/>
              <a:lumOff val="80000"/>
            </a:schemeClr>
          </a:solidFill>
          <a:ln w="28575">
            <a:solidFill>
              <a:schemeClr val="bg2"/>
            </a:solidFill>
            <a:miter lim="800000"/>
            <a:headEnd/>
            <a:tailEnd/>
          </a:ln>
        </p:spPr>
        <p:txBody>
          <a:bodyPr anchor="ctr"/>
          <a:lstStyle/>
          <a:p>
            <a:pPr eaLnBrk="0" hangingPunct="0">
              <a:defRPr/>
            </a:pPr>
            <a:r>
              <a:rPr lang="ru-RU" sz="1600" b="1" dirty="0">
                <a:solidFill>
                  <a:srgbClr val="191966"/>
                </a:solidFill>
                <a:latin typeface="Times New Roman" pitchFamily="18" charset="0"/>
              </a:rPr>
              <a:t>Приказа Минфина </a:t>
            </a:r>
            <a:r>
              <a:rPr lang="ru-RU" sz="1600" b="1" dirty="0">
                <a:latin typeface="Times New Roman" pitchFamily="18" charset="0"/>
              </a:rPr>
              <a:t> </a:t>
            </a:r>
            <a:r>
              <a:rPr lang="en-US" sz="1600" b="1" dirty="0">
                <a:latin typeface="Times New Roman" pitchFamily="18" charset="0"/>
              </a:rPr>
              <a:t>105</a:t>
            </a:r>
            <a:r>
              <a:rPr lang="ru-RU" sz="1600" b="1" dirty="0">
                <a:latin typeface="Times New Roman" pitchFamily="18" charset="0"/>
              </a:rPr>
              <a:t>Н «Об утверждении методических рекомендаций по определению расчетно-нормативных затрат на оказание федеральными органами исполнительной власти и (или) находящимися в их ведении федеральными государственными бюджетными учреждениями государственных услуг (выполнении</a:t>
            </a:r>
          </a:p>
          <a:p>
            <a:pPr eaLnBrk="0" hangingPunct="0">
              <a:defRPr/>
            </a:pPr>
            <a:r>
              <a:rPr lang="ru-RU" sz="1600" b="1" dirty="0">
                <a:latin typeface="Times New Roman" pitchFamily="18" charset="0"/>
              </a:rPr>
              <a:t>работ), а также расчетно-нормативных затрат на</a:t>
            </a:r>
          </a:p>
          <a:p>
            <a:pPr eaLnBrk="0" hangingPunct="0">
              <a:defRPr/>
            </a:pPr>
            <a:r>
              <a:rPr lang="ru-RU" sz="1600" b="1" dirty="0">
                <a:latin typeface="Times New Roman" pitchFamily="18" charset="0"/>
              </a:rPr>
              <a:t>содержание имущества федеральных государственных</a:t>
            </a:r>
          </a:p>
          <a:p>
            <a:pPr eaLnBrk="0" hangingPunct="0">
              <a:defRPr/>
            </a:pPr>
            <a:r>
              <a:rPr lang="ru-RU" sz="1600" b="1" dirty="0">
                <a:latin typeface="Times New Roman" pitchFamily="18" charset="0"/>
              </a:rPr>
              <a:t>бюджетных учреждений».</a:t>
            </a:r>
          </a:p>
        </p:txBody>
      </p:sp>
      <p:sp>
        <p:nvSpPr>
          <p:cNvPr id="48135" name="AutoShape 6"/>
          <p:cNvSpPr>
            <a:spLocks/>
          </p:cNvSpPr>
          <p:nvPr/>
        </p:nvSpPr>
        <p:spPr bwMode="auto">
          <a:xfrm>
            <a:off x="1619250" y="4652963"/>
            <a:ext cx="152400" cy="1800225"/>
          </a:xfrm>
          <a:prstGeom prst="leftBrace">
            <a:avLst>
              <a:gd name="adj1" fmla="val 98437"/>
              <a:gd name="adj2" fmla="val 50000"/>
            </a:avLst>
          </a:prstGeom>
          <a:noFill/>
          <a:ln w="28575">
            <a:solidFill>
              <a:schemeClr val="bg2"/>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ru-RU" b="1"/>
          </a:p>
        </p:txBody>
      </p:sp>
      <p:sp>
        <p:nvSpPr>
          <p:cNvPr id="48136" name="Line 7"/>
          <p:cNvSpPr>
            <a:spLocks noChangeShapeType="1"/>
          </p:cNvSpPr>
          <p:nvPr/>
        </p:nvSpPr>
        <p:spPr bwMode="auto">
          <a:xfrm>
            <a:off x="2124075" y="5157788"/>
            <a:ext cx="0" cy="504825"/>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48137" name="Line 8"/>
          <p:cNvSpPr>
            <a:spLocks noChangeShapeType="1"/>
          </p:cNvSpPr>
          <p:nvPr/>
        </p:nvSpPr>
        <p:spPr bwMode="auto">
          <a:xfrm>
            <a:off x="1908175" y="5445125"/>
            <a:ext cx="433388"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135178" name="Rectangle 9"/>
          <p:cNvSpPr>
            <a:spLocks noChangeArrowheads="1"/>
          </p:cNvSpPr>
          <p:nvPr/>
        </p:nvSpPr>
        <p:spPr bwMode="auto">
          <a:xfrm>
            <a:off x="214282" y="4000505"/>
            <a:ext cx="1643074" cy="2071701"/>
          </a:xfrm>
          <a:prstGeom prst="rect">
            <a:avLst/>
          </a:prstGeom>
          <a:solidFill>
            <a:schemeClr val="accent1">
              <a:lumMod val="60000"/>
              <a:lumOff val="40000"/>
              <a:alpha val="32941"/>
            </a:schemeClr>
          </a:solidFill>
          <a:ln w="28575">
            <a:solidFill>
              <a:schemeClr val="accent4">
                <a:lumMod val="75000"/>
              </a:schemeClr>
            </a:solidFill>
            <a:miter lim="800000"/>
            <a:headEnd/>
            <a:tailEnd/>
          </a:ln>
        </p:spPr>
        <p:txBody>
          <a:bodyPr wrap="none" anchor="ctr"/>
          <a:lstStyle/>
          <a:p>
            <a:pPr algn="ctr" eaLnBrk="0" hangingPunct="0">
              <a:defRPr/>
            </a:pPr>
            <a:endParaRPr lang="ru-RU" b="1" dirty="0">
              <a:latin typeface="Times New Roman" pitchFamily="18" charset="0"/>
            </a:endParaRPr>
          </a:p>
          <a:p>
            <a:pPr algn="ctr" eaLnBrk="0" hangingPunct="0">
              <a:defRPr/>
            </a:pPr>
            <a:r>
              <a:rPr lang="ru-RU" b="1" dirty="0">
                <a:latin typeface="Times New Roman" pitchFamily="18" charset="0"/>
              </a:rPr>
              <a:t>Объем</a:t>
            </a:r>
          </a:p>
          <a:p>
            <a:pPr algn="ctr" eaLnBrk="0" hangingPunct="0">
              <a:defRPr/>
            </a:pPr>
            <a:r>
              <a:rPr lang="ru-RU" b="1" dirty="0">
                <a:latin typeface="Times New Roman" pitchFamily="18" charset="0"/>
              </a:rPr>
              <a:t>финансового </a:t>
            </a:r>
          </a:p>
          <a:p>
            <a:pPr algn="ctr" eaLnBrk="0" hangingPunct="0">
              <a:defRPr/>
            </a:pPr>
            <a:r>
              <a:rPr lang="ru-RU" b="1" dirty="0">
                <a:latin typeface="Times New Roman" pitchFamily="18" charset="0"/>
              </a:rPr>
              <a:t>обеспечения</a:t>
            </a:r>
          </a:p>
          <a:p>
            <a:pPr algn="ctr" eaLnBrk="0" hangingPunct="0">
              <a:defRPr/>
            </a:pPr>
            <a:r>
              <a:rPr lang="ru-RU" b="1" dirty="0">
                <a:latin typeface="Times New Roman" pitchFamily="18" charset="0"/>
              </a:rPr>
              <a:t>задания </a:t>
            </a:r>
          </a:p>
          <a:p>
            <a:pPr algn="ctr" eaLnBrk="0" hangingPunct="0">
              <a:defRPr/>
            </a:pPr>
            <a:r>
              <a:rPr lang="ru-RU" b="1" dirty="0" smtClean="0">
                <a:latin typeface="Times New Roman" pitchFamily="18" charset="0"/>
              </a:rPr>
              <a:t>учредителя</a:t>
            </a:r>
            <a:endParaRPr lang="ru-RU" b="1" dirty="0">
              <a:latin typeface="Times New Roman" pitchFamily="18" charset="0"/>
            </a:endParaRPr>
          </a:p>
          <a:p>
            <a:pPr algn="ctr" eaLnBrk="0" hangingPunct="0">
              <a:defRPr/>
            </a:pPr>
            <a:endParaRPr lang="ru-RU" b="1" dirty="0">
              <a:latin typeface="Times New Roman" pitchFamily="18" charset="0"/>
            </a:endParaRPr>
          </a:p>
        </p:txBody>
      </p:sp>
      <p:sp>
        <p:nvSpPr>
          <p:cNvPr id="11" name="Freeform 5"/>
          <p:cNvSpPr>
            <a:spLocks/>
          </p:cNvSpPr>
          <p:nvPr/>
        </p:nvSpPr>
        <p:spPr bwMode="gray">
          <a:xfrm>
            <a:off x="0" y="692150"/>
            <a:ext cx="9144000" cy="263525"/>
          </a:xfrm>
          <a:custGeom>
            <a:avLst/>
            <a:gdLst/>
            <a:ahLst/>
            <a:cxnLst>
              <a:cxn ang="0">
                <a:pos x="1120" y="252"/>
              </a:cxn>
              <a:cxn ang="0">
                <a:pos x="1116" y="250"/>
              </a:cxn>
              <a:cxn ang="0">
                <a:pos x="1100" y="246"/>
              </a:cxn>
              <a:cxn ang="0">
                <a:pos x="1074" y="240"/>
              </a:cxn>
              <a:cxn ang="0">
                <a:pos x="1038" y="232"/>
              </a:cxn>
              <a:cxn ang="0">
                <a:pos x="992" y="222"/>
              </a:cxn>
              <a:cxn ang="0">
                <a:pos x="938" y="212"/>
              </a:cxn>
              <a:cxn ang="0">
                <a:pos x="876" y="204"/>
              </a:cxn>
              <a:cxn ang="0">
                <a:pos x="806" y="196"/>
              </a:cxn>
              <a:cxn ang="0">
                <a:pos x="730" y="190"/>
              </a:cxn>
              <a:cxn ang="0">
                <a:pos x="646" y="184"/>
              </a:cxn>
              <a:cxn ang="0">
                <a:pos x="556" y="184"/>
              </a:cxn>
              <a:cxn ang="0">
                <a:pos x="466" y="184"/>
              </a:cxn>
              <a:cxn ang="0">
                <a:pos x="384" y="190"/>
              </a:cxn>
              <a:cxn ang="0">
                <a:pos x="308" y="196"/>
              </a:cxn>
              <a:cxn ang="0">
                <a:pos x="238" y="204"/>
              </a:cxn>
              <a:cxn ang="0">
                <a:pos x="178" y="212"/>
              </a:cxn>
              <a:cxn ang="0">
                <a:pos x="126" y="222"/>
              </a:cxn>
              <a:cxn ang="0">
                <a:pos x="82" y="232"/>
              </a:cxn>
              <a:cxn ang="0">
                <a:pos x="46" y="240"/>
              </a:cxn>
              <a:cxn ang="0">
                <a:pos x="20" y="246"/>
              </a:cxn>
              <a:cxn ang="0">
                <a:pos x="6" y="250"/>
              </a:cxn>
              <a:cxn ang="0">
                <a:pos x="0" y="252"/>
              </a:cxn>
              <a:cxn ang="0">
                <a:pos x="0" y="62"/>
              </a:cxn>
              <a:cxn ang="0">
                <a:pos x="560" y="0"/>
              </a:cxn>
              <a:cxn ang="0">
                <a:pos x="1120" y="62"/>
              </a:cxn>
              <a:cxn ang="0">
                <a:pos x="1120" y="252"/>
              </a:cxn>
              <a:cxn ang="0">
                <a:pos x="1120" y="252"/>
              </a:cxn>
            </a:cxnLst>
            <a:rect l="0" t="0" r="r" b="b"/>
            <a:pathLst>
              <a:path w="1120" h="252">
                <a:moveTo>
                  <a:pt x="1120" y="252"/>
                </a:moveTo>
                <a:lnTo>
                  <a:pt x="1116" y="250"/>
                </a:lnTo>
                <a:lnTo>
                  <a:pt x="1100" y="246"/>
                </a:lnTo>
                <a:lnTo>
                  <a:pt x="1074" y="240"/>
                </a:lnTo>
                <a:lnTo>
                  <a:pt x="1038" y="232"/>
                </a:lnTo>
                <a:lnTo>
                  <a:pt x="992" y="222"/>
                </a:lnTo>
                <a:lnTo>
                  <a:pt x="938" y="212"/>
                </a:lnTo>
                <a:lnTo>
                  <a:pt x="876" y="204"/>
                </a:lnTo>
                <a:lnTo>
                  <a:pt x="806" y="196"/>
                </a:lnTo>
                <a:lnTo>
                  <a:pt x="730" y="190"/>
                </a:lnTo>
                <a:lnTo>
                  <a:pt x="646" y="184"/>
                </a:lnTo>
                <a:lnTo>
                  <a:pt x="556" y="184"/>
                </a:lnTo>
                <a:lnTo>
                  <a:pt x="466" y="184"/>
                </a:lnTo>
                <a:lnTo>
                  <a:pt x="384" y="190"/>
                </a:lnTo>
                <a:lnTo>
                  <a:pt x="308" y="196"/>
                </a:lnTo>
                <a:lnTo>
                  <a:pt x="238" y="204"/>
                </a:lnTo>
                <a:lnTo>
                  <a:pt x="178" y="212"/>
                </a:lnTo>
                <a:lnTo>
                  <a:pt x="126" y="222"/>
                </a:lnTo>
                <a:lnTo>
                  <a:pt x="82" y="232"/>
                </a:lnTo>
                <a:lnTo>
                  <a:pt x="46" y="240"/>
                </a:lnTo>
                <a:lnTo>
                  <a:pt x="20" y="246"/>
                </a:lnTo>
                <a:lnTo>
                  <a:pt x="6" y="250"/>
                </a:lnTo>
                <a:lnTo>
                  <a:pt x="0" y="252"/>
                </a:lnTo>
                <a:lnTo>
                  <a:pt x="0" y="62"/>
                </a:lnTo>
                <a:lnTo>
                  <a:pt x="560" y="0"/>
                </a:lnTo>
                <a:lnTo>
                  <a:pt x="1120" y="62"/>
                </a:lnTo>
                <a:lnTo>
                  <a:pt x="1120" y="252"/>
                </a:lnTo>
                <a:lnTo>
                  <a:pt x="1120" y="252"/>
                </a:lnTo>
                <a:close/>
              </a:path>
            </a:pathLst>
          </a:custGeom>
          <a:solidFill>
            <a:srgbClr val="000066"/>
          </a:solidFill>
          <a:ln w="0">
            <a:noFill/>
            <a:prstDash val="solid"/>
            <a:round/>
            <a:headEnd/>
            <a:tailEnd/>
          </a:ln>
          <a:effectLst>
            <a:outerShdw dist="35921" dir="2700000" algn="ctr" rotWithShape="0">
              <a:srgbClr val="A7A7FF"/>
            </a:outerShdw>
          </a:effectLst>
        </p:spPr>
        <p:txBody>
          <a:bodyPr/>
          <a:lstStyle/>
          <a:p>
            <a:pPr fontAlgn="auto">
              <a:spcBef>
                <a:spcPts val="0"/>
              </a:spcBef>
              <a:spcAft>
                <a:spcPts val="0"/>
              </a:spcAft>
              <a:defRPr/>
            </a:pPr>
            <a:endParaRPr lang="ru-RU">
              <a:latin typeface="+mn-lt"/>
              <a:cs typeface="+mn-cs"/>
            </a:endParaRPr>
          </a:p>
        </p:txBody>
      </p:sp>
      <p:sp>
        <p:nvSpPr>
          <p:cNvPr id="12" name="Freeform 3"/>
          <p:cNvSpPr>
            <a:spLocks/>
          </p:cNvSpPr>
          <p:nvPr/>
        </p:nvSpPr>
        <p:spPr bwMode="gray">
          <a:xfrm flipV="1">
            <a:off x="0" y="6324600"/>
            <a:ext cx="9144000" cy="533400"/>
          </a:xfrm>
          <a:custGeom>
            <a:avLst/>
            <a:gdLst/>
            <a:ahLst/>
            <a:cxnLst>
              <a:cxn ang="0">
                <a:pos x="1120" y="252"/>
              </a:cxn>
              <a:cxn ang="0">
                <a:pos x="1116" y="250"/>
              </a:cxn>
              <a:cxn ang="0">
                <a:pos x="1100" y="246"/>
              </a:cxn>
              <a:cxn ang="0">
                <a:pos x="1074" y="240"/>
              </a:cxn>
              <a:cxn ang="0">
                <a:pos x="1038" y="232"/>
              </a:cxn>
              <a:cxn ang="0">
                <a:pos x="992" y="222"/>
              </a:cxn>
              <a:cxn ang="0">
                <a:pos x="938" y="212"/>
              </a:cxn>
              <a:cxn ang="0">
                <a:pos x="876" y="204"/>
              </a:cxn>
              <a:cxn ang="0">
                <a:pos x="806" y="196"/>
              </a:cxn>
              <a:cxn ang="0">
                <a:pos x="730" y="190"/>
              </a:cxn>
              <a:cxn ang="0">
                <a:pos x="646" y="184"/>
              </a:cxn>
              <a:cxn ang="0">
                <a:pos x="556" y="184"/>
              </a:cxn>
              <a:cxn ang="0">
                <a:pos x="466" y="184"/>
              </a:cxn>
              <a:cxn ang="0">
                <a:pos x="384" y="190"/>
              </a:cxn>
              <a:cxn ang="0">
                <a:pos x="308" y="196"/>
              </a:cxn>
              <a:cxn ang="0">
                <a:pos x="238" y="204"/>
              </a:cxn>
              <a:cxn ang="0">
                <a:pos x="178" y="212"/>
              </a:cxn>
              <a:cxn ang="0">
                <a:pos x="126" y="222"/>
              </a:cxn>
              <a:cxn ang="0">
                <a:pos x="82" y="232"/>
              </a:cxn>
              <a:cxn ang="0">
                <a:pos x="46" y="240"/>
              </a:cxn>
              <a:cxn ang="0">
                <a:pos x="20" y="246"/>
              </a:cxn>
              <a:cxn ang="0">
                <a:pos x="6" y="250"/>
              </a:cxn>
              <a:cxn ang="0">
                <a:pos x="0" y="252"/>
              </a:cxn>
              <a:cxn ang="0">
                <a:pos x="0" y="62"/>
              </a:cxn>
              <a:cxn ang="0">
                <a:pos x="560" y="0"/>
              </a:cxn>
              <a:cxn ang="0">
                <a:pos x="1120" y="62"/>
              </a:cxn>
              <a:cxn ang="0">
                <a:pos x="1120" y="252"/>
              </a:cxn>
              <a:cxn ang="0">
                <a:pos x="1120" y="252"/>
              </a:cxn>
            </a:cxnLst>
            <a:rect l="0" t="0" r="r" b="b"/>
            <a:pathLst>
              <a:path w="1120" h="252">
                <a:moveTo>
                  <a:pt x="1120" y="252"/>
                </a:moveTo>
                <a:lnTo>
                  <a:pt x="1116" y="250"/>
                </a:lnTo>
                <a:lnTo>
                  <a:pt x="1100" y="246"/>
                </a:lnTo>
                <a:lnTo>
                  <a:pt x="1074" y="240"/>
                </a:lnTo>
                <a:lnTo>
                  <a:pt x="1038" y="232"/>
                </a:lnTo>
                <a:lnTo>
                  <a:pt x="992" y="222"/>
                </a:lnTo>
                <a:lnTo>
                  <a:pt x="938" y="212"/>
                </a:lnTo>
                <a:lnTo>
                  <a:pt x="876" y="204"/>
                </a:lnTo>
                <a:lnTo>
                  <a:pt x="806" y="196"/>
                </a:lnTo>
                <a:lnTo>
                  <a:pt x="730" y="190"/>
                </a:lnTo>
                <a:lnTo>
                  <a:pt x="646" y="184"/>
                </a:lnTo>
                <a:lnTo>
                  <a:pt x="556" y="184"/>
                </a:lnTo>
                <a:lnTo>
                  <a:pt x="466" y="184"/>
                </a:lnTo>
                <a:lnTo>
                  <a:pt x="384" y="190"/>
                </a:lnTo>
                <a:lnTo>
                  <a:pt x="308" y="196"/>
                </a:lnTo>
                <a:lnTo>
                  <a:pt x="238" y="204"/>
                </a:lnTo>
                <a:lnTo>
                  <a:pt x="178" y="212"/>
                </a:lnTo>
                <a:lnTo>
                  <a:pt x="126" y="222"/>
                </a:lnTo>
                <a:lnTo>
                  <a:pt x="82" y="232"/>
                </a:lnTo>
                <a:lnTo>
                  <a:pt x="46" y="240"/>
                </a:lnTo>
                <a:lnTo>
                  <a:pt x="20" y="246"/>
                </a:lnTo>
                <a:lnTo>
                  <a:pt x="6" y="250"/>
                </a:lnTo>
                <a:lnTo>
                  <a:pt x="0" y="252"/>
                </a:lnTo>
                <a:lnTo>
                  <a:pt x="0" y="62"/>
                </a:lnTo>
                <a:lnTo>
                  <a:pt x="560" y="0"/>
                </a:lnTo>
                <a:lnTo>
                  <a:pt x="1120" y="62"/>
                </a:lnTo>
                <a:lnTo>
                  <a:pt x="1120" y="252"/>
                </a:lnTo>
                <a:lnTo>
                  <a:pt x="1120" y="252"/>
                </a:lnTo>
                <a:close/>
              </a:path>
            </a:pathLst>
          </a:custGeom>
          <a:solidFill>
            <a:srgbClr val="FFCC66"/>
          </a:solidFill>
          <a:ln w="0">
            <a:noFill/>
            <a:prstDash val="solid"/>
            <a:round/>
            <a:headEnd/>
            <a:tailEnd/>
          </a:ln>
          <a:effectLst>
            <a:outerShdw dist="80322" dir="15093903" algn="ctr" rotWithShape="0">
              <a:srgbClr val="4C665F">
                <a:alpha val="50000"/>
              </a:srgbClr>
            </a:outerShdw>
          </a:effectLst>
        </p:spPr>
        <p:txBody>
          <a:bodyPr/>
          <a:lstStyle/>
          <a:p>
            <a:pPr fontAlgn="auto">
              <a:spcBef>
                <a:spcPts val="0"/>
              </a:spcBef>
              <a:spcAft>
                <a:spcPts val="0"/>
              </a:spcAft>
              <a:defRPr/>
            </a:pPr>
            <a:endParaRPr lang="ru-RU">
              <a:latin typeface="+mn-lt"/>
              <a:cs typeface="+mn-cs"/>
            </a:endParaRPr>
          </a:p>
        </p:txBody>
      </p:sp>
    </p:spTree>
    <p:extLst>
      <p:ext uri="{BB962C8B-B14F-4D97-AF65-F5344CB8AC3E}">
        <p14:creationId xmlns:p14="http://schemas.microsoft.com/office/powerpoint/2010/main" val="368797464"/>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116632"/>
            <a:ext cx="8136904" cy="707886"/>
          </a:xfrm>
          <a:prstGeom prst="rect">
            <a:avLst/>
          </a:prstGeom>
        </p:spPr>
        <p:txBody>
          <a:bodyPr wrap="square">
            <a:spAutoFit/>
          </a:bodyPr>
          <a:lstStyle/>
          <a:p>
            <a:pPr algn="ctr"/>
            <a:r>
              <a:rPr lang="ru-RU" sz="2000" b="1" dirty="0">
                <a:solidFill>
                  <a:srgbClr val="002060"/>
                </a:solidFill>
                <a:latin typeface="Times New Roman" pitchFamily="18" charset="0"/>
              </a:rPr>
              <a:t>МЕТОДИЧЕСКИЕ РЕКОМЕНДАЦИИ </a:t>
            </a:r>
            <a:br>
              <a:rPr lang="ru-RU" sz="2000" b="1" dirty="0">
                <a:solidFill>
                  <a:srgbClr val="002060"/>
                </a:solidFill>
                <a:latin typeface="Times New Roman" pitchFamily="18" charset="0"/>
              </a:rPr>
            </a:br>
            <a:r>
              <a:rPr lang="ru-RU" sz="2000" b="1" dirty="0">
                <a:solidFill>
                  <a:srgbClr val="002060"/>
                </a:solidFill>
                <a:latin typeface="Times New Roman" pitchFamily="18" charset="0"/>
              </a:rPr>
              <a:t>по расчету затрат на оказание государственных услуг</a:t>
            </a:r>
            <a:endParaRPr lang="ru-RU" sz="2000" dirty="0"/>
          </a:p>
        </p:txBody>
      </p:sp>
      <p:sp>
        <p:nvSpPr>
          <p:cNvPr id="3" name="Прямоугольник 2"/>
          <p:cNvSpPr/>
          <p:nvPr/>
        </p:nvSpPr>
        <p:spPr>
          <a:xfrm>
            <a:off x="215516" y="1268760"/>
            <a:ext cx="8784976" cy="5262979"/>
          </a:xfrm>
          <a:prstGeom prst="rect">
            <a:avLst/>
          </a:prstGeom>
        </p:spPr>
        <p:txBody>
          <a:bodyPr wrap="square">
            <a:spAutoFit/>
          </a:bodyPr>
          <a:lstStyle/>
          <a:p>
            <a:pPr eaLnBrk="0" hangingPunct="0">
              <a:defRPr/>
            </a:pPr>
            <a:r>
              <a:rPr lang="ru-RU" sz="2400" b="1" dirty="0" smtClean="0">
                <a:solidFill>
                  <a:srgbClr val="002060"/>
                </a:solidFill>
                <a:latin typeface="Times New Roman" pitchFamily="18" charset="0"/>
              </a:rPr>
              <a:t>Постановление Министерства финансов Астраханской области от 12.07.2011 № 33-п «Об утверждении методических рекомендаций по расчету нормативных затрат на оказание государственных услуг в рамках государственного задания и нормативных затрат на содержание недвижимого имущества и особо ценного движимого имущества, закрепленного за государственным бюджетным (автономным)  учреждением или приобретенного государственным бюджетным (автономным) учреждением за счет средств, выделенных ему учредителем на приобретение такого имущества (за исключением имущества, сданного в аренду), а также на уплату налогов, в качестве объекта налогообложения по которым признается указанное имущество, в том числе земельные участки»</a:t>
            </a:r>
          </a:p>
        </p:txBody>
      </p:sp>
    </p:spTree>
    <p:extLst>
      <p:ext uri="{BB962C8B-B14F-4D97-AF65-F5344CB8AC3E}">
        <p14:creationId xmlns:p14="http://schemas.microsoft.com/office/powerpoint/2010/main" val="476829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404664"/>
            <a:ext cx="7848872" cy="707886"/>
          </a:xfrm>
          <a:prstGeom prst="rect">
            <a:avLst/>
          </a:prstGeom>
        </p:spPr>
        <p:txBody>
          <a:bodyPr wrap="square">
            <a:spAutoFit/>
          </a:bodyPr>
          <a:lstStyle/>
          <a:p>
            <a:pPr algn="ctr"/>
            <a:r>
              <a:rPr lang="ru-RU" sz="2000" b="1" dirty="0">
                <a:solidFill>
                  <a:srgbClr val="002060"/>
                </a:solidFill>
                <a:latin typeface="Times New Roman" pitchFamily="18" charset="0"/>
              </a:rPr>
              <a:t>МЕТОДИЧЕСКИЕ РЕКОМЕНДАЦИИ </a:t>
            </a:r>
            <a:br>
              <a:rPr lang="ru-RU" sz="2000" b="1" dirty="0">
                <a:solidFill>
                  <a:srgbClr val="002060"/>
                </a:solidFill>
                <a:latin typeface="Times New Roman" pitchFamily="18" charset="0"/>
              </a:rPr>
            </a:br>
            <a:r>
              <a:rPr lang="ru-RU" sz="2000" b="1" dirty="0">
                <a:solidFill>
                  <a:srgbClr val="002060"/>
                </a:solidFill>
                <a:latin typeface="Times New Roman" pitchFamily="18" charset="0"/>
              </a:rPr>
              <a:t>по расчету затрат на оказание государственных услуг</a:t>
            </a:r>
            <a:endParaRPr lang="ru-RU" sz="2000" dirty="0"/>
          </a:p>
        </p:txBody>
      </p:sp>
      <p:sp>
        <p:nvSpPr>
          <p:cNvPr id="3" name="Прямоугольник 2"/>
          <p:cNvSpPr/>
          <p:nvPr/>
        </p:nvSpPr>
        <p:spPr>
          <a:xfrm>
            <a:off x="395536" y="1484783"/>
            <a:ext cx="8424936" cy="3970318"/>
          </a:xfrm>
          <a:prstGeom prst="rect">
            <a:avLst/>
          </a:prstGeom>
        </p:spPr>
        <p:txBody>
          <a:bodyPr wrap="square">
            <a:spAutoFit/>
          </a:bodyPr>
          <a:lstStyle/>
          <a:p>
            <a:pPr eaLnBrk="0" hangingPunct="0">
              <a:defRPr/>
            </a:pPr>
            <a:r>
              <a:rPr lang="ru-RU" b="1" dirty="0">
                <a:solidFill>
                  <a:srgbClr val="002060"/>
                </a:solidFill>
                <a:latin typeface="Times New Roman" pitchFamily="18" charset="0"/>
              </a:rPr>
              <a:t>Постановление Министерства </a:t>
            </a:r>
            <a:r>
              <a:rPr lang="ru-RU" b="1" dirty="0" smtClean="0">
                <a:solidFill>
                  <a:srgbClr val="002060"/>
                </a:solidFill>
                <a:latin typeface="Times New Roman" pitchFamily="18" charset="0"/>
              </a:rPr>
              <a:t>образования и науки </a:t>
            </a:r>
            <a:r>
              <a:rPr lang="ru-RU" b="1" dirty="0">
                <a:solidFill>
                  <a:srgbClr val="002060"/>
                </a:solidFill>
                <a:latin typeface="Times New Roman" pitchFamily="18" charset="0"/>
              </a:rPr>
              <a:t>Астраханской области от </a:t>
            </a:r>
            <a:r>
              <a:rPr lang="ru-RU" b="1" dirty="0" smtClean="0">
                <a:solidFill>
                  <a:srgbClr val="002060"/>
                </a:solidFill>
                <a:latin typeface="Times New Roman" pitchFamily="18" charset="0"/>
              </a:rPr>
              <a:t>12.07.2012 </a:t>
            </a:r>
            <a:r>
              <a:rPr lang="ru-RU" b="1" dirty="0">
                <a:solidFill>
                  <a:srgbClr val="002060"/>
                </a:solidFill>
                <a:latin typeface="Times New Roman" pitchFamily="18" charset="0"/>
              </a:rPr>
              <a:t>№ </a:t>
            </a:r>
            <a:r>
              <a:rPr lang="ru-RU" b="1" dirty="0" smtClean="0">
                <a:solidFill>
                  <a:srgbClr val="002060"/>
                </a:solidFill>
                <a:latin typeface="Times New Roman" pitchFamily="18" charset="0"/>
              </a:rPr>
              <a:t>28 </a:t>
            </a:r>
            <a:r>
              <a:rPr lang="ru-RU" b="1" dirty="0">
                <a:solidFill>
                  <a:srgbClr val="002060"/>
                </a:solidFill>
                <a:latin typeface="Times New Roman" pitchFamily="18" charset="0"/>
              </a:rPr>
              <a:t>«Об утверждении </a:t>
            </a:r>
            <a:r>
              <a:rPr lang="ru-RU" b="1" dirty="0" smtClean="0">
                <a:solidFill>
                  <a:srgbClr val="002060"/>
                </a:solidFill>
                <a:latin typeface="Times New Roman" pitchFamily="18" charset="0"/>
              </a:rPr>
              <a:t>Порядка определения объема субсидий, предоставляемых государственным учреждениям, подведомственным министерству образования и науки Астраханской области»</a:t>
            </a:r>
          </a:p>
          <a:p>
            <a:pPr eaLnBrk="0" hangingPunct="0">
              <a:defRPr/>
            </a:pPr>
            <a:endParaRPr lang="ru-RU" b="1" dirty="0" smtClean="0">
              <a:solidFill>
                <a:srgbClr val="002060"/>
              </a:solidFill>
              <a:latin typeface="Times New Roman" pitchFamily="18" charset="0"/>
            </a:endParaRPr>
          </a:p>
          <a:p>
            <a:pPr eaLnBrk="0" hangingPunct="0">
              <a:defRPr/>
            </a:pPr>
            <a:r>
              <a:rPr lang="ru-RU" b="1" dirty="0">
                <a:solidFill>
                  <a:srgbClr val="002060"/>
                </a:solidFill>
                <a:latin typeface="Times New Roman" pitchFamily="18" charset="0"/>
              </a:rPr>
              <a:t>Постановление Министерства образования и науки Астраханской области от </a:t>
            </a:r>
            <a:r>
              <a:rPr lang="ru-RU" b="1" dirty="0" smtClean="0">
                <a:solidFill>
                  <a:srgbClr val="002060"/>
                </a:solidFill>
                <a:latin typeface="Times New Roman" pitchFamily="18" charset="0"/>
              </a:rPr>
              <a:t>02.12.2013 </a:t>
            </a:r>
            <a:r>
              <a:rPr lang="ru-RU" b="1" dirty="0">
                <a:solidFill>
                  <a:srgbClr val="002060"/>
                </a:solidFill>
                <a:latin typeface="Times New Roman" pitchFamily="18" charset="0"/>
              </a:rPr>
              <a:t>№ </a:t>
            </a:r>
            <a:r>
              <a:rPr lang="ru-RU" b="1" dirty="0" smtClean="0">
                <a:solidFill>
                  <a:srgbClr val="002060"/>
                </a:solidFill>
                <a:latin typeface="Times New Roman" pitchFamily="18" charset="0"/>
              </a:rPr>
              <a:t>39 «О Порядке расчета нормативных затрат на оказание государственных услуг по реализации федерального государственного образовательного стандарта среднего профессионального образования в государственных профессиональных образовательных организациях Астраханской области, </a:t>
            </a:r>
            <a:r>
              <a:rPr lang="ru-RU" b="1" dirty="0">
                <a:solidFill>
                  <a:srgbClr val="002060"/>
                </a:solidFill>
                <a:latin typeface="Times New Roman" pitchFamily="18" charset="0"/>
              </a:rPr>
              <a:t>подведомственным министерству образования и науки Астраханской </a:t>
            </a:r>
            <a:r>
              <a:rPr lang="ru-RU" b="1" dirty="0" smtClean="0">
                <a:solidFill>
                  <a:srgbClr val="002060"/>
                </a:solidFill>
                <a:latin typeface="Times New Roman" pitchFamily="18" charset="0"/>
              </a:rPr>
              <a:t>области»</a:t>
            </a:r>
            <a:endParaRPr lang="ru-RU" b="1" dirty="0">
              <a:solidFill>
                <a:srgbClr val="002060"/>
              </a:solidFill>
              <a:latin typeface="Times New Roman" pitchFamily="18" charset="0"/>
            </a:endParaRPr>
          </a:p>
          <a:p>
            <a:pPr eaLnBrk="0" hangingPunct="0">
              <a:defRPr/>
            </a:pPr>
            <a:endParaRPr lang="ru-RU" b="1" dirty="0" smtClean="0">
              <a:solidFill>
                <a:srgbClr val="002060"/>
              </a:solidFill>
              <a:latin typeface="Times New Roman" pitchFamily="18" charset="0"/>
            </a:endParaRPr>
          </a:p>
          <a:p>
            <a:pPr eaLnBrk="0" hangingPunct="0">
              <a:defRPr/>
            </a:pPr>
            <a:r>
              <a:rPr lang="ru-RU" b="1" dirty="0" smtClean="0">
                <a:solidFill>
                  <a:srgbClr val="002060"/>
                </a:solidFill>
                <a:latin typeface="Times New Roman" pitchFamily="18" charset="0"/>
              </a:rPr>
              <a:t> </a:t>
            </a:r>
            <a:endParaRPr lang="ru-RU" b="1" dirty="0">
              <a:solidFill>
                <a:srgbClr val="002060"/>
              </a:solidFill>
              <a:latin typeface="Times New Roman" pitchFamily="18" charset="0"/>
            </a:endParaRPr>
          </a:p>
        </p:txBody>
      </p:sp>
    </p:spTree>
    <p:extLst>
      <p:ext uri="{BB962C8B-B14F-4D97-AF65-F5344CB8AC3E}">
        <p14:creationId xmlns:p14="http://schemas.microsoft.com/office/powerpoint/2010/main" val="2460112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00166" y="0"/>
            <a:ext cx="7000924" cy="1107996"/>
          </a:xfrm>
          <a:prstGeom prst="rect">
            <a:avLst/>
          </a:prstGeom>
          <a:noFill/>
        </p:spPr>
        <p:txBody>
          <a:bodyPr wrap="square" rtlCol="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ru-RU" sz="2200" b="1" cap="all" dirty="0" smtClean="0">
                <a:ln/>
                <a:effectLst>
                  <a:reflection blurRad="10000" stA="55000" endPos="48000" dist="500" dir="5400000" sy="-100000" algn="bl" rotWithShape="0"/>
                </a:effectLst>
                <a:latin typeface="Times New Roman" pitchFamily="18" charset="0"/>
                <a:cs typeface="Times New Roman" pitchFamily="18" charset="0"/>
              </a:rPr>
              <a:t>Федеральный закон РФ от 29.12.2012г. </a:t>
            </a:r>
          </a:p>
          <a:p>
            <a:pPr algn="ctr"/>
            <a:r>
              <a:rPr lang="ru-RU" sz="2200" b="1" cap="all" dirty="0" smtClean="0">
                <a:ln/>
                <a:effectLst>
                  <a:reflection blurRad="10000" stA="55000" endPos="48000" dist="500" dir="5400000" sy="-100000" algn="bl" rotWithShape="0"/>
                </a:effectLst>
                <a:latin typeface="Times New Roman" pitchFamily="18" charset="0"/>
                <a:cs typeface="Times New Roman" pitchFamily="18" charset="0"/>
              </a:rPr>
              <a:t> № 273-ФЗ «Об образовании в Российской Федерации»</a:t>
            </a:r>
            <a:endParaRPr lang="ru-RU" sz="2200" b="1" cap="all" dirty="0">
              <a:ln/>
              <a:effectLst>
                <a:reflection blurRad="10000" stA="55000" endPos="48000" dist="500" dir="5400000" sy="-100000" algn="bl" rotWithShape="0"/>
              </a:effectLst>
              <a:latin typeface="Times New Roman" pitchFamily="18" charset="0"/>
              <a:cs typeface="Times New Roman" pitchFamily="18" charset="0"/>
            </a:endParaRPr>
          </a:p>
        </p:txBody>
      </p:sp>
      <p:sp>
        <p:nvSpPr>
          <p:cNvPr id="5" name="Скругленный прямоугольник 4"/>
          <p:cNvSpPr/>
          <p:nvPr/>
        </p:nvSpPr>
        <p:spPr>
          <a:xfrm>
            <a:off x="1071538" y="2357430"/>
            <a:ext cx="7143800" cy="42862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2000" dirty="0" smtClean="0"/>
              <a:t>Финансирование общего образования </a:t>
            </a:r>
            <a:endParaRPr lang="ru-RU" sz="2000" dirty="0"/>
          </a:p>
        </p:txBody>
      </p:sp>
      <p:sp>
        <p:nvSpPr>
          <p:cNvPr id="6" name="Скругленный прямоугольник 5"/>
          <p:cNvSpPr/>
          <p:nvPr/>
        </p:nvSpPr>
        <p:spPr>
          <a:xfrm>
            <a:off x="1214414" y="3571876"/>
            <a:ext cx="5000660" cy="228601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ru-RU" sz="2000" dirty="0" smtClean="0"/>
              <a:t>Система финансирования общего образования с двух уровней (региона и муниципалитета) сохраняется. Аналогичная система распространяется на финансирование дошкольного образования (с 01.01.2014) </a:t>
            </a:r>
            <a:endParaRPr lang="ru-RU" sz="2000" dirty="0"/>
          </a:p>
        </p:txBody>
      </p:sp>
      <p:sp>
        <p:nvSpPr>
          <p:cNvPr id="7" name="Стрелка вниз 6"/>
          <p:cNvSpPr/>
          <p:nvPr/>
        </p:nvSpPr>
        <p:spPr>
          <a:xfrm>
            <a:off x="3929058" y="3000372"/>
            <a:ext cx="857256"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28728" y="0"/>
            <a:ext cx="6929486" cy="1200329"/>
          </a:xfrm>
          <a:prstGeom prst="rect">
            <a:avLst/>
          </a:prstGeom>
          <a:noFill/>
        </p:spPr>
        <p:txBody>
          <a:bodyPr wrap="square" rtlCol="0">
            <a:spAutoFit/>
          </a:bodyPr>
          <a:lstStyle/>
          <a:p>
            <a:pPr algn="ctr"/>
            <a:r>
              <a:rPr lang="ru-RU" sz="2400" b="1" dirty="0" smtClean="0">
                <a:latin typeface="Times New Roman" pitchFamily="18" charset="0"/>
                <a:cs typeface="Times New Roman" pitchFamily="18" charset="0"/>
              </a:rPr>
              <a:t>Федеральный закон РФ от 29.12.2012г. </a:t>
            </a:r>
          </a:p>
          <a:p>
            <a:pPr algn="ctr"/>
            <a:r>
              <a:rPr lang="ru-RU" sz="2400" b="1" dirty="0" smtClean="0">
                <a:latin typeface="Times New Roman" pitchFamily="18" charset="0"/>
                <a:cs typeface="Times New Roman" pitchFamily="18" charset="0"/>
              </a:rPr>
              <a:t> № 273-ФЗ «Об образовании в Российской Федерации»</a:t>
            </a:r>
            <a:endParaRPr lang="ru-RU" sz="2400" b="1" dirty="0">
              <a:latin typeface="Times New Roman" pitchFamily="18" charset="0"/>
              <a:cs typeface="Times New Roman" pitchFamily="18" charset="0"/>
            </a:endParaRPr>
          </a:p>
        </p:txBody>
      </p:sp>
      <p:graphicFrame>
        <p:nvGraphicFramePr>
          <p:cNvPr id="5" name="Схема 4"/>
          <p:cNvGraphicFramePr/>
          <p:nvPr/>
        </p:nvGraphicFramePr>
        <p:xfrm>
          <a:off x="1500166" y="1571612"/>
          <a:ext cx="4286280" cy="52863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Скругленный прямоугольник 5"/>
          <p:cNvSpPr/>
          <p:nvPr/>
        </p:nvSpPr>
        <p:spPr>
          <a:xfrm>
            <a:off x="428596" y="2857496"/>
            <a:ext cx="785818" cy="257176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a:p>
        </p:txBody>
      </p:sp>
      <p:grpSp>
        <p:nvGrpSpPr>
          <p:cNvPr id="3" name="Группа 6"/>
          <p:cNvGrpSpPr/>
          <p:nvPr/>
        </p:nvGrpSpPr>
        <p:grpSpPr>
          <a:xfrm rot="16200000">
            <a:off x="-107189" y="3607595"/>
            <a:ext cx="2000264" cy="642942"/>
            <a:chOff x="282361" y="962247"/>
            <a:chExt cx="2868054" cy="1102136"/>
          </a:xfrm>
        </p:grpSpPr>
        <p:sp>
          <p:nvSpPr>
            <p:cNvPr id="8" name="Прямоугольник 7"/>
            <p:cNvSpPr/>
            <p:nvPr/>
          </p:nvSpPr>
          <p:spPr>
            <a:xfrm>
              <a:off x="282361" y="1164383"/>
              <a:ext cx="2868054" cy="90000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9" name="Прямоугольник 8"/>
            <p:cNvSpPr/>
            <p:nvPr/>
          </p:nvSpPr>
          <p:spPr>
            <a:xfrm>
              <a:off x="282361" y="962247"/>
              <a:ext cx="2868054" cy="1102136"/>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254000" rIns="0" bIns="254000" numCol="1" spcCol="1270" anchor="ctr" anchorCtr="0">
              <a:noAutofit/>
            </a:bodyPr>
            <a:lstStyle/>
            <a:p>
              <a:pPr lvl="0" algn="ctr" defTabSz="1111250">
                <a:lnSpc>
                  <a:spcPct val="90000"/>
                </a:lnSpc>
                <a:spcBef>
                  <a:spcPct val="0"/>
                </a:spcBef>
                <a:spcAft>
                  <a:spcPct val="35000"/>
                </a:spcAft>
              </a:pPr>
              <a:r>
                <a:rPr lang="ru-RU" sz="2400" b="1" kern="1200" dirty="0" smtClean="0">
                  <a:latin typeface="Times New Roman" pitchFamily="18" charset="0"/>
                  <a:cs typeface="Times New Roman" pitchFamily="18" charset="0"/>
                </a:rPr>
                <a:t>Бюджет субъекта РФ</a:t>
              </a:r>
              <a:endParaRPr lang="ru-RU" sz="2400" b="1" kern="1200" dirty="0">
                <a:latin typeface="Times New Roman" pitchFamily="18" charset="0"/>
                <a:cs typeface="Times New Roman" pitchFamily="18" charset="0"/>
              </a:endParaRPr>
            </a:p>
          </p:txBody>
        </p:sp>
      </p:grpSp>
      <p:sp>
        <p:nvSpPr>
          <p:cNvPr id="11" name="TextBox 10"/>
          <p:cNvSpPr txBox="1"/>
          <p:nvPr/>
        </p:nvSpPr>
        <p:spPr>
          <a:xfrm>
            <a:off x="1428728" y="2857496"/>
            <a:ext cx="3643338" cy="2800767"/>
          </a:xfrm>
          <a:prstGeom prst="rect">
            <a:avLst/>
          </a:prstGeom>
          <a:noFill/>
        </p:spPr>
        <p:txBody>
          <a:bodyPr wrap="square" rtlCol="0">
            <a:spAutoFit/>
          </a:bodyPr>
          <a:lstStyle/>
          <a:p>
            <a:r>
              <a:rPr lang="ru-RU" sz="1600" b="1" dirty="0" smtClean="0">
                <a:latin typeface="Times New Roman" pitchFamily="18" charset="0"/>
                <a:cs typeface="Times New Roman" pitchFamily="18" charset="0"/>
              </a:rPr>
              <a:t>субвенция местному бюджету,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 в соответствии с нормативами, определяемыми органами государственной власти субъектов РФ </a:t>
            </a:r>
            <a:endParaRPr lang="ru-RU" sz="1600" b="1" dirty="0">
              <a:latin typeface="Times New Roman" pitchFamily="18" charset="0"/>
              <a:cs typeface="Times New Roman" pitchFamily="18" charset="0"/>
            </a:endParaRPr>
          </a:p>
        </p:txBody>
      </p:sp>
      <p:sp>
        <p:nvSpPr>
          <p:cNvPr id="13" name="Скругленный прямоугольник 12"/>
          <p:cNvSpPr/>
          <p:nvPr/>
        </p:nvSpPr>
        <p:spPr>
          <a:xfrm>
            <a:off x="5715008" y="1928802"/>
            <a:ext cx="3000396" cy="1000132"/>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schemeClr val="tx1"/>
                </a:solidFill>
              </a:rPr>
              <a:t>Бюджет муниципального образования</a:t>
            </a:r>
            <a:endParaRPr lang="ru-RU" sz="2000" b="1" dirty="0">
              <a:solidFill>
                <a:schemeClr val="tx1"/>
              </a:solidFill>
            </a:endParaRPr>
          </a:p>
        </p:txBody>
      </p:sp>
      <p:sp>
        <p:nvSpPr>
          <p:cNvPr id="15" name="Стрелка вниз 14"/>
          <p:cNvSpPr/>
          <p:nvPr/>
        </p:nvSpPr>
        <p:spPr>
          <a:xfrm>
            <a:off x="5786446" y="2928934"/>
            <a:ext cx="2643206" cy="2786082"/>
          </a:xfrm>
          <a:prstGeom prst="downArrow">
            <a:avLst>
              <a:gd name="adj1" fmla="val 50000"/>
              <a:gd name="adj2" fmla="val 51506"/>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ru-RU" sz="2000" b="1" dirty="0" smtClean="0">
                <a:solidFill>
                  <a:schemeClr val="tx1"/>
                </a:solidFill>
              </a:rPr>
              <a:t>финансирование</a:t>
            </a:r>
            <a:endParaRPr lang="ru-RU" sz="2000" b="1" dirty="0">
              <a:solidFill>
                <a:schemeClr val="tx1"/>
              </a:solidFill>
            </a:endParaRPr>
          </a:p>
        </p:txBody>
      </p:sp>
      <p:sp>
        <p:nvSpPr>
          <p:cNvPr id="16" name="Скругленный прямоугольник 15"/>
          <p:cNvSpPr/>
          <p:nvPr/>
        </p:nvSpPr>
        <p:spPr>
          <a:xfrm>
            <a:off x="5500694" y="5786454"/>
            <a:ext cx="3357586" cy="785818"/>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schemeClr val="tx1"/>
                </a:solidFill>
              </a:rPr>
              <a:t>Муниципальное образовательное учреждение </a:t>
            </a:r>
            <a:endParaRPr lang="ru-RU" sz="2000" b="1" dirty="0">
              <a:solidFill>
                <a:schemeClr val="tx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03648" y="188640"/>
            <a:ext cx="7272808" cy="769441"/>
          </a:xfrm>
          <a:prstGeom prst="rect">
            <a:avLst/>
          </a:prstGeom>
          <a:noFill/>
        </p:spPr>
        <p:txBody>
          <a:bodyPr wrap="square" rtlCol="0">
            <a:spAutoFit/>
          </a:bodyPr>
          <a:lstStyle/>
          <a:p>
            <a:pPr algn="ctr"/>
            <a:r>
              <a:rPr lang="ru-RU" sz="2200" b="1" dirty="0">
                <a:latin typeface="Times New Roman" pitchFamily="18" charset="0"/>
                <a:cs typeface="Times New Roman" pitchFamily="18" charset="0"/>
              </a:rPr>
              <a:t>Федеральный закон </a:t>
            </a:r>
            <a:r>
              <a:rPr lang="ru-RU" sz="2200" b="1" dirty="0" smtClean="0">
                <a:latin typeface="Times New Roman" pitchFamily="18" charset="0"/>
                <a:cs typeface="Times New Roman" pitchFamily="18" charset="0"/>
              </a:rPr>
              <a:t>РФ </a:t>
            </a:r>
            <a:r>
              <a:rPr lang="ru-RU" sz="2200" b="1" dirty="0">
                <a:latin typeface="Times New Roman" pitchFamily="18" charset="0"/>
                <a:cs typeface="Times New Roman" pitchFamily="18" charset="0"/>
              </a:rPr>
              <a:t>от 29.12.2012г. </a:t>
            </a:r>
          </a:p>
          <a:p>
            <a:pPr algn="ctr"/>
            <a:r>
              <a:rPr lang="ru-RU" sz="2200" b="1" dirty="0">
                <a:latin typeface="Times New Roman" pitchFamily="18" charset="0"/>
                <a:cs typeface="Times New Roman" pitchFamily="18" charset="0"/>
              </a:rPr>
              <a:t> № 273-ФЗ «Об образовании в Российской Федерации»</a:t>
            </a:r>
          </a:p>
        </p:txBody>
      </p:sp>
      <p:graphicFrame>
        <p:nvGraphicFramePr>
          <p:cNvPr id="6" name="Схема 5"/>
          <p:cNvGraphicFramePr/>
          <p:nvPr>
            <p:extLst>
              <p:ext uri="{D42A27DB-BD31-4B8C-83A1-F6EECF244321}">
                <p14:modId xmlns:p14="http://schemas.microsoft.com/office/powerpoint/2010/main" val="3000913"/>
              </p:ext>
            </p:extLst>
          </p:nvPr>
        </p:nvGraphicFramePr>
        <p:xfrm>
          <a:off x="467544" y="1988840"/>
          <a:ext cx="8064896"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Скругленный прямоугольник 6"/>
          <p:cNvSpPr/>
          <p:nvPr/>
        </p:nvSpPr>
        <p:spPr>
          <a:xfrm>
            <a:off x="7308304" y="2132856"/>
            <a:ext cx="1296144" cy="165618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700" dirty="0" err="1" smtClean="0">
                <a:latin typeface="Times New Roman" pitchFamily="18" charset="0"/>
                <a:cs typeface="Times New Roman" pitchFamily="18" charset="0"/>
              </a:rPr>
              <a:t>Дошкол</a:t>
            </a:r>
            <a:r>
              <a:rPr lang="ru-RU" sz="1700" dirty="0" smtClean="0">
                <a:latin typeface="Times New Roman" pitchFamily="18" charset="0"/>
                <a:cs typeface="Times New Roman" pitchFamily="18" charset="0"/>
              </a:rPr>
              <a:t> и ДПО без субвенции</a:t>
            </a:r>
            <a:endParaRPr lang="ru-RU" sz="1700" dirty="0">
              <a:latin typeface="Times New Roman" pitchFamily="18" charset="0"/>
              <a:cs typeface="Times New Roman" pitchFamily="18" charset="0"/>
            </a:endParaRPr>
          </a:p>
        </p:txBody>
      </p:sp>
    </p:spTree>
    <p:extLst>
      <p:ext uri="{BB962C8B-B14F-4D97-AF65-F5344CB8AC3E}">
        <p14:creationId xmlns:p14="http://schemas.microsoft.com/office/powerpoint/2010/main" val="8411186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2976" y="0"/>
            <a:ext cx="8001024" cy="1071546"/>
          </a:xfrm>
          <a:prstGeom prst="roundRect">
            <a:avLst/>
          </a:prstGeom>
          <a:solidFill>
            <a:schemeClr val="accent1">
              <a:lumMod val="20000"/>
              <a:lumOff val="80000"/>
            </a:schemeClr>
          </a:solidFill>
          <a:ln>
            <a:noFill/>
          </a:ln>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ru-RU"/>
          </a:p>
        </p:txBody>
      </p:sp>
      <p:sp>
        <p:nvSpPr>
          <p:cNvPr id="8193" name="Rectangle 1"/>
          <p:cNvSpPr>
            <a:spLocks noChangeArrowheads="1"/>
          </p:cNvSpPr>
          <p:nvPr/>
        </p:nvSpPr>
        <p:spPr bwMode="auto">
          <a:xfrm>
            <a:off x="1214414" y="0"/>
            <a:ext cx="6929486"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11164"/>
                </a:solidFill>
                <a:effectLst/>
                <a:latin typeface="Times New Roman" pitchFamily="18" charset="0"/>
                <a:ea typeface="Times New Roman" pitchFamily="18" charset="0"/>
                <a:cs typeface="Times New Roman" pitchFamily="18" charset="0"/>
              </a:rPr>
              <a:t>ЗАКОН АО</a:t>
            </a:r>
            <a:endParaRPr kumimoji="0" lang="en-US" sz="2000" b="1" i="0" u="none" strike="noStrike" cap="none" normalizeH="0" baseline="0" dirty="0" smtClean="0">
              <a:ln>
                <a:noFill/>
              </a:ln>
              <a:solidFill>
                <a:srgbClr val="011164"/>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11164"/>
                </a:solidFill>
                <a:effectLst/>
                <a:latin typeface="Times New Roman" pitchFamily="18" charset="0"/>
                <a:ea typeface="Times New Roman" pitchFamily="18" charset="0"/>
                <a:cs typeface="Times New Roman" pitchFamily="18" charset="0"/>
              </a:rPr>
              <a:t> ОТ 14 ОКТЯБРЯ 2013 Г. N 51/2013-ОЗ</a:t>
            </a:r>
            <a:endParaRPr kumimoji="0" lang="en-US" sz="2000" b="1" i="0" u="none" strike="noStrike" cap="none" normalizeH="0" baseline="0" dirty="0" smtClean="0">
              <a:ln>
                <a:noFill/>
              </a:ln>
              <a:solidFill>
                <a:srgbClr val="011164"/>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11164"/>
                </a:solidFill>
                <a:effectLst/>
                <a:latin typeface="Times New Roman" pitchFamily="18" charset="0"/>
                <a:ea typeface="Times New Roman" pitchFamily="18" charset="0"/>
                <a:cs typeface="Times New Roman" pitchFamily="18" charset="0"/>
              </a:rPr>
              <a:t> "ОБ ОБРАЗОВАНИИ В АО"</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 name="TextBox 9"/>
          <p:cNvSpPr txBox="1"/>
          <p:nvPr/>
        </p:nvSpPr>
        <p:spPr>
          <a:xfrm>
            <a:off x="0" y="1000108"/>
            <a:ext cx="8929718" cy="646331"/>
          </a:xfrm>
          <a:prstGeom prst="rect">
            <a:avLst/>
          </a:prstGeom>
          <a:noFill/>
        </p:spPr>
        <p:txBody>
          <a:bodyPr wrap="square" rtlCol="0">
            <a:spAutoFit/>
          </a:bodyPr>
          <a:lstStyle/>
          <a:p>
            <a:pPr lvl="0" indent="422275" fontAlgn="base">
              <a:spcBef>
                <a:spcPct val="0"/>
              </a:spcBef>
              <a:spcAft>
                <a:spcPct val="0"/>
              </a:spcAft>
            </a:pPr>
            <a:r>
              <a:rPr lang="ru-RU" b="1" dirty="0" smtClean="0">
                <a:solidFill>
                  <a:srgbClr val="000080"/>
                </a:solidFill>
                <a:latin typeface="Arial" pitchFamily="34" charset="0"/>
                <a:ea typeface="Times New Roman" pitchFamily="18" charset="0"/>
                <a:cs typeface="Arial" pitchFamily="34" charset="0"/>
              </a:rPr>
              <a:t>Статья 5</a:t>
            </a:r>
            <a:r>
              <a:rPr lang="ru-RU" dirty="0" smtClean="0">
                <a:solidFill>
                  <a:srgbClr val="000000"/>
                </a:solidFill>
                <a:latin typeface="Arial" pitchFamily="34" charset="0"/>
                <a:ea typeface="Times New Roman" pitchFamily="18" charset="0"/>
                <a:cs typeface="Arial" pitchFamily="34" charset="0"/>
              </a:rPr>
              <a:t>. Полномочия Правительства АО в сфере образования</a:t>
            </a:r>
            <a:endParaRPr lang="ru-RU" sz="2000" dirty="0" smtClean="0">
              <a:latin typeface="Arial" pitchFamily="34" charset="0"/>
              <a:cs typeface="Arial" pitchFamily="34" charset="0"/>
            </a:endParaRPr>
          </a:p>
          <a:p>
            <a:pPr lvl="0" indent="457200" eaLnBrk="0" fontAlgn="base" hangingPunct="0">
              <a:spcBef>
                <a:spcPct val="0"/>
              </a:spcBef>
              <a:spcAft>
                <a:spcPct val="0"/>
              </a:spcAft>
            </a:pPr>
            <a:r>
              <a:rPr lang="ru-RU" dirty="0" smtClean="0">
                <a:solidFill>
                  <a:srgbClr val="000000"/>
                </a:solidFill>
                <a:latin typeface="Arial" pitchFamily="34" charset="0"/>
                <a:ea typeface="Times New Roman" pitchFamily="18" charset="0"/>
                <a:cs typeface="Arial" pitchFamily="34" charset="0"/>
              </a:rPr>
              <a:t>К полномочиям Правительства АО в сфере образования относятся:</a:t>
            </a:r>
            <a:endParaRPr lang="ru-RU" sz="4800" dirty="0" smtClean="0">
              <a:latin typeface="Arial" pitchFamily="34" charset="0"/>
              <a:cs typeface="Arial" pitchFamily="34" charset="0"/>
            </a:endParaRPr>
          </a:p>
        </p:txBody>
      </p:sp>
      <p:sp>
        <p:nvSpPr>
          <p:cNvPr id="11" name="TextBox 10"/>
          <p:cNvSpPr txBox="1"/>
          <p:nvPr/>
        </p:nvSpPr>
        <p:spPr>
          <a:xfrm>
            <a:off x="357158" y="2357430"/>
            <a:ext cx="5214974" cy="369332"/>
          </a:xfrm>
          <a:prstGeom prst="rect">
            <a:avLst/>
          </a:prstGeom>
          <a:noFill/>
        </p:spPr>
        <p:txBody>
          <a:bodyPr wrap="square" rtlCol="0">
            <a:spAutoFit/>
          </a:bodyPr>
          <a:lstStyle/>
          <a:p>
            <a:endParaRPr lang="ru-RU" dirty="0"/>
          </a:p>
        </p:txBody>
      </p:sp>
      <p:sp>
        <p:nvSpPr>
          <p:cNvPr id="8196" name="Rectangle 4"/>
          <p:cNvSpPr>
            <a:spLocks noChangeArrowheads="1"/>
          </p:cNvSpPr>
          <p:nvPr/>
        </p:nvSpPr>
        <p:spPr bwMode="auto">
          <a:xfrm>
            <a:off x="142844" y="1643050"/>
            <a:ext cx="9001156" cy="2308324"/>
          </a:xfrm>
          <a:prstGeom prst="rect">
            <a:avLst/>
          </a:prstGeom>
          <a:noFill/>
          <a:ln w="9525">
            <a:solidFill>
              <a:schemeClr val="accent4">
                <a:lumMod val="7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3180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4) </a:t>
            </a: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обеспечение государственных гарантий реализации прав на получение общедоступного и бесплатного </a:t>
            </a:r>
            <a:r>
              <a:rPr kumimoji="0" lang="ru-RU" sz="1600" b="1"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дошкольного образования в муниципальных дошкольных  </a:t>
            </a: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образовательных организациях, общедоступного   и бесплатного дошкольного, начального общего, основного общего, среднего общего образования в муниципальных общеобразовательных организациях, обеспечение дополнительного образования детей в муниципальных  общеобразовательных организациях посредством предоставления субвенций местным бюджетам,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 в  соответствии с нормативами, указанными в </a:t>
            </a:r>
            <a:r>
              <a:rPr kumimoji="0" lang="ru-RU" sz="1600" b="1" i="0" u="none" strike="noStrike" cap="none" normalizeH="0" baseline="0" dirty="0" smtClean="0">
                <a:ln>
                  <a:noFill/>
                </a:ln>
                <a:solidFill>
                  <a:srgbClr val="26579A"/>
                </a:solidFill>
                <a:effectLst/>
                <a:latin typeface="Times New Roman" pitchFamily="18" charset="0"/>
                <a:ea typeface="Times New Roman" pitchFamily="18" charset="0"/>
                <a:cs typeface="Times New Roman" pitchFamily="18" charset="0"/>
                <a:hlinkClick r:id="rId2"/>
              </a:rPr>
              <a:t>пункте 6</a:t>
            </a: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настоящей статьи;</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5" name="Скругленный прямоугольник 14"/>
          <p:cNvSpPr/>
          <p:nvPr/>
        </p:nvSpPr>
        <p:spPr>
          <a:xfrm>
            <a:off x="0" y="4143380"/>
            <a:ext cx="9144000" cy="271462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ru-RU"/>
          </a:p>
        </p:txBody>
      </p:sp>
      <p:sp>
        <p:nvSpPr>
          <p:cNvPr id="8200" name="Rectangle 8"/>
          <p:cNvSpPr>
            <a:spLocks noChangeArrowheads="1"/>
          </p:cNvSpPr>
          <p:nvPr/>
        </p:nvSpPr>
        <p:spPr bwMode="auto">
          <a:xfrm>
            <a:off x="0" y="4214818"/>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3180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5) </a:t>
            </a: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финансовое обеспечение получения </a:t>
            </a:r>
            <a:r>
              <a:rPr kumimoji="0" lang="ru-RU" sz="1600" b="1"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дошкольного образования в частных дошкольных образовательных организациях</a:t>
            </a: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дошкольного, начального общего,  основного общего, среднего общего образования в частных общеобразовательных организациях, осуществляющих образовательную деятельность по имеющим  государственную аккредитацию основным общеобразовательным программам, посредством предоставления указанным образовательным организациям субсидий  на возмещение затрат,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 в соответствии с нормативами, указанными в </a:t>
            </a:r>
            <a:r>
              <a:rPr kumimoji="0" lang="ru-RU" sz="1600" b="1" i="0" u="none" strike="noStrike" cap="none" normalizeH="0" baseline="0" dirty="0" smtClean="0">
                <a:ln>
                  <a:noFill/>
                </a:ln>
                <a:solidFill>
                  <a:srgbClr val="26579A"/>
                </a:solidFill>
                <a:effectLst/>
                <a:latin typeface="Times New Roman" pitchFamily="18" charset="0"/>
                <a:ea typeface="Times New Roman" pitchFamily="18" charset="0"/>
                <a:cs typeface="Times New Roman" pitchFamily="18" charset="0"/>
                <a:hlinkClick r:id="rId2"/>
              </a:rPr>
              <a:t>пункте 4</a:t>
            </a: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настоящей статьи;</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2976" y="0"/>
            <a:ext cx="8001024" cy="1071546"/>
          </a:xfrm>
          <a:prstGeom prst="roundRect">
            <a:avLst/>
          </a:prstGeom>
          <a:solidFill>
            <a:schemeClr val="accent1">
              <a:lumMod val="20000"/>
              <a:lumOff val="80000"/>
            </a:schemeClr>
          </a:solidFill>
          <a:ln>
            <a:noFill/>
          </a:ln>
        </p:spPr>
        <p:style>
          <a:lnRef idx="2">
            <a:schemeClr val="accent1">
              <a:shade val="50000"/>
            </a:schemeClr>
          </a:lnRef>
          <a:fillRef idx="1002">
            <a:schemeClr val="lt1"/>
          </a:fillRef>
          <a:effectRef idx="0">
            <a:schemeClr val="accent1"/>
          </a:effectRef>
          <a:fontRef idx="minor">
            <a:schemeClr val="lt1"/>
          </a:fontRef>
        </p:style>
        <p:txBody>
          <a:bodyPr rtlCol="0" anchor="ctr"/>
          <a:lstStyle/>
          <a:p>
            <a:pPr lvl="0" algn="ctr" fontAlgn="base">
              <a:spcBef>
                <a:spcPct val="0"/>
              </a:spcBef>
              <a:spcAft>
                <a:spcPct val="0"/>
              </a:spcAft>
            </a:pPr>
            <a:r>
              <a:rPr lang="ru-RU" b="1" dirty="0" smtClean="0">
                <a:solidFill>
                  <a:srgbClr val="011164"/>
                </a:solidFill>
                <a:latin typeface="Times New Roman" pitchFamily="18" charset="0"/>
                <a:ea typeface="Times New Roman" pitchFamily="18" charset="0"/>
                <a:cs typeface="Times New Roman" pitchFamily="18" charset="0"/>
              </a:rPr>
              <a:t>ЗАКОН АО</a:t>
            </a:r>
            <a:endParaRPr lang="en-US" b="1" dirty="0" smtClean="0">
              <a:solidFill>
                <a:srgbClr val="011164"/>
              </a:solidFill>
              <a:latin typeface="Times New Roman" pitchFamily="18" charset="0"/>
              <a:ea typeface="Times New Roman" pitchFamily="18" charset="0"/>
              <a:cs typeface="Times New Roman" pitchFamily="18" charset="0"/>
            </a:endParaRPr>
          </a:p>
          <a:p>
            <a:pPr lvl="0" algn="ctr" fontAlgn="base">
              <a:spcBef>
                <a:spcPct val="0"/>
              </a:spcBef>
              <a:spcAft>
                <a:spcPct val="0"/>
              </a:spcAft>
            </a:pPr>
            <a:r>
              <a:rPr lang="ru-RU" b="1" dirty="0" smtClean="0">
                <a:solidFill>
                  <a:srgbClr val="011164"/>
                </a:solidFill>
                <a:latin typeface="Times New Roman" pitchFamily="18" charset="0"/>
                <a:ea typeface="Times New Roman" pitchFamily="18" charset="0"/>
                <a:cs typeface="Times New Roman" pitchFamily="18" charset="0"/>
              </a:rPr>
              <a:t> ОТ 14 ОКТЯБРЯ 2013 Г. N 51/2013-ОЗ</a:t>
            </a:r>
            <a:endParaRPr lang="en-US" b="1" dirty="0" smtClean="0">
              <a:solidFill>
                <a:srgbClr val="011164"/>
              </a:solidFill>
              <a:latin typeface="Times New Roman" pitchFamily="18" charset="0"/>
              <a:ea typeface="Times New Roman" pitchFamily="18" charset="0"/>
              <a:cs typeface="Times New Roman" pitchFamily="18" charset="0"/>
            </a:endParaRPr>
          </a:p>
          <a:p>
            <a:pPr lvl="0" algn="ctr" fontAlgn="base">
              <a:spcBef>
                <a:spcPct val="0"/>
              </a:spcBef>
              <a:spcAft>
                <a:spcPct val="0"/>
              </a:spcAft>
            </a:pPr>
            <a:r>
              <a:rPr lang="ru-RU" b="1" dirty="0" smtClean="0">
                <a:solidFill>
                  <a:srgbClr val="011164"/>
                </a:solidFill>
                <a:latin typeface="Times New Roman" pitchFamily="18" charset="0"/>
                <a:ea typeface="Times New Roman" pitchFamily="18" charset="0"/>
                <a:cs typeface="Times New Roman" pitchFamily="18" charset="0"/>
              </a:rPr>
              <a:t> "ОБ ОБРАЗОВАНИИ В АО"</a:t>
            </a:r>
            <a:endParaRPr lang="ru-RU" dirty="0" smtClean="0">
              <a:solidFill>
                <a:schemeClr val="tx1"/>
              </a:solidFill>
              <a:latin typeface="Times New Roman" pitchFamily="18" charset="0"/>
              <a:cs typeface="Times New Roman" pitchFamily="18" charset="0"/>
            </a:endParaRPr>
          </a:p>
        </p:txBody>
      </p:sp>
      <p:sp>
        <p:nvSpPr>
          <p:cNvPr id="6145" name="Rectangle 1"/>
          <p:cNvSpPr>
            <a:spLocks noChangeArrowheads="1"/>
          </p:cNvSpPr>
          <p:nvPr/>
        </p:nvSpPr>
        <p:spPr bwMode="auto">
          <a:xfrm>
            <a:off x="0" y="1785926"/>
            <a:ext cx="9144000"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6) </a:t>
            </a: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определение </a:t>
            </a:r>
            <a:r>
              <a:rPr kumimoji="0" lang="ru-RU" sz="1600" b="1" i="1" u="sng"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нормативов финансового обеспечения </a:t>
            </a: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на выполнение государственных гарантий реализации прав граждан:</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а) на получение общедоступного и бесплатного дошкольного образования в муниципальных дошкольных образовательных организациях;</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б) на получение общедоступного и бесплатного дошкольного, начального общего, основного общего, среднего общего образования в муниципальных общеобразовательных организациях;</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 на обеспечение дополнительного образования детей в муниципальных общеобразовательных организациях;</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7)</a:t>
            </a: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определение нормативных затрат на оказание государственных услуг в сфере образования в соответствии с</a:t>
            </a: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hlinkClick r:id="rId2" action="ppaction://hlinksldjump"/>
              </a:rPr>
              <a:t> </a:t>
            </a:r>
            <a:r>
              <a:rPr kumimoji="0" lang="ru-RU" sz="1600" b="1" i="0" u="none" strike="noStrike" cap="none" normalizeH="0" baseline="0" dirty="0" smtClean="0">
                <a:ln>
                  <a:noFill/>
                </a:ln>
                <a:solidFill>
                  <a:srgbClr val="008000"/>
                </a:solidFill>
                <a:effectLst/>
                <a:latin typeface="Times New Roman" pitchFamily="18" charset="0"/>
                <a:ea typeface="Times New Roman" pitchFamily="18" charset="0"/>
                <a:cs typeface="Times New Roman" pitchFamily="18" charset="0"/>
                <a:hlinkClick r:id="rId2" action="ppaction://hlinksldjump"/>
              </a:rPr>
              <a:t>частью 2 статьи 99</a:t>
            </a: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hlinkClick r:id="rId2" action="ppaction://hlinksldjump"/>
              </a:rPr>
              <a:t> </a:t>
            </a: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Федерального закона;</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8)</a:t>
            </a: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установление среднего размера родительской платы за присмотр и уход за детьми в государственных и муниципальных образовательных организациях, размера компенсации родителям (законным представителям) детей, посещающих образовательные организации, реализующие образовательную программу дошкольного образования, а также порядка обращения за получением указанной компенсации и порядка ее выплаты (65);</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9)</a:t>
            </a: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определение уровня средней заработной платы педагогических работников государственных образовательных организаций за выполняемую ими учебную (преподавательскую) работу и другую работу;</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TextBox 7"/>
          <p:cNvSpPr txBox="1"/>
          <p:nvPr/>
        </p:nvSpPr>
        <p:spPr>
          <a:xfrm>
            <a:off x="214282" y="1071546"/>
            <a:ext cx="8715436" cy="646331"/>
          </a:xfrm>
          <a:prstGeom prst="rect">
            <a:avLst/>
          </a:prstGeom>
          <a:noFill/>
        </p:spPr>
        <p:txBody>
          <a:bodyPr wrap="square" rtlCol="0">
            <a:spAutoFit/>
          </a:bodyPr>
          <a:lstStyle/>
          <a:p>
            <a:pPr lvl="0" indent="422275" algn="ctr" fontAlgn="base">
              <a:spcBef>
                <a:spcPct val="0"/>
              </a:spcBef>
              <a:spcAft>
                <a:spcPct val="0"/>
              </a:spcAft>
            </a:pPr>
            <a:r>
              <a:rPr lang="ru-RU" b="1" dirty="0" smtClean="0">
                <a:solidFill>
                  <a:srgbClr val="000080"/>
                </a:solidFill>
                <a:latin typeface="Arial" pitchFamily="34" charset="0"/>
                <a:ea typeface="Times New Roman" pitchFamily="18" charset="0"/>
                <a:cs typeface="Arial" pitchFamily="34" charset="0"/>
              </a:rPr>
              <a:t>     Статья 5</a:t>
            </a:r>
            <a:r>
              <a:rPr lang="ru-RU" b="1" dirty="0" smtClean="0">
                <a:solidFill>
                  <a:srgbClr val="000000"/>
                </a:solidFill>
                <a:latin typeface="Arial" pitchFamily="34" charset="0"/>
                <a:ea typeface="Times New Roman" pitchFamily="18" charset="0"/>
                <a:cs typeface="Arial" pitchFamily="34" charset="0"/>
              </a:rPr>
              <a:t>. Полномочия Правительства АО в сфере образования</a:t>
            </a:r>
            <a:endParaRPr lang="ru-RU" sz="2000" b="1" dirty="0" smtClean="0">
              <a:solidFill>
                <a:srgbClr val="000000"/>
              </a:solidFill>
              <a:latin typeface="Arial" pitchFamily="34" charset="0"/>
              <a:ea typeface="Times New Roman" pitchFamily="18" charset="0"/>
              <a:cs typeface="Arial" pitchFamily="34" charset="0"/>
            </a:endParaRPr>
          </a:p>
          <a:p>
            <a:pPr lvl="0" indent="422275" algn="just" fontAlgn="base">
              <a:spcBef>
                <a:spcPct val="0"/>
              </a:spcBef>
              <a:spcAft>
                <a:spcPct val="0"/>
              </a:spcAft>
            </a:pPr>
            <a:r>
              <a:rPr lang="ru-RU" dirty="0" smtClean="0">
                <a:solidFill>
                  <a:srgbClr val="000000"/>
                </a:solidFill>
                <a:latin typeface="Arial" pitchFamily="34" charset="0"/>
                <a:ea typeface="Times New Roman" pitchFamily="18" charset="0"/>
                <a:cs typeface="Arial" pitchFamily="34" charset="0"/>
              </a:rPr>
              <a:t>К полномочиям Правительства АО в сфере образования относятся:</a:t>
            </a:r>
            <a:endParaRPr lang="ru-RU" sz="48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2844" y="1785926"/>
            <a:ext cx="8786874" cy="4801314"/>
          </a:xfrm>
          <a:prstGeom prst="rect">
            <a:avLst/>
          </a:prstGeom>
        </p:spPr>
        <p:txBody>
          <a:bodyPr wrap="square">
            <a:spAutoFit/>
          </a:bodyPr>
          <a:lstStyle/>
          <a:p>
            <a:r>
              <a:rPr lang="ru-RU" b="1" dirty="0" smtClean="0"/>
              <a:t>Статья 99. Особенности финансового обеспечения оказания государственных и муниципальных услуг в сфере образования</a:t>
            </a:r>
          </a:p>
          <a:p>
            <a:r>
              <a:rPr lang="ru-RU" dirty="0" smtClean="0"/>
              <a:t>2. Нормативы, определяемые органами государственной власти субъекта РФ в соответствии с </a:t>
            </a:r>
            <a:r>
              <a:rPr lang="ru-RU" dirty="0" smtClean="0">
                <a:hlinkClick r:id="rId2"/>
              </a:rPr>
              <a:t>пунктом 3 части 1 статьи 8</a:t>
            </a:r>
            <a:r>
              <a:rPr lang="ru-RU" dirty="0" smtClean="0"/>
              <a:t> настоящего ФЗ, нормативные затраты на оказание гос или </a:t>
            </a:r>
            <a:r>
              <a:rPr lang="ru-RU" dirty="0" err="1" smtClean="0"/>
              <a:t>мун</a:t>
            </a:r>
            <a:r>
              <a:rPr lang="ru-RU" dirty="0" smtClean="0"/>
              <a:t> услуги в сфере образования определяются по каждому уровню образования в соответствии с ФГОС, по каждому виду и направленности (профилю) образовательных программ с учетом форм обучения, Федеральные государственные требования (при их наличии), типа образовательной организации, сетевой формы реализации образовательных программ, образовательных технологий, специальных условий получения образования обучающимися с ограниченными возможностями здоровья, обеспечения ДПО педагогическим работникам, обеспечения безопасных условий обучения и воспитания, охраны здоровья обучающихся, а также с учетом иных предусмотренных настоящим ФЗ особенностей организации и осуществления образовательной деятельности   (для различных категорий обучающихся), за исключением образовательной деятельности , осуществляемой в соответствии с образовательными стандартами, в расчете на одного обучающегося, если иное не установлено настоящей статьей.</a:t>
            </a:r>
          </a:p>
        </p:txBody>
      </p:sp>
      <p:sp>
        <p:nvSpPr>
          <p:cNvPr id="5" name="Прямоугольник 4"/>
          <p:cNvSpPr/>
          <p:nvPr/>
        </p:nvSpPr>
        <p:spPr>
          <a:xfrm>
            <a:off x="1500166" y="214290"/>
            <a:ext cx="6786610" cy="646331"/>
          </a:xfrm>
          <a:prstGeom prst="rect">
            <a:avLst/>
          </a:prstGeom>
        </p:spPr>
        <p:txBody>
          <a:bodyPr wrap="square">
            <a:spAutoFit/>
          </a:bodyPr>
          <a:lstStyle/>
          <a:p>
            <a:pPr algn="ctr"/>
            <a:r>
              <a:rPr lang="ru-RU" b="1" dirty="0" smtClean="0">
                <a:latin typeface="Times New Roman" pitchFamily="18" charset="0"/>
                <a:cs typeface="Times New Roman" pitchFamily="18" charset="0"/>
              </a:rPr>
              <a:t>Федеральный закон Российской Федерации от 29.12.2012г. </a:t>
            </a:r>
          </a:p>
          <a:p>
            <a:pPr algn="ctr"/>
            <a:r>
              <a:rPr lang="ru-RU" b="1" dirty="0" smtClean="0">
                <a:latin typeface="Times New Roman" pitchFamily="18" charset="0"/>
                <a:cs typeface="Times New Roman" pitchFamily="18" charset="0"/>
              </a:rPr>
              <a:t> № 273-ФЗ «Об образовании в Российской Федерации»</a:t>
            </a:r>
            <a:endParaRPr lang="ru-RU" b="1" dirty="0">
              <a:latin typeface="Times New Roman" pitchFamily="18" charset="0"/>
              <a:cs typeface="Times New Roman" pitchFamily="18" charset="0"/>
            </a:endParaRPr>
          </a:p>
        </p:txBody>
      </p:sp>
      <p:sp>
        <p:nvSpPr>
          <p:cNvPr id="6" name="TextBox 5"/>
          <p:cNvSpPr txBox="1"/>
          <p:nvPr/>
        </p:nvSpPr>
        <p:spPr>
          <a:xfrm>
            <a:off x="7786710" y="6500834"/>
            <a:ext cx="1071570" cy="276999"/>
          </a:xfrm>
          <a:prstGeom prst="rect">
            <a:avLst/>
          </a:prstGeom>
          <a:noFill/>
        </p:spPr>
        <p:txBody>
          <a:bodyPr wrap="square" rtlCol="0">
            <a:spAutoFit/>
          </a:bodyPr>
          <a:lstStyle/>
          <a:p>
            <a:r>
              <a:rPr lang="ru-RU" sz="1200" i="1" dirty="0" smtClean="0">
                <a:hlinkClick r:id="rId3" action="ppaction://hlinksldjump"/>
              </a:rPr>
              <a:t>Назад </a:t>
            </a:r>
            <a:endParaRPr lang="ru-RU" sz="1200" i="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116013" y="0"/>
            <a:ext cx="8027987" cy="765175"/>
          </a:xfrm>
        </p:spPr>
        <p:txBody>
          <a:bodyPr>
            <a:normAutofit fontScale="90000"/>
          </a:bodyPr>
          <a:lstStyle/>
          <a:p>
            <a:pPr eaLnBrk="1" hangingPunct="1"/>
            <a:r>
              <a:rPr lang="ru-RU" sz="2800" b="1" smtClean="0"/>
              <a:t>Особенности планирования финансового обеспечения задания БУ и АУ</a:t>
            </a:r>
          </a:p>
        </p:txBody>
      </p:sp>
      <p:sp>
        <p:nvSpPr>
          <p:cNvPr id="29699" name="Rectangle 3"/>
          <p:cNvSpPr>
            <a:spLocks noGrp="1" noChangeArrowheads="1"/>
          </p:cNvSpPr>
          <p:nvPr>
            <p:ph idx="1"/>
          </p:nvPr>
        </p:nvSpPr>
        <p:spPr>
          <a:xfrm>
            <a:off x="468313" y="908050"/>
            <a:ext cx="8351837" cy="5400675"/>
          </a:xfrm>
        </p:spPr>
        <p:txBody>
          <a:bodyPr/>
          <a:lstStyle/>
          <a:p>
            <a:pPr eaLnBrk="1" hangingPunct="1">
              <a:lnSpc>
                <a:spcPct val="90000"/>
              </a:lnSpc>
              <a:buClr>
                <a:srgbClr val="CC0000"/>
              </a:buClr>
              <a:buSzPct val="120000"/>
              <a:buFont typeface="Wingdings" pitchFamily="2" charset="2"/>
              <a:buChar char="§"/>
            </a:pPr>
            <a:r>
              <a:rPr lang="ru-RU" sz="2800" b="1" dirty="0" smtClean="0"/>
              <a:t>Нормативы затрат</a:t>
            </a:r>
            <a:r>
              <a:rPr lang="ru-RU" sz="2800" dirty="0" smtClean="0"/>
              <a:t> для расчета объема субсидий на выполнение задания теперь </a:t>
            </a:r>
            <a:r>
              <a:rPr lang="ru-RU" sz="2800" b="1" dirty="0" smtClean="0">
                <a:solidFill>
                  <a:srgbClr val="FF0000"/>
                </a:solidFill>
              </a:rPr>
              <a:t>обязательны</a:t>
            </a:r>
          </a:p>
          <a:p>
            <a:pPr eaLnBrk="1" hangingPunct="1">
              <a:lnSpc>
                <a:spcPct val="90000"/>
              </a:lnSpc>
              <a:buClr>
                <a:srgbClr val="CC0000"/>
              </a:buClr>
              <a:buSzPct val="120000"/>
              <a:buFont typeface="Wingdings" pitchFamily="2" charset="2"/>
              <a:buChar char="§"/>
            </a:pPr>
            <a:r>
              <a:rPr lang="ru-RU" sz="2800" dirty="0" smtClean="0"/>
              <a:t>Финансовое обеспечение выполнения задания – «с учетом расходов на содержание недвижимого и ОЦДИ, закрепленных за БУ, расходов на уплату налогов на имущество и земельные участки» </a:t>
            </a:r>
            <a:r>
              <a:rPr lang="ru-RU" sz="2800" i="1" dirty="0" smtClean="0">
                <a:solidFill>
                  <a:srgbClr val="009999"/>
                </a:solidFill>
              </a:rPr>
              <a:t>(п.6 ст.9.2 закона «О НКО») – </a:t>
            </a:r>
            <a:r>
              <a:rPr lang="ru-RU" sz="2800" i="1" dirty="0" smtClean="0">
                <a:solidFill>
                  <a:srgbClr val="FF0000"/>
                </a:solidFill>
              </a:rPr>
              <a:t>нужны</a:t>
            </a:r>
            <a:r>
              <a:rPr lang="ru-RU" sz="2800" i="1" dirty="0" smtClean="0">
                <a:solidFill>
                  <a:srgbClr val="009999"/>
                </a:solidFill>
              </a:rPr>
              <a:t> </a:t>
            </a:r>
            <a:r>
              <a:rPr lang="ru-RU" sz="2800" i="1" dirty="0" smtClean="0">
                <a:solidFill>
                  <a:srgbClr val="FF0000"/>
                </a:solidFill>
              </a:rPr>
              <a:t>нормативы на содержание имущества</a:t>
            </a:r>
          </a:p>
          <a:p>
            <a:pPr eaLnBrk="1" hangingPunct="1">
              <a:lnSpc>
                <a:spcPct val="90000"/>
              </a:lnSpc>
              <a:buClr>
                <a:srgbClr val="CC0000"/>
              </a:buClr>
              <a:buSzPct val="120000"/>
              <a:buFont typeface="Wingdings" pitchFamily="2" charset="2"/>
              <a:buChar char="§"/>
            </a:pPr>
            <a:r>
              <a:rPr lang="ru-RU" sz="2800" dirty="0" smtClean="0"/>
              <a:t>В случае сдачи в аренду недвижимого и ОЦДИ, закрепленных за БУ, финансовое обеспечение содержания такого имущества </a:t>
            </a:r>
            <a:r>
              <a:rPr lang="ru-RU" sz="2800" dirty="0" smtClean="0">
                <a:solidFill>
                  <a:srgbClr val="FF0000"/>
                </a:solidFill>
              </a:rPr>
              <a:t>не осуществляется </a:t>
            </a:r>
            <a:r>
              <a:rPr lang="ru-RU" sz="2800" i="1" dirty="0" smtClean="0">
                <a:solidFill>
                  <a:srgbClr val="009999"/>
                </a:solidFill>
              </a:rPr>
              <a:t>(п.6 ст.9.2 закона «О НКО»)</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lvl="0" indent="0" algn="ctr" eaLnBrk="0" fontAlgn="base" hangingPunct="0">
              <a:spcBef>
                <a:spcPct val="0"/>
              </a:spcBef>
              <a:spcAft>
                <a:spcPct val="0"/>
              </a:spcAft>
              <a:buNone/>
            </a:pPr>
            <a:r>
              <a:rPr lang="ru-RU" b="1" dirty="0" smtClean="0">
                <a:solidFill>
                  <a:srgbClr val="C00000"/>
                </a:solidFill>
                <a:latin typeface="Arial" pitchFamily="34" charset="0"/>
                <a:ea typeface="Times New Roman" pitchFamily="18" charset="0"/>
                <a:cs typeface="Arial" pitchFamily="34" charset="0"/>
              </a:rPr>
              <a:t>Типы </a:t>
            </a:r>
            <a:r>
              <a:rPr lang="ru-RU" b="1" dirty="0">
                <a:solidFill>
                  <a:srgbClr val="C00000"/>
                </a:solidFill>
                <a:latin typeface="Arial" pitchFamily="34" charset="0"/>
                <a:ea typeface="Times New Roman" pitchFamily="18" charset="0"/>
                <a:cs typeface="Arial" pitchFamily="34" charset="0"/>
              </a:rPr>
              <a:t>государственных, муниципальных учреждений </a:t>
            </a:r>
            <a:endParaRPr lang="ru-RU" b="1" dirty="0" smtClean="0">
              <a:solidFill>
                <a:srgbClr val="C00000"/>
              </a:solidFill>
              <a:latin typeface="Arial" pitchFamily="34" charset="0"/>
              <a:ea typeface="Times New Roman" pitchFamily="18" charset="0"/>
              <a:cs typeface="Arial" pitchFamily="34" charset="0"/>
            </a:endParaRPr>
          </a:p>
          <a:p>
            <a:pPr marL="0" lvl="0" indent="0" eaLnBrk="0" fontAlgn="base" hangingPunct="0">
              <a:spcBef>
                <a:spcPct val="0"/>
              </a:spcBef>
              <a:spcAft>
                <a:spcPct val="0"/>
              </a:spcAft>
              <a:buNone/>
            </a:pPr>
            <a:endParaRPr lang="ru-RU" b="1" dirty="0">
              <a:solidFill>
                <a:srgbClr val="C00000"/>
              </a:solidFill>
              <a:latin typeface="Arial" pitchFamily="34" charset="0"/>
              <a:ea typeface="Times New Roman" pitchFamily="18" charset="0"/>
              <a:cs typeface="Arial" pitchFamily="34" charset="0"/>
            </a:endParaRPr>
          </a:p>
          <a:p>
            <a:pPr marL="0" indent="0" eaLnBrk="0" fontAlgn="base" hangingPunct="0">
              <a:spcBef>
                <a:spcPct val="0"/>
              </a:spcBef>
              <a:spcAft>
                <a:spcPct val="0"/>
              </a:spcAft>
              <a:buNone/>
            </a:pPr>
            <a:r>
              <a:rPr lang="ru-RU" b="1" dirty="0" smtClean="0">
                <a:solidFill>
                  <a:srgbClr val="C00000"/>
                </a:solidFill>
                <a:latin typeface="Arial" pitchFamily="34" charset="0"/>
                <a:ea typeface="Times New Roman" pitchFamily="18" charset="0"/>
                <a:cs typeface="Arial" pitchFamily="34" charset="0"/>
              </a:rPr>
              <a:t> бюджетные                      автономные</a:t>
            </a:r>
            <a:r>
              <a:rPr lang="ru-RU" b="1" dirty="0">
                <a:solidFill>
                  <a:srgbClr val="C00000"/>
                </a:solidFill>
                <a:latin typeface="Arial" pitchFamily="34" charset="0"/>
                <a:ea typeface="Times New Roman" pitchFamily="18" charset="0"/>
                <a:cs typeface="Arial" pitchFamily="34" charset="0"/>
              </a:rPr>
              <a:t>, </a:t>
            </a:r>
          </a:p>
          <a:p>
            <a:pPr marL="0" lvl="0" indent="0" eaLnBrk="0" fontAlgn="base" hangingPunct="0">
              <a:spcBef>
                <a:spcPct val="0"/>
              </a:spcBef>
              <a:spcAft>
                <a:spcPct val="0"/>
              </a:spcAft>
              <a:buNone/>
            </a:pPr>
            <a:r>
              <a:rPr lang="ru-RU" b="1" dirty="0" smtClean="0">
                <a:solidFill>
                  <a:srgbClr val="C00000"/>
                </a:solidFill>
                <a:latin typeface="Arial" pitchFamily="34" charset="0"/>
                <a:ea typeface="Times New Roman" pitchFamily="18" charset="0"/>
                <a:cs typeface="Arial" pitchFamily="34" charset="0"/>
              </a:rPr>
              <a:t>                                            бюджетные НТ</a:t>
            </a:r>
            <a:endParaRPr lang="ru-RU" b="1" dirty="0">
              <a:solidFill>
                <a:srgbClr val="C00000"/>
              </a:solidFill>
              <a:latin typeface="Arial" pitchFamily="34" charset="0"/>
              <a:ea typeface="Times New Roman" pitchFamily="18" charset="0"/>
              <a:cs typeface="Arial" pitchFamily="34" charset="0"/>
            </a:endParaRPr>
          </a:p>
          <a:p>
            <a:pPr marL="0" lvl="0" indent="0" eaLnBrk="0" fontAlgn="base" hangingPunct="0">
              <a:spcBef>
                <a:spcPct val="0"/>
              </a:spcBef>
              <a:spcAft>
                <a:spcPct val="0"/>
              </a:spcAft>
              <a:buNone/>
            </a:pPr>
            <a:r>
              <a:rPr lang="ru-RU" b="1" dirty="0" smtClean="0">
                <a:solidFill>
                  <a:srgbClr val="C00000"/>
                </a:solidFill>
                <a:latin typeface="Arial" pitchFamily="34" charset="0"/>
                <a:ea typeface="Times New Roman" pitchFamily="18" charset="0"/>
                <a:cs typeface="Arial" pitchFamily="34" charset="0"/>
              </a:rPr>
              <a:t>                                             казенные</a:t>
            </a:r>
            <a:r>
              <a:rPr lang="ru-RU" b="1" dirty="0">
                <a:solidFill>
                  <a:srgbClr val="C00000"/>
                </a:solidFill>
                <a:latin typeface="Arial" pitchFamily="34" charset="0"/>
                <a:ea typeface="Times New Roman" pitchFamily="18" charset="0"/>
                <a:cs typeface="Arial" pitchFamily="34" charset="0"/>
              </a:rPr>
              <a:t>.</a:t>
            </a:r>
            <a:endParaRPr lang="ru-RU" dirty="0">
              <a:latin typeface="Arial" pitchFamily="34" charset="0"/>
              <a:cs typeface="Arial" pitchFamily="34" charset="0"/>
            </a:endParaRPr>
          </a:p>
          <a:p>
            <a:endParaRPr lang="ru-RU" dirty="0"/>
          </a:p>
        </p:txBody>
      </p:sp>
    </p:spTree>
    <p:extLst>
      <p:ext uri="{BB962C8B-B14F-4D97-AF65-F5344CB8AC3E}">
        <p14:creationId xmlns:p14="http://schemas.microsoft.com/office/powerpoint/2010/main" val="30142215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60" name="Rectangle 4"/>
          <p:cNvSpPr>
            <a:spLocks noChangeArrowheads="1"/>
          </p:cNvSpPr>
          <p:nvPr/>
        </p:nvSpPr>
        <p:spPr bwMode="auto">
          <a:xfrm>
            <a:off x="1214414" y="0"/>
            <a:ext cx="7715304" cy="828675"/>
          </a:xfrm>
          <a:prstGeom prst="rect">
            <a:avLst/>
          </a:prstGeom>
          <a:noFill/>
          <a:ln w="9525">
            <a:noFill/>
            <a:miter lim="800000"/>
            <a:headEnd/>
            <a:tailEnd/>
          </a:ln>
        </p:spPr>
        <p:txBody>
          <a:bodyPr anchor="ctr"/>
          <a:lstStyle/>
          <a:p>
            <a:pPr algn="ctr">
              <a:defRPr/>
            </a:pPr>
            <a:r>
              <a:rPr lang="ru-RU" sz="2800" dirty="0" smtClean="0">
                <a:solidFill>
                  <a:srgbClr val="000000"/>
                </a:solidFill>
                <a:effectLst>
                  <a:outerShdw blurRad="38100" dist="38100" dir="2700000" algn="tl">
                    <a:srgbClr val="C0C0C0"/>
                  </a:outerShdw>
                </a:effectLst>
                <a:latin typeface="Arial Narrow" pitchFamily="34" charset="0"/>
              </a:rPr>
              <a:t>      План </a:t>
            </a:r>
            <a:r>
              <a:rPr lang="ru-RU" sz="2800" dirty="0">
                <a:solidFill>
                  <a:srgbClr val="000000"/>
                </a:solidFill>
                <a:effectLst>
                  <a:outerShdw blurRad="38100" dist="38100" dir="2700000" algn="tl">
                    <a:srgbClr val="C0C0C0"/>
                  </a:outerShdw>
                </a:effectLst>
                <a:latin typeface="Arial Narrow" pitchFamily="34" charset="0"/>
              </a:rPr>
              <a:t>финансово-хозяйственной деятельности (ФХД) для БУ и АУ</a:t>
            </a:r>
          </a:p>
        </p:txBody>
      </p:sp>
      <p:sp>
        <p:nvSpPr>
          <p:cNvPr id="30723" name="Text Box 5"/>
          <p:cNvSpPr txBox="1">
            <a:spLocks noChangeArrowheads="1"/>
          </p:cNvSpPr>
          <p:nvPr/>
        </p:nvSpPr>
        <p:spPr bwMode="auto">
          <a:xfrm>
            <a:off x="827088" y="4724400"/>
            <a:ext cx="3527425" cy="669925"/>
          </a:xfrm>
          <a:prstGeom prst="rect">
            <a:avLst/>
          </a:prstGeom>
          <a:solidFill>
            <a:srgbClr val="FFFFCC"/>
          </a:solidFill>
          <a:ln w="28575" algn="ctr">
            <a:solidFill>
              <a:srgbClr val="006666"/>
            </a:solidFill>
            <a:miter lim="800000"/>
            <a:headEnd/>
            <a:tailEnd/>
          </a:ln>
        </p:spPr>
        <p:txBody>
          <a:bodyPr>
            <a:spAutoFit/>
          </a:bodyPr>
          <a:lstStyle/>
          <a:p>
            <a:pPr algn="ctr" eaLnBrk="0" hangingPunct="0">
              <a:spcBef>
                <a:spcPct val="50000"/>
              </a:spcBef>
              <a:buClr>
                <a:srgbClr val="FF0000"/>
              </a:buClr>
              <a:buFont typeface="Wingdings" pitchFamily="2" charset="2"/>
              <a:buChar char="ü"/>
            </a:pPr>
            <a:r>
              <a:rPr lang="ru-RU"/>
              <a:t> Порядок составления и утверждения плана ФХД</a:t>
            </a:r>
          </a:p>
        </p:txBody>
      </p:sp>
      <p:sp>
        <p:nvSpPr>
          <p:cNvPr id="30724" name="Text Box 6"/>
          <p:cNvSpPr txBox="1">
            <a:spLocks noChangeArrowheads="1"/>
          </p:cNvSpPr>
          <p:nvPr/>
        </p:nvSpPr>
        <p:spPr bwMode="auto">
          <a:xfrm>
            <a:off x="5219700" y="4868863"/>
            <a:ext cx="3600450" cy="915987"/>
          </a:xfrm>
          <a:prstGeom prst="rect">
            <a:avLst/>
          </a:prstGeom>
          <a:noFill/>
          <a:ln w="28575" algn="ctr">
            <a:noFill/>
            <a:miter lim="800000"/>
            <a:headEnd/>
            <a:tailEnd/>
          </a:ln>
        </p:spPr>
        <p:txBody>
          <a:bodyPr>
            <a:spAutoFit/>
          </a:bodyPr>
          <a:lstStyle/>
          <a:p>
            <a:pPr algn="just" eaLnBrk="0" hangingPunct="0">
              <a:spcBef>
                <a:spcPct val="50000"/>
              </a:spcBef>
            </a:pPr>
            <a:r>
              <a:rPr lang="ru-RU"/>
              <a:t>Определяет </a:t>
            </a:r>
            <a:r>
              <a:rPr lang="ru-RU">
                <a:solidFill>
                  <a:srgbClr val="CC3300"/>
                </a:solidFill>
              </a:rPr>
              <a:t>орган, осуществляющий функции и полномочия учредителя</a:t>
            </a:r>
          </a:p>
        </p:txBody>
      </p:sp>
      <p:sp>
        <p:nvSpPr>
          <p:cNvPr id="30725" name="Text Box 7"/>
          <p:cNvSpPr txBox="1">
            <a:spLocks noChangeArrowheads="1"/>
          </p:cNvSpPr>
          <p:nvPr/>
        </p:nvSpPr>
        <p:spPr bwMode="auto">
          <a:xfrm>
            <a:off x="684213" y="1484313"/>
            <a:ext cx="3527425" cy="944562"/>
          </a:xfrm>
          <a:prstGeom prst="rect">
            <a:avLst/>
          </a:prstGeom>
          <a:solidFill>
            <a:srgbClr val="FFFFCC"/>
          </a:solidFill>
          <a:ln w="28575" algn="ctr">
            <a:solidFill>
              <a:srgbClr val="006666"/>
            </a:solidFill>
            <a:miter lim="800000"/>
            <a:headEnd/>
            <a:tailEnd/>
          </a:ln>
        </p:spPr>
        <p:txBody>
          <a:bodyPr>
            <a:spAutoFit/>
          </a:bodyPr>
          <a:lstStyle/>
          <a:p>
            <a:pPr algn="ctr" eaLnBrk="0" hangingPunct="0">
              <a:spcBef>
                <a:spcPct val="50000"/>
              </a:spcBef>
              <a:buClr>
                <a:srgbClr val="FF0000"/>
              </a:buClr>
              <a:buFont typeface="Wingdings" pitchFamily="2" charset="2"/>
              <a:buChar char="ü"/>
            </a:pPr>
            <a:r>
              <a:rPr lang="ru-RU"/>
              <a:t> Требования к порядку составления и утверждения плана ФХД</a:t>
            </a:r>
          </a:p>
        </p:txBody>
      </p:sp>
      <p:sp>
        <p:nvSpPr>
          <p:cNvPr id="30726" name="Text Box 8"/>
          <p:cNvSpPr txBox="1">
            <a:spLocks noChangeArrowheads="1"/>
          </p:cNvSpPr>
          <p:nvPr/>
        </p:nvSpPr>
        <p:spPr bwMode="auto">
          <a:xfrm>
            <a:off x="5219700" y="1555750"/>
            <a:ext cx="3600450" cy="366713"/>
          </a:xfrm>
          <a:prstGeom prst="rect">
            <a:avLst/>
          </a:prstGeom>
          <a:noFill/>
          <a:ln w="28575" algn="ctr">
            <a:noFill/>
            <a:miter lim="800000"/>
            <a:headEnd/>
            <a:tailEnd/>
          </a:ln>
        </p:spPr>
        <p:txBody>
          <a:bodyPr>
            <a:spAutoFit/>
          </a:bodyPr>
          <a:lstStyle/>
          <a:p>
            <a:pPr algn="just" eaLnBrk="0" hangingPunct="0">
              <a:spcBef>
                <a:spcPct val="50000"/>
              </a:spcBef>
            </a:pPr>
            <a:r>
              <a:rPr lang="ru-RU"/>
              <a:t>Определяет </a:t>
            </a:r>
            <a:r>
              <a:rPr lang="ru-RU" b="1">
                <a:solidFill>
                  <a:srgbClr val="CC3300"/>
                </a:solidFill>
              </a:rPr>
              <a:t>Минфин России</a:t>
            </a:r>
            <a:r>
              <a:rPr lang="ru-RU" b="1">
                <a:solidFill>
                  <a:srgbClr val="FF0000"/>
                </a:solidFill>
              </a:rPr>
              <a:t> </a:t>
            </a:r>
          </a:p>
        </p:txBody>
      </p:sp>
      <p:sp>
        <p:nvSpPr>
          <p:cNvPr id="30727" name="Text Box 9"/>
          <p:cNvSpPr txBox="1">
            <a:spLocks noChangeArrowheads="1"/>
          </p:cNvSpPr>
          <p:nvPr/>
        </p:nvSpPr>
        <p:spPr bwMode="auto">
          <a:xfrm>
            <a:off x="1116013" y="908050"/>
            <a:ext cx="7416800" cy="366713"/>
          </a:xfrm>
          <a:prstGeom prst="rect">
            <a:avLst/>
          </a:prstGeom>
          <a:noFill/>
          <a:ln w="28575" algn="ctr">
            <a:noFill/>
            <a:miter lim="800000"/>
            <a:headEnd/>
            <a:tailEnd/>
          </a:ln>
        </p:spPr>
        <p:txBody>
          <a:bodyPr>
            <a:spAutoFit/>
          </a:bodyPr>
          <a:lstStyle/>
          <a:p>
            <a:pPr algn="just" eaLnBrk="0" hangingPunct="0">
              <a:spcBef>
                <a:spcPct val="50000"/>
              </a:spcBef>
            </a:pPr>
            <a:r>
              <a:rPr lang="ru-RU" i="1">
                <a:solidFill>
                  <a:srgbClr val="777777"/>
                </a:solidFill>
              </a:rPr>
              <a:t>Подп.6 п.3.3 ст.32 закона «О некоммерческих организациях»:</a:t>
            </a:r>
          </a:p>
        </p:txBody>
      </p:sp>
      <p:sp>
        <p:nvSpPr>
          <p:cNvPr id="30728" name="Line 13"/>
          <p:cNvSpPr>
            <a:spLocks noChangeShapeType="1"/>
          </p:cNvSpPr>
          <p:nvPr/>
        </p:nvSpPr>
        <p:spPr bwMode="auto">
          <a:xfrm flipH="1">
            <a:off x="4427538" y="1771650"/>
            <a:ext cx="719137" cy="0"/>
          </a:xfrm>
          <a:prstGeom prst="line">
            <a:avLst/>
          </a:prstGeom>
          <a:noFill/>
          <a:ln w="28575">
            <a:solidFill>
              <a:srgbClr val="FF0000"/>
            </a:solidFill>
            <a:round/>
            <a:headEnd/>
            <a:tailEnd type="triangle" w="med" len="med"/>
          </a:ln>
        </p:spPr>
        <p:txBody>
          <a:bodyPr anchor="ctr"/>
          <a:lstStyle/>
          <a:p>
            <a:endParaRPr lang="ru-RU"/>
          </a:p>
        </p:txBody>
      </p:sp>
      <p:sp>
        <p:nvSpPr>
          <p:cNvPr id="30729" name="Line 14"/>
          <p:cNvSpPr>
            <a:spLocks noChangeShapeType="1"/>
          </p:cNvSpPr>
          <p:nvPr/>
        </p:nvSpPr>
        <p:spPr bwMode="auto">
          <a:xfrm flipH="1">
            <a:off x="4429125" y="5156200"/>
            <a:ext cx="719138" cy="0"/>
          </a:xfrm>
          <a:prstGeom prst="line">
            <a:avLst/>
          </a:prstGeom>
          <a:noFill/>
          <a:ln w="28575">
            <a:solidFill>
              <a:srgbClr val="FF0000"/>
            </a:solidFill>
            <a:round/>
            <a:headEnd/>
            <a:tailEnd type="triangle" w="med" len="med"/>
          </a:ln>
        </p:spPr>
        <p:txBody>
          <a:bodyPr anchor="ctr"/>
          <a:lstStyle/>
          <a:p>
            <a:endParaRPr lang="ru-RU"/>
          </a:p>
        </p:txBody>
      </p:sp>
      <p:sp>
        <p:nvSpPr>
          <p:cNvPr id="30730" name="Line 17"/>
          <p:cNvSpPr>
            <a:spLocks noChangeShapeType="1"/>
          </p:cNvSpPr>
          <p:nvPr/>
        </p:nvSpPr>
        <p:spPr bwMode="auto">
          <a:xfrm>
            <a:off x="2411413" y="2419350"/>
            <a:ext cx="0" cy="2162175"/>
          </a:xfrm>
          <a:prstGeom prst="line">
            <a:avLst/>
          </a:prstGeom>
          <a:noFill/>
          <a:ln w="28575">
            <a:solidFill>
              <a:srgbClr val="006666"/>
            </a:solidFill>
            <a:round/>
            <a:headEnd/>
            <a:tailEnd type="triangle" w="med" len="med"/>
          </a:ln>
        </p:spPr>
        <p:txBody>
          <a:bodyPr anchor="ctr"/>
          <a:lstStyle/>
          <a:p>
            <a:endParaRPr lang="ru-RU"/>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3" name="Rectangle 5"/>
          <p:cNvSpPr>
            <a:spLocks noChangeArrowheads="1"/>
          </p:cNvSpPr>
          <p:nvPr/>
        </p:nvSpPr>
        <p:spPr bwMode="auto">
          <a:xfrm>
            <a:off x="1547813" y="0"/>
            <a:ext cx="7127875" cy="639763"/>
          </a:xfrm>
          <a:prstGeom prst="rect">
            <a:avLst/>
          </a:prstGeom>
          <a:noFill/>
          <a:ln w="9525">
            <a:noFill/>
            <a:miter lim="800000"/>
            <a:headEnd/>
            <a:tailEnd/>
          </a:ln>
        </p:spPr>
        <p:txBody>
          <a:bodyPr anchor="ctr"/>
          <a:lstStyle/>
          <a:p>
            <a:pPr>
              <a:defRPr/>
            </a:pPr>
            <a:r>
              <a:rPr lang="ru-RU" sz="2800">
                <a:solidFill>
                  <a:srgbClr val="000000"/>
                </a:solidFill>
                <a:effectLst>
                  <a:outerShdw blurRad="38100" dist="38100" dir="2700000" algn="tl">
                    <a:srgbClr val="C0C0C0"/>
                  </a:outerShdw>
                </a:effectLst>
                <a:latin typeface="Arial Narrow" pitchFamily="34" charset="0"/>
              </a:rPr>
              <a:t>Цели составления плана ФХД</a:t>
            </a:r>
          </a:p>
        </p:txBody>
      </p:sp>
      <p:sp>
        <p:nvSpPr>
          <p:cNvPr id="31747" name="Text Box 6"/>
          <p:cNvSpPr txBox="1">
            <a:spLocks noChangeArrowheads="1"/>
          </p:cNvSpPr>
          <p:nvPr/>
        </p:nvSpPr>
        <p:spPr bwMode="auto">
          <a:xfrm>
            <a:off x="971550" y="1274763"/>
            <a:ext cx="7488238" cy="3292475"/>
          </a:xfrm>
          <a:prstGeom prst="rect">
            <a:avLst/>
          </a:prstGeom>
          <a:noFill/>
          <a:ln w="28575" algn="ctr">
            <a:noFill/>
            <a:miter lim="800000"/>
            <a:headEnd/>
            <a:tailEnd/>
          </a:ln>
        </p:spPr>
        <p:txBody>
          <a:bodyPr>
            <a:spAutoFit/>
          </a:bodyPr>
          <a:lstStyle/>
          <a:p>
            <a:pPr algn="just" eaLnBrk="0" hangingPunct="0">
              <a:spcBef>
                <a:spcPct val="50000"/>
              </a:spcBef>
              <a:buClr>
                <a:srgbClr val="FF0000"/>
              </a:buClr>
              <a:buSzPct val="115000"/>
              <a:buFont typeface="Wingdings" pitchFamily="2" charset="2"/>
              <a:buChar char="ü"/>
            </a:pPr>
            <a:r>
              <a:rPr lang="ru-RU" sz="2000"/>
              <a:t>Планирование </a:t>
            </a:r>
            <a:r>
              <a:rPr lang="ru-RU" sz="2000" b="1">
                <a:solidFill>
                  <a:srgbClr val="009999"/>
                </a:solidFill>
              </a:rPr>
              <a:t>общих объемов</a:t>
            </a:r>
            <a:r>
              <a:rPr lang="ru-RU" sz="2000"/>
              <a:t> доходов, расходов учреждения</a:t>
            </a:r>
          </a:p>
          <a:p>
            <a:pPr algn="just" eaLnBrk="0" hangingPunct="0">
              <a:spcBef>
                <a:spcPct val="50000"/>
              </a:spcBef>
              <a:buClr>
                <a:srgbClr val="FF0000"/>
              </a:buClr>
              <a:buSzPct val="115000"/>
              <a:buFont typeface="Wingdings" pitchFamily="2" charset="2"/>
              <a:buChar char="ü"/>
            </a:pPr>
            <a:r>
              <a:rPr lang="ru-RU" sz="2000"/>
              <a:t>Определение </a:t>
            </a:r>
            <a:r>
              <a:rPr lang="ru-RU" sz="2000" b="1">
                <a:solidFill>
                  <a:srgbClr val="009999"/>
                </a:solidFill>
              </a:rPr>
              <a:t>сбалансированности</a:t>
            </a:r>
            <a:r>
              <a:rPr lang="ru-RU" sz="2000"/>
              <a:t> финансовых потоков учреждения во времени (</a:t>
            </a:r>
            <a:r>
              <a:rPr lang="ru-RU" sz="2000">
                <a:solidFill>
                  <a:srgbClr val="009999"/>
                </a:solidFill>
              </a:rPr>
              <a:t>ежемесячно, ежеквартально, ежегодно</a:t>
            </a:r>
            <a:r>
              <a:rPr lang="ru-RU" sz="2000"/>
              <a:t>)</a:t>
            </a:r>
          </a:p>
          <a:p>
            <a:pPr algn="just" eaLnBrk="0" hangingPunct="0">
              <a:spcBef>
                <a:spcPct val="50000"/>
              </a:spcBef>
              <a:buClr>
                <a:srgbClr val="FF0000"/>
              </a:buClr>
              <a:buSzPct val="115000"/>
              <a:buFont typeface="Wingdings" pitchFamily="2" charset="2"/>
              <a:buChar char="ü"/>
            </a:pPr>
            <a:r>
              <a:rPr lang="ru-RU" sz="2000"/>
              <a:t>Обоснование планируемых расходов (планы по развитию, описание состояния имущества</a:t>
            </a:r>
            <a:endParaRPr lang="ru-RU" sz="2000" b="1"/>
          </a:p>
          <a:p>
            <a:pPr algn="just" eaLnBrk="0" hangingPunct="0">
              <a:spcBef>
                <a:spcPct val="50000"/>
              </a:spcBef>
              <a:buClr>
                <a:srgbClr val="FF0000"/>
              </a:buClr>
              <a:buSzPct val="115000"/>
              <a:buFont typeface="Wingdings" pitchFamily="2" charset="2"/>
              <a:buChar char="ü"/>
            </a:pPr>
            <a:r>
              <a:rPr lang="ru-RU" sz="2000"/>
              <a:t>Детальное планирование расходования иных целевых субсидий</a:t>
            </a:r>
            <a:endParaRPr lang="ru-RU" sz="2000">
              <a:solidFill>
                <a:srgbClr val="009999"/>
              </a:solidFill>
            </a:endParaRPr>
          </a:p>
        </p:txBody>
      </p:sp>
      <p:sp>
        <p:nvSpPr>
          <p:cNvPr id="31748" name="Text Box 12"/>
          <p:cNvSpPr txBox="1">
            <a:spLocks noChangeArrowheads="1"/>
          </p:cNvSpPr>
          <p:nvPr/>
        </p:nvSpPr>
        <p:spPr bwMode="auto">
          <a:xfrm>
            <a:off x="2124075" y="4757738"/>
            <a:ext cx="5207000" cy="466725"/>
          </a:xfrm>
          <a:prstGeom prst="rect">
            <a:avLst/>
          </a:prstGeom>
          <a:solidFill>
            <a:srgbClr val="FFFF99"/>
          </a:solidFill>
          <a:ln w="9525">
            <a:solidFill>
              <a:srgbClr val="006666"/>
            </a:solidFill>
            <a:miter lim="800000"/>
            <a:headEnd/>
            <a:tailEnd/>
          </a:ln>
        </p:spPr>
        <p:txBody>
          <a:bodyPr wrap="none">
            <a:spAutoFit/>
          </a:bodyPr>
          <a:lstStyle/>
          <a:p>
            <a:r>
              <a:rPr lang="ru-RU" sz="2400" b="1">
                <a:latin typeface="Arial Narrow" pitchFamily="34" charset="0"/>
              </a:rPr>
              <a:t>План ФХД </a:t>
            </a:r>
            <a:r>
              <a:rPr lang="en-US" sz="2400" b="1">
                <a:latin typeface="Arial Narrow" pitchFamily="34" charset="0"/>
              </a:rPr>
              <a:t>~ </a:t>
            </a:r>
            <a:r>
              <a:rPr lang="ru-RU" sz="2400" b="1">
                <a:latin typeface="Arial Narrow" pitchFamily="34" charset="0"/>
              </a:rPr>
              <a:t>кассовый план учреждения</a:t>
            </a:r>
          </a:p>
        </p:txBody>
      </p:sp>
      <p:sp>
        <p:nvSpPr>
          <p:cNvPr id="31749" name="Text Box 13"/>
          <p:cNvSpPr txBox="1">
            <a:spLocks noChangeArrowheads="1"/>
          </p:cNvSpPr>
          <p:nvPr/>
        </p:nvSpPr>
        <p:spPr bwMode="auto">
          <a:xfrm>
            <a:off x="1547813" y="5549900"/>
            <a:ext cx="6407150" cy="831850"/>
          </a:xfrm>
          <a:prstGeom prst="rect">
            <a:avLst/>
          </a:prstGeom>
          <a:solidFill>
            <a:srgbClr val="FFFF99"/>
          </a:solidFill>
          <a:ln w="9525">
            <a:solidFill>
              <a:srgbClr val="006666"/>
            </a:solidFill>
            <a:miter lim="800000"/>
            <a:headEnd/>
            <a:tailEnd/>
          </a:ln>
        </p:spPr>
        <p:txBody>
          <a:bodyPr>
            <a:spAutoFit/>
          </a:bodyPr>
          <a:lstStyle/>
          <a:p>
            <a:pPr algn="ctr"/>
            <a:r>
              <a:rPr lang="ru-RU" sz="2400">
                <a:latin typeface="Arial Narrow" pitchFamily="34" charset="0"/>
              </a:rPr>
              <a:t>За отклонение от утвержденного плана ФХД ответственность не предусмотрена</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4" name="Rectangle 4"/>
          <p:cNvSpPr>
            <a:spLocks noChangeArrowheads="1"/>
          </p:cNvSpPr>
          <p:nvPr/>
        </p:nvSpPr>
        <p:spPr bwMode="auto">
          <a:xfrm>
            <a:off x="1187450" y="188913"/>
            <a:ext cx="7956550" cy="725487"/>
          </a:xfrm>
          <a:prstGeom prst="rect">
            <a:avLst/>
          </a:prstGeom>
          <a:noFill/>
          <a:ln w="9525">
            <a:noFill/>
            <a:miter lim="800000"/>
            <a:headEnd/>
            <a:tailEnd/>
          </a:ln>
          <a:effectLst/>
        </p:spPr>
        <p:txBody>
          <a:bodyPr tIns="0" bIns="0"/>
          <a:lstStyle/>
          <a:p>
            <a:pPr>
              <a:defRPr/>
            </a:pPr>
            <a:r>
              <a:rPr lang="ru-RU" sz="3600" dirty="0">
                <a:solidFill>
                  <a:srgbClr val="000000"/>
                </a:solidFill>
                <a:effectLst>
                  <a:outerShdw blurRad="38100" dist="38100" dir="2700000" algn="tl">
                    <a:srgbClr val="C0C0C0"/>
                  </a:outerShdw>
                </a:effectLst>
                <a:latin typeface="Arial Narrow" pitchFamily="34" charset="0"/>
              </a:rPr>
              <a:t>Содержание плана ФХД БУ и АУ</a:t>
            </a:r>
          </a:p>
        </p:txBody>
      </p:sp>
      <p:sp>
        <p:nvSpPr>
          <p:cNvPr id="32771" name="Text Box 5"/>
          <p:cNvSpPr txBox="1">
            <a:spLocks noChangeArrowheads="1"/>
          </p:cNvSpPr>
          <p:nvPr/>
        </p:nvSpPr>
        <p:spPr bwMode="auto">
          <a:xfrm>
            <a:off x="323850" y="1268413"/>
            <a:ext cx="3743325" cy="5216525"/>
          </a:xfrm>
          <a:prstGeom prst="rect">
            <a:avLst/>
          </a:prstGeom>
          <a:noFill/>
          <a:ln w="9525">
            <a:noFill/>
            <a:miter lim="800000"/>
            <a:headEnd/>
            <a:tailEnd/>
          </a:ln>
        </p:spPr>
        <p:txBody>
          <a:bodyPr>
            <a:spAutoFit/>
          </a:bodyPr>
          <a:lstStyle/>
          <a:p>
            <a:pPr>
              <a:spcBef>
                <a:spcPct val="50000"/>
              </a:spcBef>
            </a:pPr>
            <a:r>
              <a:rPr lang="ru-RU" b="1" u="sng">
                <a:solidFill>
                  <a:srgbClr val="CC0000"/>
                </a:solidFill>
                <a:latin typeface="Arial Narrow" pitchFamily="34" charset="0"/>
              </a:rPr>
              <a:t>Поступления</a:t>
            </a:r>
          </a:p>
          <a:p>
            <a:pPr>
              <a:spcBef>
                <a:spcPct val="50000"/>
              </a:spcBef>
              <a:buClr>
                <a:srgbClr val="CC0000"/>
              </a:buClr>
              <a:buFont typeface="Wingdings" pitchFamily="2" charset="2"/>
              <a:buChar char="§"/>
            </a:pPr>
            <a:r>
              <a:rPr lang="ru-RU">
                <a:latin typeface="Arial Narrow" pitchFamily="34" charset="0"/>
              </a:rPr>
              <a:t> субсидии </a:t>
            </a:r>
            <a:r>
              <a:rPr lang="ru-RU">
                <a:solidFill>
                  <a:srgbClr val="FF0000"/>
                </a:solidFill>
                <a:latin typeface="Arial Narrow" pitchFamily="34" charset="0"/>
              </a:rPr>
              <a:t>на возмещение нормативных затрат </a:t>
            </a:r>
            <a:r>
              <a:rPr lang="ru-RU">
                <a:latin typeface="Arial Narrow" pitchFamily="34" charset="0"/>
              </a:rPr>
              <a:t>, связанных и оказанием услуг, выполнением работ в соответствии с заданием</a:t>
            </a:r>
          </a:p>
          <a:p>
            <a:pPr>
              <a:spcBef>
                <a:spcPct val="50000"/>
              </a:spcBef>
              <a:buClr>
                <a:srgbClr val="CC0000"/>
              </a:buClr>
              <a:buFont typeface="Wingdings" pitchFamily="2" charset="2"/>
              <a:buChar char="§"/>
            </a:pPr>
            <a:r>
              <a:rPr lang="ru-RU">
                <a:latin typeface="Arial Narrow" pitchFamily="34" charset="0"/>
              </a:rPr>
              <a:t> целевые субсидии</a:t>
            </a:r>
          </a:p>
          <a:p>
            <a:pPr>
              <a:spcBef>
                <a:spcPct val="50000"/>
              </a:spcBef>
              <a:buClr>
                <a:srgbClr val="CC0000"/>
              </a:buClr>
              <a:buFont typeface="Wingdings" pitchFamily="2" charset="2"/>
              <a:buChar char="§"/>
            </a:pPr>
            <a:r>
              <a:rPr lang="ru-RU">
                <a:latin typeface="Arial Narrow" pitchFamily="34" charset="0"/>
              </a:rPr>
              <a:t> бюджетные инвестиции</a:t>
            </a:r>
          </a:p>
          <a:p>
            <a:pPr>
              <a:spcBef>
                <a:spcPct val="50000"/>
              </a:spcBef>
              <a:buClr>
                <a:srgbClr val="CC0000"/>
              </a:buClr>
              <a:buFont typeface="Wingdings" pitchFamily="2" charset="2"/>
              <a:buChar char="§"/>
            </a:pPr>
            <a:r>
              <a:rPr lang="ru-RU">
                <a:latin typeface="Arial Narrow" pitchFamily="34" charset="0"/>
              </a:rPr>
              <a:t> поступления от приносящей доход деятельности</a:t>
            </a:r>
          </a:p>
          <a:p>
            <a:pPr>
              <a:spcBef>
                <a:spcPct val="50000"/>
              </a:spcBef>
              <a:buClr>
                <a:srgbClr val="CC0000"/>
              </a:buClr>
              <a:buFont typeface="Wingdings" pitchFamily="2" charset="2"/>
              <a:buChar char="§"/>
            </a:pPr>
            <a:r>
              <a:rPr lang="ru-RU">
                <a:latin typeface="Arial Narrow" pitchFamily="34" charset="0"/>
              </a:rPr>
              <a:t> поступления от реализации ценных бумаг</a:t>
            </a:r>
          </a:p>
          <a:p>
            <a:pPr>
              <a:spcBef>
                <a:spcPct val="50000"/>
              </a:spcBef>
              <a:buClr>
                <a:srgbClr val="CC0000"/>
              </a:buClr>
              <a:buFont typeface="Wingdings" pitchFamily="2" charset="2"/>
              <a:buChar char="§"/>
            </a:pPr>
            <a:r>
              <a:rPr lang="ru-RU">
                <a:latin typeface="Arial Narrow" pitchFamily="34" charset="0"/>
              </a:rPr>
              <a:t> прочие поступления</a:t>
            </a:r>
          </a:p>
          <a:p>
            <a:pPr>
              <a:spcBef>
                <a:spcPct val="50000"/>
              </a:spcBef>
              <a:buClr>
                <a:srgbClr val="CC0000"/>
              </a:buClr>
              <a:buFont typeface="Wingdings" pitchFamily="2" charset="2"/>
              <a:buNone/>
            </a:pPr>
            <a:r>
              <a:rPr lang="ru-RU" b="1">
                <a:solidFill>
                  <a:srgbClr val="CC0000"/>
                </a:solidFill>
                <a:latin typeface="Arial Narrow" pitchFamily="34" charset="0"/>
              </a:rPr>
              <a:t>+СПРАВОЧНО</a:t>
            </a:r>
            <a:r>
              <a:rPr lang="ru-RU">
                <a:latin typeface="Arial Narrow" pitchFamily="34" charset="0"/>
              </a:rPr>
              <a:t>: публичные обязательства перед физ.лицами  (для БУ)</a:t>
            </a:r>
          </a:p>
        </p:txBody>
      </p:sp>
      <p:sp>
        <p:nvSpPr>
          <p:cNvPr id="32772" name="Text Box 6"/>
          <p:cNvSpPr txBox="1">
            <a:spLocks noChangeArrowheads="1"/>
          </p:cNvSpPr>
          <p:nvPr/>
        </p:nvSpPr>
        <p:spPr bwMode="auto">
          <a:xfrm>
            <a:off x="4716463" y="1196975"/>
            <a:ext cx="4175125" cy="5216525"/>
          </a:xfrm>
          <a:prstGeom prst="rect">
            <a:avLst/>
          </a:prstGeom>
          <a:noFill/>
          <a:ln w="9525">
            <a:noFill/>
            <a:miter lim="800000"/>
            <a:headEnd/>
            <a:tailEnd/>
          </a:ln>
        </p:spPr>
        <p:txBody>
          <a:bodyPr>
            <a:spAutoFit/>
          </a:bodyPr>
          <a:lstStyle/>
          <a:p>
            <a:pPr>
              <a:lnSpc>
                <a:spcPct val="90000"/>
              </a:lnSpc>
              <a:spcBef>
                <a:spcPct val="50000"/>
              </a:spcBef>
            </a:pPr>
            <a:r>
              <a:rPr lang="ru-RU" b="1" u="sng">
                <a:solidFill>
                  <a:srgbClr val="006666"/>
                </a:solidFill>
                <a:latin typeface="Arial Narrow" pitchFamily="34" charset="0"/>
              </a:rPr>
              <a:t>Выплаты</a:t>
            </a:r>
          </a:p>
          <a:p>
            <a:pPr>
              <a:lnSpc>
                <a:spcPct val="90000"/>
              </a:lnSpc>
              <a:spcBef>
                <a:spcPct val="50000"/>
              </a:spcBef>
              <a:buClr>
                <a:srgbClr val="006666"/>
              </a:buClr>
              <a:buFont typeface="Wingdings" pitchFamily="2" charset="2"/>
              <a:buChar char="§"/>
            </a:pPr>
            <a:r>
              <a:rPr lang="ru-RU">
                <a:latin typeface="Arial Narrow" pitchFamily="34" charset="0"/>
              </a:rPr>
              <a:t> оплата труда и начисления на оплату труда</a:t>
            </a:r>
          </a:p>
          <a:p>
            <a:pPr>
              <a:lnSpc>
                <a:spcPct val="90000"/>
              </a:lnSpc>
              <a:spcBef>
                <a:spcPct val="50000"/>
              </a:spcBef>
              <a:buClr>
                <a:srgbClr val="006666"/>
              </a:buClr>
              <a:buFont typeface="Wingdings" pitchFamily="2" charset="2"/>
              <a:buChar char="§"/>
            </a:pPr>
            <a:r>
              <a:rPr lang="ru-RU">
                <a:latin typeface="Arial Narrow" pitchFamily="34" charset="0"/>
              </a:rPr>
              <a:t> услуги связи</a:t>
            </a:r>
          </a:p>
          <a:p>
            <a:pPr>
              <a:lnSpc>
                <a:spcPct val="90000"/>
              </a:lnSpc>
              <a:spcBef>
                <a:spcPct val="50000"/>
              </a:spcBef>
              <a:buClr>
                <a:srgbClr val="006666"/>
              </a:buClr>
              <a:buFont typeface="Wingdings" pitchFamily="2" charset="2"/>
              <a:buChar char="§"/>
            </a:pPr>
            <a:r>
              <a:rPr lang="ru-RU">
                <a:latin typeface="Arial Narrow" pitchFamily="34" charset="0"/>
              </a:rPr>
              <a:t> транспортные услуги</a:t>
            </a:r>
          </a:p>
          <a:p>
            <a:pPr>
              <a:lnSpc>
                <a:spcPct val="90000"/>
              </a:lnSpc>
              <a:spcBef>
                <a:spcPct val="50000"/>
              </a:spcBef>
              <a:buClr>
                <a:srgbClr val="006666"/>
              </a:buClr>
              <a:buFont typeface="Wingdings" pitchFamily="2" charset="2"/>
              <a:buChar char="§"/>
            </a:pPr>
            <a:r>
              <a:rPr lang="ru-RU">
                <a:latin typeface="Arial Narrow" pitchFamily="34" charset="0"/>
              </a:rPr>
              <a:t> коммунальные услуги</a:t>
            </a:r>
          </a:p>
          <a:p>
            <a:pPr>
              <a:lnSpc>
                <a:spcPct val="90000"/>
              </a:lnSpc>
              <a:spcBef>
                <a:spcPct val="50000"/>
              </a:spcBef>
              <a:buClr>
                <a:srgbClr val="006666"/>
              </a:buClr>
              <a:buFont typeface="Wingdings" pitchFamily="2" charset="2"/>
              <a:buChar char="§"/>
            </a:pPr>
            <a:r>
              <a:rPr lang="ru-RU">
                <a:latin typeface="Arial Narrow" pitchFamily="34" charset="0"/>
              </a:rPr>
              <a:t> арендная плата</a:t>
            </a:r>
          </a:p>
          <a:p>
            <a:pPr>
              <a:lnSpc>
                <a:spcPct val="90000"/>
              </a:lnSpc>
              <a:spcBef>
                <a:spcPct val="50000"/>
              </a:spcBef>
              <a:buClr>
                <a:srgbClr val="006666"/>
              </a:buClr>
              <a:buFont typeface="Wingdings" pitchFamily="2" charset="2"/>
              <a:buChar char="§"/>
            </a:pPr>
            <a:r>
              <a:rPr lang="ru-RU">
                <a:latin typeface="Arial Narrow" pitchFamily="34" charset="0"/>
              </a:rPr>
              <a:t> содержание имущества</a:t>
            </a:r>
          </a:p>
          <a:p>
            <a:pPr>
              <a:lnSpc>
                <a:spcPct val="90000"/>
              </a:lnSpc>
              <a:spcBef>
                <a:spcPct val="50000"/>
              </a:spcBef>
              <a:buClr>
                <a:srgbClr val="006666"/>
              </a:buClr>
              <a:buFont typeface="Wingdings" pitchFamily="2" charset="2"/>
              <a:buChar char="§"/>
            </a:pPr>
            <a:r>
              <a:rPr lang="ru-RU">
                <a:latin typeface="Arial Narrow" pitchFamily="34" charset="0"/>
              </a:rPr>
              <a:t> прочие услуги</a:t>
            </a:r>
          </a:p>
          <a:p>
            <a:pPr>
              <a:lnSpc>
                <a:spcPct val="90000"/>
              </a:lnSpc>
              <a:spcBef>
                <a:spcPct val="50000"/>
              </a:spcBef>
              <a:buClr>
                <a:srgbClr val="006666"/>
              </a:buClr>
              <a:buFont typeface="Wingdings" pitchFamily="2" charset="2"/>
              <a:buChar char="§"/>
            </a:pPr>
            <a:r>
              <a:rPr lang="ru-RU">
                <a:latin typeface="Arial Narrow" pitchFamily="34" charset="0"/>
              </a:rPr>
              <a:t> приобретение основных средств </a:t>
            </a:r>
          </a:p>
          <a:p>
            <a:pPr>
              <a:lnSpc>
                <a:spcPct val="90000"/>
              </a:lnSpc>
              <a:spcBef>
                <a:spcPct val="50000"/>
              </a:spcBef>
              <a:buClr>
                <a:srgbClr val="006666"/>
              </a:buClr>
              <a:buFont typeface="Wingdings" pitchFamily="2" charset="2"/>
              <a:buChar char="§"/>
            </a:pPr>
            <a:r>
              <a:rPr lang="ru-RU">
                <a:latin typeface="Arial Narrow" pitchFamily="34" charset="0"/>
              </a:rPr>
              <a:t>  приобретение нематериальных активов </a:t>
            </a:r>
          </a:p>
          <a:p>
            <a:pPr>
              <a:lnSpc>
                <a:spcPct val="90000"/>
              </a:lnSpc>
              <a:spcBef>
                <a:spcPct val="50000"/>
              </a:spcBef>
              <a:buClr>
                <a:srgbClr val="006666"/>
              </a:buClr>
              <a:buFont typeface="Wingdings" pitchFamily="2" charset="2"/>
              <a:buChar char="§"/>
            </a:pPr>
            <a:r>
              <a:rPr lang="ru-RU">
                <a:latin typeface="Arial Narrow" pitchFamily="34" charset="0"/>
              </a:rPr>
              <a:t> приобретение мат.запасов</a:t>
            </a:r>
          </a:p>
          <a:p>
            <a:pPr>
              <a:lnSpc>
                <a:spcPct val="90000"/>
              </a:lnSpc>
              <a:spcBef>
                <a:spcPct val="50000"/>
              </a:spcBef>
              <a:buClr>
                <a:srgbClr val="006666"/>
              </a:buClr>
              <a:buFont typeface="Wingdings" pitchFamily="2" charset="2"/>
              <a:buChar char="§"/>
            </a:pPr>
            <a:r>
              <a:rPr lang="ru-RU">
                <a:latin typeface="Arial Narrow" pitchFamily="34" charset="0"/>
              </a:rPr>
              <a:t> риобретение ценных бумаг</a:t>
            </a:r>
          </a:p>
          <a:p>
            <a:pPr>
              <a:lnSpc>
                <a:spcPct val="90000"/>
              </a:lnSpc>
              <a:spcBef>
                <a:spcPct val="50000"/>
              </a:spcBef>
              <a:buClr>
                <a:srgbClr val="006666"/>
              </a:buClr>
              <a:buFont typeface="Wingdings" pitchFamily="2" charset="2"/>
              <a:buChar char="§"/>
            </a:pPr>
            <a:r>
              <a:rPr lang="ru-RU">
                <a:latin typeface="Arial Narrow" pitchFamily="34" charset="0"/>
              </a:rPr>
              <a:t> прочие выплаты</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57356" y="285728"/>
            <a:ext cx="6572296" cy="923330"/>
          </a:xfrm>
          <a:prstGeom prst="rect">
            <a:avLst/>
          </a:prstGeom>
          <a:noFill/>
        </p:spPr>
        <p:txBody>
          <a:bodyPr wrap="square" rtlCol="0">
            <a:spAutoFit/>
          </a:bodyPr>
          <a:lstStyle/>
          <a:p>
            <a:pPr lvl="0" algn="ctr" fontAlgn="base">
              <a:spcBef>
                <a:spcPct val="0"/>
              </a:spcBef>
              <a:spcAft>
                <a:spcPct val="0"/>
              </a:spcAft>
            </a:pPr>
            <a:r>
              <a:rPr lang="ru-RU" b="1" dirty="0" smtClean="0">
                <a:solidFill>
                  <a:srgbClr val="000080"/>
                </a:solidFill>
                <a:latin typeface="Times New Roman" pitchFamily="18" charset="0"/>
                <a:ea typeface="Times New Roman" pitchFamily="18" charset="0"/>
                <a:cs typeface="Times New Roman" pitchFamily="18" charset="0"/>
              </a:rPr>
              <a:t>Указ Президента РФ от 7 мая 2012 г. N 597</a:t>
            </a:r>
            <a:br>
              <a:rPr lang="ru-RU" b="1" dirty="0" smtClean="0">
                <a:solidFill>
                  <a:srgbClr val="000080"/>
                </a:solidFill>
                <a:latin typeface="Times New Roman" pitchFamily="18" charset="0"/>
                <a:ea typeface="Times New Roman" pitchFamily="18" charset="0"/>
                <a:cs typeface="Times New Roman" pitchFamily="18" charset="0"/>
              </a:rPr>
            </a:br>
            <a:r>
              <a:rPr lang="ru-RU" b="1" dirty="0" smtClean="0">
                <a:solidFill>
                  <a:srgbClr val="000080"/>
                </a:solidFill>
                <a:latin typeface="Times New Roman" pitchFamily="18" charset="0"/>
                <a:ea typeface="Times New Roman" pitchFamily="18" charset="0"/>
                <a:cs typeface="Times New Roman" pitchFamily="18" charset="0"/>
              </a:rPr>
              <a:t>"О мероприятиях по реализации государственной</a:t>
            </a:r>
          </a:p>
          <a:p>
            <a:pPr lvl="0" algn="ctr" fontAlgn="base">
              <a:spcBef>
                <a:spcPct val="0"/>
              </a:spcBef>
              <a:spcAft>
                <a:spcPct val="0"/>
              </a:spcAft>
            </a:pPr>
            <a:r>
              <a:rPr lang="ru-RU" b="1" dirty="0" smtClean="0">
                <a:solidFill>
                  <a:srgbClr val="000080"/>
                </a:solidFill>
                <a:latin typeface="Times New Roman" pitchFamily="18" charset="0"/>
                <a:ea typeface="Times New Roman" pitchFamily="18" charset="0"/>
                <a:cs typeface="Times New Roman" pitchFamily="18" charset="0"/>
              </a:rPr>
              <a:t> социальной политики"</a:t>
            </a:r>
            <a:endParaRPr lang="ru-RU" dirty="0" smtClean="0">
              <a:latin typeface="Times New Roman" pitchFamily="18" charset="0"/>
              <a:cs typeface="Times New Roman" pitchFamily="18" charset="0"/>
            </a:endParaRPr>
          </a:p>
        </p:txBody>
      </p:sp>
      <p:sp>
        <p:nvSpPr>
          <p:cNvPr id="4" name="TextBox 3"/>
          <p:cNvSpPr txBox="1"/>
          <p:nvPr/>
        </p:nvSpPr>
        <p:spPr>
          <a:xfrm>
            <a:off x="428597" y="2214554"/>
            <a:ext cx="8358246" cy="4247317"/>
          </a:xfrm>
          <a:prstGeom prst="rect">
            <a:avLst/>
          </a:prstGeom>
          <a:noFill/>
        </p:spPr>
        <p:txBody>
          <a:bodyPr wrap="square" rtlCol="0">
            <a:spAutoFit/>
          </a:bodyPr>
          <a:lstStyle/>
          <a:p>
            <a:r>
              <a:rPr lang="ru-RU" dirty="0" smtClean="0"/>
              <a:t>Цель данного Указа:</a:t>
            </a:r>
          </a:p>
          <a:p>
            <a:pPr>
              <a:buFontTx/>
              <a:buChar char="-"/>
            </a:pPr>
            <a:r>
              <a:rPr lang="ru-RU" dirty="0" smtClean="0"/>
              <a:t>Выработка  единых </a:t>
            </a:r>
            <a:r>
              <a:rPr lang="ru-RU" b="1" u="sng" dirty="0" smtClean="0">
                <a:solidFill>
                  <a:schemeClr val="accent3">
                    <a:lumMod val="75000"/>
                  </a:schemeClr>
                </a:solidFill>
              </a:rPr>
              <a:t>принципов оценки </a:t>
            </a:r>
            <a:r>
              <a:rPr lang="ru-RU" dirty="0" smtClean="0"/>
              <a:t>профессиональной подготовки рабочих кадров</a:t>
            </a:r>
          </a:p>
          <a:p>
            <a:endParaRPr lang="ru-RU" dirty="0" smtClean="0"/>
          </a:p>
          <a:p>
            <a:pPr>
              <a:buFontTx/>
              <a:buChar char="-"/>
            </a:pPr>
            <a:r>
              <a:rPr lang="ru-RU" dirty="0" smtClean="0"/>
              <a:t>в целях сохранения </a:t>
            </a:r>
            <a:r>
              <a:rPr lang="ru-RU" b="1" u="sng" dirty="0" smtClean="0">
                <a:solidFill>
                  <a:schemeClr val="accent3">
                    <a:lumMod val="75000"/>
                  </a:schemeClr>
                </a:solidFill>
              </a:rPr>
              <a:t>кадрового потенциала, повышения престижности и привлекательности </a:t>
            </a:r>
            <a:r>
              <a:rPr lang="ru-RU" dirty="0" smtClean="0"/>
              <a:t>профессий в бюджетном секторе экономики  (принятие  до 1 декабря 2012 г. Программы  поэтапного совершенствования системы оплаты труда работников бюджетного сектора экономики,)</a:t>
            </a:r>
          </a:p>
          <a:p>
            <a:endParaRPr lang="ru-RU" dirty="0" smtClean="0"/>
          </a:p>
          <a:p>
            <a:pPr>
              <a:buFontTx/>
              <a:buChar char="-"/>
            </a:pPr>
            <a:r>
              <a:rPr lang="ru-RU" dirty="0" smtClean="0"/>
              <a:t>  создание  </a:t>
            </a:r>
            <a:r>
              <a:rPr lang="ru-RU" b="1" u="sng" dirty="0" smtClean="0">
                <a:solidFill>
                  <a:schemeClr val="accent3">
                    <a:lumMod val="75000"/>
                  </a:schemeClr>
                </a:solidFill>
              </a:rPr>
              <a:t>прозрачного  механизма оплаты труда руководителей организаций</a:t>
            </a:r>
            <a:r>
              <a:rPr lang="ru-RU" dirty="0" smtClean="0"/>
              <a:t>, финансируемых за счет бюджетных ассигнований федерального бюджета</a:t>
            </a:r>
          </a:p>
          <a:p>
            <a:endParaRPr lang="ru-RU" dirty="0" smtClean="0"/>
          </a:p>
          <a:p>
            <a:pPr>
              <a:buFontTx/>
              <a:buChar char="-"/>
            </a:pPr>
            <a:r>
              <a:rPr lang="ru-RU" dirty="0" smtClean="0"/>
              <a:t> в целях расширения </a:t>
            </a:r>
            <a:r>
              <a:rPr lang="ru-RU" b="1" u="sng" dirty="0" smtClean="0">
                <a:solidFill>
                  <a:schemeClr val="accent3">
                    <a:lumMod val="75000"/>
                  </a:schemeClr>
                </a:solidFill>
              </a:rPr>
              <a:t>участия работников в управлении организациями </a:t>
            </a:r>
            <a:r>
              <a:rPr lang="ru-RU" dirty="0" smtClean="0">
                <a:solidFill>
                  <a:schemeClr val="accent3">
                    <a:lumMod val="75000"/>
                  </a:schemeClr>
                </a:solidFill>
              </a:rPr>
              <a:t> </a:t>
            </a:r>
          </a:p>
          <a:p>
            <a:r>
              <a:rPr lang="ru-RU" dirty="0" smtClean="0"/>
              <a:t>(создание в организациях производственных советов; развитие институтов самоуправления и принятие кодексов профессиональной этики)</a:t>
            </a:r>
            <a:endParaRPr lang="ru-RU" b="1" u="sng" dirty="0">
              <a:solidFill>
                <a:schemeClr val="accent3">
                  <a:lumMod val="75000"/>
                </a:schemeClr>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928662" y="142852"/>
            <a:ext cx="8215338"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0" u="none" strike="noStrike" cap="none" normalizeH="0" baseline="0" dirty="0" smtClean="0">
                <a:ln>
                  <a:noFill/>
                </a:ln>
                <a:solidFill>
                  <a:srgbClr val="000080"/>
                </a:solidFill>
                <a:effectLst/>
                <a:latin typeface="Times New Roman" pitchFamily="18" charset="0"/>
                <a:ea typeface="Times New Roman" pitchFamily="18" charset="0"/>
                <a:cs typeface="Times New Roman" pitchFamily="18" charset="0"/>
              </a:rPr>
              <a:t>Указ Президента РФ от 7 мая 2012 г. N 597</a:t>
            </a:r>
            <a:br>
              <a:rPr kumimoji="0" lang="ru-RU" sz="2200" b="1" i="0" u="none" strike="noStrike" cap="none" normalizeH="0" baseline="0" dirty="0" smtClean="0">
                <a:ln>
                  <a:noFill/>
                </a:ln>
                <a:solidFill>
                  <a:srgbClr val="000080"/>
                </a:solidFill>
                <a:effectLst/>
                <a:latin typeface="Times New Roman" pitchFamily="18" charset="0"/>
                <a:ea typeface="Times New Roman" pitchFamily="18" charset="0"/>
                <a:cs typeface="Times New Roman" pitchFamily="18" charset="0"/>
              </a:rPr>
            </a:br>
            <a:r>
              <a:rPr kumimoji="0" lang="ru-RU" sz="2200" b="1" i="0" u="none" strike="noStrike" cap="none" normalizeH="0" baseline="0" dirty="0" smtClean="0">
                <a:ln>
                  <a:noFill/>
                </a:ln>
                <a:solidFill>
                  <a:srgbClr val="000080"/>
                </a:solidFill>
                <a:effectLst/>
                <a:latin typeface="Times New Roman" pitchFamily="18" charset="0"/>
                <a:ea typeface="Times New Roman" pitchFamily="18" charset="0"/>
                <a:cs typeface="Times New Roman" pitchFamily="18" charset="0"/>
              </a:rPr>
              <a:t>"О мероприятиях по реализации государственной</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0" u="none" strike="noStrike" cap="none" normalizeH="0" baseline="0" dirty="0" smtClean="0">
                <a:ln>
                  <a:noFill/>
                </a:ln>
                <a:solidFill>
                  <a:srgbClr val="000080"/>
                </a:solidFill>
                <a:effectLst/>
                <a:latin typeface="Times New Roman" pitchFamily="18" charset="0"/>
                <a:ea typeface="Times New Roman" pitchFamily="18" charset="0"/>
                <a:cs typeface="Times New Roman" pitchFamily="18" charset="0"/>
              </a:rPr>
              <a:t> социальной политики"</a:t>
            </a:r>
            <a:endParaRPr kumimoji="0" lang="ru-RU"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TextBox 3"/>
          <p:cNvSpPr txBox="1"/>
          <p:nvPr/>
        </p:nvSpPr>
        <p:spPr>
          <a:xfrm>
            <a:off x="428596" y="1928803"/>
            <a:ext cx="8648155" cy="5078313"/>
          </a:xfrm>
          <a:prstGeom prst="rect">
            <a:avLst/>
          </a:prstGeom>
          <a:noFill/>
        </p:spPr>
        <p:txBody>
          <a:bodyPr wrap="square" rtlCol="0">
            <a:spAutoFit/>
          </a:bodyPr>
          <a:lstStyle/>
          <a:p>
            <a:pPr lvl="0"/>
            <a:r>
              <a:rPr lang="ru-RU" dirty="0" smtClean="0"/>
              <a:t>определено следующее:</a:t>
            </a:r>
          </a:p>
          <a:p>
            <a:r>
              <a:rPr lang="ru-RU" dirty="0" smtClean="0"/>
              <a:t>-  увеличение к 2018 году размера реальной заработной платы в 1,4 - 1,5 раза;</a:t>
            </a:r>
          </a:p>
          <a:p>
            <a:r>
              <a:rPr lang="ru-RU" dirty="0" smtClean="0"/>
              <a:t>-  доведение </a:t>
            </a:r>
            <a:r>
              <a:rPr lang="ru-RU" b="1" dirty="0" smtClean="0"/>
              <a:t>в 2012 </a:t>
            </a:r>
            <a:r>
              <a:rPr lang="ru-RU" dirty="0" smtClean="0"/>
              <a:t>году средней заработной платы педагогических работников </a:t>
            </a:r>
            <a:r>
              <a:rPr lang="ru-RU" b="1" dirty="0" smtClean="0"/>
              <a:t>образовательных учреждений </a:t>
            </a:r>
            <a:r>
              <a:rPr lang="ru-RU" dirty="0" smtClean="0"/>
              <a:t>общего образования до средней заработной платы </a:t>
            </a:r>
            <a:r>
              <a:rPr lang="ru-RU" b="1" dirty="0" smtClean="0"/>
              <a:t>в соответствующем регионе</a:t>
            </a:r>
            <a:r>
              <a:rPr lang="ru-RU" dirty="0" smtClean="0"/>
              <a:t>;</a:t>
            </a:r>
          </a:p>
          <a:p>
            <a:r>
              <a:rPr lang="ru-RU" dirty="0" smtClean="0"/>
              <a:t>- доведение </a:t>
            </a:r>
            <a:r>
              <a:rPr lang="ru-RU" b="1" dirty="0" smtClean="0"/>
              <a:t>к 2013 </a:t>
            </a:r>
            <a:r>
              <a:rPr lang="ru-RU" dirty="0" smtClean="0"/>
              <a:t>году средней заработной платы педагогических работников </a:t>
            </a:r>
            <a:r>
              <a:rPr lang="ru-RU" b="1" dirty="0" smtClean="0"/>
              <a:t>дошкольных образовательных учреждений </a:t>
            </a:r>
            <a:r>
              <a:rPr lang="ru-RU" dirty="0" smtClean="0"/>
              <a:t>до средней заработной платы </a:t>
            </a:r>
            <a:r>
              <a:rPr lang="ru-RU" b="1" dirty="0" smtClean="0"/>
              <a:t>в сфере общего образования в соответствующем регионе;</a:t>
            </a:r>
          </a:p>
          <a:p>
            <a:r>
              <a:rPr lang="ru-RU" dirty="0" smtClean="0"/>
              <a:t>- доведение </a:t>
            </a:r>
            <a:r>
              <a:rPr lang="ru-RU" b="1" dirty="0" smtClean="0"/>
              <a:t>к 2018 </a:t>
            </a:r>
            <a:r>
              <a:rPr lang="ru-RU" dirty="0" smtClean="0"/>
              <a:t>году средней заработной платы </a:t>
            </a:r>
            <a:r>
              <a:rPr lang="ru-RU" b="1" dirty="0" smtClean="0"/>
              <a:t>преподавателей и мастеров производственного обучения образовательных учреждений начального и среднего профессионального образования</a:t>
            </a:r>
            <a:r>
              <a:rPr lang="ru-RU" dirty="0" smtClean="0"/>
              <a:t>, работников учреждений культуры до средней заработной платы </a:t>
            </a:r>
            <a:r>
              <a:rPr lang="ru-RU" b="1" dirty="0" smtClean="0"/>
              <a:t>в соответствующем регионе;</a:t>
            </a:r>
          </a:p>
          <a:p>
            <a:r>
              <a:rPr lang="ru-RU" dirty="0" smtClean="0"/>
              <a:t>-повышение </a:t>
            </a:r>
            <a:r>
              <a:rPr lang="ru-RU" b="1" dirty="0" smtClean="0"/>
              <a:t>к 2018 </a:t>
            </a:r>
            <a:r>
              <a:rPr lang="ru-RU" dirty="0" smtClean="0"/>
              <a:t>году средней заработной платы </a:t>
            </a:r>
            <a:r>
              <a:rPr lang="ru-RU" b="1" dirty="0" smtClean="0"/>
              <a:t>врачей, преподавателей образовательных учреждений высшего профессионального образования и научных сотрудников </a:t>
            </a:r>
            <a:r>
              <a:rPr lang="ru-RU" dirty="0" smtClean="0"/>
              <a:t>до </a:t>
            </a:r>
            <a:r>
              <a:rPr lang="ru-RU" b="1" dirty="0" smtClean="0"/>
              <a:t>200 процентов </a:t>
            </a:r>
            <a:r>
              <a:rPr lang="ru-RU" dirty="0" smtClean="0"/>
              <a:t>от средней заработной платы в соответствующем регионе.</a:t>
            </a:r>
          </a:p>
          <a:p>
            <a:endParaRPr lang="ru-RU" dirty="0" smtClean="0"/>
          </a:p>
          <a:p>
            <a:endParaRPr lang="ru-RU"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1285852" y="0"/>
            <a:ext cx="7858148" cy="114298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a:p>
        </p:txBody>
      </p:sp>
      <p:sp>
        <p:nvSpPr>
          <p:cNvPr id="14337" name="Rectangle 1"/>
          <p:cNvSpPr>
            <a:spLocks noChangeArrowheads="1"/>
          </p:cNvSpPr>
          <p:nvPr/>
        </p:nvSpPr>
        <p:spPr bwMode="auto">
          <a:xfrm>
            <a:off x="1357290" y="0"/>
            <a:ext cx="778671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РАСПОРЯЖЕНИЕ</a:t>
            </a:r>
            <a:r>
              <a:rPr kumimoji="0" lang="en-US"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ru-RU" sz="1600" b="1" dirty="0" smtClean="0">
                <a:latin typeface="Times New Roman" pitchFamily="18" charset="0"/>
                <a:ea typeface="Calibri" pitchFamily="34" charset="0"/>
                <a:cs typeface="Times New Roman" pitchFamily="18" charset="0"/>
              </a:rPr>
              <a:t>ПРАВИТЕЛЬСТВО Астраханской области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от 26 февраля 2013 г. N 82-Пр</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 МЕРАХ ПО РЕАЛИЗАЦИИ УКАЗА ПРЕЗИДЕНТА</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РОССИЙСКОЙ ФЕДЕРАЦИИ ОТ 07.05.2012 N 597</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4338" name="Rectangle 2"/>
          <p:cNvSpPr>
            <a:spLocks noChangeArrowheads="1"/>
          </p:cNvSpPr>
          <p:nvPr/>
        </p:nvSpPr>
        <p:spPr bwMode="auto">
          <a:xfrm>
            <a:off x="0" y="1142984"/>
            <a:ext cx="885828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Министерству образования и науки АО (Гутман В.А.):</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1.1. Принять меры </a:t>
            </a:r>
            <a:r>
              <a:rPr kumimoji="0" lang="ru-RU" sz="1600" b="1" i="1"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по поддержанию уровня средней заработной платы </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педагогических работников образовательных учреждений общего образования на уровне средней заработной платы в регионе.</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1.2. Принять меры по доведению и поддержанию уровня средней заработной платы педагогических работников </a:t>
            </a:r>
            <a:r>
              <a:rPr kumimoji="0" lang="ru-RU" sz="1600" b="1" i="1"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муниципальных дошкольных образовательных учреждений </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до уровня средней заработной платы в сфере общего образования в регионе.</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1.3. Произвести </a:t>
            </a:r>
            <a:r>
              <a:rPr kumimoji="0" lang="ru-RU" sz="1600" b="1" i="1"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расчет потребности в дополнительных средствах </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поддержание уровня средней заработной платы </a:t>
            </a:r>
            <a:r>
              <a:rPr kumimoji="0" lang="ru-RU" sz="1600" b="1" i="0"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педагогических работников образовательных учреждений общего образования на уровне средней заработной платы в регионе </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и </a:t>
            </a:r>
            <a:r>
              <a:rPr kumimoji="0" lang="ru-RU" sz="1600" b="1" i="1"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педагогических работников муниципальных дошкольных образовательных учреждений до уровня средней заработной платы в сфере общего образования </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 регионе по муниципальным образованиям АО.</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1.4. Разработать проект постановления Правительства АО, устанавливающий порядок предоставления в 2013 году муниципальным образованиям АО </a:t>
            </a:r>
            <a:r>
              <a:rPr kumimoji="0" lang="ru-RU" sz="16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субсидии из фонда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софинансирования</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расходов на выплату заработной платы педагогическим работникам муниципальных дошкольных образовательных учреждений.</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1.5. Ежемесячно осуществлять мониторинг средней заработной платы педагогических работников образовательных учреждений общего образования и педагогических работников муниципальных дошкольных образовательных учреждений и представлять полученные сведения в министерство финансов АО и министерство социального развития и труда АО.</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1142976" y="0"/>
            <a:ext cx="8001024" cy="107154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fontAlgn="base">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МИНИСТЕРСТВО ОБРАЗОВАНИЯ И НАУКИ АО</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600" b="1" dirty="0" smtClean="0">
                <a:solidFill>
                  <a:schemeClr val="tx1"/>
                </a:solidFill>
                <a:latin typeface="Times New Roman" pitchFamily="18" charset="0"/>
                <a:ea typeface="Calibri" pitchFamily="34" charset="0"/>
                <a:cs typeface="Times New Roman" pitchFamily="18" charset="0"/>
              </a:rPr>
              <a:t>ПОСТАНОВЛЕНИЕ от 12 июля 2012 г. N 28</a:t>
            </a:r>
            <a:endParaRPr lang="ru-RU" sz="16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ОБ УТВЕРЖДЕНИИ ПОРЯДКА ОПРЕДЕЛЕНИЯ ОБЪЕМА СУБСИДИЙ,</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ПРЕДОСТАВЛЯЕМЫХ ГОСУДАРСТВЕННЫМ УЧРЕЖДЕНИЯМ,</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ПОДВЕДОМСТВЕННЫМ МИНИСТЕРСТВУ ОБРАЗОВАНИЯ И НАУКИ  АО</a:t>
            </a:r>
            <a:endParaRPr lang="ru-RU" sz="1400" b="1" dirty="0" smtClean="0">
              <a:solidFill>
                <a:schemeClr val="tx1"/>
              </a:solidFill>
              <a:latin typeface="Times New Roman" pitchFamily="18" charset="0"/>
              <a:cs typeface="Times New Roman" pitchFamily="18" charset="0"/>
            </a:endParaRPr>
          </a:p>
        </p:txBody>
      </p:sp>
      <p:sp>
        <p:nvSpPr>
          <p:cNvPr id="12289" name="Rectangle 1"/>
          <p:cNvSpPr>
            <a:spLocks noChangeArrowheads="1"/>
          </p:cNvSpPr>
          <p:nvPr/>
        </p:nvSpPr>
        <p:spPr bwMode="auto">
          <a:xfrm>
            <a:off x="0" y="1071546"/>
            <a:ext cx="9144000" cy="46782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l" defTabSz="914400" rtl="0" eaLnBrk="1" fontAlgn="base" latinLnBrk="0" hangingPunct="1">
              <a:lnSpc>
                <a:spcPct val="100000"/>
              </a:lnSpc>
              <a:spcBef>
                <a:spcPct val="0"/>
              </a:spcBef>
              <a:spcAft>
                <a:spcPct val="0"/>
              </a:spcAft>
              <a:buClrTx/>
              <a:buSzTx/>
              <a:buFontTx/>
              <a:buNone/>
              <a:tabLst/>
            </a:pPr>
            <a:r>
              <a:rPr kumimoji="0" lang="ru-RU" sz="2000" b="1" i="0" u="sng" strike="noStrike" cap="none" normalizeH="0" baseline="0" dirty="0" smtClean="0">
                <a:ln>
                  <a:noFill/>
                </a:ln>
                <a:solidFill>
                  <a:srgbClr val="008000"/>
                </a:solidFill>
                <a:effectLst/>
                <a:latin typeface="Times New Roman" pitchFamily="18" charset="0"/>
                <a:ea typeface="Calibri" pitchFamily="34" charset="0"/>
                <a:cs typeface="Times New Roman" pitchFamily="18" charset="0"/>
              </a:rPr>
              <a:t>2. Порядок расчета финансового</a:t>
            </a:r>
            <a:r>
              <a:rPr kumimoji="0" lang="en-US" sz="2000" b="1" i="0" u="sng" strike="noStrike" cap="none" normalizeH="0" baseline="0" dirty="0" smtClean="0">
                <a:ln>
                  <a:noFill/>
                </a:ln>
                <a:solidFill>
                  <a:srgbClr val="008000"/>
                </a:solidFill>
                <a:effectLst/>
                <a:latin typeface="Times New Roman" pitchFamily="18" charset="0"/>
                <a:ea typeface="Calibri" pitchFamily="34" charset="0"/>
                <a:cs typeface="Times New Roman" pitchFamily="18" charset="0"/>
              </a:rPr>
              <a:t> </a:t>
            </a:r>
            <a:r>
              <a:rPr kumimoji="0" lang="ru-RU" sz="2000" b="1" i="0" u="sng" strike="noStrike" cap="none" normalizeH="0" baseline="0" dirty="0" smtClean="0">
                <a:ln>
                  <a:noFill/>
                </a:ln>
                <a:solidFill>
                  <a:srgbClr val="008000"/>
                </a:solidFill>
                <a:effectLst/>
                <a:latin typeface="Times New Roman" pitchFamily="18" charset="0"/>
                <a:ea typeface="Calibri" pitchFamily="34" charset="0"/>
                <a:cs typeface="Times New Roman" pitchFamily="18" charset="0"/>
              </a:rPr>
              <a:t>обеспечения государственного задания</a:t>
            </a:r>
            <a:endParaRPr kumimoji="0" lang="ru-RU" sz="2000" b="1" i="0" u="sng" strike="noStrike" cap="none" normalizeH="0" baseline="0" dirty="0" smtClean="0">
              <a:ln>
                <a:noFill/>
              </a:ln>
              <a:solidFill>
                <a:srgbClr val="008000"/>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ru-RU"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2000" b="1" i="1" u="sng" strike="noStrike" cap="none" normalizeH="0" baseline="0" dirty="0" smtClean="0">
                <a:ln>
                  <a:noFill/>
                </a:ln>
                <a:solidFill>
                  <a:schemeClr val="accent6">
                    <a:lumMod val="50000"/>
                  </a:schemeClr>
                </a:solidFill>
                <a:effectLst/>
                <a:latin typeface="Times New Roman" pitchFamily="18" charset="0"/>
                <a:ea typeface="Calibri" pitchFamily="34" charset="0"/>
                <a:cs typeface="Times New Roman" pitchFamily="18" charset="0"/>
              </a:rPr>
              <a:t>2.1. Объем финансового обеспечения государственного задания учреждения</a:t>
            </a:r>
            <a:r>
              <a:rPr kumimoji="0" lang="ru-RU"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определяется по формуле:</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lang="ru-RU" sz="2000" dirty="0" smtClean="0">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гз</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SUM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a:t>
            </a:r>
            <a:r>
              <a:rPr lang="en-US" sz="1600" dirty="0" err="1" smtClean="0">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x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 C</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i=1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34290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где:</a:t>
            </a:r>
            <a:r>
              <a:rPr lang="en-US" sz="2000" dirty="0" smtClean="0">
                <a:latin typeface="Times New Roman" pitchFamily="18" charset="0"/>
                <a:ea typeface="Times New Roman" pitchFamily="18" charset="0"/>
                <a:cs typeface="Times New Roman" pitchFamily="18" charset="0"/>
              </a:rPr>
              <a:t> </a:t>
            </a:r>
          </a:p>
          <a:p>
            <a:pPr marL="0" marR="0" lvl="0" indent="34290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Cгз</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объем финансового обеспечения государственного задания учреждения</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соответствующий финансовый год;</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нормативные затраты на оказание единицы государственной  услуги на</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соответствующий финансовый год;</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количество   государственных  услуг  i-го  вида  в  соответствии с</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проектом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государственного задания на соответствующий финансовый год;</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Cи</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нормативные затраты на содержание имущества учреждения.</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1142976" y="0"/>
            <a:ext cx="8001024" cy="107154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fontAlgn="base">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МИНИСТЕРСТВО ОБРАЗОВАНИЯ И НАУКИ АО</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600" b="1" dirty="0" smtClean="0">
                <a:solidFill>
                  <a:schemeClr val="tx1"/>
                </a:solidFill>
                <a:latin typeface="Times New Roman" pitchFamily="18" charset="0"/>
                <a:ea typeface="Calibri" pitchFamily="34" charset="0"/>
                <a:cs typeface="Times New Roman" pitchFamily="18" charset="0"/>
              </a:rPr>
              <a:t>ПОСТАНОВЛЕНИЕ от 12 июля 2012 г. N 28</a:t>
            </a:r>
            <a:endParaRPr lang="ru-RU" sz="16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ОБ УТВЕРЖДЕНИИ ПОРЯДКА ОПРЕДЕЛЕНИЯ ОБЪЕМА СУБСИДИЙ,</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ПРЕДОСТАВЛЯЕМЫХ ГОСУДАРСТВЕННЫМ УЧРЕЖДЕНИЯМ,</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ПОДВЕДОМСТВЕННЫМ МИНИСТЕРСТВУ ОБРАЗОВАНИЯ И НАУКИ  АО</a:t>
            </a:r>
            <a:endParaRPr lang="ru-RU" sz="1400" b="1" dirty="0" smtClean="0">
              <a:solidFill>
                <a:schemeClr val="tx1"/>
              </a:solidFill>
              <a:latin typeface="Times New Roman" pitchFamily="18" charset="0"/>
              <a:cs typeface="Times New Roman" pitchFamily="18" charset="0"/>
            </a:endParaRPr>
          </a:p>
        </p:txBody>
      </p:sp>
      <p:sp>
        <p:nvSpPr>
          <p:cNvPr id="12290" name="Rectangle 2"/>
          <p:cNvSpPr>
            <a:spLocks noChangeArrowheads="1"/>
          </p:cNvSpPr>
          <p:nvPr/>
        </p:nvSpPr>
        <p:spPr bwMode="auto">
          <a:xfrm>
            <a:off x="0" y="1214422"/>
            <a:ext cx="8983372" cy="54168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l" defTabSz="914400" rtl="0" eaLnBrk="1" fontAlgn="base" latinLnBrk="0" hangingPunct="1">
              <a:lnSpc>
                <a:spcPct val="100000"/>
              </a:lnSpc>
              <a:spcBef>
                <a:spcPct val="0"/>
              </a:spcBef>
              <a:spcAft>
                <a:spcPct val="0"/>
              </a:spcAft>
              <a:buClrTx/>
              <a:buSzTx/>
              <a:buFontTx/>
              <a:buNone/>
              <a:tabLst/>
            </a:pPr>
            <a:r>
              <a:rPr kumimoji="0" lang="ru-RU" sz="2000" b="1" u="sng" strike="noStrike" cap="none" normalizeH="0" baseline="0" dirty="0" smtClean="0">
                <a:ln>
                  <a:noFill/>
                </a:ln>
                <a:solidFill>
                  <a:srgbClr val="008000"/>
                </a:solidFill>
                <a:effectLst/>
                <a:latin typeface="Times New Roman" pitchFamily="18" charset="0"/>
                <a:ea typeface="Calibri" pitchFamily="34" charset="0"/>
                <a:cs typeface="Times New Roman" pitchFamily="18" charset="0"/>
              </a:rPr>
              <a:t>4. Расчет нормативных затрат</a:t>
            </a:r>
            <a:r>
              <a:rPr kumimoji="0" lang="en-US" sz="2000" b="1" u="sng" strike="noStrike" cap="none" normalizeH="0" baseline="0" dirty="0" smtClean="0">
                <a:ln>
                  <a:noFill/>
                </a:ln>
                <a:solidFill>
                  <a:srgbClr val="008000"/>
                </a:solidFill>
                <a:effectLst/>
                <a:latin typeface="Times New Roman" pitchFamily="18" charset="0"/>
                <a:ea typeface="Calibri" pitchFamily="34" charset="0"/>
                <a:cs typeface="Times New Roman" pitchFamily="18" charset="0"/>
              </a:rPr>
              <a:t> </a:t>
            </a:r>
            <a:r>
              <a:rPr kumimoji="0" lang="ru-RU" sz="2000" b="1" u="sng" strike="noStrike" cap="none" normalizeH="0" baseline="0" dirty="0" smtClean="0">
                <a:ln>
                  <a:noFill/>
                </a:ln>
                <a:solidFill>
                  <a:srgbClr val="008000"/>
                </a:solidFill>
                <a:effectLst/>
                <a:latin typeface="Times New Roman" pitchFamily="18" charset="0"/>
                <a:ea typeface="Calibri" pitchFamily="34" charset="0"/>
                <a:cs typeface="Times New Roman" pitchFamily="18" charset="0"/>
              </a:rPr>
              <a:t>на оказание единицы государственной услуги</a:t>
            </a:r>
            <a:endParaRPr kumimoji="0" lang="ru-RU" sz="2000" b="1" u="sng" strike="noStrike" cap="none" normalizeH="0" baseline="0" dirty="0" smtClean="0">
              <a:ln>
                <a:noFill/>
              </a:ln>
              <a:solidFill>
                <a:srgbClr val="008000"/>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4.1. Нормативные затраты на оказание единицы государственной услуги определяются по формуле:</a:t>
            </a:r>
            <a:endPar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r>
              <a:rPr kumimoji="0" lang="ru-RU"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a:t>
            </a:r>
            <a:r>
              <a:rPr lang="ru-RU" sz="2000" b="1" dirty="0" err="1" smtClean="0">
                <a:latin typeface="Times New Roman" pitchFamily="18" charset="0"/>
                <a:ea typeface="Times New Roman" pitchFamily="18" charset="0"/>
                <a:cs typeface="Times New Roman" pitchFamily="18" charset="0"/>
              </a:rPr>
              <a:t>пр</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r>
              <a:rPr kumimoji="0" lang="ru-RU"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Cкн</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где:</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lvl="0" indent="342900" eaLnBrk="0" fontAlgn="base" hangingPunct="0">
              <a:spcBef>
                <a:spcPct val="0"/>
              </a:spcBef>
              <a:spcAft>
                <a:spcPct val="0"/>
              </a:spcAf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lang="ru-RU" b="1" dirty="0" err="1" smtClean="0">
                <a:latin typeface="Times New Roman" pitchFamily="18" charset="0"/>
                <a:ea typeface="Times New Roman" pitchFamily="18" charset="0"/>
                <a:cs typeface="Times New Roman" pitchFamily="18" charset="0"/>
              </a:rPr>
              <a:t>Cпр</a:t>
            </a:r>
            <a:r>
              <a:rPr lang="en-US" b="1" dirty="0" err="1" smtClean="0">
                <a:latin typeface="Times New Roman" pitchFamily="18" charset="0"/>
                <a:ea typeface="Times New Roman" pitchFamily="18" charset="0"/>
                <a:cs typeface="Times New Roman" pitchFamily="18" charset="0"/>
              </a:rPr>
              <a:t>i</a:t>
            </a: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прямые затраты учреждения, связанные непосредственно с оказанием</a:t>
            </a:r>
            <a:r>
              <a:rPr lang="ru-RU" dirty="0" smtClean="0">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единицы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i-й</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государственной услуги, на соответствующий финансовый год;</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lvl="0" indent="342900" eaLnBrk="0" fontAlgn="base" hangingPunct="0">
              <a:spcBef>
                <a:spcPct val="0"/>
              </a:spcBef>
              <a:spcAft>
                <a:spcPct val="0"/>
              </a:spcAft>
            </a:pPr>
            <a:r>
              <a:rPr lang="ru-RU" b="1" dirty="0" err="1" smtClean="0">
                <a:latin typeface="Times New Roman" pitchFamily="18" charset="0"/>
                <a:ea typeface="Times New Roman" pitchFamily="18" charset="0"/>
                <a:cs typeface="Times New Roman" pitchFamily="18" charset="0"/>
              </a:rPr>
              <a:t>Cкн</a:t>
            </a:r>
            <a:r>
              <a:rPr lang="en-US" b="1" dirty="0" err="1" smtClean="0">
                <a:latin typeface="Times New Roman" pitchFamily="18" charset="0"/>
                <a:ea typeface="Times New Roman" pitchFamily="18" charset="0"/>
                <a:cs typeface="Times New Roman" pitchFamily="18" charset="0"/>
              </a:rPr>
              <a:t>i</a:t>
            </a:r>
            <a:r>
              <a:rPr lang="en-US" b="1" dirty="0" smtClean="0">
                <a:latin typeface="Times New Roman" pitchFamily="18" charset="0"/>
                <a:ea typeface="Times New Roman" pitchFamily="18" charset="0"/>
                <a:cs typeface="Times New Roman" pitchFamily="18" charset="0"/>
              </a:rPr>
              <a:t> </a:t>
            </a: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косвенные,  накладные  расходы учреждения, связанные с оказанием единицы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i-й</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государственной услуги на соответствующий финансовый год.</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4.2. </a:t>
            </a:r>
            <a:r>
              <a:rPr kumimoji="0" lang="ru-RU"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Для повышения информативности и точности расчетов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государственную услугу возможно </a:t>
            </a:r>
            <a:r>
              <a:rPr kumimoji="0" lang="ru-RU"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разделить на несколько элементов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и расчет  затрат производить </a:t>
            </a:r>
            <a:r>
              <a:rPr kumimoji="0" lang="ru-RU"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отдельно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 каждому элементу услуги.</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4.3. В целях планирования финансового обеспечения государственного задания </a:t>
            </a:r>
            <a:r>
              <a:rPr kumimoji="0" lang="ru-RU"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косвенные и накладные расходы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объединены в одну группу. </a:t>
            </a: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 косвенным и накладным расходам применяются одинаковые методы планирования и разнесения затрат.</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1142976" y="0"/>
            <a:ext cx="8001024" cy="107154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fontAlgn="base">
              <a:spcBef>
                <a:spcPct val="0"/>
              </a:spcBef>
              <a:spcAft>
                <a:spcPct val="0"/>
              </a:spcAft>
            </a:pPr>
            <a:r>
              <a:rPr lang="ru-RU" sz="1600" b="1" dirty="0" smtClean="0">
                <a:solidFill>
                  <a:schemeClr val="tx1"/>
                </a:solidFill>
                <a:latin typeface="Times New Roman" pitchFamily="18" charset="0"/>
                <a:ea typeface="Calibri" pitchFamily="34" charset="0"/>
                <a:cs typeface="Times New Roman" pitchFamily="18" charset="0"/>
              </a:rPr>
              <a:t>МИНИСТЕРСТВО ОБРАЗОВАНИЯ И НАУКИ АО</a:t>
            </a:r>
            <a:endParaRPr lang="ru-RU" sz="16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600" b="1" dirty="0" smtClean="0">
                <a:solidFill>
                  <a:schemeClr val="tx1"/>
                </a:solidFill>
                <a:latin typeface="Times New Roman" pitchFamily="18" charset="0"/>
                <a:ea typeface="Calibri" pitchFamily="34" charset="0"/>
                <a:cs typeface="Times New Roman" pitchFamily="18" charset="0"/>
              </a:rPr>
              <a:t>ПОСТАНОВЛЕНИЕ от 12 июля 2012 г. N 28</a:t>
            </a:r>
            <a:endParaRPr lang="ru-RU" sz="16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ОБ УТВЕРЖДЕНИИ ПОРЯДКА ОПРЕДЕЛЕНИЯ ОБЪЕМА СУБСИДИЙ,</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ПРЕДОСТАВЛЯЕМЫХ ГОСУДАРСТВЕННЫМ УЧРЕЖДЕНИЯМ,</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ПОДВЕДОМСТВЕННЫМ МИНИСТЕРСТВУ ОБРАЗОВАНИЯ И НАУКИ  АО</a:t>
            </a:r>
            <a:endParaRPr lang="ru-RU" sz="1400" b="1" dirty="0" smtClean="0">
              <a:solidFill>
                <a:schemeClr val="tx1"/>
              </a:solidFill>
              <a:latin typeface="Times New Roman" pitchFamily="18" charset="0"/>
              <a:cs typeface="Times New Roman" pitchFamily="18" charset="0"/>
            </a:endParaRPr>
          </a:p>
        </p:txBody>
      </p:sp>
      <p:sp>
        <p:nvSpPr>
          <p:cNvPr id="148481" name="Rectangle 1"/>
          <p:cNvSpPr>
            <a:spLocks noChangeArrowheads="1"/>
          </p:cNvSpPr>
          <p:nvPr/>
        </p:nvSpPr>
        <p:spPr bwMode="auto">
          <a:xfrm>
            <a:off x="0" y="1142984"/>
            <a:ext cx="9144000" cy="51090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l" defTabSz="914400" rtl="0" eaLnBrk="1" fontAlgn="base" latinLnBrk="0" hangingPunct="1">
              <a:lnSpc>
                <a:spcPct val="100000"/>
              </a:lnSpc>
              <a:spcBef>
                <a:spcPct val="0"/>
              </a:spcBef>
              <a:spcAft>
                <a:spcPct val="0"/>
              </a:spcAft>
              <a:buClrTx/>
              <a:buSzTx/>
              <a:buFontTx/>
              <a:buNone/>
              <a:tabLst/>
            </a:pPr>
            <a:r>
              <a:rPr kumimoji="0" lang="ru-RU" sz="2000" b="1" i="0" u="sng" strike="noStrike" cap="none" normalizeH="0" baseline="0" dirty="0" smtClean="0">
                <a:ln>
                  <a:noFill/>
                </a:ln>
                <a:solidFill>
                  <a:srgbClr val="008000"/>
                </a:solidFill>
                <a:effectLst/>
                <a:latin typeface="Times New Roman" pitchFamily="18" charset="0"/>
                <a:ea typeface="Calibri" pitchFamily="34" charset="0"/>
                <a:cs typeface="Times New Roman" pitchFamily="18" charset="0"/>
              </a:rPr>
              <a:t>5. Расчет прямых затрат на оказание государственной услуги</a:t>
            </a:r>
            <a:endParaRPr kumimoji="0" lang="ru-RU" sz="2000" b="1" i="0" u="sng" strike="noStrike" cap="none" normalizeH="0" baseline="0" dirty="0" smtClean="0">
              <a:ln>
                <a:noFill/>
              </a:ln>
              <a:solidFill>
                <a:srgbClr val="008000"/>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lang="ru-RU" sz="1600" b="1" dirty="0" smtClean="0">
                <a:latin typeface="Times New Roman" pitchFamily="18" charset="0"/>
                <a:ea typeface="Calibri" pitchFamily="34" charset="0"/>
                <a:cs typeface="Times New Roman" pitchFamily="18" charset="0"/>
              </a:rPr>
              <a:t>    </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5.1. В составе прямых затрат, непосредственно связанных с оказанием государственной услуги, учитываются следующие группы затрат:</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 typeface="Wingdings" pitchFamily="2" charset="2"/>
              <a:buChar char="v"/>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нормативные затраты на заработную плату и начисления на выплаты по оплате труда персонала, принимающего непосредственное участие </a:t>
            </a:r>
            <a:r>
              <a:rPr kumimoji="0" lang="en-US"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 оказании государственной услуги;</a:t>
            </a:r>
          </a:p>
          <a:p>
            <a:pPr marL="0" marR="0" lvl="0" indent="342900" algn="l" defTabSz="914400" rtl="0" eaLnBrk="0" fontAlgn="base" latinLnBrk="0" hangingPunct="0">
              <a:lnSpc>
                <a:spcPct val="100000"/>
              </a:lnSpc>
              <a:spcBef>
                <a:spcPct val="0"/>
              </a:spcBef>
              <a:spcAft>
                <a:spcPct val="0"/>
              </a:spcAft>
              <a:buClrTx/>
              <a:buSzTx/>
              <a:buFont typeface="Wingdings" pitchFamily="2" charset="2"/>
              <a:buChar char="v"/>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нормативные затраты на приобретение материальных запасов, потребляемых в процессе оказания государственной услуги;</a:t>
            </a:r>
          </a:p>
          <a:p>
            <a:pPr marL="0" marR="0" lvl="0" indent="342900" algn="l" defTabSz="914400" rtl="0" eaLnBrk="0" fontAlgn="base" latinLnBrk="0" hangingPunct="0">
              <a:lnSpc>
                <a:spcPct val="100000"/>
              </a:lnSpc>
              <a:spcBef>
                <a:spcPct val="0"/>
              </a:spcBef>
              <a:spcAft>
                <a:spcPct val="0"/>
              </a:spcAft>
              <a:buClrTx/>
              <a:buSzTx/>
              <a:buFont typeface="Wingdings" pitchFamily="2" charset="2"/>
              <a:buChar char="v"/>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иные нормативные затраты, непосредственно связанные с оказанием государственной услуги.</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5.2. Прямые затраты (</a:t>
            </a:r>
            <a:r>
              <a:rPr kumimoji="0" lang="ru-RU" sz="16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Cпр</a:t>
            </a:r>
            <a:r>
              <a:rPr kumimoji="0" lang="en-US" sz="1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a:t>
            </a: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определяются  суммированием  норм прямых </a:t>
            </a:r>
            <a:r>
              <a:rPr kumimoji="0" lang="ru-RU" sz="16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i-х</a:t>
            </a:r>
            <a:r>
              <a:rPr lang="ru-RU" sz="1600" b="1" dirty="0" smtClean="0">
                <a:latin typeface="Times New Roman" pitchFamily="18" charset="0"/>
                <a:ea typeface="Times New Roman" pitchFamily="18" charset="0"/>
                <a:cs typeface="Times New Roman" pitchFamily="18" charset="0"/>
              </a:rPr>
              <a:t> </a:t>
            </a: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затрат  по  отдельным  элементам  затрат (затраты на приобретение продуктов питания, медикаментов, заработная плата социальных работников как основного персонала и т.п.):</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Cпр</a:t>
            </a:r>
            <a:r>
              <a:rPr kumimoji="0" lang="en-US"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a:t>
            </a: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SUM  </a:t>
            </a:r>
            <a:r>
              <a:rPr kumimoji="0" lang="ru-RU"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Нпр</a:t>
            </a:r>
            <a:r>
              <a:rPr kumimoji="0" lang="en-US"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ij</a:t>
            </a:r>
            <a:endParaRPr kumimoji="0" lang="ru-RU"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lang="en-US" sz="1600" b="1" dirty="0" smtClean="0">
                <a:latin typeface="Times New Roman" pitchFamily="18" charset="0"/>
                <a:ea typeface="Times New Roman" pitchFamily="18" charset="0"/>
                <a:cs typeface="Times New Roman" pitchFamily="18" charset="0"/>
              </a:rPr>
              <a:t>              </a:t>
            </a:r>
            <a:r>
              <a:rPr lang="ru-RU" sz="1600" b="1" dirty="0" smtClean="0">
                <a:latin typeface="Times New Roman" pitchFamily="18" charset="0"/>
                <a:ea typeface="Times New Roman" pitchFamily="18" charset="0"/>
                <a:cs typeface="Times New Roman" pitchFamily="18" charset="0"/>
              </a:rPr>
              <a:t>       </a:t>
            </a: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i=1  </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j=1</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где:</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Н</a:t>
            </a:r>
            <a:r>
              <a:rPr kumimoji="0" lang="ru-RU" sz="1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пр</a:t>
            </a:r>
            <a:r>
              <a:rPr kumimoji="0" lang="en-US" sz="1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ij</a:t>
            </a: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норма прямых затрат по </a:t>
            </a:r>
            <a:r>
              <a:rPr kumimoji="0" lang="ru-RU" sz="16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j-му</a:t>
            </a: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элементу затрат на оказание единицы  </a:t>
            </a:r>
            <a:r>
              <a:rPr kumimoji="0" lang="ru-RU" sz="16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i-й</a:t>
            </a: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государственной услуги.</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1142976" y="0"/>
            <a:ext cx="8001024" cy="107154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fontAlgn="base">
              <a:spcBef>
                <a:spcPct val="0"/>
              </a:spcBef>
              <a:spcAft>
                <a:spcPct val="0"/>
              </a:spcAft>
            </a:pPr>
            <a:r>
              <a:rPr lang="ru-RU" sz="1600" b="1" dirty="0" smtClean="0">
                <a:solidFill>
                  <a:schemeClr val="tx1"/>
                </a:solidFill>
                <a:latin typeface="Times New Roman" pitchFamily="18" charset="0"/>
                <a:ea typeface="Calibri" pitchFamily="34" charset="0"/>
                <a:cs typeface="Times New Roman" pitchFamily="18" charset="0"/>
              </a:rPr>
              <a:t>МИНИСТЕРСТВО ОБРАЗОВАНИЯ И НАУКИ АО</a:t>
            </a:r>
            <a:endParaRPr lang="ru-RU" sz="16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600" b="1" dirty="0" smtClean="0">
                <a:solidFill>
                  <a:schemeClr val="tx1"/>
                </a:solidFill>
                <a:latin typeface="Times New Roman" pitchFamily="18" charset="0"/>
                <a:ea typeface="Calibri" pitchFamily="34" charset="0"/>
                <a:cs typeface="Times New Roman" pitchFamily="18" charset="0"/>
              </a:rPr>
              <a:t>ПОСТАНОВЛЕНИЕ от 12 июля 2012 г. N 28</a:t>
            </a:r>
            <a:endParaRPr lang="ru-RU" sz="16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ОБ УТВЕРЖДЕНИИ ПОРЯДКА ОПРЕДЕЛЕНИЯ ОБЪЕМА СУБСИДИЙ,</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ПРЕДОСТАВЛЯЕМЫХ ГОСУДАРСТВЕННЫМ УЧРЕЖДЕНИЯМ,</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ПОДВЕДОМСТВЕННЫМ МИНИСТЕРСТВУ ОБРАЗОВАНИЯ И НАУКИ  АО</a:t>
            </a:r>
            <a:endParaRPr lang="ru-RU" sz="1400" b="1" dirty="0" smtClean="0">
              <a:solidFill>
                <a:schemeClr val="tx1"/>
              </a:solidFill>
              <a:latin typeface="Times New Roman" pitchFamily="18" charset="0"/>
              <a:cs typeface="Times New Roman" pitchFamily="18" charset="0"/>
            </a:endParaRPr>
          </a:p>
        </p:txBody>
      </p:sp>
      <p:sp>
        <p:nvSpPr>
          <p:cNvPr id="148481" name="Rectangle 1"/>
          <p:cNvSpPr>
            <a:spLocks noChangeArrowheads="1"/>
          </p:cNvSpPr>
          <p:nvPr/>
        </p:nvSpPr>
        <p:spPr bwMode="auto">
          <a:xfrm>
            <a:off x="0" y="1000108"/>
            <a:ext cx="9144000" cy="62522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8000"/>
                </a:solidFill>
                <a:effectLst/>
                <a:latin typeface="Times New Roman" pitchFamily="18" charset="0"/>
                <a:ea typeface="Calibri" pitchFamily="34" charset="0"/>
                <a:cs typeface="Times New Roman" pitchFamily="18" charset="0"/>
              </a:rPr>
              <a:t>5.3. Нормы затрат по разным элементам затрат рассчитываются на единицу государственной услуги.</a:t>
            </a:r>
            <a:endParaRPr kumimoji="0" lang="ru-RU" sz="2000" b="1" i="0" u="none" strike="noStrike" cap="none" normalizeH="0" baseline="0" dirty="0" smtClean="0">
              <a:ln>
                <a:noFill/>
              </a:ln>
              <a:solidFill>
                <a:srgbClr val="008000"/>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5.4. Размер затрат на заработную плату и начисления на оплату труда работников учреждения, занятых непосредственно оказанием </a:t>
            </a:r>
            <a:r>
              <a:rPr kumimoji="0" lang="en-US"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7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i-й</a:t>
            </a:r>
            <a:r>
              <a:rPr kumimoji="0" lang="ru-RU"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государственной услуги (элемента государственной услуги), определяется исходя из штатного расписания учреждения. Заработная </a:t>
            </a:r>
            <a:r>
              <a:rPr kumimoji="0" lang="en-US"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плата исполнителей </a:t>
            </a:r>
            <a:r>
              <a:rPr kumimoji="0" lang="ru-RU" sz="17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i-й</a:t>
            </a:r>
            <a:r>
              <a:rPr kumimoji="0" lang="ru-RU"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государственной услуги (элемента государственной услуги) определяется в соответствии с нормативными правовыми </a:t>
            </a:r>
            <a:r>
              <a:rPr kumimoji="0" lang="en-US"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актами Правительства АО, определяющими особенности оплаты труда работников учреждений, финансируемых за счет </a:t>
            </a:r>
            <a:r>
              <a:rPr kumimoji="0" lang="en-US"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средств бюджета АО.</a:t>
            </a:r>
            <a:endParaRPr kumimoji="0" lang="ru-RU" sz="17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5.5. </a:t>
            </a:r>
            <a:r>
              <a:rPr kumimoji="0" lang="ru-RU" sz="1700" b="1" i="0" u="none" strike="noStrike" cap="none" normalizeH="0" baseline="0" dirty="0" smtClean="0">
                <a:ln>
                  <a:noFill/>
                </a:ln>
                <a:effectLst/>
                <a:latin typeface="Times New Roman" pitchFamily="18" charset="0"/>
                <a:ea typeface="Calibri" pitchFamily="34" charset="0"/>
                <a:cs typeface="Times New Roman" pitchFamily="18" charset="0"/>
              </a:rPr>
              <a:t>Для расчета </a:t>
            </a:r>
            <a:r>
              <a:rPr kumimoji="0" lang="ru-RU" sz="17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нормативных затрат на заработную плату </a:t>
            </a:r>
            <a:r>
              <a:rPr kumimoji="0" lang="ru-RU"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и начисления на выплаты по оплате труда применяется </a:t>
            </a:r>
            <a:r>
              <a:rPr kumimoji="0" lang="ru-RU" sz="1700" b="1" i="1"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нормативный метод</a:t>
            </a:r>
            <a:r>
              <a:rPr kumimoji="0" lang="ru-RU"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7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5.6. Для определения </a:t>
            </a:r>
            <a:r>
              <a:rPr kumimoji="0" lang="ru-RU" sz="1700" b="1" i="1"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нормативных затрат на приобретение материальных запасов</a:t>
            </a:r>
            <a:r>
              <a:rPr kumimoji="0" lang="ru-RU"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иные нормативные затраты </a:t>
            </a:r>
            <a:r>
              <a:rPr kumimoji="0" lang="ru-RU" sz="1700" b="1" i="1"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используются структурный </a:t>
            </a:r>
            <a:r>
              <a:rPr kumimoji="0" lang="en-US" sz="1700" b="1" i="1"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a:t>
            </a:r>
            <a:r>
              <a:rPr kumimoji="0" lang="ru-RU" sz="1700" b="1" i="1"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и экспертный методы</a:t>
            </a:r>
            <a:r>
              <a:rPr kumimoji="0" lang="ru-RU"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7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5.7. При применении экспертного метода (</a:t>
            </a:r>
            <a:r>
              <a:rPr kumimoji="0" lang="ru-RU" sz="17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метода</a:t>
            </a:r>
            <a:r>
              <a:rPr kumimoji="0" lang="ru-RU"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заданных расходов) нормативные затраты в отношении соответствующей группы затрат определяются на основании фактических расходов за предыдущие три года и корректируются на индексы потребительских цен, </a:t>
            </a:r>
            <a:r>
              <a:rPr kumimoji="0" lang="en-US"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соответствующий период, действующие на момент проведения расчетов.</a:t>
            </a:r>
            <a:endParaRPr kumimoji="0" lang="ru-RU" sz="17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7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5.8. При применении структурного метода нормативные затраты в отношении соответствующей группы затрат определяются пропорционально выбранному затратам на оплату труда и начислениям на выплаты по оплате труда персонала, участвующего непосредственно в оказании государственной услуги.</a:t>
            </a:r>
            <a:endParaRPr kumimoji="0" lang="ru-RU" sz="17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ru-RU" sz="17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20000"/>
          </a:bodyPr>
          <a:lstStyle/>
          <a:p>
            <a:r>
              <a:rPr lang="ru-RU" b="1" i="1" dirty="0">
                <a:solidFill>
                  <a:srgbClr val="C00000"/>
                </a:solidFill>
              </a:rPr>
              <a:t>КАЗЕННОЕ УЧРЕЖДЕНИЕ</a:t>
            </a:r>
            <a:r>
              <a:rPr lang="ru-RU" b="1" i="1" dirty="0"/>
              <a:t> </a:t>
            </a:r>
            <a:r>
              <a:rPr lang="ru-RU" dirty="0"/>
              <a:t>- государственное (муниципальное) учреждение, осуществляющее </a:t>
            </a:r>
            <a:r>
              <a:rPr lang="ru-RU" b="1" u="sng" dirty="0"/>
              <a:t>оказание государственных (муниципальных) услуг, </a:t>
            </a:r>
            <a:r>
              <a:rPr lang="ru-RU" b="1" u="sng" dirty="0">
                <a:solidFill>
                  <a:srgbClr val="C00000"/>
                </a:solidFill>
              </a:rPr>
              <a:t>выполнение государственных функций </a:t>
            </a:r>
            <a:r>
              <a:rPr lang="ru-RU" dirty="0"/>
              <a:t>в целях обеспечения реализации </a:t>
            </a:r>
            <a:r>
              <a:rPr lang="ru-RU" b="1" u="sng" dirty="0"/>
              <a:t>полномочий органов государственной (муниципальной) власти</a:t>
            </a:r>
            <a:r>
              <a:rPr lang="ru-RU" dirty="0"/>
              <a:t>, финансовое обеспечение деятельности которого осуществляется за счет средств соответствующего бюджета на </a:t>
            </a:r>
            <a:r>
              <a:rPr lang="ru-RU" b="1" u="sng" dirty="0"/>
              <a:t>основании бюджетной сметы</a:t>
            </a:r>
            <a:endParaRPr lang="ru-RU" b="1" u="sng" dirty="0">
              <a:latin typeface="Calibri" pitchFamily="34" charset="0"/>
            </a:endParaRPr>
          </a:p>
          <a:p>
            <a:endParaRPr lang="ru-RU" dirty="0"/>
          </a:p>
        </p:txBody>
      </p:sp>
    </p:spTree>
    <p:extLst>
      <p:ext uri="{BB962C8B-B14F-4D97-AF65-F5344CB8AC3E}">
        <p14:creationId xmlns:p14="http://schemas.microsoft.com/office/powerpoint/2010/main" val="29717989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1142976" y="0"/>
            <a:ext cx="8001024" cy="107154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fontAlgn="base">
              <a:spcBef>
                <a:spcPct val="0"/>
              </a:spcBef>
              <a:spcAft>
                <a:spcPct val="0"/>
              </a:spcAft>
            </a:pPr>
            <a:r>
              <a:rPr lang="ru-RU" sz="1600" b="1" dirty="0" smtClean="0">
                <a:solidFill>
                  <a:schemeClr val="tx1"/>
                </a:solidFill>
                <a:latin typeface="Times New Roman" pitchFamily="18" charset="0"/>
                <a:ea typeface="Calibri" pitchFamily="34" charset="0"/>
                <a:cs typeface="Times New Roman" pitchFamily="18" charset="0"/>
              </a:rPr>
              <a:t>МИНИСТЕРСТВО ОБРАЗОВАНИЯ И НАУКИ АО</a:t>
            </a:r>
            <a:endParaRPr lang="ru-RU" sz="16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600" b="1" dirty="0" smtClean="0">
                <a:solidFill>
                  <a:schemeClr val="tx1"/>
                </a:solidFill>
                <a:latin typeface="Times New Roman" pitchFamily="18" charset="0"/>
                <a:ea typeface="Calibri" pitchFamily="34" charset="0"/>
                <a:cs typeface="Times New Roman" pitchFamily="18" charset="0"/>
              </a:rPr>
              <a:t>ПОСТАНОВЛЕНИЕ от 12 июля 2012 г. N 28</a:t>
            </a:r>
            <a:endParaRPr lang="ru-RU" sz="16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ОБ УТВЕРЖДЕНИИ ПОРЯДКА ОПРЕДЕЛЕНИЯ ОБЪЕМА СУБСИДИЙ,</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ПРЕДОСТАВЛЯЕМЫХ ГОСУДАРСТВЕННЫМ УЧРЕЖДЕНИЯМ,</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ПОДВЕДОМСТВЕННЫМ МИНИСТЕРСТВУ ОБРАЗОВАНИЯ И НАУКИ  АО</a:t>
            </a:r>
            <a:endParaRPr lang="ru-RU" sz="1400" b="1" dirty="0" smtClean="0">
              <a:solidFill>
                <a:schemeClr val="tx1"/>
              </a:solidFill>
              <a:latin typeface="Times New Roman" pitchFamily="18" charset="0"/>
              <a:cs typeface="Times New Roman" pitchFamily="18" charset="0"/>
            </a:endParaRPr>
          </a:p>
        </p:txBody>
      </p:sp>
      <p:sp>
        <p:nvSpPr>
          <p:cNvPr id="149505" name="Rectangle 1"/>
          <p:cNvSpPr>
            <a:spLocks noChangeArrowheads="1"/>
          </p:cNvSpPr>
          <p:nvPr/>
        </p:nvSpPr>
        <p:spPr bwMode="auto">
          <a:xfrm>
            <a:off x="142844" y="1071546"/>
            <a:ext cx="9001156"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8000"/>
                </a:solidFill>
                <a:effectLst/>
                <a:latin typeface="Times New Roman" pitchFamily="18" charset="0"/>
                <a:ea typeface="Calibri" pitchFamily="34" charset="0"/>
                <a:cs typeface="Times New Roman" pitchFamily="18" charset="0"/>
              </a:rPr>
              <a:t>6. Расчет косвенных, накладных затрат на оказание государственной услуги</a:t>
            </a:r>
            <a:endParaRPr kumimoji="0" lang="ru-RU" sz="2000" b="1" i="0" u="none" strike="noStrike" cap="none" normalizeH="0" baseline="0" dirty="0" smtClean="0">
              <a:ln>
                <a:noFill/>
              </a:ln>
              <a:solidFill>
                <a:srgbClr val="008000"/>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6.1. В состав косвенных, накладных расходов на оказание государственной услуги (элемента государственной  услуги) включаются:</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Char char="-"/>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нормативные затраты на коммунальные услуги (за исключением нормативных затрат, отнесенных к затратам на содержание имущества);</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Char char="-"/>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нормативные затраты на приобретение услуг связи;</a:t>
            </a:r>
            <a:endParaRPr lang="ru-RU" sz="1600" b="1" dirty="0" smtClean="0">
              <a:latin typeface="Times New Roman" pitchFamily="18" charset="0"/>
              <a:ea typeface="Calibri" pitchFamily="34"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Char char="-"/>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нормативные затраты на приобретение транспортных услуг;</a:t>
            </a:r>
          </a:p>
          <a:p>
            <a:pPr marL="0" marR="0" lvl="0" indent="342900" algn="l" defTabSz="914400" rtl="0" eaLnBrk="0" fontAlgn="base" latinLnBrk="0" hangingPunct="0">
              <a:lnSpc>
                <a:spcPct val="100000"/>
              </a:lnSpc>
              <a:spcBef>
                <a:spcPct val="0"/>
              </a:spcBef>
              <a:spcAft>
                <a:spcPct val="0"/>
              </a:spcAft>
              <a:buClrTx/>
              <a:buSzTx/>
              <a:buFontTx/>
              <a:buChar char="-"/>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нормативные затраты на заработную плату и начисления на выплаты по оплате труда работников учреждения, которые не принимают непосредственного участия в оказании государственной услуги (административно- управленческого, административно-хозяйственного, вспомогательного и иного персонала, не принимающего непосредственное участие в оказании государственной услуги);</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прочие нормативные затраты на общехозяйственные нужды.</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6.2. Косвенные, накладные расходы учреждения на оказание единицы </a:t>
            </a:r>
            <a:r>
              <a:rPr kumimoji="0" lang="ru-RU" sz="1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i-й</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государственной услуги (элемента государственной услуги) рассчитываются экспертным методом на основании фактических расходов за предыдущие три года.</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Распределение косвенных, накладных расходов по отдельным государственным услугам осуществляется пропорционально затратам  на заработную плату основного персонала по следующей формуле:</a:t>
            </a:r>
          </a:p>
          <a:p>
            <a:pPr marL="0" marR="0" lvl="0" indent="342900" algn="l" defTabSz="914400" rtl="0" eaLnBrk="0" fontAlgn="base" latinLnBrk="0" hangingPunct="0">
              <a:lnSpc>
                <a:spcPct val="100000"/>
              </a:lnSpc>
              <a:spcBef>
                <a:spcPct val="0"/>
              </a:spcBef>
              <a:spcAft>
                <a:spcPct val="0"/>
              </a:spcAft>
              <a:buClrTx/>
              <a:buSzTx/>
              <a:buFontTx/>
              <a:buNone/>
              <a:tabLst/>
            </a:pPr>
            <a:r>
              <a:rPr lang="ru-RU" sz="1600" b="1" dirty="0" smtClean="0">
                <a:latin typeface="Times New Roman" pitchFamily="18" charset="0"/>
                <a:cs typeface="Times New Roman" pitchFamily="18" charset="0"/>
              </a:rPr>
              <a:t>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1142976" y="0"/>
            <a:ext cx="8001024" cy="107154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lvl="0" algn="ctr" fontAlgn="base">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МИНИСТЕРСТВО ОБРАЗОВАНИЯ И НАУКИ АО</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600" b="1" dirty="0" smtClean="0">
                <a:solidFill>
                  <a:schemeClr val="tx1"/>
                </a:solidFill>
                <a:latin typeface="Times New Roman" pitchFamily="18" charset="0"/>
                <a:ea typeface="Calibri" pitchFamily="34" charset="0"/>
                <a:cs typeface="Times New Roman" pitchFamily="18" charset="0"/>
              </a:rPr>
              <a:t>ПОСТАНОВЛЕНИЕ от 12 июля 2012 г. N 28</a:t>
            </a:r>
            <a:endParaRPr lang="ru-RU" sz="16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ОБ УТВЕРЖДЕНИИ ПОРЯДКА ОПРЕДЕЛЕНИЯ ОБЪЕМА СУБСИДИЙ,</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ПРЕДОСТАВЛЯЕМЫХ ГОСУДАРСТВЕННЫМ УЧРЕЖДЕНИЯМ,</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ПОДВЕДОМСТВЕННЫМ МИНИСТЕРСТВУ ОБРАЗОВАНИЯ И НАУКИ  АО</a:t>
            </a:r>
            <a:endParaRPr lang="ru-RU" sz="1400" b="1" dirty="0" smtClean="0">
              <a:solidFill>
                <a:schemeClr val="tx1"/>
              </a:solidFill>
              <a:latin typeface="Times New Roman" pitchFamily="18" charset="0"/>
              <a:cs typeface="Times New Roman" pitchFamily="18" charset="0"/>
            </a:endParaRPr>
          </a:p>
        </p:txBody>
      </p:sp>
      <p:sp>
        <p:nvSpPr>
          <p:cNvPr id="3073" name="Rectangle 1"/>
          <p:cNvSpPr>
            <a:spLocks noChangeArrowheads="1"/>
          </p:cNvSpPr>
          <p:nvPr/>
        </p:nvSpPr>
        <p:spPr bwMode="auto">
          <a:xfrm>
            <a:off x="0" y="1285860"/>
            <a:ext cx="91440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1600" dirty="0" smtClean="0">
                <a:latin typeface="Times New Roman" pitchFamily="18" charset="0"/>
                <a:cs typeface="Times New Roman" pitchFamily="18" charset="0"/>
              </a:rPr>
              <a:t> C    = КН / ЗП </a:t>
            </a:r>
            <a:r>
              <a:rPr lang="ru-RU" sz="1600" dirty="0" err="1" smtClean="0">
                <a:latin typeface="Times New Roman" pitchFamily="18" charset="0"/>
                <a:cs typeface="Times New Roman" pitchFamily="18" charset="0"/>
              </a:rPr>
              <a:t>x</a:t>
            </a:r>
            <a:r>
              <a:rPr lang="ru-RU" sz="1600" dirty="0" smtClean="0">
                <a:latin typeface="Times New Roman" pitchFamily="18" charset="0"/>
                <a:cs typeface="Times New Roman" pitchFamily="18" charset="0"/>
              </a:rPr>
              <a:t> ЗC</a:t>
            </a:r>
          </a:p>
          <a:p>
            <a:pPr algn="ctr"/>
            <a:r>
              <a:rPr lang="en-US"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Кнi</a:t>
            </a:r>
            <a:r>
              <a:rPr lang="ru-RU"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пр</a:t>
            </a:r>
            <a:endPar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где:</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КН - косвенные, накладные затраты по учреждению в целом;</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ЗП - общие расходы на заработную плату основного персонала;</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ЗC   - норма  затрат  на  заработную  плату  в  норме  прямых затрат на</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пр</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оказание единицы </a:t>
            </a:r>
            <a:r>
              <a:rPr kumimoji="0" lang="ru-RU"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i-й</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государственной услуги.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6.3. Отдельные статьи косвенных, накладных расходов могут быть распределены:</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пропорционально фонду оплаты труда основного персонала, непосредственно участвующего в оказании государственной услуги;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пропорционально объему оказываемых государственных услуг в случае, если государственные услуги, оказываемые учреждением, имеют одинаковую единицу измерения объема услуг (чел., тыс. чел., посещений и т.д.) либо могут быть приведены в сопоставимый вид (например, если одна государственная услуга измеряется в чел., а другая в тыс. чел., то единицы изменения первой государственной услуги могут быть переведены в тыс. чел. путем умножения объема соответствующей государственной услуги на 1000);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пропорционально площади, используемой для оказания каждой государственной услуги (при возможности распределения общего объема площадей Учреждения между оказываемыми государственными услугами).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1142976" y="0"/>
            <a:ext cx="8001024" cy="107154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lvl="0" algn="ctr" fontAlgn="base">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МИНИСТЕРСТВО ОБРАЗОВАНИЯ И НАУКИ АО</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600" b="1" dirty="0" smtClean="0">
                <a:solidFill>
                  <a:schemeClr val="tx1"/>
                </a:solidFill>
                <a:latin typeface="Times New Roman" pitchFamily="18" charset="0"/>
                <a:ea typeface="Calibri" pitchFamily="34" charset="0"/>
                <a:cs typeface="Times New Roman" pitchFamily="18" charset="0"/>
              </a:rPr>
              <a:t>ПОСТАНОВЛЕНИЕ от 12 июля 2012 г. N 28</a:t>
            </a:r>
            <a:endParaRPr lang="ru-RU" sz="16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ОБ УТВЕРЖДЕНИИ ПОРЯДКА ОПРЕДЕЛЕНИЯ ОБЪЕМА СУБСИДИЙ,</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ПРЕДОСТАВЛЯЕМЫХ ГОСУДАРСТВЕННЫМ УЧРЕЖДЕНИЯМ,</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Calibri" pitchFamily="34" charset="0"/>
                <a:cs typeface="Times New Roman" pitchFamily="18" charset="0"/>
              </a:rPr>
              <a:t>ПОДВЕДОМСТВЕННЫМ МИНИСТЕРСТВУ ОБРАЗОВАНИЯ И НАУКИ  АО</a:t>
            </a:r>
            <a:endParaRPr lang="ru-RU" sz="1400" b="1" dirty="0" smtClean="0">
              <a:solidFill>
                <a:schemeClr val="tx1"/>
              </a:solidFill>
              <a:latin typeface="Times New Roman" pitchFamily="18" charset="0"/>
              <a:cs typeface="Times New Roman" pitchFamily="18" charset="0"/>
            </a:endParaRPr>
          </a:p>
        </p:txBody>
      </p:sp>
      <p:sp>
        <p:nvSpPr>
          <p:cNvPr id="1025" name="Rectangle 1"/>
          <p:cNvSpPr>
            <a:spLocks noChangeArrowheads="1"/>
          </p:cNvSpPr>
          <p:nvPr/>
        </p:nvSpPr>
        <p:spPr bwMode="auto">
          <a:xfrm>
            <a:off x="0" y="1071546"/>
            <a:ext cx="9144000" cy="5786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000" b="1" i="0" u="sng" strike="noStrike" cap="none" normalizeH="0" baseline="0" dirty="0" smtClean="0">
                <a:ln>
                  <a:noFill/>
                </a:ln>
                <a:solidFill>
                  <a:srgbClr val="008000"/>
                </a:solidFill>
                <a:effectLst/>
                <a:latin typeface="Times New Roman" pitchFamily="18" charset="0"/>
                <a:ea typeface="Calibri" pitchFamily="34" charset="0"/>
                <a:cs typeface="Times New Roman" pitchFamily="18" charset="0"/>
              </a:rPr>
              <a:t>7. Расчет нормативных затрат на содержание имущества, закрепленного за учреждением</a:t>
            </a:r>
            <a:endParaRPr kumimoji="0" lang="ru-RU" sz="2000" b="1" i="0" u="sng" strike="noStrike" cap="none" normalizeH="0" baseline="0" dirty="0" smtClean="0">
              <a:ln>
                <a:noFill/>
              </a:ln>
              <a:solidFill>
                <a:srgbClr val="008000"/>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7.1. Нормативные затраты на содержание имущества учреждения определяются по формуле</a:t>
            </a: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Cи</a:t>
            </a: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Cси</a:t>
            </a: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ru-RU"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Cн</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где: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нормативные расходы на обеспечение сохранности имущества учреждения на соответствующий год;</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a:t>
            </a:r>
            <a:r>
              <a:rPr kumimoji="0" lang="ru-RU"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затраты на уплату налогов, в качестве объекта налогообложения по которым признается соответствующее имущество, в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тч</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земельные участки, на </a:t>
            </a:r>
            <a:r>
              <a:rPr kumimoji="0" lang="ru-RU"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соответствующ</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год.</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Нормативные затраты на уплату налогов включают нормативные затраты на уплату налога на имущество организаций и нормативные затраты на уплату земельного налога организаций и определяются на основании действующего налогового законодательства Российской Федерации.</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7.2. Нормативные расходы на обеспечение сохранности имущества учреждения рассчитываются в размере 20 процентов общего объема затрат на оплату коммунальных услуг.</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7.3. </a:t>
            </a:r>
            <a:r>
              <a:rPr kumimoji="0" lang="ru-RU"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В случае сдачи в аренду с согласия учредителя НИ или ОЦДИ, </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закрепленного за учреждением учредителем или приобретенного учреждением за счет средств, выделенных ему учредителем на приобретение такого имущества, </a:t>
            </a:r>
            <a:r>
              <a:rPr kumimoji="0" lang="ru-RU" b="1" i="0"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затраты на содержание соответствующего имущества не учитываются при определении нормативных затрат на содержание имущества.</a:t>
            </a:r>
            <a:endParaRPr kumimoji="0" lang="ru-RU" b="1" i="0" u="sng" strike="noStrike" cap="none" normalizeH="0" baseline="0" dirty="0" smtClean="0">
              <a:ln>
                <a:noFill/>
              </a:ln>
              <a:solidFill>
                <a:srgbClr val="C00000"/>
              </a:solidFill>
              <a:effectLst/>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69557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b="1" i="0" u="sng" strike="noStrike" cap="none" normalizeH="0" baseline="0" dirty="0" smtClean="0">
                <a:ln>
                  <a:noFill/>
                </a:ln>
                <a:solidFill>
                  <a:srgbClr val="008000"/>
                </a:solidFill>
                <a:effectLst/>
                <a:latin typeface="Times New Roman" pitchFamily="18" charset="0"/>
                <a:ea typeface="Calibri" pitchFamily="34" charset="0"/>
                <a:cs typeface="Times New Roman" pitchFamily="18" charset="0"/>
              </a:rPr>
              <a:t>8. Определение нормативных расходов на осуществление текущего ремонта недвижимого имущества, противопожарных мероприятий и приобретения основных средств и материальных запасов, которые невозможно отнести напрямую к нормативным затратам, непосредственно связанных с оказанием государственной услуги, и к нормативным затратам на содержание имущества</a:t>
            </a:r>
            <a:endParaRPr kumimoji="0" lang="ru-RU" b="1" i="0" u="sng" strike="noStrike" cap="none" normalizeH="0" baseline="0" dirty="0" smtClean="0">
              <a:ln>
                <a:noFill/>
              </a:ln>
              <a:solidFill>
                <a:srgbClr val="008000"/>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Нормативные затраты на осуществление текущего ремонта недвижимого имущества, противопожарные мероприятия и приобретение основных средств и материальных запасов, потребляемых в процессе осуществления текущего ремонта, </a:t>
            </a:r>
            <a:r>
              <a:rPr kumimoji="0" lang="ru-RU" b="1" i="0" u="sng" strike="noStrike" cap="none" normalizeH="0" baseline="0" dirty="0" smtClean="0">
                <a:ln>
                  <a:noFill/>
                </a:ln>
                <a:solidFill>
                  <a:schemeClr val="bg2">
                    <a:lumMod val="25000"/>
                  </a:schemeClr>
                </a:solidFill>
                <a:effectLst/>
                <a:latin typeface="Times New Roman" pitchFamily="18" charset="0"/>
                <a:ea typeface="Calibri" pitchFamily="34" charset="0"/>
                <a:cs typeface="Times New Roman" pitchFamily="18" charset="0"/>
              </a:rPr>
              <a:t>определяются сметным методом.</a:t>
            </a:r>
            <a:endParaRPr kumimoji="0" lang="ru-RU" b="1" i="0" u="sng" strike="noStrike" cap="none" normalizeH="0" baseline="0" dirty="0" smtClean="0">
              <a:ln>
                <a:noFill/>
              </a:ln>
              <a:solidFill>
                <a:schemeClr val="bg2">
                  <a:lumMod val="25000"/>
                </a:schemeClr>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Объекты для осуществления текущего ремонта </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(выполнение ремонтных работ), ППМ</a:t>
            </a:r>
            <a:r>
              <a:rPr kumimoji="0" lang="ru-RU" sz="16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ru-RU" sz="1600" b="1" i="0" u="none" strike="noStrike" cap="none" normalizeH="0" dirty="0" smtClean="0">
                <a:ln>
                  <a:noFill/>
                </a:ln>
                <a:solidFill>
                  <a:srgbClr val="C00000"/>
                </a:solidFill>
                <a:effectLst/>
                <a:latin typeface="Times New Roman" pitchFamily="18" charset="0"/>
                <a:ea typeface="Calibri" pitchFamily="34" charset="0"/>
                <a:cs typeface="Times New Roman" pitchFamily="18" charset="0"/>
              </a:rPr>
              <a:t>опре</a:t>
            </a:r>
            <a:r>
              <a:rPr kumimoji="0" lang="ru-RU" sz="16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деляются по результатам проверок </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контролирующих органов либо рабочей группы с возможным привлечением сотрудников министерства образования и науки АО.  </a:t>
            </a:r>
            <a:r>
              <a:rPr kumimoji="0" lang="ru-RU" sz="1600" b="1" i="0" u="sng" strike="noStrike" cap="none" normalizeH="0" baseline="0" dirty="0" smtClean="0">
                <a:ln>
                  <a:noFill/>
                </a:ln>
                <a:solidFill>
                  <a:schemeClr val="accent4">
                    <a:lumMod val="75000"/>
                  </a:schemeClr>
                </a:solidFill>
                <a:effectLst/>
                <a:latin typeface="Times New Roman" pitchFamily="18" charset="0"/>
                <a:ea typeface="Calibri" pitchFamily="34" charset="0"/>
                <a:cs typeface="Times New Roman" pitchFamily="18" charset="0"/>
              </a:rPr>
              <a:t>На основании акта </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рабочей группы и (или) предписаний контролирующих органов проектной организацией, изготавливающей сметную документацию, или учреждением, в уставе которого предусмотрены функции по составлению сметной документации, </a:t>
            </a:r>
            <a:r>
              <a:rPr kumimoji="0" lang="ru-RU" sz="1600" b="1" u="sng" strike="noStrike" cap="none" normalizeH="0" baseline="0" dirty="0" smtClean="0">
                <a:ln>
                  <a:noFill/>
                </a:ln>
                <a:solidFill>
                  <a:schemeClr val="accent4">
                    <a:lumMod val="75000"/>
                  </a:schemeClr>
                </a:solidFill>
                <a:effectLst/>
                <a:latin typeface="Times New Roman" pitchFamily="18" charset="0"/>
                <a:ea typeface="Calibri" pitchFamily="34" charset="0"/>
                <a:cs typeface="Times New Roman" pitchFamily="18" charset="0"/>
              </a:rPr>
              <a:t>составляется локальная смета с расчетом договорной цены,</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которая включает в себя расходы, связанные с осуществлением ремонтных работ и противопожарных мероприятий.</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1" i="0"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Нормативные затраты </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указанные действия устанавливаются в размере расходов на </a:t>
            </a:r>
            <a:r>
              <a:rPr kumimoji="0" lang="ru-RU" sz="1600"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изготовление сметной документации</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и определяемых </a:t>
            </a:r>
            <a:r>
              <a:rPr kumimoji="0" lang="ru-RU" sz="1600"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локальной сметой работ.</a:t>
            </a:r>
            <a:endParaRPr kumimoji="0" lang="ru-RU" sz="1600" b="1" i="1"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Необходимость</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данных расходов определяется </a:t>
            </a:r>
            <a:r>
              <a:rPr kumimoji="0" lang="ru-RU" sz="16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на основании результатов проверок </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контролирующих органов либо рабочей группы с возможным привлечением сотрудников министерства образования и науки АО. На основании акта рабочей группы и (или) предписаний контролирующих органов составляется перечень, который включает в себя расходы, связанные с приобретением основных средств и материальных запасов.</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1" i="0" u="sng"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Нормативные затраты на приобретение основных средств и материальных запасов, </a:t>
            </a:r>
            <a:r>
              <a:rPr kumimoji="0" lang="ru-RU" sz="16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потребляемых в процессе осуществления текущего ремонта и противопожарных мероприятий, устанавливаются </a:t>
            </a:r>
            <a:r>
              <a:rPr kumimoji="0" lang="ru-RU" sz="1600" b="1" i="0" u="sng"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в пределах расходов, установленных перечнем.</a:t>
            </a:r>
            <a:endParaRPr kumimoji="0" lang="ru-RU" sz="1600" b="1" i="0" u="sng" strike="noStrike" cap="none" normalizeH="0" baseline="0" dirty="0" smtClean="0">
              <a:ln>
                <a:noFill/>
              </a:ln>
              <a:solidFill>
                <a:srgbClr val="002060"/>
              </a:solidFill>
              <a:effectLst/>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2976" y="0"/>
            <a:ext cx="8001024" cy="10001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ru-RU" sz="1400" b="1" dirty="0" smtClean="0">
                <a:solidFill>
                  <a:schemeClr val="tx1"/>
                </a:solidFill>
                <a:latin typeface="Times New Roman" pitchFamily="18" charset="0"/>
                <a:ea typeface="Times New Roman" pitchFamily="18" charset="0"/>
                <a:cs typeface="Times New Roman" pitchFamily="18" charset="0"/>
              </a:rPr>
              <a:t>ПОСТАНОВЛЕНИЕ ПРАВИТЕЛЬСТВА АО от 23 августа 2011 г. N 307-П</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Times New Roman" pitchFamily="18" charset="0"/>
                <a:cs typeface="Times New Roman" pitchFamily="18" charset="0"/>
              </a:rPr>
              <a:t>О ПОРЯДКЕ ФОРМИРОВАНИЯ И ФИНАНСОВОГО ОБЕСПЕЧЕНИЯ ГОСУДАРСТВЕННОГО  ЗАДАНИЯ НА ОКАЗАНИЕ ГОСУДАРСТВЕННЫХ УСЛУГ  (ВЫПОЛНЕНИЕ РАБОТ) ГОСУДАРСТВЕННЫМИ УЧРЕЖДЕНИЯМИ </a:t>
            </a:r>
            <a:r>
              <a:rPr lang="ru-RU" b="1" dirty="0" smtClean="0">
                <a:solidFill>
                  <a:schemeClr val="tx1"/>
                </a:solidFill>
                <a:latin typeface="Times New Roman" pitchFamily="18" charset="0"/>
                <a:ea typeface="Times New Roman" pitchFamily="18" charset="0"/>
                <a:cs typeface="Times New Roman" pitchFamily="18" charset="0"/>
              </a:rPr>
              <a:t>АО</a:t>
            </a:r>
            <a:endParaRPr lang="ru-RU" b="1" dirty="0" smtClean="0">
              <a:solidFill>
                <a:schemeClr val="tx1"/>
              </a:solidFill>
              <a:latin typeface="Times New Roman" pitchFamily="18" charset="0"/>
              <a:cs typeface="Times New Roman" pitchFamily="18" charset="0"/>
            </a:endParaRPr>
          </a:p>
        </p:txBody>
      </p:sp>
      <p:sp>
        <p:nvSpPr>
          <p:cNvPr id="32770" name="Rectangle 2"/>
          <p:cNvSpPr>
            <a:spLocks noChangeArrowheads="1"/>
          </p:cNvSpPr>
          <p:nvPr/>
        </p:nvSpPr>
        <p:spPr bwMode="auto">
          <a:xfrm>
            <a:off x="0" y="1000108"/>
            <a:ext cx="9144000" cy="46671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1600" b="1" i="1" strike="noStrike" cap="none" normalizeH="0" baseline="0" dirty="0" smtClean="0">
                <a:ln>
                  <a:noFill/>
                </a:ln>
                <a:solidFill>
                  <a:srgbClr val="0000FF"/>
                </a:solidFill>
                <a:effectLst/>
                <a:latin typeface="Times New Roman" pitchFamily="18" charset="0"/>
                <a:ea typeface="Times New Roman" pitchFamily="18" charset="0"/>
                <a:cs typeface="Times New Roman" pitchFamily="18" charset="0"/>
              </a:rPr>
              <a:t>18.</a:t>
            </a:r>
            <a:r>
              <a:rPr kumimoji="0" lang="ru-RU" sz="1600" b="1" i="1" strike="noStrike" cap="none" normalizeH="0" dirty="0" smtClean="0">
                <a:ln>
                  <a:noFill/>
                </a:ln>
                <a:solidFill>
                  <a:srgbClr val="0000FF"/>
                </a:solidFill>
                <a:effectLst/>
                <a:latin typeface="Times New Roman" pitchFamily="18" charset="0"/>
                <a:ea typeface="Times New Roman" pitchFamily="18" charset="0"/>
                <a:cs typeface="Times New Roman" pitchFamily="18" charset="0"/>
              </a:rPr>
              <a:t> </a:t>
            </a:r>
            <a:r>
              <a:rPr kumimoji="0" lang="ru-RU" sz="1600" b="1" i="1" u="sng"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Условием предоставления субсидии является заключение соглашения </a:t>
            </a:r>
            <a:r>
              <a:rPr kumimoji="0" lang="ru-RU" sz="1600" b="1" i="1"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о порядке и условиях предоставления субсидии на финансовое обеспечение выполнения государственного задания на оказание государственных услуг (выполнение работ) между исполнительным органом государственной власти, осуществляющим функции и полномочия учредителя, и государственным бюджетным или автономным учреждением АО (далее - соглашение).</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Соглашение заключается в соответствии с примерной </a:t>
            </a:r>
            <a:r>
              <a:rPr kumimoji="0" lang="ru-RU" sz="1600" b="1" i="0" u="none" strike="noStrike" cap="none" normalizeH="0" baseline="0" dirty="0" smtClean="0">
                <a:ln>
                  <a:noFill/>
                </a:ln>
                <a:solidFill>
                  <a:srgbClr val="0000FF"/>
                </a:solidFill>
                <a:effectLst/>
                <a:latin typeface="Times New Roman" pitchFamily="18" charset="0"/>
                <a:ea typeface="Times New Roman" pitchFamily="18" charset="0"/>
                <a:cs typeface="Times New Roman" pitchFamily="18" charset="0"/>
                <a:hlinkClick r:id="rId2"/>
              </a:rPr>
              <a:t>формой</a:t>
            </a: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согласно приложению N 4 к настоящему Порядку.</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1" i="1"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Соглашение определяет права, обязанности и ответственность сторон, в том числе объем и периодичность перечисления субсидии в течение финансового года.</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Соглашение должно быть подписано исполнительным органом государственной власти, осуществляющим функции и полномочия учредителя и государственным бюджетным или автономным учреждением АО, в течение пятнадцати рабочих дней со дня получения выписок из сводной бюджетной росписи на очередной финансовый год и на плановый период, но не позднее начала очередного финансового года.</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Исполнительный орган государственной власти, осуществляющий функции и полномочия учредителя, вправе вносить изменения в соглашение путем заключения дополнительных соглашений в пределах ассигнований, предусмотренных в бюджете АО, в соответствии со сводной бюджетной росписью. </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Прямоугольник 6"/>
          <p:cNvSpPr/>
          <p:nvPr/>
        </p:nvSpPr>
        <p:spPr>
          <a:xfrm>
            <a:off x="0" y="5934670"/>
            <a:ext cx="9144000" cy="830997"/>
          </a:xfrm>
          <a:prstGeom prst="rect">
            <a:avLst/>
          </a:prstGeom>
        </p:spPr>
        <p:txBody>
          <a:bodyPr wrap="square">
            <a:spAutoFit/>
          </a:bodyPr>
          <a:lstStyle/>
          <a:p>
            <a:r>
              <a:rPr lang="ru-RU" sz="1600" b="1" dirty="0" smtClean="0">
                <a:latin typeface="Times New Roman" pitchFamily="18" charset="0"/>
                <a:cs typeface="Times New Roman" pitchFamily="18" charset="0"/>
              </a:rPr>
              <a:t>      19.   Субсидия перечисляется государственному бюджетному учреждению АО на лицевые счета, открытые в установленном порядке в министерстве финансов АО в соответствии с соглашением.</a:t>
            </a:r>
            <a:endParaRPr lang="ru-RU" sz="16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28596" y="1120677"/>
            <a:ext cx="8143932" cy="2554545"/>
          </a:xfrm>
          <a:prstGeom prst="rect">
            <a:avLst/>
          </a:prstGeom>
        </p:spPr>
        <p:txBody>
          <a:bodyPr wrap="square">
            <a:spAutoFit/>
          </a:bodyPr>
          <a:lstStyle/>
          <a:p>
            <a:pPr algn="ctr"/>
            <a:r>
              <a:rPr lang="ru-RU" sz="2000" b="1" dirty="0" smtClean="0">
                <a:solidFill>
                  <a:srgbClr val="C00000"/>
                </a:solidFill>
              </a:rPr>
              <a:t>Методика</a:t>
            </a:r>
          </a:p>
          <a:p>
            <a:pPr algn="ctr"/>
            <a:r>
              <a:rPr lang="ru-RU" sz="2000" b="1" dirty="0" smtClean="0">
                <a:solidFill>
                  <a:srgbClr val="C00000"/>
                </a:solidFill>
              </a:rPr>
              <a:t>распределения между муниципальными образованиями АО субвенций на обеспечение государственных гарантий реализации прав на получение общедоступного и бесплатного дошкольного, начального общего, основного общего, среднего общего образования в муниципальных общеобразовательных организациях, обеспечение дополнительного образования детей в муниципальных общеобразовательных организациях</a:t>
            </a:r>
            <a:endParaRPr lang="ru-RU" b="1" u="sng" dirty="0" smtClean="0">
              <a:solidFill>
                <a:srgbClr val="C00000"/>
              </a:solidFill>
              <a:latin typeface="Times New Roman" pitchFamily="18" charset="0"/>
              <a:ea typeface="Times New Roman" pitchFamily="18" charset="0"/>
              <a:cs typeface="Times New Roman" pitchFamily="18" charset="0"/>
            </a:endParaRPr>
          </a:p>
        </p:txBody>
      </p:sp>
      <p:sp>
        <p:nvSpPr>
          <p:cNvPr id="5" name="Скругленный прямоугольник 4"/>
          <p:cNvSpPr/>
          <p:nvPr/>
        </p:nvSpPr>
        <p:spPr>
          <a:xfrm>
            <a:off x="1214414" y="0"/>
            <a:ext cx="7929586" cy="100010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400" b="1" dirty="0" smtClean="0"/>
              <a:t>Предложения</a:t>
            </a:r>
            <a:r>
              <a:rPr lang="ru-RU" b="1" dirty="0" smtClean="0"/>
              <a:t> к Закону АО </a:t>
            </a:r>
            <a:endParaRPr lang="en-US" b="1" dirty="0" smtClean="0"/>
          </a:p>
          <a:p>
            <a:pPr algn="ctr"/>
            <a:r>
              <a:rPr lang="ru-RU" b="1" dirty="0" smtClean="0"/>
              <a:t>«О межбюджетных отношениях в АО» </a:t>
            </a:r>
            <a:endParaRPr lang="en-US" b="1" dirty="0" smtClean="0"/>
          </a:p>
          <a:p>
            <a:pPr algn="ctr"/>
            <a:r>
              <a:rPr lang="ru-RU" b="1" dirty="0" smtClean="0"/>
              <a:t>«Приложение 15</a:t>
            </a:r>
            <a:r>
              <a:rPr lang="en-US" b="1" dirty="0" smtClean="0"/>
              <a:t> </a:t>
            </a:r>
            <a:r>
              <a:rPr lang="ru-RU" b="1" dirty="0" smtClean="0"/>
              <a:t>к Закону АО «О межбюджетных отношениях</a:t>
            </a:r>
            <a:r>
              <a:rPr lang="en-US" b="1" dirty="0" smtClean="0"/>
              <a:t> </a:t>
            </a:r>
            <a:r>
              <a:rPr lang="ru-RU" b="1" dirty="0" smtClean="0"/>
              <a:t>в АО»</a:t>
            </a:r>
          </a:p>
        </p:txBody>
      </p:sp>
      <p:sp>
        <p:nvSpPr>
          <p:cNvPr id="46081" name="Rectangle 1"/>
          <p:cNvSpPr>
            <a:spLocks noChangeArrowheads="1"/>
          </p:cNvSpPr>
          <p:nvPr/>
        </p:nvSpPr>
        <p:spPr bwMode="auto">
          <a:xfrm>
            <a:off x="0" y="3643314"/>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800" b="1" i="0" u="sng" strike="noStrike" cap="none" normalizeH="0" baseline="0" dirty="0" smtClean="0">
                <a:ln>
                  <a:noFill/>
                </a:ln>
                <a:solidFill>
                  <a:srgbClr val="E36C0A"/>
                </a:solidFill>
                <a:effectLst/>
                <a:latin typeface="Times New Roman" pitchFamily="18" charset="0"/>
                <a:ea typeface="Times New Roman" pitchFamily="18" charset="0"/>
                <a:cs typeface="Times New Roman" pitchFamily="18" charset="0"/>
              </a:rPr>
              <a:t>    Субвенции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000" b="1" i="0" u="sng" strike="noStrike" cap="none" normalizeH="0" baseline="0" dirty="0" smtClean="0">
              <a:ln>
                <a:noFill/>
              </a:ln>
              <a:solidFill>
                <a:srgbClr val="E36C0A"/>
              </a:solidFill>
              <a:effectLst/>
              <a:latin typeface="Times New Roman" pitchFamily="18"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представляются бюджетам муниципальных районов (городских округов) АО на финансирование расходов на оплату труда работников муниципальных общеобразовательных организаций (</a:t>
            </a:r>
            <a:r>
              <a:rPr kumimoji="0" lang="ru-RU" b="1" i="0" u="sng" strike="noStrike" cap="none" normalizeH="0" baseline="0" dirty="0" smtClean="0">
                <a:ln>
                  <a:noFill/>
                </a:ln>
                <a:solidFill>
                  <a:schemeClr val="accent5">
                    <a:lumMod val="75000"/>
                  </a:schemeClr>
                </a:solidFill>
                <a:effectLst/>
                <a:latin typeface="Times New Roman" pitchFamily="18" charset="0"/>
                <a:ea typeface="Times New Roman" pitchFamily="18" charset="0"/>
                <a:cs typeface="Times New Roman" pitchFamily="18" charset="0"/>
              </a:rPr>
              <a:t>за исключением расходов на оплату труда работников, осуществляющих содержание зданий и сооружений, обустройство прилегающей к ним территории, прочего обслуживающего персонала, не связанного с предоставлением образовательной услуги</a:t>
            </a: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приобретение учебников и учебных пособий, средств обучения, игр, игрушек (за исключением расходов на содержание зданий и оплату коммунальных услуг) (далее - субвенции).</a:t>
            </a:r>
            <a:endParaRPr kumimoji="0" lang="ru-RU"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2976" y="0"/>
            <a:ext cx="8001024" cy="1000108"/>
          </a:xfrm>
          <a:prstGeom prst="roundRect">
            <a:avLst/>
          </a:prstGeom>
        </p:spPr>
        <p:style>
          <a:lnRef idx="1">
            <a:schemeClr val="accent6"/>
          </a:lnRef>
          <a:fillRef idx="1002">
            <a:schemeClr val="lt2"/>
          </a:fillRef>
          <a:effectRef idx="1">
            <a:schemeClr val="accent6"/>
          </a:effectRef>
          <a:fontRef idx="minor">
            <a:schemeClr val="dk1"/>
          </a:fontRef>
        </p:style>
        <p:txBody>
          <a:bodyPr rtlCol="0" anchor="ctr"/>
          <a:lstStyle/>
          <a:p>
            <a:pPr algn="ctr"/>
            <a:endParaRPr lang="ru-RU"/>
          </a:p>
        </p:txBody>
      </p:sp>
      <p:sp>
        <p:nvSpPr>
          <p:cNvPr id="9217" name="Rectangle 1"/>
          <p:cNvSpPr>
            <a:spLocks noChangeArrowheads="1"/>
          </p:cNvSpPr>
          <p:nvPr/>
        </p:nvSpPr>
        <p:spPr bwMode="auto">
          <a:xfrm>
            <a:off x="1142976" y="1"/>
            <a:ext cx="8001024"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ПОСТАНОВЛЕНИЕ </a:t>
            </a:r>
            <a:r>
              <a:rPr lang="ru-RU" sz="1600" b="1" dirty="0" smtClean="0">
                <a:latin typeface="Times New Roman" pitchFamily="18" charset="0"/>
                <a:ea typeface="Times New Roman" pitchFamily="18" charset="0"/>
                <a:cs typeface="Times New Roman" pitchFamily="18" charset="0"/>
              </a:rPr>
              <a:t>ПРАВИТЕЛЬСТВА АО</a:t>
            </a:r>
            <a:endParaRPr lang="ru-RU" sz="1600" b="1" dirty="0" smtClean="0">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от 22 августа 2011 г. N 306-П</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 ПОРЯДКЕ ПРЕДОСТАВЛЕНИЯ СУБСИДИЙ НА ИНЫЕ ЦЕЛИ ГОСУДАРСТВЕННЫМ  БЮДЖЕТНЫМ И АВТОНОМНЫМ УЧРЕЖДЕНИЯМ АО</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218" name="Rectangle 2"/>
          <p:cNvSpPr>
            <a:spLocks noChangeArrowheads="1"/>
          </p:cNvSpPr>
          <p:nvPr/>
        </p:nvSpPr>
        <p:spPr bwMode="auto">
          <a:xfrm>
            <a:off x="0" y="1071546"/>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1" u="sng"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ПОРЯДОК ПРЕДОСТАВЛЕНИЯ СУБСИДИЙ НА ИНЫЕ ЦЕЛИ ГОСУДАРСТВЕННЫМ БЮДЖЕТНЫМ И АВТОНОМНЫМ УЧРЕЖДЕНИЯМ АО</a:t>
            </a:r>
            <a:endParaRPr kumimoji="0" lang="ru-RU" sz="1400" b="1" i="1" u="sng" strike="noStrike" cap="none" normalizeH="0" baseline="0" dirty="0" smtClean="0">
              <a:ln>
                <a:noFill/>
              </a:ln>
              <a:solidFill>
                <a:srgbClr val="C00000"/>
              </a:solidFill>
              <a:effectLst/>
              <a:latin typeface="Times New Roman" pitchFamily="18" charset="0"/>
              <a:cs typeface="Times New Roman" pitchFamily="18" charset="0"/>
            </a:endParaRPr>
          </a:p>
        </p:txBody>
      </p:sp>
      <p:sp>
        <p:nvSpPr>
          <p:cNvPr id="6" name="Прямоугольник 5"/>
          <p:cNvSpPr/>
          <p:nvPr/>
        </p:nvSpPr>
        <p:spPr>
          <a:xfrm>
            <a:off x="0" y="1500174"/>
            <a:ext cx="9144000" cy="4770537"/>
          </a:xfrm>
          <a:prstGeom prst="rect">
            <a:avLst/>
          </a:prstGeom>
        </p:spPr>
        <p:txBody>
          <a:bodyPr wrap="square">
            <a:spAutoFit/>
          </a:bodyPr>
          <a:lstStyle/>
          <a:p>
            <a:r>
              <a:rPr lang="ru-RU" sz="1600" b="1" dirty="0" smtClean="0"/>
              <a:t>2. Субсидии государственным учреждениям предоставляются на следующие цели:</a:t>
            </a:r>
          </a:p>
          <a:p>
            <a:pPr>
              <a:buFontTx/>
              <a:buChar char="-"/>
            </a:pPr>
            <a:r>
              <a:rPr lang="ru-RU" sz="1600" b="1" dirty="0" smtClean="0"/>
              <a:t>реализацию мероприятий, направленных на развитие государственного учреждения АО, перечень которых определяется и утверждается ИОГВ АО, осуществляющим функции и полномочия учредителя государственного учреждения АО, за исключением бюджетных инвестиций в объекты капитального строительства и реконструкции государственной собственности АО;</a:t>
            </a:r>
          </a:p>
          <a:p>
            <a:pPr>
              <a:buFontTx/>
              <a:buChar char="-"/>
            </a:pPr>
            <a:r>
              <a:rPr lang="ru-RU" sz="1600" b="1" dirty="0" smtClean="0"/>
              <a:t>- проведение капитального ремонта и приобретение основных средств, не включаемых в нормативные затраты, связанные с выполнением государственного задания;</a:t>
            </a:r>
          </a:p>
          <a:p>
            <a:r>
              <a:rPr lang="ru-RU" sz="1600" b="1" dirty="0" smtClean="0"/>
              <a:t>- реализацию мероприятий, проводимых в рамках долгосрочных и ведомственных целевых программ, не включаемых в государственное задание и не относящихся к бюджетным инвестициям;</a:t>
            </a:r>
          </a:p>
          <a:p>
            <a:r>
              <a:rPr lang="ru-RU" sz="1600" b="1" dirty="0" smtClean="0"/>
              <a:t>- финансовое обеспечение расходов на проезд детей-сирот и детей, оставшихся без попечения родителей, учащихся (воспитанников) учреждений образования;</a:t>
            </a:r>
          </a:p>
          <a:p>
            <a:pPr>
              <a:buFontTx/>
              <a:buChar char="-"/>
            </a:pPr>
            <a:r>
              <a:rPr lang="ru-RU" sz="1600" b="1" dirty="0" smtClean="0"/>
              <a:t>питание детей-сирот и детей, оставшихся без попечения родителей, лиц из числа детей-сирот и детей, оставшихся без попечения родителей, обучающихся и воспитывающихся в областных государственных образовательных учреждениях АО;</a:t>
            </a:r>
          </a:p>
          <a:p>
            <a:pPr>
              <a:buFontTx/>
              <a:buChar char="-"/>
            </a:pPr>
            <a:r>
              <a:rPr lang="ru-RU" sz="1600" b="1" dirty="0" smtClean="0"/>
              <a:t>- иные расходы, не относящиеся к публичным обязательствам перед физическим лицом, подлежащим исполнению в денежной форме, к бюджетным инвестициям и не включаемые в субсидии на возмещение нормативных затрат на оказание государственных услуг (выполнение работ) в соответствии с государственным заданием.</a:t>
            </a:r>
            <a:endParaRPr lang="ru-RU" sz="1600" b="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1142976" y="0"/>
            <a:ext cx="8001024" cy="1000108"/>
          </a:xfrm>
          <a:prstGeom prst="roundRect">
            <a:avLst/>
          </a:prstGeom>
        </p:spPr>
        <p:style>
          <a:lnRef idx="1">
            <a:schemeClr val="accent6"/>
          </a:lnRef>
          <a:fillRef idx="1002">
            <a:schemeClr val="lt2"/>
          </a:fillRef>
          <a:effectRef idx="1">
            <a:schemeClr val="accent6"/>
          </a:effectRef>
          <a:fontRef idx="minor">
            <a:schemeClr val="dk1"/>
          </a:fontRef>
        </p:style>
        <p:txBody>
          <a:bodyPr rtlCol="0" anchor="ctr"/>
          <a:lstStyle/>
          <a:p>
            <a:pPr algn="ctr" eaLnBrk="0" fontAlgn="base" hangingPunct="0">
              <a:spcBef>
                <a:spcPct val="0"/>
              </a:spcBef>
              <a:spcAft>
                <a:spcPct val="0"/>
              </a:spcAft>
            </a:pPr>
            <a:r>
              <a:rPr lang="ru-RU" sz="1500" b="1" dirty="0" smtClean="0">
                <a:solidFill>
                  <a:schemeClr val="tx1"/>
                </a:solidFill>
                <a:latin typeface="Times New Roman" pitchFamily="18" charset="0"/>
                <a:ea typeface="Times New Roman" pitchFamily="18" charset="0"/>
                <a:cs typeface="Times New Roman" pitchFamily="18" charset="0"/>
              </a:rPr>
              <a:t>ПОСТАНОВЛЕНИЕ </a:t>
            </a:r>
            <a:r>
              <a:rPr lang="ru-RU" sz="1500" b="1" dirty="0" smtClean="0">
                <a:latin typeface="Times New Roman" pitchFamily="18" charset="0"/>
                <a:ea typeface="Times New Roman" pitchFamily="18" charset="0"/>
                <a:cs typeface="Times New Roman" pitchFamily="18" charset="0"/>
              </a:rPr>
              <a:t>ПРАВИТЕЛЬСТВА АО</a:t>
            </a:r>
            <a:endParaRPr lang="ru-RU" sz="1500" b="1" dirty="0" smtClean="0">
              <a:latin typeface="Times New Roman" pitchFamily="18" charset="0"/>
              <a:cs typeface="Times New Roman" pitchFamily="18" charset="0"/>
            </a:endParaRPr>
          </a:p>
          <a:p>
            <a:pPr lvl="0" algn="ctr" eaLnBrk="0" fontAlgn="base" hangingPunct="0">
              <a:spcBef>
                <a:spcPct val="0"/>
              </a:spcBef>
              <a:spcAft>
                <a:spcPct val="0"/>
              </a:spcAft>
            </a:pPr>
            <a:r>
              <a:rPr lang="ru-RU" sz="1500" b="1" dirty="0" smtClean="0">
                <a:solidFill>
                  <a:schemeClr val="tx1"/>
                </a:solidFill>
                <a:latin typeface="Times New Roman" pitchFamily="18" charset="0"/>
                <a:ea typeface="Times New Roman" pitchFamily="18" charset="0"/>
                <a:cs typeface="Times New Roman" pitchFamily="18" charset="0"/>
              </a:rPr>
              <a:t>от 22 августа 2011 г. N 306-П</a:t>
            </a:r>
            <a:endParaRPr lang="ru-RU" sz="15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500" b="1" dirty="0" smtClean="0">
                <a:solidFill>
                  <a:schemeClr val="tx1"/>
                </a:solidFill>
                <a:latin typeface="Times New Roman" pitchFamily="18" charset="0"/>
                <a:ea typeface="Times New Roman" pitchFamily="18" charset="0"/>
                <a:cs typeface="Times New Roman" pitchFamily="18" charset="0"/>
              </a:rPr>
              <a:t>О ПОРЯДКЕ ПРЕДОСТАВЛЕНИЯ СУБСИДИЙ НА ИНЫЕ ЦЕЛИ ГОСУДАРСТВЕННЫМ  БЮДЖЕТНЫМ И АВТОНОМНЫМ УЧРЕЖДЕНИЯМ АО</a:t>
            </a:r>
            <a:endParaRPr lang="ru-RU" sz="1500" b="1" dirty="0" smtClean="0">
              <a:solidFill>
                <a:schemeClr val="tx1"/>
              </a:solidFill>
              <a:latin typeface="Times New Roman" pitchFamily="18" charset="0"/>
              <a:cs typeface="Times New Roman" pitchFamily="18" charset="0"/>
            </a:endParaRPr>
          </a:p>
        </p:txBody>
      </p:sp>
      <p:sp>
        <p:nvSpPr>
          <p:cNvPr id="5" name="Прямоугольник 4"/>
          <p:cNvSpPr/>
          <p:nvPr/>
        </p:nvSpPr>
        <p:spPr>
          <a:xfrm>
            <a:off x="0" y="1142984"/>
            <a:ext cx="9144000" cy="5775187"/>
          </a:xfrm>
          <a:prstGeom prst="rect">
            <a:avLst/>
          </a:prstGeom>
        </p:spPr>
        <p:txBody>
          <a:bodyPr wrap="square">
            <a:spAutoFit/>
          </a:bodyPr>
          <a:lstStyle/>
          <a:p>
            <a:r>
              <a:rPr lang="ru-RU" b="1" dirty="0" smtClean="0"/>
              <a:t>5. Объем субсидий, предоставляемых на цели, предусмотренные </a:t>
            </a:r>
            <a:r>
              <a:rPr lang="ru-RU" b="1" dirty="0" smtClean="0">
                <a:hlinkClick r:id="" action="ppaction://hlinkfile" tooltip="Ссылка на текущий документ"/>
              </a:rPr>
              <a:t>абзацами вторым</a:t>
            </a:r>
            <a:r>
              <a:rPr lang="ru-RU" b="1" dirty="0" smtClean="0"/>
              <a:t> - </a:t>
            </a:r>
            <a:r>
              <a:rPr lang="ru-RU" b="1" dirty="0" smtClean="0">
                <a:hlinkClick r:id="" action="ppaction://hlinkfile" tooltip="Ссылка на текущий документ"/>
              </a:rPr>
              <a:t>четвертым</a:t>
            </a:r>
            <a:r>
              <a:rPr lang="ru-RU" b="1" dirty="0" smtClean="0"/>
              <a:t>, </a:t>
            </a:r>
            <a:r>
              <a:rPr lang="ru-RU" b="1" dirty="0" smtClean="0">
                <a:hlinkClick r:id="" action="ppaction://hlinkfile" tooltip="Ссылка на текущий документ"/>
              </a:rPr>
              <a:t>седьмым пункта 2</a:t>
            </a:r>
            <a:r>
              <a:rPr lang="ru-RU" b="1" dirty="0" smtClean="0"/>
              <a:t> настоящего Порядка, определяется на основании </a:t>
            </a:r>
            <a:r>
              <a:rPr lang="ru-RU" b="1" i="1" dirty="0" smtClean="0">
                <a:solidFill>
                  <a:srgbClr val="C00000"/>
                </a:solidFill>
              </a:rPr>
              <a:t>финансово-экономического обоснования</a:t>
            </a:r>
            <a:r>
              <a:rPr lang="ru-RU" b="1" dirty="0" smtClean="0"/>
              <a:t>, представляемого государственным учреждением отраслевому органу.</a:t>
            </a:r>
          </a:p>
          <a:p>
            <a:r>
              <a:rPr lang="ru-RU" b="1" i="1" dirty="0" smtClean="0">
                <a:solidFill>
                  <a:srgbClr val="C00000"/>
                </a:solidFill>
              </a:rPr>
              <a:t>    Финансово-экономическое обоснование </a:t>
            </a:r>
            <a:r>
              <a:rPr lang="ru-RU" b="1" dirty="0" smtClean="0"/>
              <a:t>должно содержать калькуляцию статей планируемых расходов, подтверждаемую имеющимися в распоряжении </a:t>
            </a:r>
          </a:p>
          <a:p>
            <a:pPr>
              <a:buFont typeface="Wingdings" pitchFamily="2" charset="2"/>
              <a:buChar char="v"/>
            </a:pPr>
            <a:r>
              <a:rPr lang="ru-RU" b="1" i="1" u="sng" dirty="0" smtClean="0">
                <a:solidFill>
                  <a:schemeClr val="accent5">
                    <a:lumMod val="50000"/>
                  </a:schemeClr>
                </a:solidFill>
              </a:rPr>
              <a:t>сметами,     </a:t>
            </a:r>
          </a:p>
          <a:p>
            <a:pPr>
              <a:buFont typeface="Wingdings" pitchFamily="2" charset="2"/>
              <a:buChar char="v"/>
            </a:pPr>
            <a:r>
              <a:rPr lang="ru-RU" b="1" i="1" u="sng" dirty="0" smtClean="0">
                <a:solidFill>
                  <a:schemeClr val="accent5">
                    <a:lumMod val="50000"/>
                  </a:schemeClr>
                </a:solidFill>
              </a:rPr>
              <a:t>прайс-листами (коммерческими предложениями) поставщиков, </a:t>
            </a:r>
          </a:p>
          <a:p>
            <a:pPr>
              <a:buFont typeface="Wingdings" pitchFamily="2" charset="2"/>
              <a:buChar char="v"/>
            </a:pPr>
            <a:r>
              <a:rPr lang="ru-RU" b="1" i="1" u="sng" dirty="0" smtClean="0">
                <a:solidFill>
                  <a:schemeClr val="accent5">
                    <a:lumMod val="50000"/>
                  </a:schemeClr>
                </a:solidFill>
              </a:rPr>
              <a:t>расчетами нормативных затрат или нормативными правовыми актами, устанавливающими порядок определения или размер обязательств, подлежащих исполнению государственными учреждениями за счет указанных субсидий, подтверждающих расчетов объема субсидии и ее целевого назначения.</a:t>
            </a:r>
          </a:p>
          <a:p>
            <a:r>
              <a:rPr lang="ru-RU" b="1" dirty="0" smtClean="0"/>
              <a:t>     В случае предоставления субсидии на прочие расходные обязательства государственному учреждению отраслевой орган при анализе финансово-экономического обоснования проводит </a:t>
            </a:r>
            <a:r>
              <a:rPr lang="ru-RU" b="1" u="sng" dirty="0" smtClean="0"/>
              <a:t>сравнение</a:t>
            </a:r>
            <a:r>
              <a:rPr lang="ru-RU" b="1" dirty="0" smtClean="0"/>
              <a:t> расчетного объема субсидии с имеющимися </a:t>
            </a:r>
            <a:r>
              <a:rPr lang="ru-RU" b="1" u="sng" dirty="0" smtClean="0"/>
              <a:t>аналогичными предложениями </a:t>
            </a:r>
            <a:r>
              <a:rPr lang="ru-RU" b="1" dirty="0" smtClean="0"/>
              <a:t>на поставку товаров, выполнение работ, оказание услуг </a:t>
            </a:r>
            <a:r>
              <a:rPr lang="ru-RU" b="1" u="sng" dirty="0" smtClean="0"/>
              <a:t>других хозяйствующих субъектов</a:t>
            </a:r>
            <a:r>
              <a:rPr lang="ru-RU" b="1" dirty="0" smtClean="0"/>
              <a:t>. </a:t>
            </a:r>
          </a:p>
          <a:p>
            <a:r>
              <a:rPr lang="ru-RU" b="1" dirty="0" smtClean="0"/>
              <a:t>    </a:t>
            </a:r>
            <a:r>
              <a:rPr lang="ru-RU" b="1" i="1" dirty="0" smtClean="0">
                <a:solidFill>
                  <a:srgbClr val="FF0000"/>
                </a:solidFill>
              </a:rPr>
              <a:t>В случае превышения </a:t>
            </a:r>
            <a:r>
              <a:rPr lang="ru-RU" b="1" dirty="0" smtClean="0"/>
              <a:t>заявленного государственным учреждением объема субсидии на прочие расходные обязательства </a:t>
            </a:r>
            <a:r>
              <a:rPr lang="ru-RU" b="1" i="1" dirty="0" smtClean="0">
                <a:solidFill>
                  <a:srgbClr val="FF0000"/>
                </a:solidFill>
              </a:rPr>
              <a:t>по сравнению с рыночными предложениями </a:t>
            </a:r>
            <a:r>
              <a:rPr lang="ru-RU" b="1" dirty="0" smtClean="0"/>
              <a:t>при расчете объема субсидии используются </a:t>
            </a:r>
            <a:r>
              <a:rPr lang="ru-RU" b="1" i="1" dirty="0" smtClean="0">
                <a:solidFill>
                  <a:srgbClr val="FF0000"/>
                </a:solidFill>
              </a:rPr>
              <a:t>предложения хозяйствующих субъектов.</a:t>
            </a:r>
            <a:endParaRPr lang="ru-RU" b="1" i="1" dirty="0">
              <a:solidFill>
                <a:srgbClr val="FF0000"/>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1142976" y="0"/>
            <a:ext cx="8001024" cy="928670"/>
          </a:xfrm>
          <a:prstGeom prst="roundRect">
            <a:avLst/>
          </a:prstGeom>
        </p:spPr>
        <p:style>
          <a:lnRef idx="1">
            <a:schemeClr val="accent6"/>
          </a:lnRef>
          <a:fillRef idx="1002">
            <a:schemeClr val="lt2"/>
          </a:fillRef>
          <a:effectRef idx="1">
            <a:schemeClr val="accent6"/>
          </a:effectRef>
          <a:fontRef idx="minor">
            <a:schemeClr val="dk1"/>
          </a:fontRef>
        </p:style>
        <p:txBody>
          <a:bodyPr rtlCol="0" anchor="ctr"/>
          <a:lstStyle/>
          <a:p>
            <a:pPr algn="ctr" eaLnBrk="0" fontAlgn="base" hangingPunct="0">
              <a:spcBef>
                <a:spcPct val="0"/>
              </a:spcBef>
              <a:spcAft>
                <a:spcPct val="0"/>
              </a:spcAft>
            </a:pPr>
            <a:r>
              <a:rPr lang="ru-RU" sz="1500" b="1" dirty="0" smtClean="0">
                <a:solidFill>
                  <a:schemeClr val="tx1"/>
                </a:solidFill>
                <a:latin typeface="Times New Roman" pitchFamily="18" charset="0"/>
                <a:ea typeface="Times New Roman" pitchFamily="18" charset="0"/>
                <a:cs typeface="Times New Roman" pitchFamily="18" charset="0"/>
              </a:rPr>
              <a:t>ПОСТАНОВЛЕНИЕ </a:t>
            </a:r>
            <a:r>
              <a:rPr lang="ru-RU" sz="1500" b="1" dirty="0" smtClean="0">
                <a:latin typeface="Times New Roman" pitchFamily="18" charset="0"/>
                <a:ea typeface="Times New Roman" pitchFamily="18" charset="0"/>
                <a:cs typeface="Times New Roman" pitchFamily="18" charset="0"/>
              </a:rPr>
              <a:t>ПРАВИТЕЛЬСТВА АО</a:t>
            </a:r>
            <a:endParaRPr lang="ru-RU" sz="1500" b="1" dirty="0" smtClean="0">
              <a:latin typeface="Times New Roman" pitchFamily="18" charset="0"/>
              <a:cs typeface="Times New Roman" pitchFamily="18" charset="0"/>
            </a:endParaRPr>
          </a:p>
          <a:p>
            <a:pPr lvl="0" algn="ctr" eaLnBrk="0" fontAlgn="base" hangingPunct="0">
              <a:spcBef>
                <a:spcPct val="0"/>
              </a:spcBef>
              <a:spcAft>
                <a:spcPct val="0"/>
              </a:spcAft>
            </a:pPr>
            <a:r>
              <a:rPr lang="ru-RU" sz="1500" b="1" dirty="0" smtClean="0">
                <a:solidFill>
                  <a:schemeClr val="tx1"/>
                </a:solidFill>
                <a:latin typeface="Times New Roman" pitchFamily="18" charset="0"/>
                <a:ea typeface="Times New Roman" pitchFamily="18" charset="0"/>
                <a:cs typeface="Times New Roman" pitchFamily="18" charset="0"/>
              </a:rPr>
              <a:t>от 22 августа 2011 г. N 306-П</a:t>
            </a:r>
            <a:endParaRPr lang="ru-RU" sz="15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500" b="1" dirty="0" smtClean="0">
                <a:solidFill>
                  <a:schemeClr val="tx1"/>
                </a:solidFill>
                <a:latin typeface="Times New Roman" pitchFamily="18" charset="0"/>
                <a:ea typeface="Times New Roman" pitchFamily="18" charset="0"/>
                <a:cs typeface="Times New Roman" pitchFamily="18" charset="0"/>
              </a:rPr>
              <a:t>О ПОРЯДКЕ ПРЕДОСТАВЛЕНИЯ СУБСИДИЙ НА ИНЫЕ ЦЕЛИ ГОСУДАРСТВЕННЫМ  БЮДЖЕТНЫМ И АВТОНОМНЫМ УЧРЕЖДЕНИЯМ АО</a:t>
            </a:r>
            <a:endParaRPr lang="ru-RU" sz="1500" b="1" dirty="0" smtClean="0">
              <a:solidFill>
                <a:schemeClr val="tx1"/>
              </a:solidFill>
              <a:latin typeface="Times New Roman" pitchFamily="18" charset="0"/>
              <a:cs typeface="Times New Roman" pitchFamily="18" charset="0"/>
            </a:endParaRPr>
          </a:p>
        </p:txBody>
      </p:sp>
      <p:sp>
        <p:nvSpPr>
          <p:cNvPr id="5" name="Прямоугольник 4"/>
          <p:cNvSpPr/>
          <p:nvPr/>
        </p:nvSpPr>
        <p:spPr>
          <a:xfrm>
            <a:off x="0" y="928670"/>
            <a:ext cx="8786842" cy="2308324"/>
          </a:xfrm>
          <a:prstGeom prst="rect">
            <a:avLst/>
          </a:prstGeom>
        </p:spPr>
        <p:txBody>
          <a:bodyPr wrap="square">
            <a:spAutoFit/>
          </a:bodyPr>
          <a:lstStyle/>
          <a:p>
            <a:r>
              <a:rPr lang="ru-RU" b="1" dirty="0" smtClean="0"/>
              <a:t>7. Субсидии предоставляются в соответствии с соглашением о предоставлении субсидии на иные цели, заключенным между отраслевым органом и государственным учреждением. Соглашение о предоставлении субсидии на иные цели заключается в соответствии с примерной </a:t>
            </a:r>
            <a:r>
              <a:rPr lang="ru-RU" b="1" dirty="0" smtClean="0">
                <a:hlinkClick r:id="" action="ppaction://hlinkfile" tooltip="Ссылка на текущий документ"/>
              </a:rPr>
              <a:t>формой</a:t>
            </a:r>
            <a:r>
              <a:rPr lang="ru-RU" b="1" dirty="0" smtClean="0"/>
              <a:t>, прилагаемой к  Порядку.</a:t>
            </a:r>
          </a:p>
          <a:p>
            <a:r>
              <a:rPr lang="ru-RU" b="1" dirty="0" smtClean="0"/>
              <a:t>Соглашение должно быть подписано отраслевым органом и государственным учреждением </a:t>
            </a:r>
            <a:r>
              <a:rPr lang="ru-RU" b="1" i="1" u="sng" dirty="0" smtClean="0">
                <a:solidFill>
                  <a:srgbClr val="FF0000"/>
                </a:solidFill>
              </a:rPr>
              <a:t>в течение пятнадцати рабочих дней </a:t>
            </a:r>
            <a:r>
              <a:rPr lang="ru-RU" b="1" dirty="0" smtClean="0"/>
              <a:t>со дня получения выписок из сводной бюджетной росписи на очередной финансовый год и плановый период, но не позднее начала очередного финансового года</a:t>
            </a:r>
            <a:endParaRPr lang="ru-RU" b="1" dirty="0"/>
          </a:p>
        </p:txBody>
      </p:sp>
      <p:sp>
        <p:nvSpPr>
          <p:cNvPr id="6" name="Прямоугольник 5"/>
          <p:cNvSpPr/>
          <p:nvPr/>
        </p:nvSpPr>
        <p:spPr>
          <a:xfrm>
            <a:off x="0" y="3214686"/>
            <a:ext cx="9144000" cy="3836195"/>
          </a:xfrm>
          <a:prstGeom prst="rect">
            <a:avLst/>
          </a:prstGeom>
        </p:spPr>
        <p:txBody>
          <a:bodyPr wrap="square">
            <a:spAutoFit/>
          </a:bodyPr>
          <a:lstStyle/>
          <a:p>
            <a:r>
              <a:rPr lang="ru-RU" b="1" dirty="0" smtClean="0"/>
              <a:t>8. Отраслевой орган вправе вносить изменения в соглашение путем заключения </a:t>
            </a:r>
            <a:r>
              <a:rPr lang="ru-RU" b="1" dirty="0" err="1" smtClean="0"/>
              <a:t>допсоглашений</a:t>
            </a:r>
            <a:r>
              <a:rPr lang="ru-RU" b="1" dirty="0" smtClean="0"/>
              <a:t> в пределах ассигнований, предусмотренных в бюджете АО соответствии со сводной бюджетной росписью, а также лимитами бюджетных обязательств, доведенных до отраслевого органа.</a:t>
            </a:r>
          </a:p>
          <a:p>
            <a:r>
              <a:rPr lang="ru-RU" b="1" dirty="0" smtClean="0"/>
              <a:t>    В случае </a:t>
            </a:r>
            <a:r>
              <a:rPr lang="ru-RU" b="1" dirty="0" smtClean="0">
                <a:solidFill>
                  <a:srgbClr val="C00000"/>
                </a:solidFill>
              </a:rPr>
              <a:t>выявления в течение финансового года дополнительной потребности </a:t>
            </a:r>
            <a:r>
              <a:rPr lang="ru-RU" b="1" dirty="0" smtClean="0"/>
              <a:t>в предоставлении субсидии государственное учреждение </a:t>
            </a:r>
            <a:r>
              <a:rPr lang="ru-RU" b="1" dirty="0" smtClean="0">
                <a:solidFill>
                  <a:srgbClr val="C00000"/>
                </a:solidFill>
              </a:rPr>
              <a:t>вправе обращаться </a:t>
            </a:r>
            <a:r>
              <a:rPr lang="ru-RU" b="1" dirty="0" smtClean="0"/>
              <a:t>в отраслевой орган с предложением об изменении объема предоставляемой субсидии, прилагая материалы, указанные в </a:t>
            </a:r>
            <a:r>
              <a:rPr lang="ru-RU" b="1" dirty="0" smtClean="0">
                <a:hlinkClick r:id="" action="ppaction://hlinkfile" tooltip="Ссылка на текущий документ"/>
              </a:rPr>
              <a:t>пунктах 4</a:t>
            </a:r>
            <a:r>
              <a:rPr lang="ru-RU" b="1" dirty="0" smtClean="0"/>
              <a:t>, </a:t>
            </a:r>
            <a:r>
              <a:rPr lang="ru-RU" b="1" dirty="0" smtClean="0">
                <a:hlinkClick r:id="" action="ppaction://hlinkfile" tooltip="Ссылка на текущий документ"/>
              </a:rPr>
              <a:t>5</a:t>
            </a:r>
            <a:r>
              <a:rPr lang="ru-RU" b="1" dirty="0" smtClean="0"/>
              <a:t> настоящего Порядка.</a:t>
            </a:r>
          </a:p>
          <a:p>
            <a:r>
              <a:rPr lang="ru-RU" b="1" dirty="0" smtClean="0"/>
              <a:t>    В случае возникновения необходимости в течение текущего финансового года в предоставлении субсидий государственным учреждениям соответствующим отраслевым органом в установленном порядке подготавливаются предложения о внесении изменений в закон АО о бюджете АО. Предоставление субсидий госучреждениям  осуществляется в соответствии с </a:t>
            </a:r>
            <a:r>
              <a:rPr lang="ru-RU" b="1" dirty="0" smtClean="0">
                <a:hlinkClick r:id="" action="ppaction://hlinkfile" tooltip="Ссылка на текущий документ"/>
              </a:rPr>
              <a:t>пунктами 4</a:t>
            </a:r>
            <a:r>
              <a:rPr lang="ru-RU" b="1" dirty="0" smtClean="0"/>
              <a:t> - </a:t>
            </a:r>
            <a:r>
              <a:rPr lang="ru-RU" b="1" dirty="0" smtClean="0">
                <a:hlinkClick r:id="" action="ppaction://hlinkfile" tooltip="Ссылка на текущий документ"/>
              </a:rPr>
              <a:t>7</a:t>
            </a:r>
            <a:r>
              <a:rPr lang="ru-RU" b="1" dirty="0" smtClean="0"/>
              <a:t> Порядка.</a:t>
            </a:r>
            <a:endParaRPr lang="ru-RU" b="1"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1142976" y="0"/>
            <a:ext cx="8001024" cy="1071546"/>
          </a:xfrm>
          <a:prstGeom prst="roundRect">
            <a:avLst/>
          </a:prstGeom>
        </p:spPr>
        <p:style>
          <a:lnRef idx="1">
            <a:schemeClr val="accent6"/>
          </a:lnRef>
          <a:fillRef idx="1002">
            <a:schemeClr val="lt2"/>
          </a:fillRef>
          <a:effectRef idx="1">
            <a:schemeClr val="accent6"/>
          </a:effectRef>
          <a:fontRef idx="minor">
            <a:schemeClr val="dk1"/>
          </a:fontRef>
        </p:style>
        <p:txBody>
          <a:bodyPr rtlCol="0" anchor="ctr"/>
          <a:lstStyle/>
          <a:p>
            <a:pPr algn="ctr" eaLnBrk="0" fontAlgn="base" hangingPunct="0">
              <a:spcBef>
                <a:spcPct val="0"/>
              </a:spcBef>
              <a:spcAft>
                <a:spcPct val="0"/>
              </a:spcAft>
            </a:pPr>
            <a:r>
              <a:rPr lang="ru-RU" sz="1500" b="1" dirty="0" smtClean="0">
                <a:solidFill>
                  <a:schemeClr val="tx1"/>
                </a:solidFill>
                <a:latin typeface="Times New Roman" pitchFamily="18" charset="0"/>
                <a:ea typeface="Times New Roman" pitchFamily="18" charset="0"/>
                <a:cs typeface="Times New Roman" pitchFamily="18" charset="0"/>
              </a:rPr>
              <a:t>ПОСТАНОВЛЕНИЕ </a:t>
            </a:r>
            <a:r>
              <a:rPr lang="ru-RU" sz="1500" b="1" dirty="0" smtClean="0">
                <a:latin typeface="Times New Roman" pitchFamily="18" charset="0"/>
                <a:ea typeface="Times New Roman" pitchFamily="18" charset="0"/>
                <a:cs typeface="Times New Roman" pitchFamily="18" charset="0"/>
              </a:rPr>
              <a:t>ПРАВИТЕЛЬСТВА АО</a:t>
            </a:r>
            <a:endParaRPr lang="ru-RU" sz="1500" b="1" dirty="0" smtClean="0">
              <a:latin typeface="Times New Roman" pitchFamily="18" charset="0"/>
              <a:cs typeface="Times New Roman" pitchFamily="18" charset="0"/>
            </a:endParaRPr>
          </a:p>
          <a:p>
            <a:pPr lvl="0" algn="ctr" eaLnBrk="0" fontAlgn="base" hangingPunct="0">
              <a:spcBef>
                <a:spcPct val="0"/>
              </a:spcBef>
              <a:spcAft>
                <a:spcPct val="0"/>
              </a:spcAft>
            </a:pPr>
            <a:r>
              <a:rPr lang="ru-RU" sz="1500" b="1" dirty="0" smtClean="0">
                <a:solidFill>
                  <a:schemeClr val="tx1"/>
                </a:solidFill>
                <a:latin typeface="Times New Roman" pitchFamily="18" charset="0"/>
                <a:ea typeface="Times New Roman" pitchFamily="18" charset="0"/>
                <a:cs typeface="Times New Roman" pitchFamily="18" charset="0"/>
              </a:rPr>
              <a:t>от 22 августа 2011 г. N 306-П</a:t>
            </a:r>
            <a:endParaRPr lang="ru-RU" sz="15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500" b="1" dirty="0" smtClean="0">
                <a:solidFill>
                  <a:schemeClr val="tx1"/>
                </a:solidFill>
                <a:latin typeface="Times New Roman" pitchFamily="18" charset="0"/>
                <a:ea typeface="Times New Roman" pitchFamily="18" charset="0"/>
                <a:cs typeface="Times New Roman" pitchFamily="18" charset="0"/>
              </a:rPr>
              <a:t>О ПОРЯДКЕ ПРЕДОСТАВЛЕНИЯ СУБСИДИЙ НА ИНЫЕ ЦЕЛИ ГОСУДАРСТВЕННЫМ  БЮДЖЕТНЫМ И АВТОНОМНЫМ УЧРЕЖДЕНИЯМ АО</a:t>
            </a:r>
            <a:endParaRPr lang="ru-RU" sz="1500" b="1" dirty="0" smtClean="0">
              <a:solidFill>
                <a:schemeClr val="tx1"/>
              </a:solidFill>
              <a:latin typeface="Times New Roman" pitchFamily="18" charset="0"/>
              <a:cs typeface="Times New Roman" pitchFamily="18" charset="0"/>
            </a:endParaRPr>
          </a:p>
        </p:txBody>
      </p:sp>
      <p:sp>
        <p:nvSpPr>
          <p:cNvPr id="5" name="Прямоугольник 4"/>
          <p:cNvSpPr/>
          <p:nvPr/>
        </p:nvSpPr>
        <p:spPr>
          <a:xfrm>
            <a:off x="214282" y="1214422"/>
            <a:ext cx="8643998" cy="5467411"/>
          </a:xfrm>
          <a:prstGeom prst="rect">
            <a:avLst/>
          </a:prstGeom>
        </p:spPr>
        <p:txBody>
          <a:bodyPr wrap="square">
            <a:spAutoFit/>
          </a:bodyPr>
          <a:lstStyle/>
          <a:p>
            <a:r>
              <a:rPr lang="ru-RU" sz="2000" b="1" dirty="0" smtClean="0">
                <a:latin typeface="Times New Roman" pitchFamily="18" charset="0"/>
                <a:cs typeface="Times New Roman" pitchFamily="18" charset="0"/>
              </a:rPr>
              <a:t>9. Использование субсидий должно осуществляться государственным учреждением при соблюдении следующих условий:</a:t>
            </a:r>
          </a:p>
          <a:p>
            <a:pPr>
              <a:buFont typeface="Wingdings" pitchFamily="2" charset="2"/>
              <a:buChar char="Ø"/>
            </a:pPr>
            <a:r>
              <a:rPr lang="ru-RU" sz="2000" b="1" dirty="0" smtClean="0">
                <a:solidFill>
                  <a:srgbClr val="0070C0"/>
                </a:solidFill>
                <a:latin typeface="Times New Roman" pitchFamily="18" charset="0"/>
                <a:cs typeface="Times New Roman" pitchFamily="18" charset="0"/>
              </a:rPr>
              <a:t>  заключении соглашения с отраслевым органом;</a:t>
            </a:r>
          </a:p>
          <a:p>
            <a:pPr>
              <a:buFont typeface="Wingdings" pitchFamily="2" charset="2"/>
              <a:buChar char="Ø"/>
            </a:pPr>
            <a:endParaRPr lang="ru-RU" sz="2000" b="1" dirty="0" smtClean="0">
              <a:solidFill>
                <a:srgbClr val="0070C0"/>
              </a:solidFill>
              <a:latin typeface="Times New Roman" pitchFamily="18" charset="0"/>
              <a:cs typeface="Times New Roman" pitchFamily="18" charset="0"/>
            </a:endParaRPr>
          </a:p>
          <a:p>
            <a:pPr>
              <a:buFont typeface="Wingdings" pitchFamily="2" charset="2"/>
              <a:buChar char="Ø"/>
            </a:pPr>
            <a:r>
              <a:rPr lang="ru-RU" sz="2000" b="1" dirty="0" smtClean="0">
                <a:solidFill>
                  <a:srgbClr val="0070C0"/>
                </a:solidFill>
                <a:latin typeface="Times New Roman" pitchFamily="18" charset="0"/>
                <a:cs typeface="Times New Roman" pitchFamily="18" charset="0"/>
              </a:rPr>
              <a:t>  использовании государственным учреждением субсидии на цели, предусмотренные в соглашении, а также соблюдении иных условий предоставления субсидии, установленных соглашением;</a:t>
            </a:r>
          </a:p>
          <a:p>
            <a:pPr>
              <a:buFont typeface="Wingdings" pitchFamily="2" charset="2"/>
              <a:buChar char="Ø"/>
            </a:pPr>
            <a:endParaRPr lang="ru-RU" sz="2000" b="1" dirty="0" smtClean="0">
              <a:solidFill>
                <a:srgbClr val="0070C0"/>
              </a:solidFill>
              <a:latin typeface="Times New Roman" pitchFamily="18" charset="0"/>
              <a:cs typeface="Times New Roman" pitchFamily="18" charset="0"/>
            </a:endParaRPr>
          </a:p>
          <a:p>
            <a:pPr>
              <a:buFont typeface="Wingdings" pitchFamily="2" charset="2"/>
              <a:buChar char="Ø"/>
            </a:pPr>
            <a:r>
              <a:rPr lang="ru-RU" sz="2000" b="1" dirty="0" smtClean="0">
                <a:solidFill>
                  <a:srgbClr val="0070C0"/>
                </a:solidFill>
                <a:latin typeface="Times New Roman" pitchFamily="18" charset="0"/>
                <a:cs typeface="Times New Roman" pitchFamily="18" charset="0"/>
              </a:rPr>
              <a:t> использовании субсидий в сроки, установленные соглашением;</a:t>
            </a:r>
          </a:p>
          <a:p>
            <a:pPr>
              <a:buFont typeface="Wingdings" pitchFamily="2" charset="2"/>
              <a:buChar char="Ø"/>
            </a:pPr>
            <a:endParaRPr lang="ru-RU" sz="2000" b="1" dirty="0" smtClean="0">
              <a:solidFill>
                <a:srgbClr val="0070C0"/>
              </a:solidFill>
              <a:latin typeface="Times New Roman" pitchFamily="18" charset="0"/>
              <a:cs typeface="Times New Roman" pitchFamily="18" charset="0"/>
            </a:endParaRPr>
          </a:p>
          <a:p>
            <a:pPr>
              <a:buFont typeface="Wingdings" pitchFamily="2" charset="2"/>
              <a:buChar char="Ø"/>
            </a:pPr>
            <a:r>
              <a:rPr lang="ru-RU" sz="2000" b="1" dirty="0" smtClean="0">
                <a:solidFill>
                  <a:srgbClr val="0070C0"/>
                </a:solidFill>
                <a:latin typeface="Times New Roman" pitchFamily="18" charset="0"/>
                <a:cs typeface="Times New Roman" pitchFamily="18" charset="0"/>
              </a:rPr>
              <a:t> своевременном представлении отраслевому органу </a:t>
            </a:r>
            <a:r>
              <a:rPr lang="ru-RU" sz="2000" b="1" u="sng" dirty="0" smtClean="0">
                <a:solidFill>
                  <a:srgbClr val="0070C0"/>
                </a:solidFill>
                <a:latin typeface="Times New Roman" pitchFamily="18" charset="0"/>
                <a:cs typeface="Times New Roman" pitchFamily="18" charset="0"/>
              </a:rPr>
              <a:t>отчетов</a:t>
            </a:r>
            <a:r>
              <a:rPr lang="ru-RU" sz="2000" b="1" dirty="0" smtClean="0">
                <a:solidFill>
                  <a:srgbClr val="0070C0"/>
                </a:solidFill>
                <a:latin typeface="Times New Roman" pitchFamily="18" charset="0"/>
                <a:cs typeface="Times New Roman" pitchFamily="18" charset="0"/>
              </a:rPr>
              <a:t> о результатах использования полученных субсидий по форме, установленной отраслевым органом;</a:t>
            </a:r>
          </a:p>
          <a:p>
            <a:pPr>
              <a:buFont typeface="Wingdings" pitchFamily="2" charset="2"/>
              <a:buChar char="Ø"/>
            </a:pPr>
            <a:endParaRPr lang="ru-RU" sz="2000" b="1" dirty="0" smtClean="0">
              <a:solidFill>
                <a:srgbClr val="0070C0"/>
              </a:solidFill>
              <a:latin typeface="Times New Roman" pitchFamily="18" charset="0"/>
              <a:cs typeface="Times New Roman" pitchFamily="18" charset="0"/>
            </a:endParaRPr>
          </a:p>
          <a:p>
            <a:pPr>
              <a:buFont typeface="Wingdings" pitchFamily="2" charset="2"/>
              <a:buChar char="Ø"/>
            </a:pPr>
            <a:r>
              <a:rPr lang="ru-RU" sz="2000" b="1" dirty="0" smtClean="0">
                <a:solidFill>
                  <a:srgbClr val="0070C0"/>
                </a:solidFill>
                <a:latin typeface="Times New Roman" pitchFamily="18" charset="0"/>
                <a:cs typeface="Times New Roman" pitchFamily="18" charset="0"/>
              </a:rPr>
              <a:t> своевременном информировании отраслевого органа </a:t>
            </a:r>
            <a:r>
              <a:rPr lang="ru-RU" sz="2000" b="1" u="sng" dirty="0" smtClean="0">
                <a:solidFill>
                  <a:srgbClr val="0070C0"/>
                </a:solidFill>
                <a:latin typeface="Times New Roman" pitchFamily="18" charset="0"/>
                <a:cs typeface="Times New Roman" pitchFamily="18" charset="0"/>
              </a:rPr>
              <a:t>об изменении </a:t>
            </a:r>
            <a:r>
              <a:rPr lang="ru-RU" sz="2000" b="1" dirty="0" smtClean="0">
                <a:solidFill>
                  <a:srgbClr val="0070C0"/>
                </a:solidFill>
                <a:latin typeface="Times New Roman" pitchFamily="18" charset="0"/>
                <a:cs typeface="Times New Roman" pitchFamily="18" charset="0"/>
              </a:rPr>
              <a:t>условий осуществления мероприятий, которые могут повлиять на изменение размера субсидии.</a:t>
            </a:r>
            <a:endParaRPr lang="ru-RU" sz="2000" b="1" dirty="0">
              <a:solidFill>
                <a:srgbClr val="0070C0"/>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20000"/>
          </a:bodyPr>
          <a:lstStyle/>
          <a:p>
            <a:r>
              <a:rPr lang="ru-RU" b="1" i="1" dirty="0">
                <a:solidFill>
                  <a:srgbClr val="C00000"/>
                </a:solidFill>
                <a:latin typeface="Times New Roman" pitchFamily="18" charset="0"/>
                <a:cs typeface="Times New Roman" pitchFamily="18" charset="0"/>
              </a:rPr>
              <a:t>БЮДЖЕТНОЕ УЧРЕЖДЕНИЕ </a:t>
            </a:r>
            <a:r>
              <a:rPr lang="ru-RU" b="1" dirty="0">
                <a:latin typeface="Times New Roman" pitchFamily="18" charset="0"/>
                <a:cs typeface="Times New Roman" pitchFamily="18" charset="0"/>
              </a:rPr>
              <a:t>– некоммерческая организация</a:t>
            </a:r>
            <a:r>
              <a:rPr lang="ru-RU" dirty="0">
                <a:latin typeface="Times New Roman" pitchFamily="18" charset="0"/>
                <a:cs typeface="Times New Roman" pitchFamily="18" charset="0"/>
              </a:rPr>
              <a:t>, созданная РФ, субъектом РФ или муниципальным образованием </a:t>
            </a:r>
            <a:r>
              <a:rPr lang="ru-RU" b="1" u="sng" dirty="0">
                <a:latin typeface="Times New Roman" pitchFamily="18" charset="0"/>
                <a:cs typeface="Times New Roman" pitchFamily="18" charset="0"/>
              </a:rPr>
              <a:t>для выполнения работ или оказания услуг </a:t>
            </a:r>
            <a:r>
              <a:rPr lang="ru-RU" dirty="0">
                <a:latin typeface="Times New Roman" pitchFamily="18" charset="0"/>
                <a:cs typeface="Times New Roman" pitchFamily="18" charset="0"/>
              </a:rPr>
              <a:t>в целях обеспечения реализации предусмотренных законодательством РФ </a:t>
            </a:r>
            <a:r>
              <a:rPr lang="ru-RU" b="1" u="sng" dirty="0">
                <a:latin typeface="Times New Roman" pitchFamily="18" charset="0"/>
                <a:cs typeface="Times New Roman" pitchFamily="18" charset="0"/>
              </a:rPr>
              <a:t>полномочий соответственно органов государственной власти (государственных органов) или ОМСУ</a:t>
            </a:r>
            <a:r>
              <a:rPr lang="ru-RU" dirty="0">
                <a:latin typeface="Times New Roman" pitchFamily="18" charset="0"/>
                <a:cs typeface="Times New Roman" pitchFamily="18" charset="0"/>
              </a:rPr>
              <a:t> в сферах науки, образования, здравоохранения, культуры, социальной защиты, занятости населения, физической культуры и спорта, </a:t>
            </a:r>
            <a:r>
              <a:rPr lang="ru-RU" b="1" u="sng" dirty="0">
                <a:latin typeface="Times New Roman" pitchFamily="18" charset="0"/>
                <a:cs typeface="Times New Roman" pitchFamily="18" charset="0"/>
              </a:rPr>
              <a:t>а также в иных сферах</a:t>
            </a:r>
            <a:r>
              <a:rPr lang="ru-RU" b="1" dirty="0">
                <a:latin typeface="Times New Roman" pitchFamily="18" charset="0"/>
                <a:cs typeface="Times New Roman" pitchFamily="18" charset="0"/>
              </a:rPr>
              <a:t>.</a:t>
            </a:r>
            <a:endParaRPr lang="ru-RU" i="1" dirty="0">
              <a:latin typeface="Calibri" pitchFamily="34" charset="0"/>
            </a:endParaRPr>
          </a:p>
          <a:p>
            <a:endParaRPr lang="ru-RU" dirty="0"/>
          </a:p>
        </p:txBody>
      </p:sp>
    </p:spTree>
    <p:extLst>
      <p:ext uri="{BB962C8B-B14F-4D97-AF65-F5344CB8AC3E}">
        <p14:creationId xmlns:p14="http://schemas.microsoft.com/office/powerpoint/2010/main" val="316981640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1142976" y="0"/>
            <a:ext cx="8001024" cy="1000108"/>
          </a:xfrm>
          <a:prstGeom prst="roundRect">
            <a:avLst/>
          </a:prstGeom>
        </p:spPr>
        <p:style>
          <a:lnRef idx="1">
            <a:schemeClr val="accent6"/>
          </a:lnRef>
          <a:fillRef idx="1002">
            <a:schemeClr val="lt2"/>
          </a:fillRef>
          <a:effectRef idx="1">
            <a:schemeClr val="accent6"/>
          </a:effectRef>
          <a:fontRef idx="minor">
            <a:schemeClr val="dk1"/>
          </a:fontRef>
        </p:style>
        <p:txBody>
          <a:bodyPr rtlCol="0" anchor="ctr"/>
          <a:lstStyle/>
          <a:p>
            <a:pPr algn="ctr" eaLnBrk="0" fontAlgn="base" hangingPunct="0">
              <a:spcBef>
                <a:spcPct val="0"/>
              </a:spcBef>
              <a:spcAft>
                <a:spcPct val="0"/>
              </a:spcAft>
            </a:pPr>
            <a:r>
              <a:rPr lang="ru-RU" sz="1400" b="1" dirty="0" smtClean="0">
                <a:solidFill>
                  <a:schemeClr val="tx1"/>
                </a:solidFill>
                <a:latin typeface="Times New Roman" pitchFamily="18" charset="0"/>
                <a:ea typeface="Times New Roman" pitchFamily="18" charset="0"/>
                <a:cs typeface="Times New Roman" pitchFamily="18" charset="0"/>
              </a:rPr>
              <a:t>ПОСТАНОВЛЕНИЕ </a:t>
            </a:r>
            <a:r>
              <a:rPr lang="ru-RU" sz="1400" b="1" dirty="0" smtClean="0">
                <a:latin typeface="Times New Roman" pitchFamily="18" charset="0"/>
                <a:ea typeface="Times New Roman" pitchFamily="18" charset="0"/>
                <a:cs typeface="Times New Roman" pitchFamily="18" charset="0"/>
              </a:rPr>
              <a:t>ПРАВИТЕЛЬСТВА АО</a:t>
            </a:r>
            <a:endParaRPr lang="ru-RU" sz="1400" b="1" dirty="0" smtClean="0">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Times New Roman" pitchFamily="18" charset="0"/>
                <a:cs typeface="Times New Roman" pitchFamily="18" charset="0"/>
              </a:rPr>
              <a:t>от 22 августа 2011 г. N 306-П</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Times New Roman" pitchFamily="18" charset="0"/>
                <a:cs typeface="Times New Roman" pitchFamily="18" charset="0"/>
              </a:rPr>
              <a:t>О ПОРЯДКЕ ПРЕДОСТАВЛЕНИЯ СУБСИДИЙ НА ИНЫЕ ЦЕЛИ ГОСУДАРСТВЕННЫМ  БЮДЖЕТНЫМ И АВТОНОМНЫМ УЧРЕЖДЕНИЯМ АО</a:t>
            </a:r>
            <a:endParaRPr lang="ru-RU" sz="1400" b="1" dirty="0" smtClean="0">
              <a:solidFill>
                <a:schemeClr val="tx1"/>
              </a:solidFill>
              <a:latin typeface="Times New Roman" pitchFamily="18" charset="0"/>
              <a:cs typeface="Times New Roman" pitchFamily="18" charset="0"/>
            </a:endParaRPr>
          </a:p>
        </p:txBody>
      </p:sp>
      <p:sp>
        <p:nvSpPr>
          <p:cNvPr id="5" name="Прямоугольник 4"/>
          <p:cNvSpPr/>
          <p:nvPr/>
        </p:nvSpPr>
        <p:spPr>
          <a:xfrm>
            <a:off x="214282" y="1214422"/>
            <a:ext cx="8715436" cy="4708981"/>
          </a:xfrm>
          <a:prstGeom prst="rect">
            <a:avLst/>
          </a:prstGeom>
        </p:spPr>
        <p:txBody>
          <a:bodyPr wrap="square">
            <a:spAutoFit/>
          </a:bodyPr>
          <a:lstStyle/>
          <a:p>
            <a:r>
              <a:rPr lang="ru-RU" sz="2000" b="1" dirty="0" smtClean="0"/>
              <a:t>10. Государственное учреждение несет ответственность за использование средств субсидии в соответствии с условиями, предусмотренными  </a:t>
            </a:r>
            <a:r>
              <a:rPr lang="ru-RU" sz="2000" b="1" dirty="0" smtClean="0">
                <a:hlinkClick r:id="" action="ppaction://hlinkfile" tooltip="Ссылка на текущий документ"/>
              </a:rPr>
              <a:t>пунктом 9</a:t>
            </a:r>
            <a:r>
              <a:rPr lang="ru-RU" sz="2000" b="1" dirty="0" smtClean="0"/>
              <a:t>  настоящего Порядка и соглашением.</a:t>
            </a:r>
          </a:p>
          <a:p>
            <a:r>
              <a:rPr lang="ru-RU" sz="2000" b="1" dirty="0" smtClean="0"/>
              <a:t>11. Контроль за расходованием субсидий государственными учреждениями осуществляет </a:t>
            </a:r>
            <a:r>
              <a:rPr lang="ru-RU" sz="2000" b="1" u="sng" dirty="0" smtClean="0"/>
              <a:t>отраслевой орган</a:t>
            </a:r>
            <a:r>
              <a:rPr lang="ru-RU" sz="2000" b="1" dirty="0" smtClean="0"/>
              <a:t>.</a:t>
            </a:r>
          </a:p>
          <a:p>
            <a:r>
              <a:rPr lang="ru-RU" sz="2000" b="1" dirty="0" smtClean="0"/>
              <a:t>12. В случае установления фактов </a:t>
            </a:r>
            <a:r>
              <a:rPr lang="ru-RU" sz="2000" b="1" dirty="0" smtClean="0">
                <a:solidFill>
                  <a:srgbClr val="C00000"/>
                </a:solidFill>
              </a:rPr>
              <a:t>нецелевого использования субсидий </a:t>
            </a:r>
            <a:r>
              <a:rPr lang="ru-RU" sz="2000" b="1" dirty="0" smtClean="0"/>
              <a:t>отраслевой </a:t>
            </a:r>
            <a:r>
              <a:rPr lang="ru-RU" sz="2000" b="1" dirty="0" smtClean="0">
                <a:solidFill>
                  <a:srgbClr val="C00000"/>
                </a:solidFill>
              </a:rPr>
              <a:t>орган в течение 2 дней со дня </a:t>
            </a:r>
            <a:r>
              <a:rPr lang="ru-RU" sz="2000" b="1" dirty="0" smtClean="0"/>
              <a:t>выявления данного нарушения направляет государственному учреждению требование о ее возврате (далее - требование).</a:t>
            </a:r>
          </a:p>
          <a:p>
            <a:r>
              <a:rPr lang="ru-RU" sz="2000" b="1" dirty="0" smtClean="0"/>
              <a:t>   Государственное учреждение </a:t>
            </a:r>
            <a:r>
              <a:rPr lang="ru-RU" sz="2000" b="1" u="sng" dirty="0" smtClean="0">
                <a:solidFill>
                  <a:srgbClr val="C00000"/>
                </a:solidFill>
              </a:rPr>
              <a:t>в течение 5 банковских дней </a:t>
            </a:r>
            <a:r>
              <a:rPr lang="ru-RU" sz="2000" b="1" dirty="0" smtClean="0"/>
              <a:t>со дня получения требования обязано осуществить возврат средств, полученных в виде субсидий, в бюджет АО в объеме выявленных нарушений.</a:t>
            </a:r>
          </a:p>
          <a:p>
            <a:r>
              <a:rPr lang="ru-RU" sz="2000" b="1" dirty="0" smtClean="0"/>
              <a:t>   В случае </a:t>
            </a:r>
            <a:r>
              <a:rPr lang="ru-RU" sz="2000" b="1" dirty="0" err="1" smtClean="0"/>
              <a:t>невозврата</a:t>
            </a:r>
            <a:r>
              <a:rPr lang="ru-RU" sz="2000" b="1" dirty="0" smtClean="0"/>
              <a:t> государственным учреждением субсидии в установленный срок возврат средств субсидии осуществляется в судебном порядке.</a:t>
            </a:r>
            <a:endParaRPr lang="ru-RU" sz="2000" b="1"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1000108"/>
            <a:ext cx="9144000" cy="5755422"/>
          </a:xfrm>
          <a:prstGeom prst="rect">
            <a:avLst/>
          </a:prstGeom>
        </p:spPr>
        <p:txBody>
          <a:bodyPr wrap="square">
            <a:spAutoFit/>
          </a:bodyPr>
          <a:lstStyle/>
          <a:p>
            <a:r>
              <a:rPr lang="ru-RU" sz="1600" b="1" dirty="0" smtClean="0">
                <a:latin typeface="Times New Roman" pitchFamily="18" charset="0"/>
                <a:cs typeface="Times New Roman" pitchFamily="18" charset="0"/>
              </a:rPr>
              <a:t>13. </a:t>
            </a:r>
            <a:r>
              <a:rPr lang="ru-RU" sz="1600" b="1" dirty="0" smtClean="0">
                <a:solidFill>
                  <a:srgbClr val="FF0000"/>
                </a:solidFill>
                <a:latin typeface="Times New Roman" pitchFamily="18" charset="0"/>
                <a:cs typeface="Times New Roman" pitchFamily="18" charset="0"/>
              </a:rPr>
              <a:t>Не использованные в текущем финансовом году остатки средств субсидии</a:t>
            </a:r>
            <a:r>
              <a:rPr lang="ru-RU" sz="1600" b="1" dirty="0" smtClean="0">
                <a:latin typeface="Times New Roman" pitchFamily="18" charset="0"/>
                <a:cs typeface="Times New Roman" pitchFamily="18" charset="0"/>
              </a:rPr>
              <a:t>, предоставленной государственному бюджетному учреждению АО, </a:t>
            </a:r>
            <a:r>
              <a:rPr lang="ru-RU" sz="1600" b="1" dirty="0" smtClean="0">
                <a:solidFill>
                  <a:srgbClr val="FF0000"/>
                </a:solidFill>
                <a:latin typeface="Times New Roman" pitchFamily="18" charset="0"/>
                <a:cs typeface="Times New Roman" pitchFamily="18" charset="0"/>
              </a:rPr>
              <a:t>подлежат перечислению </a:t>
            </a:r>
            <a:r>
              <a:rPr lang="ru-RU" sz="1600" b="1" dirty="0" smtClean="0">
                <a:latin typeface="Times New Roman" pitchFamily="18" charset="0"/>
                <a:cs typeface="Times New Roman" pitchFamily="18" charset="0"/>
              </a:rPr>
              <a:t>государственным бюджетным учреждением АО в бюджет АО.</a:t>
            </a:r>
          </a:p>
          <a:p>
            <a:r>
              <a:rPr lang="ru-RU" sz="1600" b="1" dirty="0" smtClean="0">
                <a:latin typeface="Times New Roman" pitchFamily="18" charset="0"/>
                <a:cs typeface="Times New Roman" pitchFamily="18" charset="0"/>
              </a:rPr>
              <a:t>   </a:t>
            </a:r>
            <a:r>
              <a:rPr lang="ru-RU" sz="1600" b="1" dirty="0" smtClean="0">
                <a:solidFill>
                  <a:srgbClr val="C00000"/>
                </a:solidFill>
                <a:latin typeface="Times New Roman" pitchFamily="18" charset="0"/>
                <a:cs typeface="Times New Roman" pitchFamily="18" charset="0"/>
              </a:rPr>
              <a:t>Не использованные в текущем финансовом году остатки средств субсидии</a:t>
            </a:r>
            <a:r>
              <a:rPr lang="ru-RU" sz="1600" b="1" dirty="0" smtClean="0">
                <a:latin typeface="Times New Roman" pitchFamily="18" charset="0"/>
                <a:cs typeface="Times New Roman" pitchFamily="18" charset="0"/>
              </a:rPr>
              <a:t>, предоставленной государственному автономному учреждению АО (в случае осуществления операций с указанными средствами на лицевых счетах, открытых в министерстве финансов АО), подлежат перечислению государственным автономным учреждением АО в бюджет АО.</a:t>
            </a:r>
          </a:p>
          <a:p>
            <a:r>
              <a:rPr lang="ru-RU" sz="1600" b="1" u="sng" dirty="0" smtClean="0">
                <a:solidFill>
                  <a:srgbClr val="C00000"/>
                </a:solidFill>
                <a:latin typeface="Times New Roman" pitchFamily="18" charset="0"/>
                <a:cs typeface="Times New Roman" pitchFamily="18" charset="0"/>
              </a:rPr>
              <a:t>Остатки средств, </a:t>
            </a:r>
            <a:r>
              <a:rPr lang="ru-RU" sz="1600" b="1" dirty="0" smtClean="0">
                <a:latin typeface="Times New Roman" pitchFamily="18" charset="0"/>
                <a:cs typeface="Times New Roman" pitchFamily="18" charset="0"/>
              </a:rPr>
              <a:t>перечисленных в бюджет АО, </a:t>
            </a:r>
            <a:r>
              <a:rPr lang="ru-RU" sz="1600" b="1" u="sng" dirty="0" smtClean="0">
                <a:solidFill>
                  <a:srgbClr val="C00000"/>
                </a:solidFill>
                <a:latin typeface="Times New Roman" pitchFamily="18" charset="0"/>
                <a:cs typeface="Times New Roman" pitchFamily="18" charset="0"/>
              </a:rPr>
              <a:t>могут быть возвращены </a:t>
            </a:r>
            <a:r>
              <a:rPr lang="ru-RU" sz="1600" b="1" dirty="0" smtClean="0">
                <a:latin typeface="Times New Roman" pitchFamily="18" charset="0"/>
                <a:cs typeface="Times New Roman" pitchFamily="18" charset="0"/>
              </a:rPr>
              <a:t>государственным </a:t>
            </a:r>
            <a:r>
              <a:rPr lang="ru-RU" sz="1600" b="1" dirty="0" smtClean="0">
                <a:solidFill>
                  <a:srgbClr val="C00000"/>
                </a:solidFill>
                <a:latin typeface="Times New Roman" pitchFamily="18" charset="0"/>
                <a:cs typeface="Times New Roman" pitchFamily="18" charset="0"/>
              </a:rPr>
              <a:t>учреждениям</a:t>
            </a:r>
            <a:r>
              <a:rPr lang="ru-RU" sz="1600" b="1" dirty="0" smtClean="0">
                <a:latin typeface="Times New Roman" pitchFamily="18" charset="0"/>
                <a:cs typeface="Times New Roman" pitchFamily="18" charset="0"/>
              </a:rPr>
              <a:t> в очередном финансовом году </a:t>
            </a:r>
            <a:r>
              <a:rPr lang="ru-RU" sz="1600" b="1" i="1" u="sng" dirty="0" smtClean="0">
                <a:solidFill>
                  <a:srgbClr val="C00000"/>
                </a:solidFill>
                <a:latin typeface="Times New Roman" pitchFamily="18" charset="0"/>
                <a:cs typeface="Times New Roman" pitchFamily="18" charset="0"/>
              </a:rPr>
              <a:t>при наличии потребности </a:t>
            </a:r>
            <a:r>
              <a:rPr lang="ru-RU" sz="1600" b="1" dirty="0" smtClean="0">
                <a:latin typeface="Times New Roman" pitchFamily="18" charset="0"/>
                <a:cs typeface="Times New Roman" pitchFamily="18" charset="0"/>
              </a:rPr>
              <a:t>в направлении их на те же цели в соответствии с решением отраслевого органа.</a:t>
            </a:r>
          </a:p>
          <a:p>
            <a:r>
              <a:rPr lang="ru-RU" sz="1600" b="1" u="sng" dirty="0" smtClean="0">
                <a:latin typeface="Times New Roman" pitchFamily="18" charset="0"/>
                <a:cs typeface="Times New Roman" pitchFamily="18" charset="0"/>
              </a:rPr>
              <a:t>Определение потребности </a:t>
            </a:r>
            <a:r>
              <a:rPr lang="ru-RU" sz="1600" b="1" dirty="0" smtClean="0">
                <a:latin typeface="Times New Roman" pitchFamily="18" charset="0"/>
                <a:cs typeface="Times New Roman" pitchFamily="18" charset="0"/>
              </a:rPr>
              <a:t>(отсутствия потребности) государственного учреждения в очередном финансовом году в остатках средств субсидии, не использованной в текущем финансовом году, осуществляется </a:t>
            </a:r>
            <a:r>
              <a:rPr lang="ru-RU" sz="1600" b="1" u="sng" dirty="0" smtClean="0">
                <a:latin typeface="Times New Roman" pitchFamily="18" charset="0"/>
                <a:cs typeface="Times New Roman" pitchFamily="18" charset="0"/>
              </a:rPr>
              <a:t>на основании порядка установления указанной потребности </a:t>
            </a:r>
            <a:r>
              <a:rPr lang="ru-RU" sz="1600" b="1" dirty="0" smtClean="0">
                <a:latin typeface="Times New Roman" pitchFamily="18" charset="0"/>
                <a:cs typeface="Times New Roman" pitchFamily="18" charset="0"/>
              </a:rPr>
              <a:t>(отсутствия потребности), утвержденного правовым актом отраслевого органа.</a:t>
            </a:r>
          </a:p>
          <a:p>
            <a:r>
              <a:rPr lang="ru-RU" sz="1600" b="1" dirty="0" smtClean="0">
                <a:latin typeface="Times New Roman" pitchFamily="18" charset="0"/>
                <a:cs typeface="Times New Roman" pitchFamily="18" charset="0"/>
              </a:rPr>
              <a:t>Порядки установления потребности (отсутствия потребности) в обязательном порядке должны предусматривать:</a:t>
            </a:r>
          </a:p>
          <a:p>
            <a:r>
              <a:rPr lang="ru-RU" sz="1600" b="1" dirty="0" smtClean="0">
                <a:latin typeface="Times New Roman" pitchFamily="18" charset="0"/>
                <a:cs typeface="Times New Roman" pitchFamily="18" charset="0"/>
              </a:rPr>
              <a:t>- проведение работы с государственным учреждением по выявлению причин образования остатков средств субсидии, не использованной в текущем финансовом году;</a:t>
            </a:r>
          </a:p>
          <a:p>
            <a:r>
              <a:rPr lang="ru-RU" sz="1600" b="1" dirty="0" smtClean="0">
                <a:latin typeface="Times New Roman" pitchFamily="18" charset="0"/>
                <a:cs typeface="Times New Roman" pitchFamily="18" charset="0"/>
              </a:rPr>
              <a:t>- определение объема кредиторской задолженности по расходным обязательствам, финансовое обеспечение которых осуществляется за счет не использованных в текущем финансовом году остатков средств субсидии (далее - кредиторская задолженность);</a:t>
            </a:r>
          </a:p>
          <a:p>
            <a:r>
              <a:rPr lang="ru-RU" sz="1600" b="1" dirty="0" smtClean="0">
                <a:latin typeface="Times New Roman" pitchFamily="18" charset="0"/>
                <a:cs typeface="Times New Roman" pitchFamily="18" charset="0"/>
              </a:rPr>
              <a:t>- возврат государственным учреждениям не использованных в текущем финансовом году остатков субсидии в объеме, не превышающем сумму кредиторской задолженности.</a:t>
            </a:r>
            <a:endParaRPr lang="ru-RU" sz="1600" b="1" dirty="0">
              <a:latin typeface="Times New Roman" pitchFamily="18" charset="0"/>
              <a:cs typeface="Times New Roman" pitchFamily="18" charset="0"/>
            </a:endParaRPr>
          </a:p>
        </p:txBody>
      </p:sp>
      <p:sp>
        <p:nvSpPr>
          <p:cNvPr id="5" name="Скругленный прямоугольник 4"/>
          <p:cNvSpPr/>
          <p:nvPr/>
        </p:nvSpPr>
        <p:spPr>
          <a:xfrm>
            <a:off x="1142976" y="0"/>
            <a:ext cx="8001024" cy="1000108"/>
          </a:xfrm>
          <a:prstGeom prst="roundRect">
            <a:avLst/>
          </a:prstGeom>
        </p:spPr>
        <p:style>
          <a:lnRef idx="1">
            <a:schemeClr val="accent6"/>
          </a:lnRef>
          <a:fillRef idx="1002">
            <a:schemeClr val="lt2"/>
          </a:fillRef>
          <a:effectRef idx="1">
            <a:schemeClr val="accent6"/>
          </a:effectRef>
          <a:fontRef idx="minor">
            <a:schemeClr val="dk1"/>
          </a:fontRef>
        </p:style>
        <p:txBody>
          <a:bodyPr rtlCol="0" anchor="ctr"/>
          <a:lstStyle/>
          <a:p>
            <a:pPr algn="ctr" eaLnBrk="0" fontAlgn="base" hangingPunct="0">
              <a:spcBef>
                <a:spcPct val="0"/>
              </a:spcBef>
              <a:spcAft>
                <a:spcPct val="0"/>
              </a:spcAft>
            </a:pPr>
            <a:r>
              <a:rPr lang="ru-RU" sz="1400" b="1" dirty="0" smtClean="0">
                <a:solidFill>
                  <a:schemeClr val="tx1"/>
                </a:solidFill>
                <a:latin typeface="Times New Roman" pitchFamily="18" charset="0"/>
                <a:ea typeface="Times New Roman" pitchFamily="18" charset="0"/>
                <a:cs typeface="Times New Roman" pitchFamily="18" charset="0"/>
              </a:rPr>
              <a:t>ПОСТАНОВЛЕНИЕ </a:t>
            </a:r>
            <a:r>
              <a:rPr lang="ru-RU" sz="1400" b="1" dirty="0" smtClean="0">
                <a:latin typeface="Times New Roman" pitchFamily="18" charset="0"/>
                <a:ea typeface="Times New Roman" pitchFamily="18" charset="0"/>
                <a:cs typeface="Times New Roman" pitchFamily="18" charset="0"/>
              </a:rPr>
              <a:t>ПРАВИТЕЛЬСТВА АО</a:t>
            </a:r>
            <a:endParaRPr lang="ru-RU" sz="1400" b="1" dirty="0" smtClean="0">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Times New Roman" pitchFamily="18" charset="0"/>
                <a:cs typeface="Times New Roman" pitchFamily="18" charset="0"/>
              </a:rPr>
              <a:t>от 22 августа 2011 г. N 306-П</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Times New Roman" pitchFamily="18" charset="0"/>
                <a:cs typeface="Times New Roman" pitchFamily="18" charset="0"/>
              </a:rPr>
              <a:t>О ПОРЯДКЕ ПРЕДОСТАВЛЕНИЯ СУБСИДИЙ НА ИНЫЕ ЦЕЛИ ГОСУДАРСТВЕННЫМ  БЮДЖЕТНЫМ И АВТОНОМНЫМ УЧРЕЖДЕНИЯМ АО</a:t>
            </a:r>
            <a:endParaRPr lang="ru-RU" sz="1400" b="1" dirty="0" smtClean="0">
              <a:solidFill>
                <a:schemeClr val="tx1"/>
              </a:solidFill>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142976" y="0"/>
            <a:ext cx="8001024" cy="1000108"/>
          </a:xfrm>
          <a:prstGeom prst="roundRect">
            <a:avLst/>
          </a:prstGeom>
        </p:spPr>
        <p:style>
          <a:lnRef idx="1">
            <a:schemeClr val="accent6"/>
          </a:lnRef>
          <a:fillRef idx="1002">
            <a:schemeClr val="lt2"/>
          </a:fillRef>
          <a:effectRef idx="1">
            <a:schemeClr val="accent6"/>
          </a:effectRef>
          <a:fontRef idx="minor">
            <a:schemeClr val="dk1"/>
          </a:fontRef>
        </p:style>
        <p:txBody>
          <a:bodyPr rtlCol="0" anchor="ctr"/>
          <a:lstStyle/>
          <a:p>
            <a:pPr algn="ctr" eaLnBrk="0" fontAlgn="base" hangingPunct="0">
              <a:spcBef>
                <a:spcPct val="0"/>
              </a:spcBef>
              <a:spcAft>
                <a:spcPct val="0"/>
              </a:spcAft>
            </a:pPr>
            <a:r>
              <a:rPr lang="ru-RU" sz="1400" b="1" dirty="0" smtClean="0">
                <a:solidFill>
                  <a:schemeClr val="tx1"/>
                </a:solidFill>
                <a:latin typeface="Times New Roman" pitchFamily="18" charset="0"/>
                <a:ea typeface="Times New Roman" pitchFamily="18" charset="0"/>
                <a:cs typeface="Times New Roman" pitchFamily="18" charset="0"/>
              </a:rPr>
              <a:t>ПОСТАНОВЛЕНИЕ </a:t>
            </a:r>
            <a:r>
              <a:rPr lang="ru-RU" sz="1400" b="1" dirty="0" smtClean="0">
                <a:latin typeface="Times New Roman" pitchFamily="18" charset="0"/>
                <a:ea typeface="Times New Roman" pitchFamily="18" charset="0"/>
                <a:cs typeface="Times New Roman" pitchFamily="18" charset="0"/>
              </a:rPr>
              <a:t>ПРАВИТЕЛЬСТВА АО</a:t>
            </a:r>
            <a:endParaRPr lang="ru-RU" sz="1400" b="1" dirty="0" smtClean="0">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Times New Roman" pitchFamily="18" charset="0"/>
                <a:cs typeface="Times New Roman" pitchFamily="18" charset="0"/>
              </a:rPr>
              <a:t>от 22 августа 2011 г. N 306-П</a:t>
            </a:r>
            <a:endParaRPr lang="ru-RU" sz="1400" b="1" dirty="0" smtClean="0">
              <a:solidFill>
                <a:schemeClr val="tx1"/>
              </a:solidFill>
              <a:latin typeface="Times New Roman" pitchFamily="18" charset="0"/>
              <a:cs typeface="Times New Roman" pitchFamily="18" charset="0"/>
            </a:endParaRPr>
          </a:p>
          <a:p>
            <a:pPr lvl="0" algn="ctr" eaLnBrk="0" fontAlgn="base" hangingPunct="0">
              <a:spcBef>
                <a:spcPct val="0"/>
              </a:spcBef>
              <a:spcAft>
                <a:spcPct val="0"/>
              </a:spcAft>
            </a:pPr>
            <a:r>
              <a:rPr lang="ru-RU" sz="1400" b="1" dirty="0" smtClean="0">
                <a:solidFill>
                  <a:schemeClr val="tx1"/>
                </a:solidFill>
                <a:latin typeface="Times New Roman" pitchFamily="18" charset="0"/>
                <a:ea typeface="Times New Roman" pitchFamily="18" charset="0"/>
                <a:cs typeface="Times New Roman" pitchFamily="18" charset="0"/>
              </a:rPr>
              <a:t>О ПОРЯДКЕ ПРЕДОСТАВЛЕНИЯ СУБСИДИЙ НА ИНЫЕ ЦЕЛИ ГОСУДАРСТВЕННЫМ  БЮДЖЕТНЫМ И АВТОНОМНЫМ УЧРЕЖДЕНИЯМ АО</a:t>
            </a:r>
            <a:endParaRPr lang="ru-RU" sz="1400" b="1" dirty="0" smtClean="0">
              <a:solidFill>
                <a:schemeClr val="tx1"/>
              </a:solidFill>
              <a:latin typeface="Times New Roman" pitchFamily="18" charset="0"/>
              <a:cs typeface="Times New Roman" pitchFamily="18" charset="0"/>
            </a:endParaRPr>
          </a:p>
        </p:txBody>
      </p:sp>
      <p:sp>
        <p:nvSpPr>
          <p:cNvPr id="6" name="Прямоугольник 5"/>
          <p:cNvSpPr/>
          <p:nvPr/>
        </p:nvSpPr>
        <p:spPr>
          <a:xfrm>
            <a:off x="0" y="1071546"/>
            <a:ext cx="9001156" cy="5324535"/>
          </a:xfrm>
          <a:prstGeom prst="rect">
            <a:avLst/>
          </a:prstGeom>
        </p:spPr>
        <p:txBody>
          <a:bodyPr wrap="square">
            <a:spAutoFit/>
          </a:bodyPr>
          <a:lstStyle/>
          <a:p>
            <a:r>
              <a:rPr lang="ru-RU" sz="2000" b="1" dirty="0" smtClean="0"/>
              <a:t>14. Операции со средствами субсидии, предоставленной государственным бюджетным учреждениям Астраханской области, учитываются на отдельных лицевых счетах государственных бюджетных учреждений, открытых в министерстве финансов Астраханской области.</a:t>
            </a:r>
          </a:p>
          <a:p>
            <a:r>
              <a:rPr lang="ru-RU" sz="2000" b="1" dirty="0" smtClean="0"/>
              <a:t>Перечисление субсидий государственным автономным учреждениям Астраханской области осуществляется на счета государственных автономных учреждений Астраханской области, открытые в кредитных организациях, и (или) на лицевые счета, открытые в министерстве финансов Астраханской области.</a:t>
            </a:r>
          </a:p>
          <a:p>
            <a:r>
              <a:rPr lang="ru-RU" sz="2000" b="1" dirty="0" smtClean="0"/>
              <a:t>15. Расходы государственных бюджетных учреждений Астраханской области, источником финансового обеспечения которых являются субсидии, осуществляются после проверки министерством финансов Астраханской области документов, подтверждающих возникновение денежных обязательств, и соответствие содержания операций кодам классификации операций сектора государственного управления, а также целям предоставления субсидий в соответствии с порядком санкционирования расходов, установленным министерством финансов Астраханской области.</a:t>
            </a:r>
            <a:endParaRPr lang="ru-RU" sz="2000" b="1"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14546" y="2714620"/>
            <a:ext cx="6172151" cy="646331"/>
          </a:xfrm>
          <a:prstGeom prst="rect">
            <a:avLst/>
          </a:prstGeom>
          <a:noFill/>
        </p:spPr>
        <p:txBody>
          <a:bodyPr wrap="square" rtlCol="0">
            <a:spAutoFit/>
          </a:bodyPr>
          <a:lstStyle/>
          <a:p>
            <a:pPr algn="ctr"/>
            <a:r>
              <a:rPr lang="ru-RU" sz="3600" b="1" dirty="0" smtClean="0">
                <a:latin typeface="Times New Roman" pitchFamily="18" charset="0"/>
                <a:cs typeface="Times New Roman" pitchFamily="18" charset="0"/>
              </a:rPr>
              <a:t>Спасибо за внимание!</a:t>
            </a:r>
            <a:endParaRPr lang="ru-RU" sz="36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20000"/>
          </a:bodyPr>
          <a:lstStyle/>
          <a:p>
            <a:r>
              <a:rPr lang="ru-RU" b="1" i="1" dirty="0">
                <a:solidFill>
                  <a:srgbClr val="C00000"/>
                </a:solidFill>
                <a:latin typeface="Times New Roman" pitchFamily="18" charset="0"/>
                <a:cs typeface="Times New Roman" pitchFamily="18" charset="0"/>
              </a:rPr>
              <a:t>АВТОНОМНОЕ УЧРЕЖДЕНИЕ </a:t>
            </a:r>
            <a:r>
              <a:rPr lang="ru-RU" b="1" dirty="0">
                <a:latin typeface="Times New Roman" pitchFamily="18" charset="0"/>
                <a:cs typeface="Times New Roman" pitchFamily="18" charset="0"/>
              </a:rPr>
              <a:t>- некоммерческая организация, </a:t>
            </a:r>
            <a:r>
              <a:rPr lang="ru-RU" dirty="0">
                <a:latin typeface="Times New Roman" pitchFamily="18" charset="0"/>
                <a:cs typeface="Times New Roman" pitchFamily="18" charset="0"/>
              </a:rPr>
              <a:t>созданная РФ, субъектом РФ или муниципальным образованием </a:t>
            </a:r>
            <a:r>
              <a:rPr lang="ru-RU" b="1" u="sng" dirty="0">
                <a:latin typeface="Times New Roman" pitchFamily="18" charset="0"/>
                <a:cs typeface="Times New Roman" pitchFamily="18" charset="0"/>
              </a:rPr>
              <a:t>для выполнения работ, оказания услуг </a:t>
            </a:r>
            <a:r>
              <a:rPr lang="ru-RU" dirty="0">
                <a:latin typeface="Times New Roman" pitchFamily="18" charset="0"/>
                <a:cs typeface="Times New Roman" pitchFamily="18" charset="0"/>
              </a:rPr>
              <a:t>в целях осуществления предусмотренных законодательством РФ </a:t>
            </a:r>
            <a:r>
              <a:rPr lang="ru-RU" b="1" u="sng" dirty="0">
                <a:latin typeface="Times New Roman" pitchFamily="18" charset="0"/>
                <a:cs typeface="Times New Roman" pitchFamily="18" charset="0"/>
              </a:rPr>
              <a:t>полномочий органов государственной власти, полномочий ОМСУ</a:t>
            </a:r>
            <a:r>
              <a:rPr lang="ru-RU" dirty="0">
                <a:latin typeface="Times New Roman" pitchFamily="18" charset="0"/>
                <a:cs typeface="Times New Roman" pitchFamily="18" charset="0"/>
              </a:rPr>
              <a:t> в сферах науки, образования, здравоохранения, культуры, социальной защиты, занятости населения, физической культуры и спорта, а также в </a:t>
            </a:r>
            <a:r>
              <a:rPr lang="ru-RU" b="1" dirty="0">
                <a:latin typeface="Times New Roman" pitchFamily="18" charset="0"/>
                <a:cs typeface="Times New Roman" pitchFamily="18" charset="0"/>
              </a:rPr>
              <a:t>иных сферах в случаях, </a:t>
            </a:r>
            <a:r>
              <a:rPr lang="ru-RU" b="1" dirty="0">
                <a:solidFill>
                  <a:srgbClr val="C00000"/>
                </a:solidFill>
                <a:latin typeface="Times New Roman" pitchFamily="18" charset="0"/>
                <a:cs typeface="Times New Roman" pitchFamily="18" charset="0"/>
              </a:rPr>
              <a:t>установленных федеральными законами</a:t>
            </a:r>
            <a:r>
              <a:rPr lang="ru-RU" dirty="0">
                <a:latin typeface="Times New Roman" pitchFamily="18" charset="0"/>
                <a:cs typeface="Times New Roman" pitchFamily="18" charset="0"/>
              </a:rPr>
              <a:t>.</a:t>
            </a:r>
          </a:p>
          <a:p>
            <a:endParaRPr lang="ru-RU" dirty="0"/>
          </a:p>
        </p:txBody>
      </p:sp>
    </p:spTree>
    <p:extLst>
      <p:ext uri="{BB962C8B-B14F-4D97-AF65-F5344CB8AC3E}">
        <p14:creationId xmlns:p14="http://schemas.microsoft.com/office/powerpoint/2010/main" val="1585049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ChangeArrowheads="1"/>
          </p:cNvSpPr>
          <p:nvPr/>
        </p:nvSpPr>
        <p:spPr bwMode="auto">
          <a:xfrm>
            <a:off x="323850" y="188913"/>
            <a:ext cx="8640763" cy="647700"/>
          </a:xfrm>
          <a:prstGeom prst="rect">
            <a:avLst/>
          </a:prstGeom>
          <a:noFill/>
          <a:ln w="9525">
            <a:noFill/>
            <a:miter lim="800000"/>
            <a:headEnd/>
            <a:tailEnd/>
          </a:ln>
          <a:effectLst/>
        </p:spPr>
        <p:txBody>
          <a:bodyPr anchor="ctr"/>
          <a:lstStyle/>
          <a:p>
            <a:pPr algn="ctr">
              <a:defRPr/>
            </a:pPr>
            <a:endParaRPr lang="ru-RU" b="1" dirty="0">
              <a:solidFill>
                <a:srgbClr val="002060"/>
              </a:solidFill>
              <a:effectLst>
                <a:outerShdw blurRad="38100" dist="38100" dir="2700000" algn="tl">
                  <a:srgbClr val="000000"/>
                </a:outerShdw>
              </a:effectLst>
              <a:latin typeface="Times New Roman" pitchFamily="18" charset="0"/>
            </a:endParaRPr>
          </a:p>
        </p:txBody>
      </p:sp>
      <p:sp>
        <p:nvSpPr>
          <p:cNvPr id="10243" name="Rectangle 3"/>
          <p:cNvSpPr>
            <a:spLocks noChangeArrowheads="1"/>
          </p:cNvSpPr>
          <p:nvPr/>
        </p:nvSpPr>
        <p:spPr bwMode="auto">
          <a:xfrm>
            <a:off x="323850" y="4149725"/>
            <a:ext cx="8353425" cy="2376488"/>
          </a:xfrm>
          <a:prstGeom prst="rect">
            <a:avLst/>
          </a:prstGeom>
          <a:solidFill>
            <a:schemeClr val="accent1">
              <a:lumMod val="60000"/>
              <a:lumOff val="40000"/>
            </a:schemeClr>
          </a:solidFill>
          <a:ln w="9525">
            <a:solidFill>
              <a:schemeClr val="bg2"/>
            </a:solidFill>
            <a:miter lim="800000"/>
            <a:headEnd/>
            <a:tailEnd/>
          </a:ln>
        </p:spPr>
        <p:txBody>
          <a:bodyPr wrap="none" anchor="ctr"/>
          <a:lstStyle/>
          <a:p>
            <a:pPr algn="ctr"/>
            <a:endParaRPr lang="ru-RU"/>
          </a:p>
        </p:txBody>
      </p:sp>
      <p:sp>
        <p:nvSpPr>
          <p:cNvPr id="10244" name="Rectangle 4"/>
          <p:cNvSpPr>
            <a:spLocks noChangeArrowheads="1"/>
          </p:cNvSpPr>
          <p:nvPr/>
        </p:nvSpPr>
        <p:spPr bwMode="auto">
          <a:xfrm>
            <a:off x="360363" y="955675"/>
            <a:ext cx="8353425" cy="2663825"/>
          </a:xfrm>
          <a:prstGeom prst="rect">
            <a:avLst/>
          </a:prstGeom>
          <a:solidFill>
            <a:schemeClr val="accent3">
              <a:lumMod val="60000"/>
              <a:lumOff val="40000"/>
            </a:schemeClr>
          </a:solidFill>
          <a:ln w="9525">
            <a:solidFill>
              <a:schemeClr val="bg2"/>
            </a:solidFill>
            <a:miter lim="800000"/>
            <a:headEnd/>
            <a:tailEnd/>
          </a:ln>
        </p:spPr>
        <p:txBody>
          <a:bodyPr wrap="none" anchor="ctr"/>
          <a:lstStyle/>
          <a:p>
            <a:pPr algn="ctr"/>
            <a:endParaRPr lang="ru-RU"/>
          </a:p>
        </p:txBody>
      </p:sp>
      <p:sp>
        <p:nvSpPr>
          <p:cNvPr id="10245" name="Rectangle 5"/>
          <p:cNvSpPr>
            <a:spLocks noChangeArrowheads="1"/>
          </p:cNvSpPr>
          <p:nvPr/>
        </p:nvSpPr>
        <p:spPr bwMode="auto">
          <a:xfrm>
            <a:off x="611188" y="1557338"/>
            <a:ext cx="3816350" cy="1223962"/>
          </a:xfrm>
          <a:prstGeom prst="rect">
            <a:avLst/>
          </a:prstGeom>
          <a:gradFill rotWithShape="1">
            <a:gsLst>
              <a:gs pos="0">
                <a:schemeClr val="bg1"/>
              </a:gs>
              <a:gs pos="100000">
                <a:srgbClr val="CCECFF"/>
              </a:gs>
            </a:gsLst>
            <a:lin ang="0" scaled="1"/>
          </a:gradFill>
          <a:ln w="9525">
            <a:solidFill>
              <a:schemeClr val="tx1"/>
            </a:solidFill>
            <a:miter lim="800000"/>
            <a:headEnd/>
            <a:tailEnd/>
          </a:ln>
        </p:spPr>
        <p:txBody>
          <a:bodyPr anchor="ctr"/>
          <a:lstStyle/>
          <a:p>
            <a:pPr algn="ctr"/>
            <a:r>
              <a:rPr lang="ru-RU">
                <a:solidFill>
                  <a:srgbClr val="4D4D4D"/>
                </a:solidFill>
                <a:latin typeface="Book Antiqua" pitchFamily="18" charset="0"/>
              </a:rPr>
              <a:t>бюджетные учреждения – получатели бюджетных средств</a:t>
            </a:r>
          </a:p>
        </p:txBody>
      </p:sp>
      <p:sp>
        <p:nvSpPr>
          <p:cNvPr id="10246" name="Rectangle 6"/>
          <p:cNvSpPr>
            <a:spLocks noChangeArrowheads="1"/>
          </p:cNvSpPr>
          <p:nvPr/>
        </p:nvSpPr>
        <p:spPr bwMode="auto">
          <a:xfrm>
            <a:off x="4643438" y="1557338"/>
            <a:ext cx="3816350" cy="1223962"/>
          </a:xfrm>
          <a:prstGeom prst="rect">
            <a:avLst/>
          </a:prstGeom>
          <a:gradFill rotWithShape="1">
            <a:gsLst>
              <a:gs pos="0">
                <a:srgbClr val="CCECFF"/>
              </a:gs>
              <a:gs pos="100000">
                <a:srgbClr val="FFCCCC"/>
              </a:gs>
            </a:gsLst>
            <a:lin ang="0" scaled="1"/>
          </a:gradFill>
          <a:ln w="9525">
            <a:solidFill>
              <a:schemeClr val="tx1"/>
            </a:solidFill>
            <a:miter lim="800000"/>
            <a:headEnd/>
            <a:tailEnd/>
          </a:ln>
        </p:spPr>
        <p:txBody>
          <a:bodyPr anchor="ctr"/>
          <a:lstStyle/>
          <a:p>
            <a:pPr algn="ctr"/>
            <a:r>
              <a:rPr lang="ru-RU">
                <a:solidFill>
                  <a:srgbClr val="4D4D4D"/>
                </a:solidFill>
                <a:latin typeface="Book Antiqua" pitchFamily="18" charset="0"/>
              </a:rPr>
              <a:t>автономные</a:t>
            </a:r>
            <a:r>
              <a:rPr lang="ru-RU">
                <a:solidFill>
                  <a:srgbClr val="4D4D4D"/>
                </a:solidFill>
              </a:rPr>
              <a:t> </a:t>
            </a:r>
            <a:r>
              <a:rPr lang="ru-RU">
                <a:solidFill>
                  <a:srgbClr val="4D4D4D"/>
                </a:solidFill>
                <a:latin typeface="Book Antiqua" pitchFamily="18" charset="0"/>
              </a:rPr>
              <a:t>учреждения – получатели субсидий</a:t>
            </a:r>
          </a:p>
        </p:txBody>
      </p:sp>
      <p:sp>
        <p:nvSpPr>
          <p:cNvPr id="10247" name="Rectangle 7"/>
          <p:cNvSpPr>
            <a:spLocks noChangeArrowheads="1"/>
          </p:cNvSpPr>
          <p:nvPr/>
        </p:nvSpPr>
        <p:spPr bwMode="auto">
          <a:xfrm>
            <a:off x="6229350" y="4724400"/>
            <a:ext cx="2160588" cy="936625"/>
          </a:xfrm>
          <a:prstGeom prst="rect">
            <a:avLst/>
          </a:prstGeom>
          <a:solidFill>
            <a:srgbClr val="FFCCCC"/>
          </a:solidFill>
          <a:ln w="9525">
            <a:solidFill>
              <a:schemeClr val="tx1"/>
            </a:solidFill>
            <a:miter lim="800000"/>
            <a:headEnd/>
            <a:tailEnd/>
          </a:ln>
        </p:spPr>
        <p:txBody>
          <a:bodyPr anchor="ctr"/>
          <a:lstStyle/>
          <a:p>
            <a:pPr algn="ctr"/>
            <a:r>
              <a:rPr lang="ru-RU">
                <a:solidFill>
                  <a:srgbClr val="4D4D4D"/>
                </a:solidFill>
                <a:latin typeface="Book Antiqua" pitchFamily="18" charset="0"/>
              </a:rPr>
              <a:t>автономные</a:t>
            </a:r>
            <a:r>
              <a:rPr lang="ru-RU">
                <a:solidFill>
                  <a:srgbClr val="4D4D4D"/>
                </a:solidFill>
              </a:rPr>
              <a:t> </a:t>
            </a:r>
            <a:r>
              <a:rPr lang="ru-RU">
                <a:solidFill>
                  <a:srgbClr val="4D4D4D"/>
                </a:solidFill>
                <a:latin typeface="Book Antiqua" pitchFamily="18" charset="0"/>
              </a:rPr>
              <a:t>учреждения</a:t>
            </a:r>
          </a:p>
        </p:txBody>
      </p:sp>
      <p:sp>
        <p:nvSpPr>
          <p:cNvPr id="10248" name="Rectangle 8"/>
          <p:cNvSpPr>
            <a:spLocks noChangeArrowheads="1"/>
          </p:cNvSpPr>
          <p:nvPr/>
        </p:nvSpPr>
        <p:spPr bwMode="auto">
          <a:xfrm>
            <a:off x="3492500" y="4724400"/>
            <a:ext cx="2089150" cy="936625"/>
          </a:xfrm>
          <a:prstGeom prst="rect">
            <a:avLst/>
          </a:prstGeom>
          <a:solidFill>
            <a:srgbClr val="CCECFF"/>
          </a:solidFill>
          <a:ln w="9525">
            <a:solidFill>
              <a:schemeClr val="tx1"/>
            </a:solidFill>
            <a:miter lim="800000"/>
            <a:headEnd/>
            <a:tailEnd/>
          </a:ln>
        </p:spPr>
        <p:txBody>
          <a:bodyPr anchor="ctr"/>
          <a:lstStyle/>
          <a:p>
            <a:pPr algn="ctr"/>
            <a:r>
              <a:rPr lang="ru-RU">
                <a:solidFill>
                  <a:srgbClr val="4D4D4D"/>
                </a:solidFill>
                <a:latin typeface="Book Antiqua" pitchFamily="18" charset="0"/>
              </a:rPr>
              <a:t>бюджетные</a:t>
            </a:r>
            <a:r>
              <a:rPr lang="ru-RU">
                <a:solidFill>
                  <a:srgbClr val="4D4D4D"/>
                </a:solidFill>
              </a:rPr>
              <a:t> </a:t>
            </a:r>
            <a:r>
              <a:rPr lang="ru-RU">
                <a:solidFill>
                  <a:srgbClr val="4D4D4D"/>
                </a:solidFill>
                <a:latin typeface="Book Antiqua" pitchFamily="18" charset="0"/>
              </a:rPr>
              <a:t>учреждения</a:t>
            </a:r>
          </a:p>
        </p:txBody>
      </p:sp>
      <p:sp>
        <p:nvSpPr>
          <p:cNvPr id="10249" name="Rectangle 9"/>
          <p:cNvSpPr>
            <a:spLocks noChangeArrowheads="1"/>
          </p:cNvSpPr>
          <p:nvPr/>
        </p:nvSpPr>
        <p:spPr bwMode="auto">
          <a:xfrm>
            <a:off x="684213" y="4724400"/>
            <a:ext cx="2232025" cy="936625"/>
          </a:xfrm>
          <a:prstGeom prst="rect">
            <a:avLst/>
          </a:prstGeom>
          <a:solidFill>
            <a:schemeClr val="bg1"/>
          </a:solidFill>
          <a:ln w="9525">
            <a:solidFill>
              <a:schemeClr val="tx1"/>
            </a:solidFill>
            <a:miter lim="800000"/>
            <a:headEnd/>
            <a:tailEnd/>
          </a:ln>
        </p:spPr>
        <p:txBody>
          <a:bodyPr anchor="ctr"/>
          <a:lstStyle/>
          <a:p>
            <a:pPr algn="ctr"/>
            <a:r>
              <a:rPr lang="ru-RU">
                <a:solidFill>
                  <a:srgbClr val="4D4D4D"/>
                </a:solidFill>
                <a:latin typeface="Book Antiqua" pitchFamily="18" charset="0"/>
              </a:rPr>
              <a:t>казенные</a:t>
            </a:r>
            <a:r>
              <a:rPr lang="ru-RU">
                <a:solidFill>
                  <a:srgbClr val="4D4D4D"/>
                </a:solidFill>
              </a:rPr>
              <a:t> </a:t>
            </a:r>
            <a:r>
              <a:rPr lang="ru-RU">
                <a:solidFill>
                  <a:srgbClr val="4D4D4D"/>
                </a:solidFill>
                <a:latin typeface="Book Antiqua" pitchFamily="18" charset="0"/>
              </a:rPr>
              <a:t>учреждения</a:t>
            </a:r>
          </a:p>
        </p:txBody>
      </p:sp>
      <p:sp>
        <p:nvSpPr>
          <p:cNvPr id="10250" name="AutoShape 10"/>
          <p:cNvSpPr>
            <a:spLocks noChangeArrowheads="1"/>
          </p:cNvSpPr>
          <p:nvPr/>
        </p:nvSpPr>
        <p:spPr bwMode="auto">
          <a:xfrm>
            <a:off x="3708400" y="3500438"/>
            <a:ext cx="1512888" cy="792162"/>
          </a:xfrm>
          <a:prstGeom prst="downArrow">
            <a:avLst>
              <a:gd name="adj1" fmla="val 50056"/>
              <a:gd name="adj2" fmla="val 39514"/>
            </a:avLst>
          </a:prstGeom>
          <a:solidFill>
            <a:schemeClr val="accent4">
              <a:lumMod val="75000"/>
            </a:schemeClr>
          </a:solidFill>
          <a:ln w="9525">
            <a:solidFill>
              <a:schemeClr val="bg2"/>
            </a:solidFill>
            <a:miter lim="800000"/>
            <a:headEnd/>
            <a:tailEnd/>
          </a:ln>
        </p:spPr>
        <p:txBody>
          <a:bodyPr wrap="none" anchor="ctr"/>
          <a:lstStyle/>
          <a:p>
            <a:endParaRPr lang="ru-RU">
              <a:solidFill>
                <a:srgbClr val="002060"/>
              </a:solidFill>
            </a:endParaRPr>
          </a:p>
        </p:txBody>
      </p:sp>
      <p:sp>
        <p:nvSpPr>
          <p:cNvPr id="10251" name="Text Box 11"/>
          <p:cNvSpPr txBox="1">
            <a:spLocks noChangeArrowheads="1"/>
          </p:cNvSpPr>
          <p:nvPr/>
        </p:nvSpPr>
        <p:spPr bwMode="auto">
          <a:xfrm>
            <a:off x="5724525" y="4940300"/>
            <a:ext cx="360363" cy="579438"/>
          </a:xfrm>
          <a:prstGeom prst="rect">
            <a:avLst/>
          </a:prstGeom>
          <a:noFill/>
          <a:ln w="9525">
            <a:noFill/>
            <a:miter lim="800000"/>
            <a:headEnd/>
            <a:tailEnd/>
          </a:ln>
        </p:spPr>
        <p:txBody>
          <a:bodyPr>
            <a:spAutoFit/>
          </a:bodyPr>
          <a:lstStyle/>
          <a:p>
            <a:pPr>
              <a:spcBef>
                <a:spcPct val="50000"/>
              </a:spcBef>
            </a:pPr>
            <a:r>
              <a:rPr lang="ru-RU" sz="3200" b="1">
                <a:solidFill>
                  <a:srgbClr val="3399FF"/>
                </a:solidFill>
                <a:latin typeface="Book Antiqua" pitchFamily="18" charset="0"/>
                <a:cs typeface="Times New Roman" pitchFamily="18" charset="0"/>
              </a:rPr>
              <a:t>≈</a:t>
            </a:r>
          </a:p>
        </p:txBody>
      </p:sp>
      <p:sp>
        <p:nvSpPr>
          <p:cNvPr id="10252" name="Text Box 12"/>
          <p:cNvSpPr txBox="1">
            <a:spLocks noChangeArrowheads="1"/>
          </p:cNvSpPr>
          <p:nvPr/>
        </p:nvSpPr>
        <p:spPr bwMode="auto">
          <a:xfrm>
            <a:off x="2987675" y="4940300"/>
            <a:ext cx="431800" cy="579438"/>
          </a:xfrm>
          <a:prstGeom prst="rect">
            <a:avLst/>
          </a:prstGeom>
          <a:noFill/>
          <a:ln w="9525">
            <a:noFill/>
            <a:miter lim="800000"/>
            <a:headEnd/>
            <a:tailEnd/>
          </a:ln>
        </p:spPr>
        <p:txBody>
          <a:bodyPr>
            <a:spAutoFit/>
          </a:bodyPr>
          <a:lstStyle/>
          <a:p>
            <a:pPr>
              <a:spcBef>
                <a:spcPct val="50000"/>
              </a:spcBef>
            </a:pPr>
            <a:r>
              <a:rPr lang="ru-RU" sz="3200" b="1">
                <a:solidFill>
                  <a:srgbClr val="FF3300"/>
                </a:solidFill>
                <a:latin typeface="Book Antiqua" pitchFamily="18" charset="0"/>
              </a:rPr>
              <a:t>≠</a:t>
            </a:r>
          </a:p>
        </p:txBody>
      </p:sp>
      <p:sp>
        <p:nvSpPr>
          <p:cNvPr id="10253" name="AutoShape 13"/>
          <p:cNvSpPr>
            <a:spLocks/>
          </p:cNvSpPr>
          <p:nvPr/>
        </p:nvSpPr>
        <p:spPr bwMode="auto">
          <a:xfrm rot="5400000">
            <a:off x="1656557" y="4688681"/>
            <a:ext cx="287338" cy="2232025"/>
          </a:xfrm>
          <a:prstGeom prst="rightBrace">
            <a:avLst>
              <a:gd name="adj1" fmla="val 46931"/>
              <a:gd name="adj2" fmla="val 49926"/>
            </a:avLst>
          </a:prstGeom>
          <a:noFill/>
          <a:ln w="9525">
            <a:solidFill>
              <a:schemeClr val="tx1"/>
            </a:solidFill>
            <a:round/>
            <a:headEnd/>
            <a:tailEnd/>
          </a:ln>
        </p:spPr>
        <p:txBody>
          <a:bodyPr wrap="none" anchor="ctr"/>
          <a:lstStyle/>
          <a:p>
            <a:endParaRPr lang="ru-RU"/>
          </a:p>
        </p:txBody>
      </p:sp>
      <p:sp>
        <p:nvSpPr>
          <p:cNvPr id="10254" name="Text Box 14"/>
          <p:cNvSpPr txBox="1">
            <a:spLocks noChangeArrowheads="1"/>
          </p:cNvSpPr>
          <p:nvPr/>
        </p:nvSpPr>
        <p:spPr bwMode="auto">
          <a:xfrm>
            <a:off x="1547813" y="4292600"/>
            <a:ext cx="6696075" cy="400050"/>
          </a:xfrm>
          <a:prstGeom prst="rect">
            <a:avLst/>
          </a:prstGeom>
          <a:noFill/>
          <a:ln w="9525">
            <a:noFill/>
            <a:miter lim="800000"/>
            <a:headEnd/>
            <a:tailEnd/>
          </a:ln>
        </p:spPr>
        <p:txBody>
          <a:bodyPr>
            <a:spAutoFit/>
          </a:bodyPr>
          <a:lstStyle/>
          <a:p>
            <a:pPr>
              <a:spcBef>
                <a:spcPct val="50000"/>
              </a:spcBef>
            </a:pPr>
            <a:r>
              <a:rPr lang="ru-RU" sz="2000" b="1">
                <a:solidFill>
                  <a:srgbClr val="002060"/>
                </a:solidFill>
                <a:latin typeface="Book Antiqua" pitchFamily="18" charset="0"/>
              </a:rPr>
              <a:t>Государственные (муниципальные) учреждения:</a:t>
            </a:r>
          </a:p>
        </p:txBody>
      </p:sp>
      <p:sp>
        <p:nvSpPr>
          <p:cNvPr id="10255" name="Text Box 15"/>
          <p:cNvSpPr txBox="1">
            <a:spLocks noChangeArrowheads="1"/>
          </p:cNvSpPr>
          <p:nvPr/>
        </p:nvSpPr>
        <p:spPr bwMode="auto">
          <a:xfrm>
            <a:off x="1382713" y="1039813"/>
            <a:ext cx="6624637" cy="400050"/>
          </a:xfrm>
          <a:prstGeom prst="rect">
            <a:avLst/>
          </a:prstGeom>
          <a:noFill/>
          <a:ln w="9525">
            <a:noFill/>
            <a:miter lim="800000"/>
            <a:headEnd/>
            <a:tailEnd/>
          </a:ln>
        </p:spPr>
        <p:txBody>
          <a:bodyPr>
            <a:spAutoFit/>
          </a:bodyPr>
          <a:lstStyle/>
          <a:p>
            <a:pPr>
              <a:spcBef>
                <a:spcPct val="50000"/>
              </a:spcBef>
            </a:pPr>
            <a:r>
              <a:rPr lang="ru-RU" sz="2000" b="1">
                <a:solidFill>
                  <a:srgbClr val="002060"/>
                </a:solidFill>
                <a:latin typeface="Book Antiqua" pitchFamily="18" charset="0"/>
              </a:rPr>
              <a:t>Государственные (муниципальные) учреждения:</a:t>
            </a:r>
          </a:p>
        </p:txBody>
      </p:sp>
      <p:sp>
        <p:nvSpPr>
          <p:cNvPr id="10256" name="Text Box 16"/>
          <p:cNvSpPr txBox="1">
            <a:spLocks noChangeArrowheads="1"/>
          </p:cNvSpPr>
          <p:nvPr/>
        </p:nvSpPr>
        <p:spPr bwMode="auto">
          <a:xfrm>
            <a:off x="684213" y="5949950"/>
            <a:ext cx="2232025" cy="517525"/>
          </a:xfrm>
          <a:prstGeom prst="rect">
            <a:avLst/>
          </a:prstGeom>
          <a:noFill/>
          <a:ln w="9525">
            <a:noFill/>
            <a:miter lim="800000"/>
            <a:headEnd/>
            <a:tailEnd/>
          </a:ln>
        </p:spPr>
        <p:txBody>
          <a:bodyPr>
            <a:spAutoFit/>
          </a:bodyPr>
          <a:lstStyle/>
          <a:p>
            <a:pPr algn="ctr"/>
            <a:r>
              <a:rPr lang="ru-RU" sz="1400" b="1">
                <a:latin typeface="Book Antiqua" pitchFamily="18" charset="0"/>
              </a:rPr>
              <a:t>участники</a:t>
            </a:r>
          </a:p>
          <a:p>
            <a:pPr algn="ctr"/>
            <a:r>
              <a:rPr lang="ru-RU" sz="1400" b="1">
                <a:latin typeface="Book Antiqua" pitchFamily="18" charset="0"/>
              </a:rPr>
              <a:t>бюджетного процесса</a:t>
            </a:r>
          </a:p>
        </p:txBody>
      </p:sp>
      <p:sp>
        <p:nvSpPr>
          <p:cNvPr id="10257" name="Text Box 17"/>
          <p:cNvSpPr txBox="1">
            <a:spLocks noChangeArrowheads="1"/>
          </p:cNvSpPr>
          <p:nvPr/>
        </p:nvSpPr>
        <p:spPr bwMode="auto">
          <a:xfrm>
            <a:off x="4645025" y="5949950"/>
            <a:ext cx="2592388" cy="517525"/>
          </a:xfrm>
          <a:prstGeom prst="rect">
            <a:avLst/>
          </a:prstGeom>
          <a:noFill/>
          <a:ln w="9525">
            <a:noFill/>
            <a:miter lim="800000"/>
            <a:headEnd/>
            <a:tailEnd/>
          </a:ln>
        </p:spPr>
        <p:txBody>
          <a:bodyPr>
            <a:spAutoFit/>
          </a:bodyPr>
          <a:lstStyle/>
          <a:p>
            <a:pPr algn="ctr"/>
            <a:r>
              <a:rPr lang="ru-RU" sz="1400" b="1">
                <a:solidFill>
                  <a:srgbClr val="FF3300"/>
                </a:solidFill>
                <a:latin typeface="Book Antiqua" pitchFamily="18" charset="0"/>
              </a:rPr>
              <a:t>не являются участниками</a:t>
            </a:r>
          </a:p>
          <a:p>
            <a:pPr algn="ctr"/>
            <a:r>
              <a:rPr lang="ru-RU" sz="1400" b="1">
                <a:solidFill>
                  <a:srgbClr val="FF3300"/>
                </a:solidFill>
                <a:latin typeface="Book Antiqua" pitchFamily="18" charset="0"/>
              </a:rPr>
              <a:t>бюджетного процесса</a:t>
            </a:r>
          </a:p>
        </p:txBody>
      </p:sp>
      <p:sp>
        <p:nvSpPr>
          <p:cNvPr id="10258" name="AutoShape 18"/>
          <p:cNvSpPr>
            <a:spLocks/>
          </p:cNvSpPr>
          <p:nvPr/>
        </p:nvSpPr>
        <p:spPr bwMode="auto">
          <a:xfrm rot="5400000">
            <a:off x="2375694" y="1015207"/>
            <a:ext cx="287337" cy="3816350"/>
          </a:xfrm>
          <a:prstGeom prst="rightBrace">
            <a:avLst>
              <a:gd name="adj1" fmla="val 80244"/>
              <a:gd name="adj2" fmla="val 49926"/>
            </a:avLst>
          </a:prstGeom>
          <a:noFill/>
          <a:ln w="9525">
            <a:solidFill>
              <a:schemeClr val="tx1"/>
            </a:solidFill>
            <a:round/>
            <a:headEnd/>
            <a:tailEnd/>
          </a:ln>
        </p:spPr>
        <p:txBody>
          <a:bodyPr wrap="none" anchor="ctr"/>
          <a:lstStyle/>
          <a:p>
            <a:endParaRPr lang="ru-RU"/>
          </a:p>
        </p:txBody>
      </p:sp>
      <p:sp>
        <p:nvSpPr>
          <p:cNvPr id="10259" name="AutoShape 19"/>
          <p:cNvSpPr>
            <a:spLocks/>
          </p:cNvSpPr>
          <p:nvPr/>
        </p:nvSpPr>
        <p:spPr bwMode="auto">
          <a:xfrm rot="5400000">
            <a:off x="6412707" y="1019969"/>
            <a:ext cx="287337" cy="3806825"/>
          </a:xfrm>
          <a:prstGeom prst="rightBrace">
            <a:avLst>
              <a:gd name="adj1" fmla="val 38213"/>
              <a:gd name="adj2" fmla="val 49926"/>
            </a:avLst>
          </a:prstGeom>
          <a:noFill/>
          <a:ln w="9525">
            <a:solidFill>
              <a:schemeClr val="tx1"/>
            </a:solidFill>
            <a:round/>
            <a:headEnd/>
            <a:tailEnd/>
          </a:ln>
        </p:spPr>
        <p:txBody>
          <a:bodyPr wrap="none" anchor="ctr"/>
          <a:lstStyle/>
          <a:p>
            <a:endParaRPr lang="ru-RU"/>
          </a:p>
        </p:txBody>
      </p:sp>
      <p:sp>
        <p:nvSpPr>
          <p:cNvPr id="10260" name="Text Box 20"/>
          <p:cNvSpPr txBox="1">
            <a:spLocks noChangeArrowheads="1"/>
          </p:cNvSpPr>
          <p:nvPr/>
        </p:nvSpPr>
        <p:spPr bwMode="auto">
          <a:xfrm>
            <a:off x="1403350" y="3068638"/>
            <a:ext cx="2232025" cy="523875"/>
          </a:xfrm>
          <a:prstGeom prst="rect">
            <a:avLst/>
          </a:prstGeom>
          <a:noFill/>
          <a:ln w="9525">
            <a:noFill/>
            <a:miter lim="800000"/>
            <a:headEnd/>
            <a:tailEnd/>
          </a:ln>
        </p:spPr>
        <p:txBody>
          <a:bodyPr>
            <a:spAutoFit/>
          </a:bodyPr>
          <a:lstStyle/>
          <a:p>
            <a:pPr algn="ctr"/>
            <a:r>
              <a:rPr lang="ru-RU" sz="1400" b="1">
                <a:latin typeface="Book Antiqua" pitchFamily="18" charset="0"/>
              </a:rPr>
              <a:t>были участниками</a:t>
            </a:r>
          </a:p>
          <a:p>
            <a:pPr algn="ctr"/>
            <a:r>
              <a:rPr lang="ru-RU" sz="1400" b="1">
                <a:latin typeface="Book Antiqua" pitchFamily="18" charset="0"/>
              </a:rPr>
              <a:t>бюджетного процесса</a:t>
            </a:r>
          </a:p>
        </p:txBody>
      </p:sp>
      <p:sp>
        <p:nvSpPr>
          <p:cNvPr id="10261" name="Text Box 21"/>
          <p:cNvSpPr txBox="1">
            <a:spLocks noChangeArrowheads="1"/>
          </p:cNvSpPr>
          <p:nvPr/>
        </p:nvSpPr>
        <p:spPr bwMode="auto">
          <a:xfrm>
            <a:off x="5076825" y="3068638"/>
            <a:ext cx="2951163" cy="523875"/>
          </a:xfrm>
          <a:prstGeom prst="rect">
            <a:avLst/>
          </a:prstGeom>
          <a:noFill/>
          <a:ln w="9525">
            <a:noFill/>
            <a:miter lim="800000"/>
            <a:headEnd/>
            <a:tailEnd/>
          </a:ln>
        </p:spPr>
        <p:txBody>
          <a:bodyPr>
            <a:spAutoFit/>
          </a:bodyPr>
          <a:lstStyle/>
          <a:p>
            <a:pPr algn="ctr"/>
            <a:r>
              <a:rPr lang="ru-RU" sz="1400" b="1" dirty="0">
                <a:solidFill>
                  <a:srgbClr val="FF3300"/>
                </a:solidFill>
                <a:latin typeface="Book Antiqua" pitchFamily="18" charset="0"/>
              </a:rPr>
              <a:t>не являлись участниками</a:t>
            </a:r>
          </a:p>
          <a:p>
            <a:pPr algn="ctr"/>
            <a:r>
              <a:rPr lang="ru-RU" sz="1400" b="1" dirty="0">
                <a:solidFill>
                  <a:srgbClr val="FF3300"/>
                </a:solidFill>
                <a:latin typeface="Book Antiqua" pitchFamily="18" charset="0"/>
              </a:rPr>
              <a:t>бюджетного процесса</a:t>
            </a:r>
          </a:p>
        </p:txBody>
      </p:sp>
      <p:sp>
        <p:nvSpPr>
          <p:cNvPr id="22" name="Rectangle 6"/>
          <p:cNvSpPr>
            <a:spLocks noChangeArrowheads="1"/>
          </p:cNvSpPr>
          <p:nvPr/>
        </p:nvSpPr>
        <p:spPr bwMode="gray">
          <a:xfrm>
            <a:off x="0" y="0"/>
            <a:ext cx="9144000" cy="69215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wrap="none" anchor="ctr"/>
          <a:lstStyle/>
          <a:p>
            <a:pPr algn="ctr">
              <a:defRPr/>
            </a:pPr>
            <a:r>
              <a:rPr lang="ru-RU" sz="2400" b="1" dirty="0">
                <a:solidFill>
                  <a:srgbClr val="002060"/>
                </a:solidFill>
                <a:latin typeface="Times New Roman" pitchFamily="18" charset="0"/>
              </a:rPr>
              <a:t>ОБЩАЯ СХЕМА РЕОРГАНИЗАЦИИ</a:t>
            </a:r>
            <a:br>
              <a:rPr lang="ru-RU" sz="2400" b="1" dirty="0">
                <a:solidFill>
                  <a:srgbClr val="002060"/>
                </a:solidFill>
                <a:latin typeface="Times New Roman" pitchFamily="18" charset="0"/>
              </a:rPr>
            </a:br>
            <a:r>
              <a:rPr lang="ru-RU" sz="2400" b="1" dirty="0">
                <a:solidFill>
                  <a:srgbClr val="002060"/>
                </a:solidFill>
                <a:latin typeface="Times New Roman" pitchFamily="18" charset="0"/>
              </a:rPr>
              <a:t>ГОСУДАРСТВЕННЫХ </a:t>
            </a:r>
            <a:r>
              <a:rPr lang="ru-RU" sz="2400" b="1" dirty="0" smtClean="0">
                <a:solidFill>
                  <a:srgbClr val="002060"/>
                </a:solidFill>
                <a:latin typeface="Times New Roman" pitchFamily="18" charset="0"/>
              </a:rPr>
              <a:t>(МУНИЦИПАЛЬНЫХ</a:t>
            </a:r>
            <a:r>
              <a:rPr lang="ru-RU" sz="2400" b="1" dirty="0">
                <a:solidFill>
                  <a:srgbClr val="002060"/>
                </a:solidFill>
                <a:latin typeface="Times New Roman" pitchFamily="18" charset="0"/>
              </a:rPr>
              <a:t>) УЧРЕЖДЕНИЙ</a:t>
            </a:r>
          </a:p>
        </p:txBody>
      </p:sp>
      <p:sp>
        <p:nvSpPr>
          <p:cNvPr id="24" name="Freeform 2"/>
          <p:cNvSpPr>
            <a:spLocks/>
          </p:cNvSpPr>
          <p:nvPr/>
        </p:nvSpPr>
        <p:spPr bwMode="gray">
          <a:xfrm flipV="1">
            <a:off x="0" y="6553200"/>
            <a:ext cx="9144000" cy="304800"/>
          </a:xfrm>
          <a:custGeom>
            <a:avLst/>
            <a:gdLst/>
            <a:ahLst/>
            <a:cxnLst>
              <a:cxn ang="0">
                <a:pos x="1120" y="252"/>
              </a:cxn>
              <a:cxn ang="0">
                <a:pos x="1116" y="250"/>
              </a:cxn>
              <a:cxn ang="0">
                <a:pos x="1100" y="246"/>
              </a:cxn>
              <a:cxn ang="0">
                <a:pos x="1074" y="240"/>
              </a:cxn>
              <a:cxn ang="0">
                <a:pos x="1038" y="232"/>
              </a:cxn>
              <a:cxn ang="0">
                <a:pos x="992" y="222"/>
              </a:cxn>
              <a:cxn ang="0">
                <a:pos x="938" y="212"/>
              </a:cxn>
              <a:cxn ang="0">
                <a:pos x="876" y="204"/>
              </a:cxn>
              <a:cxn ang="0">
                <a:pos x="806" y="196"/>
              </a:cxn>
              <a:cxn ang="0">
                <a:pos x="730" y="190"/>
              </a:cxn>
              <a:cxn ang="0">
                <a:pos x="646" y="184"/>
              </a:cxn>
              <a:cxn ang="0">
                <a:pos x="556" y="184"/>
              </a:cxn>
              <a:cxn ang="0">
                <a:pos x="466" y="184"/>
              </a:cxn>
              <a:cxn ang="0">
                <a:pos x="384" y="190"/>
              </a:cxn>
              <a:cxn ang="0">
                <a:pos x="308" y="196"/>
              </a:cxn>
              <a:cxn ang="0">
                <a:pos x="238" y="204"/>
              </a:cxn>
              <a:cxn ang="0">
                <a:pos x="178" y="212"/>
              </a:cxn>
              <a:cxn ang="0">
                <a:pos x="126" y="222"/>
              </a:cxn>
              <a:cxn ang="0">
                <a:pos x="82" y="232"/>
              </a:cxn>
              <a:cxn ang="0">
                <a:pos x="46" y="240"/>
              </a:cxn>
              <a:cxn ang="0">
                <a:pos x="20" y="246"/>
              </a:cxn>
              <a:cxn ang="0">
                <a:pos x="6" y="250"/>
              </a:cxn>
              <a:cxn ang="0">
                <a:pos x="0" y="252"/>
              </a:cxn>
              <a:cxn ang="0">
                <a:pos x="0" y="62"/>
              </a:cxn>
              <a:cxn ang="0">
                <a:pos x="560" y="0"/>
              </a:cxn>
              <a:cxn ang="0">
                <a:pos x="1120" y="62"/>
              </a:cxn>
              <a:cxn ang="0">
                <a:pos x="1120" y="252"/>
              </a:cxn>
              <a:cxn ang="0">
                <a:pos x="1120" y="252"/>
              </a:cxn>
            </a:cxnLst>
            <a:rect l="0" t="0" r="r" b="b"/>
            <a:pathLst>
              <a:path w="1120" h="252">
                <a:moveTo>
                  <a:pt x="1120" y="252"/>
                </a:moveTo>
                <a:lnTo>
                  <a:pt x="1116" y="250"/>
                </a:lnTo>
                <a:lnTo>
                  <a:pt x="1100" y="246"/>
                </a:lnTo>
                <a:lnTo>
                  <a:pt x="1074" y="240"/>
                </a:lnTo>
                <a:lnTo>
                  <a:pt x="1038" y="232"/>
                </a:lnTo>
                <a:lnTo>
                  <a:pt x="992" y="222"/>
                </a:lnTo>
                <a:lnTo>
                  <a:pt x="938" y="212"/>
                </a:lnTo>
                <a:lnTo>
                  <a:pt x="876" y="204"/>
                </a:lnTo>
                <a:lnTo>
                  <a:pt x="806" y="196"/>
                </a:lnTo>
                <a:lnTo>
                  <a:pt x="730" y="190"/>
                </a:lnTo>
                <a:lnTo>
                  <a:pt x="646" y="184"/>
                </a:lnTo>
                <a:lnTo>
                  <a:pt x="556" y="184"/>
                </a:lnTo>
                <a:lnTo>
                  <a:pt x="466" y="184"/>
                </a:lnTo>
                <a:lnTo>
                  <a:pt x="384" y="190"/>
                </a:lnTo>
                <a:lnTo>
                  <a:pt x="308" y="196"/>
                </a:lnTo>
                <a:lnTo>
                  <a:pt x="238" y="204"/>
                </a:lnTo>
                <a:lnTo>
                  <a:pt x="178" y="212"/>
                </a:lnTo>
                <a:lnTo>
                  <a:pt x="126" y="222"/>
                </a:lnTo>
                <a:lnTo>
                  <a:pt x="82" y="232"/>
                </a:lnTo>
                <a:lnTo>
                  <a:pt x="46" y="240"/>
                </a:lnTo>
                <a:lnTo>
                  <a:pt x="20" y="246"/>
                </a:lnTo>
                <a:lnTo>
                  <a:pt x="6" y="250"/>
                </a:lnTo>
                <a:lnTo>
                  <a:pt x="0" y="252"/>
                </a:lnTo>
                <a:lnTo>
                  <a:pt x="0" y="62"/>
                </a:lnTo>
                <a:lnTo>
                  <a:pt x="560" y="0"/>
                </a:lnTo>
                <a:lnTo>
                  <a:pt x="1120" y="62"/>
                </a:lnTo>
                <a:lnTo>
                  <a:pt x="1120" y="252"/>
                </a:lnTo>
                <a:lnTo>
                  <a:pt x="1120" y="252"/>
                </a:lnTo>
                <a:close/>
              </a:path>
            </a:pathLst>
          </a:custGeom>
          <a:solidFill>
            <a:srgbClr val="FFCC66"/>
          </a:solidFill>
          <a:ln w="9525" cap="flat" cmpd="sng">
            <a:noFill/>
            <a:prstDash val="solid"/>
            <a:round/>
            <a:headEnd/>
            <a:tailEnd/>
          </a:ln>
          <a:effectLst>
            <a:outerShdw dist="35921" dir="2700000" algn="ctr" rotWithShape="0">
              <a:schemeClr val="bg2">
                <a:alpha val="50000"/>
              </a:schemeClr>
            </a:outerShdw>
          </a:effectLst>
        </p:spPr>
        <p:txBody>
          <a:bodyPr wrap="none" anchor="ctr"/>
          <a:lstStyle/>
          <a:p>
            <a:pPr fontAlgn="auto">
              <a:spcBef>
                <a:spcPts val="0"/>
              </a:spcBef>
              <a:spcAft>
                <a:spcPts val="0"/>
              </a:spcAft>
              <a:defRPr/>
            </a:pPr>
            <a:endParaRPr lang="ru-RU">
              <a:latin typeface="+mn-lt"/>
              <a:cs typeface="+mn-cs"/>
            </a:endParaRPr>
          </a:p>
        </p:txBody>
      </p:sp>
      <p:sp>
        <p:nvSpPr>
          <p:cNvPr id="10265" name="Rectangle 6"/>
          <p:cNvSpPr>
            <a:spLocks noChangeArrowheads="1"/>
          </p:cNvSpPr>
          <p:nvPr/>
        </p:nvSpPr>
        <p:spPr bwMode="auto">
          <a:xfrm>
            <a:off x="0" y="6705600"/>
            <a:ext cx="9144000" cy="152400"/>
          </a:xfrm>
          <a:prstGeom prst="rect">
            <a:avLst/>
          </a:prstGeom>
          <a:solidFill>
            <a:srgbClr val="000066"/>
          </a:solidFill>
          <a:ln w="9525">
            <a:noFill/>
            <a:miter lim="800000"/>
            <a:headEnd/>
            <a:tailEnd/>
          </a:ln>
        </p:spPr>
        <p:txBody>
          <a:bodyPr wrap="none" anchor="ctr"/>
          <a:lstStyle/>
          <a:p>
            <a:endParaRPr lang="ru-RU">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611188" y="285750"/>
            <a:ext cx="8532812" cy="1420813"/>
          </a:xfrm>
          <a:prstGeom prst="rect">
            <a:avLst/>
          </a:prstGeom>
          <a:noFill/>
          <a:ln w="9525">
            <a:noFill/>
            <a:miter lim="800000"/>
            <a:headEnd/>
            <a:tailEnd/>
          </a:ln>
          <a:effectLst/>
        </p:spPr>
        <p:txBody>
          <a:bodyPr anchor="ctr"/>
          <a:lstStyle/>
          <a:p>
            <a:pPr algn="ctr"/>
            <a:endParaRPr lang="ru-RU" sz="2400" b="1" i="1">
              <a:latin typeface="Times New Roman" pitchFamily="18" charset="0"/>
            </a:endParaRPr>
          </a:p>
        </p:txBody>
      </p:sp>
      <p:sp>
        <p:nvSpPr>
          <p:cNvPr id="22531" name="Rectangle 12"/>
          <p:cNvSpPr>
            <a:spLocks noChangeArrowheads="1"/>
          </p:cNvSpPr>
          <p:nvPr/>
        </p:nvSpPr>
        <p:spPr bwMode="auto">
          <a:xfrm>
            <a:off x="3214678" y="3000372"/>
            <a:ext cx="2844800" cy="1574800"/>
          </a:xfrm>
          <a:prstGeom prst="rect">
            <a:avLst/>
          </a:prstGeom>
          <a:solidFill>
            <a:schemeClr val="bg2">
              <a:lumMod val="75000"/>
            </a:schemeClr>
          </a:solidFill>
          <a:ln w="9525">
            <a:solidFill>
              <a:schemeClr val="tx1"/>
            </a:solidFill>
            <a:miter lim="800000"/>
            <a:headEnd/>
            <a:tailEnd/>
          </a:ln>
        </p:spPr>
        <p:txBody>
          <a:bodyPr wrap="none" anchor="ctr"/>
          <a:lstStyle/>
          <a:p>
            <a:pPr algn="ctr">
              <a:defRPr/>
            </a:pPr>
            <a:r>
              <a:rPr lang="ru-RU" sz="2000" b="1" dirty="0">
                <a:latin typeface="Times New Roman" pitchFamily="18" charset="0"/>
              </a:rPr>
              <a:t>Расширение объема </a:t>
            </a:r>
          </a:p>
          <a:p>
            <a:pPr algn="ctr">
              <a:defRPr/>
            </a:pPr>
            <a:r>
              <a:rPr lang="ru-RU" sz="2000" b="1" dirty="0">
                <a:latin typeface="Times New Roman" pitchFamily="18" charset="0"/>
              </a:rPr>
              <a:t>прав и повышение </a:t>
            </a:r>
          </a:p>
          <a:p>
            <a:pPr algn="ctr">
              <a:defRPr/>
            </a:pPr>
            <a:r>
              <a:rPr lang="ru-RU" sz="2000" b="1" dirty="0">
                <a:latin typeface="Times New Roman" pitchFamily="18" charset="0"/>
              </a:rPr>
              <a:t>самостоятельности</a:t>
            </a:r>
          </a:p>
          <a:p>
            <a:pPr algn="ctr">
              <a:defRPr/>
            </a:pPr>
            <a:r>
              <a:rPr lang="ru-RU" sz="2000" b="1" dirty="0">
                <a:latin typeface="Times New Roman" pitchFamily="18" charset="0"/>
              </a:rPr>
              <a:t>бюджетных учреждений</a:t>
            </a:r>
          </a:p>
        </p:txBody>
      </p:sp>
      <p:sp>
        <p:nvSpPr>
          <p:cNvPr id="19460" name="AutoShape 4"/>
          <p:cNvSpPr>
            <a:spLocks noChangeArrowheads="1"/>
          </p:cNvSpPr>
          <p:nvPr/>
        </p:nvSpPr>
        <p:spPr bwMode="gray">
          <a:xfrm>
            <a:off x="179388" y="4437062"/>
            <a:ext cx="3168650" cy="1992333"/>
          </a:xfrm>
          <a:prstGeom prst="roundRect">
            <a:avLst>
              <a:gd name="adj" fmla="val 50000"/>
            </a:avLst>
          </a:prstGeom>
          <a:solidFill>
            <a:schemeClr val="accent1">
              <a:lumMod val="40000"/>
              <a:lumOff val="60000"/>
            </a:schemeClr>
          </a:solidFill>
          <a:ln w="28575" algn="ctr">
            <a:solidFill>
              <a:schemeClr val="accent2">
                <a:lumMod val="75000"/>
              </a:schemeClr>
            </a:solidFill>
            <a:round/>
            <a:headEnd/>
            <a:tailEnd/>
          </a:ln>
        </p:spPr>
        <p:txBody>
          <a:bodyPr wrap="none" anchor="ctr"/>
          <a:lstStyle/>
          <a:p>
            <a:pPr algn="ctr">
              <a:tabLst>
                <a:tab pos="180975" algn="l"/>
                <a:tab pos="542925" algn="l"/>
              </a:tabLst>
              <a:defRPr/>
            </a:pPr>
            <a:r>
              <a:rPr lang="ru-RU" b="1" dirty="0">
                <a:latin typeface="Times New Roman" pitchFamily="18" charset="0"/>
              </a:rPr>
              <a:t>3. </a:t>
            </a:r>
            <a:r>
              <a:rPr lang="ru-RU" b="1" dirty="0">
                <a:solidFill>
                  <a:srgbClr val="C00000"/>
                </a:solidFill>
                <a:latin typeface="Times New Roman" pitchFamily="18" charset="0"/>
              </a:rPr>
              <a:t>Отмена субсидиарной </a:t>
            </a:r>
          </a:p>
          <a:p>
            <a:pPr algn="ctr">
              <a:tabLst>
                <a:tab pos="180975" algn="l"/>
                <a:tab pos="542925" algn="l"/>
              </a:tabLst>
              <a:defRPr/>
            </a:pPr>
            <a:r>
              <a:rPr lang="ru-RU" b="1" dirty="0">
                <a:solidFill>
                  <a:srgbClr val="C00000"/>
                </a:solidFill>
                <a:latin typeface="Times New Roman" pitchFamily="18" charset="0"/>
              </a:rPr>
              <a:t>ответственности </a:t>
            </a:r>
            <a:endParaRPr lang="ru-RU" b="1" dirty="0" smtClean="0">
              <a:solidFill>
                <a:srgbClr val="C00000"/>
              </a:solidFill>
              <a:latin typeface="Times New Roman" pitchFamily="18" charset="0"/>
            </a:endParaRPr>
          </a:p>
          <a:p>
            <a:pPr algn="ctr">
              <a:tabLst>
                <a:tab pos="180975" algn="l"/>
                <a:tab pos="542925" algn="l"/>
              </a:tabLst>
              <a:defRPr/>
            </a:pPr>
            <a:r>
              <a:rPr lang="ru-RU" b="1" dirty="0" smtClean="0">
                <a:solidFill>
                  <a:srgbClr val="C00000"/>
                </a:solidFill>
                <a:latin typeface="Times New Roman" pitchFamily="18" charset="0"/>
              </a:rPr>
              <a:t>государства </a:t>
            </a:r>
            <a:endParaRPr lang="ru-RU" b="1" dirty="0">
              <a:solidFill>
                <a:srgbClr val="C00000"/>
              </a:solidFill>
              <a:latin typeface="Times New Roman" pitchFamily="18" charset="0"/>
            </a:endParaRPr>
          </a:p>
          <a:p>
            <a:pPr algn="ctr">
              <a:tabLst>
                <a:tab pos="180975" algn="l"/>
                <a:tab pos="542925" algn="l"/>
              </a:tabLst>
              <a:defRPr/>
            </a:pPr>
            <a:r>
              <a:rPr lang="ru-RU" b="1" dirty="0">
                <a:latin typeface="Times New Roman" pitchFamily="18" charset="0"/>
              </a:rPr>
              <a:t>по обязательствам </a:t>
            </a:r>
            <a:endParaRPr lang="ru-RU" b="1" dirty="0" smtClean="0">
              <a:latin typeface="Times New Roman" pitchFamily="18" charset="0"/>
            </a:endParaRPr>
          </a:p>
          <a:p>
            <a:pPr algn="ctr">
              <a:tabLst>
                <a:tab pos="180975" algn="l"/>
                <a:tab pos="542925" algn="l"/>
              </a:tabLst>
              <a:defRPr/>
            </a:pPr>
            <a:r>
              <a:rPr lang="ru-RU" b="1" dirty="0" smtClean="0">
                <a:latin typeface="Times New Roman" pitchFamily="18" charset="0"/>
              </a:rPr>
              <a:t>бюджетного </a:t>
            </a:r>
            <a:endParaRPr lang="ru-RU" b="1" dirty="0">
              <a:latin typeface="Times New Roman" pitchFamily="18" charset="0"/>
            </a:endParaRPr>
          </a:p>
          <a:p>
            <a:pPr algn="ctr">
              <a:tabLst>
                <a:tab pos="180975" algn="l"/>
                <a:tab pos="542925" algn="l"/>
              </a:tabLst>
              <a:defRPr/>
            </a:pPr>
            <a:r>
              <a:rPr lang="ru-RU" b="1" dirty="0">
                <a:latin typeface="Times New Roman" pitchFamily="18" charset="0"/>
              </a:rPr>
              <a:t>учреждения</a:t>
            </a:r>
            <a:endParaRPr lang="en-US" b="1" dirty="0"/>
          </a:p>
        </p:txBody>
      </p:sp>
      <p:sp>
        <p:nvSpPr>
          <p:cNvPr id="19461" name="AutoShape 4"/>
          <p:cNvSpPr>
            <a:spLocks noChangeArrowheads="1"/>
          </p:cNvSpPr>
          <p:nvPr/>
        </p:nvSpPr>
        <p:spPr bwMode="gray">
          <a:xfrm>
            <a:off x="4143372" y="5000636"/>
            <a:ext cx="3357586" cy="1714512"/>
          </a:xfrm>
          <a:prstGeom prst="roundRect">
            <a:avLst>
              <a:gd name="adj" fmla="val 50000"/>
            </a:avLst>
          </a:prstGeom>
          <a:solidFill>
            <a:schemeClr val="accent1">
              <a:lumMod val="40000"/>
              <a:lumOff val="60000"/>
            </a:schemeClr>
          </a:solidFill>
          <a:ln w="28575" algn="ctr">
            <a:solidFill>
              <a:schemeClr val="accent2">
                <a:lumMod val="75000"/>
              </a:schemeClr>
            </a:solidFill>
            <a:round/>
            <a:headEnd/>
            <a:tailEnd/>
          </a:ln>
        </p:spPr>
        <p:txBody>
          <a:bodyPr wrap="none" anchor="ctr"/>
          <a:lstStyle/>
          <a:p>
            <a:pPr algn="ctr">
              <a:tabLst>
                <a:tab pos="180975" algn="l"/>
                <a:tab pos="542925" algn="l"/>
              </a:tabLst>
              <a:defRPr/>
            </a:pPr>
            <a:r>
              <a:rPr lang="ru-RU" b="1" dirty="0">
                <a:latin typeface="Times New Roman" pitchFamily="18" charset="0"/>
              </a:rPr>
              <a:t>4. </a:t>
            </a:r>
            <a:r>
              <a:rPr lang="ru-RU" b="1" dirty="0">
                <a:solidFill>
                  <a:srgbClr val="C00000"/>
                </a:solidFill>
                <a:latin typeface="Times New Roman" pitchFamily="18" charset="0"/>
              </a:rPr>
              <a:t>Расширение </a:t>
            </a:r>
            <a:r>
              <a:rPr lang="ru-RU" b="1" dirty="0">
                <a:ln>
                  <a:solidFill>
                    <a:schemeClr val="accent2"/>
                  </a:solidFill>
                </a:ln>
                <a:solidFill>
                  <a:srgbClr val="C00000"/>
                </a:solidFill>
                <a:latin typeface="Times New Roman" pitchFamily="18" charset="0"/>
              </a:rPr>
              <a:t>прав</a:t>
            </a:r>
            <a:r>
              <a:rPr lang="ru-RU" b="1" dirty="0">
                <a:solidFill>
                  <a:srgbClr val="C00000"/>
                </a:solidFill>
                <a:latin typeface="Times New Roman" pitchFamily="18" charset="0"/>
              </a:rPr>
              <a:t> по</a:t>
            </a:r>
          </a:p>
          <a:p>
            <a:pPr algn="ctr">
              <a:tabLst>
                <a:tab pos="180975" algn="l"/>
                <a:tab pos="542925" algn="l"/>
              </a:tabLst>
              <a:defRPr/>
            </a:pPr>
            <a:r>
              <a:rPr lang="ru-RU" b="1" dirty="0">
                <a:solidFill>
                  <a:srgbClr val="C00000"/>
                </a:solidFill>
                <a:latin typeface="Times New Roman" pitchFamily="18" charset="0"/>
              </a:rPr>
              <a:t> распоряжению движимым </a:t>
            </a:r>
          </a:p>
          <a:p>
            <a:pPr algn="ctr">
              <a:tabLst>
                <a:tab pos="180975" algn="l"/>
                <a:tab pos="542925" algn="l"/>
              </a:tabLst>
              <a:defRPr/>
            </a:pPr>
            <a:r>
              <a:rPr lang="ru-RU" b="1" dirty="0">
                <a:solidFill>
                  <a:srgbClr val="C00000"/>
                </a:solidFill>
                <a:latin typeface="Times New Roman" pitchFamily="18" charset="0"/>
              </a:rPr>
              <a:t>имуществом</a:t>
            </a:r>
            <a:r>
              <a:rPr lang="ru-RU" dirty="0">
                <a:solidFill>
                  <a:srgbClr val="C00000"/>
                </a:solidFill>
                <a:latin typeface="Times New Roman" pitchFamily="18" charset="0"/>
              </a:rPr>
              <a:t> </a:t>
            </a:r>
            <a:r>
              <a:rPr lang="ru-RU" dirty="0">
                <a:latin typeface="Times New Roman" pitchFamily="18" charset="0"/>
              </a:rPr>
              <a:t>(за исключением</a:t>
            </a:r>
          </a:p>
          <a:p>
            <a:pPr algn="ctr">
              <a:tabLst>
                <a:tab pos="180975" algn="l"/>
                <a:tab pos="542925" algn="l"/>
              </a:tabLst>
              <a:defRPr/>
            </a:pPr>
            <a:r>
              <a:rPr lang="ru-RU" dirty="0">
                <a:latin typeface="Times New Roman" pitchFamily="18" charset="0"/>
              </a:rPr>
              <a:t>«</a:t>
            </a:r>
            <a:r>
              <a:rPr lang="ru-RU" dirty="0">
                <a:ln>
                  <a:solidFill>
                    <a:sysClr val="windowText" lastClr="000000"/>
                  </a:solidFill>
                </a:ln>
                <a:latin typeface="Times New Roman" pitchFamily="18" charset="0"/>
              </a:rPr>
              <a:t>закрепленного</a:t>
            </a:r>
            <a:r>
              <a:rPr lang="ru-RU" dirty="0">
                <a:latin typeface="Times New Roman" pitchFamily="18" charset="0"/>
              </a:rPr>
              <a:t>» собственником</a:t>
            </a:r>
          </a:p>
          <a:p>
            <a:pPr algn="ctr">
              <a:tabLst>
                <a:tab pos="180975" algn="l"/>
                <a:tab pos="542925" algn="l"/>
              </a:tabLst>
              <a:defRPr/>
            </a:pPr>
            <a:r>
              <a:rPr lang="ru-RU" dirty="0">
                <a:latin typeface="Times New Roman" pitchFamily="18" charset="0"/>
              </a:rPr>
              <a:t>особо ценного движимого </a:t>
            </a:r>
          </a:p>
          <a:p>
            <a:pPr algn="ctr">
              <a:tabLst>
                <a:tab pos="180975" algn="l"/>
                <a:tab pos="542925" algn="l"/>
              </a:tabLst>
              <a:defRPr/>
            </a:pPr>
            <a:r>
              <a:rPr lang="ru-RU" dirty="0">
                <a:latin typeface="Times New Roman" pitchFamily="18" charset="0"/>
              </a:rPr>
              <a:t>имущества)  </a:t>
            </a:r>
            <a:endParaRPr lang="en-US" dirty="0">
              <a:latin typeface="Times New Roman" pitchFamily="18" charset="0"/>
            </a:endParaRPr>
          </a:p>
        </p:txBody>
      </p:sp>
      <p:sp>
        <p:nvSpPr>
          <p:cNvPr id="19462" name="AutoShape 4"/>
          <p:cNvSpPr>
            <a:spLocks noChangeArrowheads="1"/>
          </p:cNvSpPr>
          <p:nvPr/>
        </p:nvSpPr>
        <p:spPr bwMode="gray">
          <a:xfrm>
            <a:off x="4694238" y="995363"/>
            <a:ext cx="3735414" cy="1597025"/>
          </a:xfrm>
          <a:prstGeom prst="roundRect">
            <a:avLst>
              <a:gd name="adj" fmla="val 50000"/>
            </a:avLst>
          </a:prstGeom>
          <a:solidFill>
            <a:schemeClr val="accent1">
              <a:lumMod val="40000"/>
              <a:lumOff val="60000"/>
            </a:schemeClr>
          </a:solidFill>
          <a:ln w="28575" algn="ctr">
            <a:solidFill>
              <a:schemeClr val="accent2">
                <a:lumMod val="75000"/>
              </a:schemeClr>
            </a:solidFill>
            <a:round/>
            <a:headEnd/>
            <a:tailEnd/>
          </a:ln>
        </p:spPr>
        <p:txBody>
          <a:bodyPr wrap="none" anchor="ctr"/>
          <a:lstStyle/>
          <a:p>
            <a:pPr algn="ctr">
              <a:tabLst>
                <a:tab pos="180975" algn="l"/>
                <a:tab pos="542925" algn="l"/>
              </a:tabLst>
              <a:defRPr/>
            </a:pPr>
            <a:endParaRPr lang="ru-RU" sz="1400" dirty="0">
              <a:latin typeface="Times New Roman" pitchFamily="18" charset="0"/>
            </a:endParaRPr>
          </a:p>
          <a:p>
            <a:pPr algn="ctr">
              <a:tabLst>
                <a:tab pos="180975" algn="l"/>
                <a:tab pos="542925" algn="l"/>
              </a:tabLst>
              <a:defRPr/>
            </a:pPr>
            <a:r>
              <a:rPr lang="ru-RU" b="1" dirty="0">
                <a:latin typeface="Times New Roman" pitchFamily="18" charset="0"/>
              </a:rPr>
              <a:t>2. Полученные доходы</a:t>
            </a:r>
          </a:p>
          <a:p>
            <a:pPr algn="ctr">
              <a:tabLst>
                <a:tab pos="180975" algn="l"/>
                <a:tab pos="542925" algn="l"/>
              </a:tabLst>
              <a:defRPr/>
            </a:pPr>
            <a:r>
              <a:rPr lang="ru-RU" b="1" dirty="0">
                <a:latin typeface="Times New Roman" pitchFamily="18" charset="0"/>
              </a:rPr>
              <a:t>от приносящей </a:t>
            </a:r>
            <a:r>
              <a:rPr lang="ru-RU" b="1" dirty="0">
                <a:solidFill>
                  <a:srgbClr val="C00000"/>
                </a:solidFill>
                <a:latin typeface="Times New Roman" pitchFamily="18" charset="0"/>
              </a:rPr>
              <a:t>доход</a:t>
            </a:r>
          </a:p>
          <a:p>
            <a:pPr algn="ctr">
              <a:tabLst>
                <a:tab pos="180975" algn="l"/>
                <a:tab pos="542925" algn="l"/>
              </a:tabLst>
              <a:defRPr/>
            </a:pPr>
            <a:r>
              <a:rPr lang="ru-RU" b="1" dirty="0">
                <a:latin typeface="Times New Roman" pitchFamily="18" charset="0"/>
              </a:rPr>
              <a:t>деятельности и использования</a:t>
            </a:r>
          </a:p>
          <a:p>
            <a:pPr algn="ctr">
              <a:tabLst>
                <a:tab pos="180975" algn="l"/>
                <a:tab pos="542925" algn="l"/>
              </a:tabLst>
              <a:defRPr/>
            </a:pPr>
            <a:r>
              <a:rPr lang="ru-RU" b="1" dirty="0">
                <a:solidFill>
                  <a:srgbClr val="C00000"/>
                </a:solidFill>
                <a:latin typeface="Times New Roman" pitchFamily="18" charset="0"/>
              </a:rPr>
              <a:t>имущества остаются </a:t>
            </a:r>
          </a:p>
          <a:p>
            <a:pPr algn="ctr">
              <a:tabLst>
                <a:tab pos="180975" algn="l"/>
                <a:tab pos="542925" algn="l"/>
              </a:tabLst>
              <a:defRPr/>
            </a:pPr>
            <a:r>
              <a:rPr lang="ru-RU" b="1" dirty="0">
                <a:solidFill>
                  <a:srgbClr val="C00000"/>
                </a:solidFill>
                <a:latin typeface="Times New Roman" pitchFamily="18" charset="0"/>
              </a:rPr>
              <a:t>в распоряжении</a:t>
            </a:r>
          </a:p>
          <a:p>
            <a:pPr algn="ctr">
              <a:tabLst>
                <a:tab pos="180975" algn="l"/>
                <a:tab pos="542925" algn="l"/>
              </a:tabLst>
              <a:defRPr/>
            </a:pPr>
            <a:r>
              <a:rPr lang="ru-RU" b="1" dirty="0">
                <a:solidFill>
                  <a:srgbClr val="C00000"/>
                </a:solidFill>
                <a:latin typeface="Times New Roman" pitchFamily="18" charset="0"/>
              </a:rPr>
              <a:t>учреждения</a:t>
            </a:r>
          </a:p>
          <a:p>
            <a:pPr algn="ctr">
              <a:tabLst>
                <a:tab pos="180975" algn="l"/>
                <a:tab pos="542925" algn="l"/>
              </a:tabLst>
              <a:defRPr/>
            </a:pPr>
            <a:endParaRPr lang="en-US" sz="1600" b="1" dirty="0">
              <a:latin typeface="Times New Roman" pitchFamily="18" charset="0"/>
            </a:endParaRPr>
          </a:p>
        </p:txBody>
      </p:sp>
      <p:sp>
        <p:nvSpPr>
          <p:cNvPr id="19463" name="AutoShape 4"/>
          <p:cNvSpPr>
            <a:spLocks noChangeArrowheads="1"/>
          </p:cNvSpPr>
          <p:nvPr/>
        </p:nvSpPr>
        <p:spPr bwMode="gray">
          <a:xfrm>
            <a:off x="214282" y="1071546"/>
            <a:ext cx="3133756" cy="1795479"/>
          </a:xfrm>
          <a:prstGeom prst="roundRect">
            <a:avLst>
              <a:gd name="adj" fmla="val 50000"/>
            </a:avLst>
          </a:prstGeom>
          <a:solidFill>
            <a:schemeClr val="accent1">
              <a:lumMod val="40000"/>
              <a:lumOff val="60000"/>
            </a:schemeClr>
          </a:solidFill>
          <a:ln w="28575" algn="ctr">
            <a:solidFill>
              <a:schemeClr val="accent2">
                <a:lumMod val="75000"/>
              </a:schemeClr>
            </a:solidFill>
            <a:round/>
            <a:headEnd/>
            <a:tailEnd/>
          </a:ln>
        </p:spPr>
        <p:txBody>
          <a:bodyPr wrap="none" anchor="ctr"/>
          <a:lstStyle/>
          <a:p>
            <a:pPr algn="ctr">
              <a:lnSpc>
                <a:spcPct val="90000"/>
              </a:lnSpc>
              <a:tabLst>
                <a:tab pos="180975" algn="l"/>
                <a:tab pos="542925" algn="l"/>
              </a:tabLst>
              <a:defRPr/>
            </a:pPr>
            <a:r>
              <a:rPr lang="ru-RU" b="1" dirty="0">
                <a:latin typeface="Times New Roman" pitchFamily="18" charset="0"/>
              </a:rPr>
              <a:t>  1. Изменение механизмов </a:t>
            </a:r>
          </a:p>
          <a:p>
            <a:pPr algn="ctr">
              <a:lnSpc>
                <a:spcPct val="90000"/>
              </a:lnSpc>
              <a:tabLst>
                <a:tab pos="180975" algn="l"/>
                <a:tab pos="542925" algn="l"/>
              </a:tabLst>
              <a:defRPr/>
            </a:pPr>
            <a:r>
              <a:rPr lang="ru-RU" b="1" dirty="0">
                <a:latin typeface="Times New Roman" pitchFamily="18" charset="0"/>
              </a:rPr>
              <a:t>финансового обеспечения – </a:t>
            </a:r>
          </a:p>
          <a:p>
            <a:pPr algn="ctr">
              <a:lnSpc>
                <a:spcPct val="90000"/>
              </a:lnSpc>
              <a:tabLst>
                <a:tab pos="180975" algn="l"/>
                <a:tab pos="542925" algn="l"/>
              </a:tabLst>
              <a:defRPr/>
            </a:pPr>
            <a:r>
              <a:rPr lang="ru-RU" b="1" dirty="0">
                <a:latin typeface="Times New Roman" pitchFamily="18" charset="0"/>
              </a:rPr>
              <a:t>переход с бюджетной </a:t>
            </a:r>
          </a:p>
          <a:p>
            <a:pPr algn="ctr">
              <a:lnSpc>
                <a:spcPct val="90000"/>
              </a:lnSpc>
              <a:tabLst>
                <a:tab pos="180975" algn="l"/>
                <a:tab pos="542925" algn="l"/>
              </a:tabLst>
              <a:defRPr/>
            </a:pPr>
            <a:r>
              <a:rPr lang="ru-RU" b="1" dirty="0">
                <a:latin typeface="Times New Roman" pitchFamily="18" charset="0"/>
              </a:rPr>
              <a:t>сметы на </a:t>
            </a:r>
            <a:r>
              <a:rPr lang="ru-RU" b="1" dirty="0">
                <a:solidFill>
                  <a:srgbClr val="C00000"/>
                </a:solidFill>
                <a:latin typeface="Times New Roman" pitchFamily="18" charset="0"/>
              </a:rPr>
              <a:t>субсидии по </a:t>
            </a:r>
          </a:p>
          <a:p>
            <a:pPr algn="ctr">
              <a:lnSpc>
                <a:spcPct val="90000"/>
              </a:lnSpc>
              <a:tabLst>
                <a:tab pos="180975" algn="l"/>
                <a:tab pos="542925" algn="l"/>
              </a:tabLst>
              <a:defRPr/>
            </a:pPr>
            <a:r>
              <a:rPr lang="ru-RU" b="1" dirty="0" err="1">
                <a:solidFill>
                  <a:srgbClr val="C00000"/>
                </a:solidFill>
                <a:latin typeface="Times New Roman" pitchFamily="18" charset="0"/>
              </a:rPr>
              <a:t>госзаданию</a:t>
            </a:r>
            <a:r>
              <a:rPr lang="ru-RU" b="1" dirty="0">
                <a:solidFill>
                  <a:srgbClr val="C00000"/>
                </a:solidFill>
                <a:latin typeface="Times New Roman" pitchFamily="18" charset="0"/>
              </a:rPr>
              <a:t> </a:t>
            </a:r>
          </a:p>
          <a:p>
            <a:pPr algn="ctr">
              <a:lnSpc>
                <a:spcPct val="90000"/>
              </a:lnSpc>
              <a:tabLst>
                <a:tab pos="180975" algn="l"/>
                <a:tab pos="542925" algn="l"/>
              </a:tabLst>
              <a:defRPr/>
            </a:pPr>
            <a:r>
              <a:rPr lang="ru-RU" b="1" dirty="0">
                <a:solidFill>
                  <a:srgbClr val="C00000"/>
                </a:solidFill>
                <a:latin typeface="Times New Roman" pitchFamily="18" charset="0"/>
              </a:rPr>
              <a:t>и иные субсидии</a:t>
            </a:r>
            <a:endParaRPr lang="en-US" b="1" dirty="0">
              <a:solidFill>
                <a:srgbClr val="C00000"/>
              </a:solidFill>
              <a:latin typeface="Times New Roman" pitchFamily="18" charset="0"/>
            </a:endParaRPr>
          </a:p>
        </p:txBody>
      </p:sp>
      <p:sp>
        <p:nvSpPr>
          <p:cNvPr id="18440" name="Line 42"/>
          <p:cNvSpPr>
            <a:spLocks noChangeShapeType="1"/>
          </p:cNvSpPr>
          <p:nvPr/>
        </p:nvSpPr>
        <p:spPr bwMode="auto">
          <a:xfrm flipV="1">
            <a:off x="6072198" y="3857628"/>
            <a:ext cx="263525" cy="9525"/>
          </a:xfrm>
          <a:prstGeom prst="line">
            <a:avLst/>
          </a:prstGeom>
          <a:noFill/>
          <a:ln w="25400">
            <a:solidFill>
              <a:schemeClr val="tx1"/>
            </a:solidFill>
            <a:round/>
            <a:headEnd/>
            <a:tailEnd type="triangle" w="med" len="med"/>
          </a:ln>
        </p:spPr>
        <p:txBody>
          <a:bodyPr/>
          <a:lstStyle/>
          <a:p>
            <a:endParaRPr lang="ru-RU"/>
          </a:p>
        </p:txBody>
      </p:sp>
      <p:sp>
        <p:nvSpPr>
          <p:cNvPr id="18441" name="Line 43"/>
          <p:cNvSpPr>
            <a:spLocks noChangeShapeType="1"/>
          </p:cNvSpPr>
          <p:nvPr/>
        </p:nvSpPr>
        <p:spPr bwMode="auto">
          <a:xfrm flipH="1" flipV="1">
            <a:off x="3071802" y="2714620"/>
            <a:ext cx="287338" cy="215900"/>
          </a:xfrm>
          <a:prstGeom prst="line">
            <a:avLst/>
          </a:prstGeom>
          <a:noFill/>
          <a:ln w="25400">
            <a:solidFill>
              <a:schemeClr val="tx1"/>
            </a:solidFill>
            <a:round/>
            <a:headEnd/>
            <a:tailEnd type="triangle" w="med" len="med"/>
          </a:ln>
        </p:spPr>
        <p:txBody>
          <a:bodyPr/>
          <a:lstStyle/>
          <a:p>
            <a:endParaRPr lang="ru-RU"/>
          </a:p>
        </p:txBody>
      </p:sp>
      <p:sp>
        <p:nvSpPr>
          <p:cNvPr id="18442" name="Line 44"/>
          <p:cNvSpPr>
            <a:spLocks noChangeShapeType="1"/>
          </p:cNvSpPr>
          <p:nvPr/>
        </p:nvSpPr>
        <p:spPr bwMode="auto">
          <a:xfrm flipH="1">
            <a:off x="2949575" y="4437063"/>
            <a:ext cx="287338" cy="142875"/>
          </a:xfrm>
          <a:prstGeom prst="line">
            <a:avLst/>
          </a:prstGeom>
          <a:noFill/>
          <a:ln w="25400">
            <a:solidFill>
              <a:schemeClr val="tx1"/>
            </a:solidFill>
            <a:round/>
            <a:headEnd/>
            <a:tailEnd type="triangle" w="med" len="med"/>
          </a:ln>
        </p:spPr>
        <p:txBody>
          <a:bodyPr/>
          <a:lstStyle/>
          <a:p>
            <a:endParaRPr lang="ru-RU"/>
          </a:p>
        </p:txBody>
      </p:sp>
      <p:sp>
        <p:nvSpPr>
          <p:cNvPr id="18443" name="Line 15"/>
          <p:cNvSpPr>
            <a:spLocks noChangeShapeType="1"/>
          </p:cNvSpPr>
          <p:nvPr/>
        </p:nvSpPr>
        <p:spPr bwMode="auto">
          <a:xfrm flipV="1">
            <a:off x="5143504" y="2592388"/>
            <a:ext cx="220659" cy="407984"/>
          </a:xfrm>
          <a:prstGeom prst="line">
            <a:avLst/>
          </a:prstGeom>
          <a:noFill/>
          <a:ln w="25400">
            <a:solidFill>
              <a:schemeClr val="tx1"/>
            </a:solidFill>
            <a:round/>
            <a:headEnd/>
            <a:tailEnd type="triangle" w="med" len="med"/>
          </a:ln>
        </p:spPr>
        <p:txBody>
          <a:bodyPr/>
          <a:lstStyle/>
          <a:p>
            <a:endParaRPr lang="ru-RU"/>
          </a:p>
        </p:txBody>
      </p:sp>
      <p:sp>
        <p:nvSpPr>
          <p:cNvPr id="19468" name="AutoShape 4"/>
          <p:cNvSpPr>
            <a:spLocks noChangeArrowheads="1"/>
          </p:cNvSpPr>
          <p:nvPr/>
        </p:nvSpPr>
        <p:spPr bwMode="gray">
          <a:xfrm>
            <a:off x="6357950" y="2786058"/>
            <a:ext cx="2643206" cy="2071702"/>
          </a:xfrm>
          <a:prstGeom prst="roundRect">
            <a:avLst>
              <a:gd name="adj" fmla="val 50000"/>
            </a:avLst>
          </a:prstGeom>
          <a:solidFill>
            <a:schemeClr val="accent1">
              <a:lumMod val="40000"/>
              <a:lumOff val="60000"/>
            </a:schemeClr>
          </a:solidFill>
          <a:ln w="28575" algn="ctr">
            <a:solidFill>
              <a:schemeClr val="accent2">
                <a:lumMod val="75000"/>
              </a:schemeClr>
            </a:solidFill>
            <a:round/>
            <a:headEnd/>
            <a:tailEnd/>
          </a:ln>
        </p:spPr>
        <p:txBody>
          <a:bodyPr wrap="none" anchor="ctr"/>
          <a:lstStyle/>
          <a:p>
            <a:pPr algn="ctr">
              <a:tabLst>
                <a:tab pos="180975" algn="l"/>
                <a:tab pos="542925" algn="l"/>
              </a:tabLst>
              <a:defRPr/>
            </a:pPr>
            <a:r>
              <a:rPr lang="ru-RU" sz="1600" b="1" dirty="0" smtClean="0">
                <a:latin typeface="Times New Roman" pitchFamily="18" charset="0"/>
              </a:rPr>
              <a:t>    5</a:t>
            </a:r>
            <a:r>
              <a:rPr lang="ru-RU" b="1" dirty="0">
                <a:latin typeface="Times New Roman" pitchFamily="18" charset="0"/>
              </a:rPr>
              <a:t>. Заключение </a:t>
            </a:r>
            <a:endParaRPr lang="ru-RU" b="1" dirty="0" smtClean="0">
              <a:latin typeface="Times New Roman" pitchFamily="18" charset="0"/>
            </a:endParaRPr>
          </a:p>
          <a:p>
            <a:pPr algn="ctr">
              <a:tabLst>
                <a:tab pos="180975" algn="l"/>
                <a:tab pos="542925" algn="l"/>
              </a:tabLst>
              <a:defRPr/>
            </a:pPr>
            <a:r>
              <a:rPr lang="ru-RU" b="1" dirty="0" smtClean="0">
                <a:latin typeface="Times New Roman" pitchFamily="18" charset="0"/>
              </a:rPr>
              <a:t>гражданско-правовых </a:t>
            </a:r>
            <a:endParaRPr lang="ru-RU" b="1" dirty="0">
              <a:latin typeface="Times New Roman" pitchFamily="18" charset="0"/>
            </a:endParaRPr>
          </a:p>
          <a:p>
            <a:pPr algn="ctr">
              <a:tabLst>
                <a:tab pos="180975" algn="l"/>
                <a:tab pos="542925" algn="l"/>
              </a:tabLst>
              <a:defRPr/>
            </a:pPr>
            <a:r>
              <a:rPr lang="ru-RU" b="1" dirty="0">
                <a:latin typeface="Times New Roman" pitchFamily="18" charset="0"/>
              </a:rPr>
              <a:t>договоров, приобретение </a:t>
            </a:r>
            <a:endParaRPr lang="ru-RU" b="1" dirty="0" smtClean="0">
              <a:latin typeface="Times New Roman" pitchFamily="18" charset="0"/>
            </a:endParaRPr>
          </a:p>
          <a:p>
            <a:pPr algn="ctr">
              <a:tabLst>
                <a:tab pos="180975" algn="l"/>
                <a:tab pos="542925" algn="l"/>
              </a:tabLst>
              <a:defRPr/>
            </a:pPr>
            <a:r>
              <a:rPr lang="ru-RU" b="1" dirty="0" smtClean="0">
                <a:latin typeface="Times New Roman" pitchFamily="18" charset="0"/>
              </a:rPr>
              <a:t>прав </a:t>
            </a:r>
            <a:r>
              <a:rPr lang="ru-RU" b="1" dirty="0">
                <a:latin typeface="Times New Roman" pitchFamily="18" charset="0"/>
              </a:rPr>
              <a:t>и </a:t>
            </a:r>
          </a:p>
          <a:p>
            <a:pPr algn="ctr">
              <a:tabLst>
                <a:tab pos="180975" algn="l"/>
                <a:tab pos="542925" algn="l"/>
              </a:tabLst>
              <a:defRPr/>
            </a:pPr>
            <a:r>
              <a:rPr lang="ru-RU" b="1" dirty="0">
                <a:latin typeface="Times New Roman" pitchFamily="18" charset="0"/>
              </a:rPr>
              <a:t>обязанностей </a:t>
            </a:r>
            <a:endParaRPr lang="ru-RU" b="1" dirty="0" smtClean="0">
              <a:latin typeface="Times New Roman" pitchFamily="18" charset="0"/>
            </a:endParaRPr>
          </a:p>
          <a:p>
            <a:pPr algn="ctr">
              <a:tabLst>
                <a:tab pos="180975" algn="l"/>
                <a:tab pos="542925" algn="l"/>
              </a:tabLst>
              <a:defRPr/>
            </a:pPr>
            <a:r>
              <a:rPr lang="ru-RU" b="1" dirty="0" smtClean="0">
                <a:latin typeface="Times New Roman" pitchFamily="18" charset="0"/>
              </a:rPr>
              <a:t>от </a:t>
            </a:r>
            <a:r>
              <a:rPr lang="ru-RU" b="1" dirty="0">
                <a:latin typeface="Times New Roman" pitchFamily="18" charset="0"/>
              </a:rPr>
              <a:t>своего имени </a:t>
            </a:r>
            <a:endParaRPr lang="en-US" dirty="0"/>
          </a:p>
        </p:txBody>
      </p:sp>
      <p:sp>
        <p:nvSpPr>
          <p:cNvPr id="18445" name="Line 17"/>
          <p:cNvSpPr>
            <a:spLocks noChangeShapeType="1"/>
          </p:cNvSpPr>
          <p:nvPr/>
        </p:nvSpPr>
        <p:spPr bwMode="auto">
          <a:xfrm>
            <a:off x="5214942" y="4572008"/>
            <a:ext cx="45719" cy="382599"/>
          </a:xfrm>
          <a:prstGeom prst="line">
            <a:avLst/>
          </a:prstGeom>
          <a:noFill/>
          <a:ln w="25400">
            <a:solidFill>
              <a:schemeClr val="tx1"/>
            </a:solidFill>
            <a:round/>
            <a:headEnd/>
            <a:tailEnd type="triangle" w="med" len="med"/>
          </a:ln>
        </p:spPr>
        <p:txBody>
          <a:bodyPr/>
          <a:lstStyle/>
          <a:p>
            <a:endParaRPr lang="ru-RU"/>
          </a:p>
        </p:txBody>
      </p:sp>
      <p:sp>
        <p:nvSpPr>
          <p:cNvPr id="18446" name="Rectangle 5"/>
          <p:cNvSpPr>
            <a:spLocks noChangeArrowheads="1"/>
          </p:cNvSpPr>
          <p:nvPr/>
        </p:nvSpPr>
        <p:spPr bwMode="gray">
          <a:xfrm>
            <a:off x="0" y="0"/>
            <a:ext cx="9169400" cy="857232"/>
          </a:xfrm>
          <a:prstGeom prst="rect">
            <a:avLst/>
          </a:prstGeom>
          <a:solidFill>
            <a:schemeClr val="accent5">
              <a:lumMod val="40000"/>
              <a:lumOff val="60000"/>
            </a:schemeClr>
          </a:solidFill>
          <a:ln w="9525" algn="ctr">
            <a:noFill/>
            <a:miter lim="800000"/>
            <a:headEnd/>
            <a:tailEnd/>
          </a:ln>
          <a:effectLst>
            <a:outerShdw dist="35921" dir="2700000" algn="ctr" rotWithShape="0">
              <a:schemeClr val="bg2">
                <a:alpha val="50000"/>
              </a:schemeClr>
            </a:outerShdw>
          </a:effectLst>
        </p:spPr>
        <p:txBody>
          <a:bodyPr wrap="none" anchor="ctr"/>
          <a:lstStyle/>
          <a:p>
            <a:pPr algn="ctr"/>
            <a:r>
              <a:rPr lang="ru-RU" sz="2800" b="1" dirty="0" smtClean="0">
                <a:solidFill>
                  <a:srgbClr val="002060"/>
                </a:solidFill>
                <a:latin typeface="Times New Roman" pitchFamily="18" charset="0"/>
              </a:rPr>
              <a:t>        Основные </a:t>
            </a:r>
            <a:r>
              <a:rPr lang="ru-RU" sz="2800" b="1" dirty="0">
                <a:solidFill>
                  <a:srgbClr val="002060"/>
                </a:solidFill>
                <a:latin typeface="Times New Roman" pitchFamily="18" charset="0"/>
              </a:rPr>
              <a:t>изменения в условиях деятельности</a:t>
            </a:r>
          </a:p>
          <a:p>
            <a:pPr algn="ctr"/>
            <a:r>
              <a:rPr lang="ru-RU" sz="2800" b="1" dirty="0">
                <a:solidFill>
                  <a:srgbClr val="002060"/>
                </a:solidFill>
                <a:latin typeface="Times New Roman" pitchFamily="18" charset="0"/>
              </a:rPr>
              <a:t> бюджетных учреждений</a:t>
            </a:r>
            <a:endParaRPr lang="ru-RU" sz="2800" b="1" i="1" dirty="0">
              <a:solidFill>
                <a:srgbClr val="002060"/>
              </a:solidFill>
              <a:latin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Rectangle 4"/>
          <p:cNvSpPr>
            <a:spLocks noChangeArrowheads="1"/>
          </p:cNvSpPr>
          <p:nvPr/>
        </p:nvSpPr>
        <p:spPr bwMode="auto">
          <a:xfrm>
            <a:off x="0" y="6643710"/>
            <a:ext cx="9144000" cy="214290"/>
          </a:xfrm>
          <a:prstGeom prst="rect">
            <a:avLst/>
          </a:prstGeom>
          <a:solidFill>
            <a:srgbClr val="0000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u-RU">
              <a:latin typeface="Calibri" pitchFamily="34" charset="0"/>
            </a:endParaRPr>
          </a:p>
        </p:txBody>
      </p:sp>
      <p:sp>
        <p:nvSpPr>
          <p:cNvPr id="100356" name="Freeform 5"/>
          <p:cNvSpPr>
            <a:spLocks/>
          </p:cNvSpPr>
          <p:nvPr/>
        </p:nvSpPr>
        <p:spPr bwMode="gray">
          <a:xfrm>
            <a:off x="0" y="-387350"/>
            <a:ext cx="9144000" cy="1428750"/>
          </a:xfrm>
          <a:custGeom>
            <a:avLst/>
            <a:gdLst>
              <a:gd name="T0" fmla="*/ 2147483647 w 1120"/>
              <a:gd name="T1" fmla="*/ 2147483647 h 252"/>
              <a:gd name="T2" fmla="*/ 2147483647 w 1120"/>
              <a:gd name="T3" fmla="*/ 2147483647 h 252"/>
              <a:gd name="T4" fmla="*/ 2147483647 w 1120"/>
              <a:gd name="T5" fmla="*/ 2147483647 h 252"/>
              <a:gd name="T6" fmla="*/ 2147483647 w 1120"/>
              <a:gd name="T7" fmla="*/ 2147483647 h 252"/>
              <a:gd name="T8" fmla="*/ 2147483647 w 1120"/>
              <a:gd name="T9" fmla="*/ 2147483647 h 252"/>
              <a:gd name="T10" fmla="*/ 2147483647 w 1120"/>
              <a:gd name="T11" fmla="*/ 2147483647 h 252"/>
              <a:gd name="T12" fmla="*/ 2147483647 w 1120"/>
              <a:gd name="T13" fmla="*/ 2147483647 h 252"/>
              <a:gd name="T14" fmla="*/ 2147483647 w 1120"/>
              <a:gd name="T15" fmla="*/ 2147483647 h 252"/>
              <a:gd name="T16" fmla="*/ 2147483647 w 1120"/>
              <a:gd name="T17" fmla="*/ 2147483647 h 252"/>
              <a:gd name="T18" fmla="*/ 2147483647 w 1120"/>
              <a:gd name="T19" fmla="*/ 2147483647 h 252"/>
              <a:gd name="T20" fmla="*/ 2147483647 w 1120"/>
              <a:gd name="T21" fmla="*/ 2147483647 h 252"/>
              <a:gd name="T22" fmla="*/ 2147483647 w 1120"/>
              <a:gd name="T23" fmla="*/ 2147483647 h 252"/>
              <a:gd name="T24" fmla="*/ 2147483647 w 1120"/>
              <a:gd name="T25" fmla="*/ 2147483647 h 252"/>
              <a:gd name="T26" fmla="*/ 2147483647 w 1120"/>
              <a:gd name="T27" fmla="*/ 2147483647 h 252"/>
              <a:gd name="T28" fmla="*/ 2147483647 w 1120"/>
              <a:gd name="T29" fmla="*/ 2147483647 h 252"/>
              <a:gd name="T30" fmla="*/ 2147483647 w 1120"/>
              <a:gd name="T31" fmla="*/ 2147483647 h 252"/>
              <a:gd name="T32" fmla="*/ 2147483647 w 1120"/>
              <a:gd name="T33" fmla="*/ 2147483647 h 252"/>
              <a:gd name="T34" fmla="*/ 2147483647 w 1120"/>
              <a:gd name="T35" fmla="*/ 2147483647 h 252"/>
              <a:gd name="T36" fmla="*/ 2147483647 w 1120"/>
              <a:gd name="T37" fmla="*/ 2147483647 h 252"/>
              <a:gd name="T38" fmla="*/ 2147483647 w 1120"/>
              <a:gd name="T39" fmla="*/ 2147483647 h 252"/>
              <a:gd name="T40" fmla="*/ 2147483647 w 1120"/>
              <a:gd name="T41" fmla="*/ 2147483647 h 252"/>
              <a:gd name="T42" fmla="*/ 2147483647 w 1120"/>
              <a:gd name="T43" fmla="*/ 2147483647 h 252"/>
              <a:gd name="T44" fmla="*/ 0 w 1120"/>
              <a:gd name="T45" fmla="*/ 2147483647 h 252"/>
              <a:gd name="T46" fmla="*/ 0 w 1120"/>
              <a:gd name="T47" fmla="*/ 2147483647 h 252"/>
              <a:gd name="T48" fmla="*/ 2147483647 w 1120"/>
              <a:gd name="T49" fmla="*/ 0 h 252"/>
              <a:gd name="T50" fmla="*/ 2147483647 w 1120"/>
              <a:gd name="T51" fmla="*/ 2147483647 h 252"/>
              <a:gd name="T52" fmla="*/ 2147483647 w 1120"/>
              <a:gd name="T53" fmla="*/ 2147483647 h 252"/>
              <a:gd name="T54" fmla="*/ 2147483647 w 1120"/>
              <a:gd name="T55" fmla="*/ 2147483647 h 25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120"/>
              <a:gd name="T85" fmla="*/ 0 h 252"/>
              <a:gd name="T86" fmla="*/ 1120 w 1120"/>
              <a:gd name="T87" fmla="*/ 252 h 25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120" h="252">
                <a:moveTo>
                  <a:pt x="1120" y="252"/>
                </a:moveTo>
                <a:lnTo>
                  <a:pt x="1116" y="250"/>
                </a:lnTo>
                <a:lnTo>
                  <a:pt x="1100" y="246"/>
                </a:lnTo>
                <a:lnTo>
                  <a:pt x="1074" y="240"/>
                </a:lnTo>
                <a:lnTo>
                  <a:pt x="1038" y="232"/>
                </a:lnTo>
                <a:lnTo>
                  <a:pt x="992" y="222"/>
                </a:lnTo>
                <a:lnTo>
                  <a:pt x="938" y="212"/>
                </a:lnTo>
                <a:lnTo>
                  <a:pt x="876" y="204"/>
                </a:lnTo>
                <a:lnTo>
                  <a:pt x="806" y="196"/>
                </a:lnTo>
                <a:lnTo>
                  <a:pt x="730" y="190"/>
                </a:lnTo>
                <a:lnTo>
                  <a:pt x="646" y="184"/>
                </a:lnTo>
                <a:lnTo>
                  <a:pt x="556" y="184"/>
                </a:lnTo>
                <a:lnTo>
                  <a:pt x="466" y="184"/>
                </a:lnTo>
                <a:lnTo>
                  <a:pt x="384" y="190"/>
                </a:lnTo>
                <a:lnTo>
                  <a:pt x="308" y="196"/>
                </a:lnTo>
                <a:lnTo>
                  <a:pt x="238" y="204"/>
                </a:lnTo>
                <a:lnTo>
                  <a:pt x="178" y="212"/>
                </a:lnTo>
                <a:lnTo>
                  <a:pt x="126" y="222"/>
                </a:lnTo>
                <a:lnTo>
                  <a:pt x="82" y="232"/>
                </a:lnTo>
                <a:lnTo>
                  <a:pt x="46" y="240"/>
                </a:lnTo>
                <a:lnTo>
                  <a:pt x="20" y="246"/>
                </a:lnTo>
                <a:lnTo>
                  <a:pt x="6" y="250"/>
                </a:lnTo>
                <a:lnTo>
                  <a:pt x="0" y="252"/>
                </a:lnTo>
                <a:lnTo>
                  <a:pt x="0" y="62"/>
                </a:lnTo>
                <a:lnTo>
                  <a:pt x="560" y="0"/>
                </a:lnTo>
                <a:lnTo>
                  <a:pt x="1120" y="62"/>
                </a:lnTo>
                <a:lnTo>
                  <a:pt x="1120" y="252"/>
                </a:lnTo>
                <a:close/>
              </a:path>
            </a:pathLst>
          </a:custGeom>
          <a:solidFill>
            <a:srgbClr val="000066"/>
          </a:solidFill>
          <a:ln>
            <a:noFill/>
          </a:ln>
          <a:effectLst>
            <a:outerShdw dist="35921" dir="2700000" algn="ctr" rotWithShape="0">
              <a:srgbClr val="A7A7FF"/>
            </a:outerShdw>
          </a:effectLst>
          <a:extLst>
            <a:ext uri="{91240B29-F687-4F45-9708-019B960494DF}">
              <a14:hiddenLine xmlns:a14="http://schemas.microsoft.com/office/drawing/2010/main" w="0">
                <a:solidFill>
                  <a:srgbClr val="000000"/>
                </a:solidFill>
                <a:round/>
                <a:headEnd/>
                <a:tailEnd/>
              </a14:hiddenLine>
            </a:ext>
          </a:extLst>
        </p:spPr>
        <p:txBody>
          <a:bodyPr/>
          <a:lstStyle/>
          <a:p>
            <a:endParaRPr lang="ru-RU" b="1">
              <a:solidFill>
                <a:schemeClr val="bg1"/>
              </a:solidFill>
              <a:latin typeface="Calibri" pitchFamily="34" charset="0"/>
            </a:endParaRPr>
          </a:p>
          <a:p>
            <a:endParaRPr lang="ru-RU" b="1">
              <a:solidFill>
                <a:schemeClr val="bg1"/>
              </a:solidFill>
              <a:latin typeface="Calibri" pitchFamily="34" charset="0"/>
            </a:endParaRPr>
          </a:p>
          <a:p>
            <a:endParaRPr lang="ru-RU" b="1">
              <a:solidFill>
                <a:schemeClr val="bg1"/>
              </a:solidFill>
              <a:latin typeface="Calibri" pitchFamily="34" charset="0"/>
            </a:endParaRPr>
          </a:p>
          <a:p>
            <a:endParaRPr lang="ru-RU" b="1">
              <a:solidFill>
                <a:schemeClr val="bg1"/>
              </a:solidFill>
              <a:latin typeface="Calibri" pitchFamily="34" charset="0"/>
            </a:endParaRPr>
          </a:p>
          <a:p>
            <a:r>
              <a:rPr lang="ru-RU" b="1">
                <a:solidFill>
                  <a:schemeClr val="bg1"/>
                </a:solidFill>
                <a:latin typeface="Calibri" pitchFamily="34" charset="0"/>
              </a:rPr>
              <a:t>  </a:t>
            </a:r>
          </a:p>
        </p:txBody>
      </p:sp>
      <p:sp>
        <p:nvSpPr>
          <p:cNvPr id="24582" name="Rectangle 6"/>
          <p:cNvSpPr>
            <a:spLocks noChangeArrowheads="1"/>
          </p:cNvSpPr>
          <p:nvPr/>
        </p:nvSpPr>
        <p:spPr bwMode="gray">
          <a:xfrm>
            <a:off x="0" y="0"/>
            <a:ext cx="9144000" cy="500063"/>
          </a:xfrm>
          <a:prstGeom prst="rect">
            <a:avLst/>
          </a:prstGeom>
          <a:solidFill>
            <a:srgbClr val="FFCC66"/>
          </a:solidFill>
          <a:ln w="9525" algn="ctr">
            <a:noFill/>
            <a:miter lim="800000"/>
            <a:headEnd/>
            <a:tailEnd/>
          </a:ln>
          <a:effectLst>
            <a:outerShdw dist="35921" dir="2700000" algn="ctr" rotWithShape="0">
              <a:schemeClr val="bg2">
                <a:alpha val="50000"/>
              </a:schemeClr>
            </a:outerShdw>
          </a:effectLst>
        </p:spPr>
        <p:txBody>
          <a:bodyPr wrap="none" anchor="ctr"/>
          <a:lstStyle/>
          <a:p>
            <a:pPr algn="ctr" fontAlgn="auto">
              <a:spcBef>
                <a:spcPts val="0"/>
              </a:spcBef>
              <a:spcAft>
                <a:spcPts val="0"/>
              </a:spcAft>
              <a:defRPr/>
            </a:pPr>
            <a:r>
              <a:rPr lang="ru-RU" sz="3200" b="1" dirty="0">
                <a:solidFill>
                  <a:schemeClr val="tx2"/>
                </a:solidFill>
                <a:latin typeface="+mn-lt"/>
                <a:cs typeface="+mn-cs"/>
              </a:rPr>
              <a:t>Сравнительный анализ АУ, БУ, и КУ</a:t>
            </a:r>
          </a:p>
        </p:txBody>
      </p:sp>
      <p:sp>
        <p:nvSpPr>
          <p:cNvPr id="100358" name="Rectangle 1"/>
          <p:cNvSpPr>
            <a:spLocks noChangeArrowheads="1"/>
          </p:cNvSpPr>
          <p:nvPr/>
        </p:nvSpPr>
        <p:spPr bwMode="auto">
          <a:xfrm>
            <a:off x="142875" y="0"/>
            <a:ext cx="90011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0" hangingPunct="0"/>
            <a:endParaRPr lang="ru-RU"/>
          </a:p>
        </p:txBody>
      </p:sp>
      <p:graphicFrame>
        <p:nvGraphicFramePr>
          <p:cNvPr id="8" name="Group 54"/>
          <p:cNvGraphicFramePr>
            <a:graphicFrameLocks noGrp="1"/>
          </p:cNvGraphicFramePr>
          <p:nvPr/>
        </p:nvGraphicFramePr>
        <p:xfrm>
          <a:off x="0" y="828675"/>
          <a:ext cx="9144000" cy="5683249"/>
        </p:xfrm>
        <a:graphic>
          <a:graphicData uri="http://schemas.openxmlformats.org/drawingml/2006/table">
            <a:tbl>
              <a:tblPr/>
              <a:tblGrid>
                <a:gridCol w="1430338"/>
                <a:gridCol w="2082800"/>
                <a:gridCol w="3630612"/>
                <a:gridCol w="2000250"/>
              </a:tblGrid>
              <a:tr h="579184">
                <a:tc>
                  <a:txBody>
                    <a:bodyPr/>
                    <a:lstStyle/>
                    <a:p>
                      <a:pPr marL="0" marR="0" lvl="0" indent="0" algn="ctr"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600" b="1" i="0" u="none" strike="noStrike" cap="none" normalizeH="0" baseline="0" dirty="0" smtClean="0">
                          <a:ln>
                            <a:noFill/>
                          </a:ln>
                          <a:solidFill>
                            <a:schemeClr val="bg1"/>
                          </a:solidFill>
                          <a:effectLst/>
                          <a:latin typeface="Arial Narrow" pitchFamily="34" charset="0"/>
                        </a:rPr>
                        <a:t>Критерии сравнения</a:t>
                      </a:r>
                    </a:p>
                  </a:txBody>
                  <a:tcPr marT="45725" marB="4572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99"/>
                    </a:solidFill>
                  </a:tcPr>
                </a:tc>
                <a:tc>
                  <a:txBody>
                    <a:bodyPr/>
                    <a:lstStyle/>
                    <a:p>
                      <a:pPr marL="0" marR="0" lvl="0" indent="0" algn="ctr" defTabSz="914400" rtl="0" eaLnBrk="1" fontAlgn="base" latinLnBrk="0" hangingPunct="1">
                        <a:lnSpc>
                          <a:spcPct val="60000"/>
                        </a:lnSpc>
                        <a:spcBef>
                          <a:spcPct val="20000"/>
                        </a:spcBef>
                        <a:spcAft>
                          <a:spcPct val="0"/>
                        </a:spcAft>
                        <a:buClr>
                          <a:srgbClr val="006666"/>
                        </a:buClr>
                        <a:buSzPct val="60000"/>
                        <a:buFont typeface="Wingdings" pitchFamily="2" charset="2"/>
                        <a:buNone/>
                        <a:tabLst/>
                      </a:pPr>
                      <a:r>
                        <a:rPr kumimoji="0" lang="ru-RU" sz="1600" b="1" i="0" u="none" strike="noStrike" cap="none" normalizeH="0" baseline="0" smtClean="0">
                          <a:ln>
                            <a:noFill/>
                          </a:ln>
                          <a:solidFill>
                            <a:schemeClr val="bg1"/>
                          </a:solidFill>
                          <a:effectLst/>
                          <a:latin typeface="Arial Narrow" pitchFamily="34" charset="0"/>
                        </a:rPr>
                        <a:t>АУ</a:t>
                      </a:r>
                    </a:p>
                  </a:txBody>
                  <a:tcPr marT="45725" marB="457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99"/>
                    </a:solidFill>
                  </a:tcPr>
                </a:tc>
                <a:tc>
                  <a:txBody>
                    <a:bodyPr/>
                    <a:lstStyle/>
                    <a:p>
                      <a:pPr marL="0" marR="0" lvl="0" indent="0" algn="ctr"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1" i="0" u="none" strike="noStrike" cap="none" normalizeH="0" baseline="0" smtClean="0">
                          <a:ln>
                            <a:noFill/>
                          </a:ln>
                          <a:solidFill>
                            <a:schemeClr val="bg1"/>
                          </a:solidFill>
                          <a:effectLst/>
                          <a:latin typeface="Arial Narrow" pitchFamily="34" charset="0"/>
                        </a:rPr>
                        <a:t>БУ нового типа</a:t>
                      </a:r>
                    </a:p>
                  </a:txBody>
                  <a:tcPr marT="45725" marB="457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99"/>
                    </a:solidFill>
                  </a:tcPr>
                </a:tc>
                <a:tc>
                  <a:txBody>
                    <a:bodyPr/>
                    <a:lstStyle/>
                    <a:p>
                      <a:pPr marL="0" marR="0" lvl="0" indent="0" algn="ctr" defTabSz="914400" rtl="0" eaLnBrk="1" fontAlgn="base" latinLnBrk="0" hangingPunct="1">
                        <a:lnSpc>
                          <a:spcPct val="60000"/>
                        </a:lnSpc>
                        <a:spcBef>
                          <a:spcPct val="20000"/>
                        </a:spcBef>
                        <a:spcAft>
                          <a:spcPct val="0"/>
                        </a:spcAft>
                        <a:buClr>
                          <a:srgbClr val="006666"/>
                        </a:buClr>
                        <a:buSzPct val="60000"/>
                        <a:buFont typeface="Wingdings" pitchFamily="2" charset="2"/>
                        <a:buNone/>
                        <a:tabLst/>
                      </a:pPr>
                      <a:endParaRPr kumimoji="0" lang="ru-RU" sz="1600" b="1" i="0" u="none" strike="noStrike" cap="none" normalizeH="0" baseline="0" smtClean="0">
                        <a:ln>
                          <a:noFill/>
                        </a:ln>
                        <a:solidFill>
                          <a:schemeClr val="bg1"/>
                        </a:solidFill>
                        <a:effectLst/>
                        <a:latin typeface="Arial Narrow" pitchFamily="34" charset="0"/>
                      </a:endParaRPr>
                    </a:p>
                    <a:p>
                      <a:pPr marL="0" marR="0" lvl="0" indent="0" algn="ctr" defTabSz="914400" rtl="0" eaLnBrk="1" fontAlgn="base" latinLnBrk="0" hangingPunct="1">
                        <a:lnSpc>
                          <a:spcPct val="60000"/>
                        </a:lnSpc>
                        <a:spcBef>
                          <a:spcPct val="20000"/>
                        </a:spcBef>
                        <a:spcAft>
                          <a:spcPct val="0"/>
                        </a:spcAft>
                        <a:buClr>
                          <a:srgbClr val="006666"/>
                        </a:buClr>
                        <a:buSzPct val="60000"/>
                        <a:buFont typeface="Wingdings" pitchFamily="2" charset="2"/>
                        <a:buNone/>
                        <a:tabLst/>
                      </a:pPr>
                      <a:r>
                        <a:rPr kumimoji="0" lang="ru-RU" sz="1600" b="1" i="0" u="none" strike="noStrike" cap="none" normalizeH="0" baseline="0" smtClean="0">
                          <a:ln>
                            <a:noFill/>
                          </a:ln>
                          <a:solidFill>
                            <a:schemeClr val="bg1"/>
                          </a:solidFill>
                          <a:effectLst/>
                          <a:latin typeface="Arial Narrow" pitchFamily="34" charset="0"/>
                        </a:rPr>
                        <a:t>КУ</a:t>
                      </a:r>
                    </a:p>
                  </a:txBody>
                  <a:tcPr marT="45725" marB="4572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99"/>
                    </a:solidFill>
                  </a:tcPr>
                </a:tc>
              </a:tr>
              <a:tr h="1073269">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Финансовое обеспечение </a:t>
                      </a:r>
                    </a:p>
                  </a:txBody>
                  <a:tcPr marL="90000" marR="900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Субсидии (на услуги и имущество)</a:t>
                      </a:r>
                      <a:endParaRPr kumimoji="0" lang="ru-RU" sz="1600" b="1" i="0" u="none" strike="noStrike" cap="none" normalizeH="0" baseline="0" smtClean="0">
                        <a:ln>
                          <a:noFill/>
                        </a:ln>
                        <a:solidFill>
                          <a:srgbClr val="CC0000"/>
                        </a:solidFill>
                        <a:effectLst/>
                        <a:latin typeface="Arial Narrow" pitchFamily="34" charset="0"/>
                      </a:endParaRPr>
                    </a:p>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endParaRPr kumimoji="0" lang="ru-RU" sz="1600" b="0" i="0" u="none" strike="noStrike" cap="none" normalizeH="0" baseline="0" smtClean="0">
                        <a:ln>
                          <a:noFill/>
                        </a:ln>
                        <a:solidFill>
                          <a:schemeClr val="tx1"/>
                        </a:solidFill>
                        <a:effectLst/>
                        <a:latin typeface="Arial Narrow" pitchFamily="34" charset="0"/>
                      </a:endParaRPr>
                    </a:p>
                  </a:txBody>
                  <a:tcPr marL="90000" marR="90000" marT="46805" marB="468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ts val="1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Субсидии (на услуги, имущество, иные цели)</a:t>
                      </a:r>
                      <a:endParaRPr kumimoji="0" lang="en-US" sz="1600" b="0" i="0" u="none" strike="noStrike" cap="none" normalizeH="0" baseline="0" smtClean="0">
                        <a:ln>
                          <a:noFill/>
                        </a:ln>
                        <a:solidFill>
                          <a:schemeClr val="tx1"/>
                        </a:solidFill>
                        <a:effectLst/>
                        <a:latin typeface="Arial Narrow" pitchFamily="34" charset="0"/>
                      </a:endParaRPr>
                    </a:p>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 средства на исполнение публичных денежных обязательств перед физлицами</a:t>
                      </a:r>
                      <a:endParaRPr kumimoji="0" lang="ru-RU" sz="1600" b="0" i="0" u="none" strike="noStrike" cap="none" normalizeH="0" baseline="0" smtClean="0">
                        <a:ln>
                          <a:noFill/>
                        </a:ln>
                        <a:solidFill>
                          <a:schemeClr val="accent2"/>
                        </a:solidFill>
                        <a:effectLst/>
                        <a:latin typeface="Arial Narrow" pitchFamily="34"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Сметное финансирование</a:t>
                      </a:r>
                      <a:r>
                        <a:rPr kumimoji="0" lang="ru-RU" sz="1600" b="1" i="0" u="none" strike="noStrike" cap="none" normalizeH="0" baseline="0" smtClean="0">
                          <a:ln>
                            <a:noFill/>
                          </a:ln>
                          <a:solidFill>
                            <a:srgbClr val="CC0000"/>
                          </a:solidFill>
                          <a:effectLst/>
                          <a:latin typeface="Arial Narrow" pitchFamily="34" charset="0"/>
                        </a:rPr>
                        <a:t>, </a:t>
                      </a:r>
                      <a:endParaRPr kumimoji="0" lang="ru-RU" sz="1600" b="0" i="0" u="none" strike="noStrike" cap="none" normalizeH="0" baseline="0" smtClean="0">
                        <a:ln>
                          <a:noFill/>
                        </a:ln>
                        <a:solidFill>
                          <a:schemeClr val="tx1"/>
                        </a:solidFill>
                        <a:effectLst/>
                        <a:latin typeface="Arial Narrow" pitchFamily="34" charset="0"/>
                      </a:endParaRPr>
                    </a:p>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субсидии запрещены</a:t>
                      </a:r>
                    </a:p>
                  </a:txBody>
                  <a:tcPr marL="90000" marR="90000" marT="46805" marB="468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8412">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dirty="0" smtClean="0">
                          <a:ln>
                            <a:noFill/>
                          </a:ln>
                          <a:solidFill>
                            <a:schemeClr val="tx1"/>
                          </a:solidFill>
                          <a:effectLst/>
                          <a:latin typeface="Arial Narrow" pitchFamily="34" charset="0"/>
                        </a:rPr>
                        <a:t>Финансовое планирование</a:t>
                      </a:r>
                    </a:p>
                  </a:txBody>
                  <a:tcPr marL="90000" marR="900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EAEAEA"/>
                    </a:solid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dirty="0" err="1" smtClean="0">
                          <a:ln>
                            <a:noFill/>
                          </a:ln>
                          <a:solidFill>
                            <a:schemeClr val="tx1"/>
                          </a:solidFill>
                          <a:effectLst/>
                          <a:latin typeface="Arial Narrow" pitchFamily="34" charset="0"/>
                        </a:rPr>
                        <a:t>Госзадание</a:t>
                      </a:r>
                      <a:endParaRPr kumimoji="0" lang="ru-RU" sz="1600" b="0" i="0" u="none" strike="noStrike" cap="none" normalizeH="0" baseline="0" dirty="0" smtClean="0">
                        <a:ln>
                          <a:noFill/>
                        </a:ln>
                        <a:solidFill>
                          <a:schemeClr val="tx1"/>
                        </a:solidFill>
                        <a:effectLst/>
                        <a:latin typeface="Arial Narrow" pitchFamily="34" charset="0"/>
                      </a:endParaRPr>
                    </a:p>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dirty="0" smtClean="0">
                          <a:ln>
                            <a:noFill/>
                          </a:ln>
                          <a:solidFill>
                            <a:schemeClr val="tx1"/>
                          </a:solidFill>
                          <a:effectLst/>
                          <a:latin typeface="Arial Narrow" pitchFamily="34" charset="0"/>
                        </a:rPr>
                        <a:t>План ФХД</a:t>
                      </a:r>
                    </a:p>
                  </a:txBody>
                  <a:tcPr marL="90000" marR="90000" marT="46805" marB="468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EAEAEA"/>
                    </a:solidFill>
                  </a:tcPr>
                </a:tc>
                <a:tc>
                  <a:txBody>
                    <a:bodyPr/>
                    <a:lstStyle/>
                    <a:p>
                      <a:pPr marL="0" marR="0" lvl="0" indent="0" algn="l"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Госзадание</a:t>
                      </a:r>
                    </a:p>
                    <a:p>
                      <a:pPr marL="0" marR="0" lvl="0" indent="0" algn="l"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План ФХД</a:t>
                      </a:r>
                    </a:p>
                  </a:txBody>
                  <a:tcPr marL="90000" marR="90000" marT="46805" marB="468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EAEAEA"/>
                    </a:solidFill>
                  </a:tcPr>
                </a:tc>
                <a:tc>
                  <a:txBody>
                    <a:bodyPr/>
                    <a:lstStyle/>
                    <a:p>
                      <a:pPr marL="0" marR="0" lvl="0" indent="0" algn="l"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М.б. госзадание</a:t>
                      </a:r>
                    </a:p>
                    <a:p>
                      <a:pPr marL="0" marR="0" lvl="0" indent="0" algn="l" defTabSz="914400" rtl="0" eaLnBrk="1" fontAlgn="base" latinLnBrk="0" hangingPunct="1">
                        <a:lnSpc>
                          <a:spcPct val="10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Смета</a:t>
                      </a:r>
                    </a:p>
                  </a:txBody>
                  <a:tcPr marL="90000" marR="90000" marT="46805" marB="468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EAEAEA"/>
                    </a:solidFill>
                  </a:tcPr>
                </a:tc>
              </a:tr>
              <a:tr h="678891">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Приносящая доход деятельность</a:t>
                      </a:r>
                    </a:p>
                  </a:txBody>
                  <a:tcPr marL="90000" marR="900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Доходы - в самостоятельное распоряжение.</a:t>
                      </a:r>
                    </a:p>
                  </a:txBody>
                  <a:tcPr marL="90000" marR="90000" marT="46805" marB="468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Доходы -  в самостоятельное распоряжение.</a:t>
                      </a:r>
                    </a:p>
                  </a:txBody>
                  <a:tcPr marL="90000" marR="90000" marT="46805" marB="468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Доходы – в бюджет</a:t>
                      </a:r>
                    </a:p>
                  </a:txBody>
                  <a:tcPr marL="90000" marR="90000" marT="46805" marB="468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8891">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Контроль за целевым использов.</a:t>
                      </a:r>
                    </a:p>
                  </a:txBody>
                  <a:tcPr marL="90000" marR="900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dirty="0" smtClean="0">
                          <a:ln>
                            <a:noFill/>
                          </a:ln>
                          <a:solidFill>
                            <a:schemeClr val="tx1"/>
                          </a:solidFill>
                          <a:effectLst/>
                          <a:latin typeface="Arial Narrow" pitchFamily="34" charset="0"/>
                        </a:rPr>
                        <a:t>Нет. Контролируется выполнение задания</a:t>
                      </a:r>
                    </a:p>
                  </a:txBody>
                  <a:tcPr marL="90000" marR="90000" marT="46805" marB="468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EAEAEA"/>
                    </a:solid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В части услуг – нет, в части кап.расходов, публичных обязательств – планируется контроль за целевым</a:t>
                      </a:r>
                    </a:p>
                  </a:txBody>
                  <a:tcPr marL="90000" marR="90000" marT="46805" marB="468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EAEAEA"/>
                    </a:solid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Сохраняется</a:t>
                      </a:r>
                    </a:p>
                  </a:txBody>
                  <a:tcPr marL="90000" marR="90000" marT="46805" marB="468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EAEAEA"/>
                    </a:solidFill>
                  </a:tcPr>
                </a:tc>
              </a:tr>
              <a:tr h="678891">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Открытие счетов</a:t>
                      </a:r>
                    </a:p>
                  </a:txBody>
                  <a:tcPr marL="90000" marR="900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dirty="0" smtClean="0">
                          <a:ln>
                            <a:noFill/>
                          </a:ln>
                          <a:solidFill>
                            <a:schemeClr val="tx1"/>
                          </a:solidFill>
                          <a:effectLst/>
                          <a:latin typeface="Arial Narrow" pitchFamily="34" charset="0"/>
                        </a:rPr>
                        <a:t>Счета в кредитных организациях</a:t>
                      </a:r>
                      <a:r>
                        <a:rPr kumimoji="0" lang="ru-RU" sz="1600" b="0" i="0" u="none" strike="noStrike" cap="none" normalizeH="0" baseline="0" dirty="0" smtClean="0">
                          <a:ln>
                            <a:noFill/>
                          </a:ln>
                          <a:solidFill>
                            <a:schemeClr val="tx1"/>
                          </a:solidFill>
                          <a:effectLst/>
                          <a:latin typeface="Arial" charset="0"/>
                        </a:rPr>
                        <a:t>, </a:t>
                      </a:r>
                      <a:r>
                        <a:rPr kumimoji="0" lang="ru-RU" sz="1600" b="0" i="0" u="none" strike="noStrike" cap="none" normalizeH="0" baseline="0" dirty="0" smtClean="0">
                          <a:ln>
                            <a:noFill/>
                          </a:ln>
                          <a:solidFill>
                            <a:schemeClr val="tx1"/>
                          </a:solidFill>
                          <a:effectLst/>
                          <a:latin typeface="Arial Narrow" pitchFamily="34" charset="0"/>
                        </a:rPr>
                        <a:t>казначействе</a:t>
                      </a:r>
                    </a:p>
                  </a:txBody>
                  <a:tcPr marL="90000" marR="90000" marT="46805" marB="468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Только в органах казначейства (финансовых органах).</a:t>
                      </a:r>
                    </a:p>
                  </a:txBody>
                  <a:tcPr marL="90000" marR="90000" marT="46805" marB="468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Только в органах казначейства (финансовых органах).</a:t>
                      </a:r>
                    </a:p>
                  </a:txBody>
                  <a:tcPr marL="90000" marR="90000" marT="46805" marB="468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4597">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dirty="0" smtClean="0">
                          <a:ln>
                            <a:noFill/>
                          </a:ln>
                          <a:solidFill>
                            <a:schemeClr val="tx1"/>
                          </a:solidFill>
                          <a:effectLst/>
                          <a:latin typeface="Arial Narrow" pitchFamily="34" charset="0"/>
                        </a:rPr>
                        <a:t>Закон № 44-ФЗ</a:t>
                      </a:r>
                    </a:p>
                  </a:txBody>
                  <a:tcPr marL="90000" marR="900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dirty="0" smtClean="0">
                          <a:ln>
                            <a:noFill/>
                          </a:ln>
                          <a:solidFill>
                            <a:schemeClr val="tx1"/>
                          </a:solidFill>
                          <a:effectLst/>
                          <a:latin typeface="Arial Narrow" pitchFamily="34" charset="0"/>
                        </a:rPr>
                        <a:t>Не распространяется.</a:t>
                      </a:r>
                    </a:p>
                  </a:txBody>
                  <a:tcPr marL="90000" marR="90000" marT="46805" marB="468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cs typeface="Times New Roman" pitchFamily="18" charset="0"/>
                        </a:rPr>
                        <a:t>Распространяется</a:t>
                      </a:r>
                    </a:p>
                  </a:txBody>
                  <a:tcPr marL="90000" marR="90000" marT="46805" marB="468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r>
                        <a:rPr kumimoji="0" lang="ru-RU" sz="1600" b="0" i="0" u="none" strike="noStrike" cap="none" normalizeH="0" baseline="0" smtClean="0">
                          <a:ln>
                            <a:noFill/>
                          </a:ln>
                          <a:solidFill>
                            <a:schemeClr val="tx1"/>
                          </a:solidFill>
                          <a:effectLst/>
                          <a:latin typeface="Arial Narrow" pitchFamily="34" charset="0"/>
                        </a:rPr>
                        <a:t>Распространяется</a:t>
                      </a:r>
                    </a:p>
                  </a:txBody>
                  <a:tcPr marL="90000" marR="90000" marT="46805" marB="468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r>
              <a:tr h="681114">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endParaRPr kumimoji="0" lang="ru-RU" sz="1600" b="0" i="0" u="none" strike="noStrike" cap="none" normalizeH="0" baseline="0" dirty="0" smtClean="0">
                        <a:ln>
                          <a:noFill/>
                        </a:ln>
                        <a:solidFill>
                          <a:schemeClr val="tx1"/>
                        </a:solidFill>
                        <a:effectLst/>
                        <a:latin typeface="Arial Narrow" pitchFamily="34" charset="0"/>
                      </a:endParaRPr>
                    </a:p>
                  </a:txBody>
                  <a:tcPr marL="90000" marR="900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endParaRPr kumimoji="0" lang="ru-RU" sz="1600" b="0" i="0" u="none" strike="noStrike" cap="none" normalizeH="0" baseline="0" dirty="0" smtClean="0">
                        <a:ln>
                          <a:noFill/>
                        </a:ln>
                        <a:solidFill>
                          <a:schemeClr val="tx1"/>
                        </a:solidFill>
                        <a:effectLst/>
                        <a:latin typeface="Arial Narrow" pitchFamily="34" charset="0"/>
                        <a:cs typeface="Times New Roman" pitchFamily="18" charset="0"/>
                      </a:endParaRPr>
                    </a:p>
                  </a:txBody>
                  <a:tcPr marL="90000" marR="90000" marT="46805" marB="468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endParaRPr kumimoji="0" lang="ru-RU" sz="1600" b="0" i="0" u="none" strike="noStrike" cap="none" normalizeH="0" baseline="0" dirty="0" smtClean="0">
                        <a:ln>
                          <a:noFill/>
                        </a:ln>
                        <a:solidFill>
                          <a:srgbClr val="000000"/>
                        </a:solidFill>
                        <a:effectLst/>
                        <a:latin typeface="Arial Narrow" pitchFamily="34" charset="0"/>
                      </a:endParaRPr>
                    </a:p>
                  </a:txBody>
                  <a:tcPr marL="90000" marR="90000" marT="46805" marB="468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006666"/>
                        </a:buClr>
                        <a:buSzPct val="60000"/>
                        <a:buFont typeface="Wingdings" pitchFamily="2" charset="2"/>
                        <a:buNone/>
                        <a:tabLst/>
                      </a:pPr>
                      <a:endParaRPr kumimoji="0" lang="ru-RU" sz="1600" b="0" i="0" u="none" strike="noStrike" cap="none" normalizeH="0" baseline="0" dirty="0" smtClean="0">
                        <a:ln>
                          <a:noFill/>
                        </a:ln>
                        <a:solidFill>
                          <a:schemeClr val="tx1"/>
                        </a:solidFill>
                        <a:effectLst/>
                        <a:latin typeface="Arial Narrow" pitchFamily="34" charset="0"/>
                        <a:cs typeface="Times New Roman" pitchFamily="18" charset="0"/>
                      </a:endParaRPr>
                    </a:p>
                  </a:txBody>
                  <a:tcPr marL="90000" marR="90000" marT="46805" marB="468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413771134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2265</TotalTime>
  <Words>6885</Words>
  <Application>Microsoft Office PowerPoint</Application>
  <PresentationFormat>Экран (4:3)</PresentationFormat>
  <Paragraphs>613</Paragraphs>
  <Slides>53</Slides>
  <Notes>16</Notes>
  <HiddenSlides>0</HiddenSlides>
  <MMClips>0</MMClips>
  <ScaleCrop>false</ScaleCrop>
  <HeadingPairs>
    <vt:vector size="4" baseType="variant">
      <vt:variant>
        <vt:lpstr>Тема</vt:lpstr>
      </vt:variant>
      <vt:variant>
        <vt:i4>1</vt:i4>
      </vt:variant>
      <vt:variant>
        <vt:lpstr>Заголовки слайдов</vt:lpstr>
      </vt:variant>
      <vt:variant>
        <vt:i4>53</vt:i4>
      </vt:variant>
    </vt:vector>
  </HeadingPairs>
  <TitlesOfParts>
    <vt:vector size="54"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Чем БУ нового типа лучше существующих БУ? – дополнительные выводы</vt:lpstr>
      <vt:lpstr>Сравнение БУ и БУНТ ч.1</vt:lpstr>
      <vt:lpstr>Сравнение БУ и БУНТ ч.2</vt:lpstr>
      <vt:lpstr>Сравнение БУ и БУНТ ч.3</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МЕТОДИЧЕСКИЕ РЕКОМЕНДАЦИИ  по расчету затрат на оказание государственных услуг</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Особенности планирования финансового обеспечения задания БУ и АУ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Дом</dc:creator>
  <cp:lastModifiedBy>user</cp:lastModifiedBy>
  <cp:revision>274</cp:revision>
  <dcterms:created xsi:type="dcterms:W3CDTF">2013-11-08T13:08:49Z</dcterms:created>
  <dcterms:modified xsi:type="dcterms:W3CDTF">2014-02-10T08:10:44Z</dcterms:modified>
</cp:coreProperties>
</file>