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82" r:id="rId3"/>
    <p:sldId id="278" r:id="rId4"/>
    <p:sldId id="289" r:id="rId5"/>
    <p:sldId id="264" r:id="rId6"/>
    <p:sldId id="283" r:id="rId7"/>
    <p:sldId id="284" r:id="rId8"/>
    <p:sldId id="285" r:id="rId9"/>
    <p:sldId id="287" r:id="rId10"/>
    <p:sldId id="286" r:id="rId11"/>
    <p:sldId id="290" r:id="rId12"/>
    <p:sldId id="291" r:id="rId13"/>
    <p:sldId id="266" r:id="rId14"/>
    <p:sldId id="292" r:id="rId15"/>
    <p:sldId id="265" r:id="rId16"/>
    <p:sldId id="267" r:id="rId17"/>
    <p:sldId id="258" r:id="rId18"/>
    <p:sldId id="257" r:id="rId19"/>
    <p:sldId id="260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E"/>
    <a:srgbClr val="1C2734"/>
    <a:srgbClr val="2927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93" autoAdjust="0"/>
    <p:restoredTop sz="94660"/>
  </p:normalViewPr>
  <p:slideViewPr>
    <p:cSldViewPr>
      <p:cViewPr>
        <p:scale>
          <a:sx n="50" d="100"/>
          <a:sy n="50" d="100"/>
        </p:scale>
        <p:origin x="-171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950A7-F1A1-4529-95AA-9722CAD4DB4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03922-0548-411B-8B93-806D341B9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03922-0548-411B-8B93-806D341B9E3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03922-0548-411B-8B93-806D341B9E3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571FB-93E1-4628-B330-6951FA1848E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743A8-2E97-4F59-B111-10BD6C4C9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ED9DAFB6404B6F2B9BEAFDBE35864888EB301422B4FB625B9AB3197C89254B7C3E0E4FDT077E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22F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sz="4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Разъяснение закона 54-ФЗ </a:t>
            </a:r>
          </a:p>
          <a:p>
            <a:pPr algn="ctr"/>
            <a:endParaRPr lang="ru-RU" sz="4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Права при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налоговой проверке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 rot="10800000">
            <a:off x="0" y="0"/>
            <a:ext cx="9144000" cy="3212976"/>
          </a:xfrm>
          <a:custGeom>
            <a:avLst/>
            <a:gdLst>
              <a:gd name="connsiteX0" fmla="*/ 12 w 10945216"/>
              <a:gd name="connsiteY0" fmla="*/ 1402731 h 3672408"/>
              <a:gd name="connsiteX1" fmla="*/ 5472608 w 10945216"/>
              <a:gd name="connsiteY1" fmla="*/ 0 h 3672408"/>
              <a:gd name="connsiteX2" fmla="*/ 10945204 w 10945216"/>
              <a:gd name="connsiteY2" fmla="*/ 1402731 h 3672408"/>
              <a:gd name="connsiteX3" fmla="*/ 8854869 w 10945216"/>
              <a:gd name="connsiteY3" fmla="*/ 3672396 h 3672408"/>
              <a:gd name="connsiteX4" fmla="*/ 2090347 w 10945216"/>
              <a:gd name="connsiteY4" fmla="*/ 3672396 h 3672408"/>
              <a:gd name="connsiteX5" fmla="*/ 12 w 10945216"/>
              <a:gd name="connsiteY5" fmla="*/ 1402731 h 3672408"/>
              <a:gd name="connsiteX0" fmla="*/ 0 w 10188612"/>
              <a:gd name="connsiteY0" fmla="*/ 1402731 h 3672396"/>
              <a:gd name="connsiteX1" fmla="*/ 5472596 w 10188612"/>
              <a:gd name="connsiteY1" fmla="*/ 0 h 3672396"/>
              <a:gd name="connsiteX2" fmla="*/ 10188612 w 10188612"/>
              <a:gd name="connsiteY2" fmla="*/ 1440160 h 3672396"/>
              <a:gd name="connsiteX3" fmla="*/ 8854857 w 10188612"/>
              <a:gd name="connsiteY3" fmla="*/ 3672396 h 3672396"/>
              <a:gd name="connsiteX4" fmla="*/ 2090335 w 10188612"/>
              <a:gd name="connsiteY4" fmla="*/ 3672396 h 3672396"/>
              <a:gd name="connsiteX5" fmla="*/ 0 w 10188612"/>
              <a:gd name="connsiteY5" fmla="*/ 1402731 h 3672396"/>
              <a:gd name="connsiteX0" fmla="*/ 0 w 9144000"/>
              <a:gd name="connsiteY0" fmla="*/ 1296144 h 3672396"/>
              <a:gd name="connsiteX1" fmla="*/ 4427984 w 9144000"/>
              <a:gd name="connsiteY1" fmla="*/ 0 h 3672396"/>
              <a:gd name="connsiteX2" fmla="*/ 9144000 w 9144000"/>
              <a:gd name="connsiteY2" fmla="*/ 1440160 h 3672396"/>
              <a:gd name="connsiteX3" fmla="*/ 7810245 w 9144000"/>
              <a:gd name="connsiteY3" fmla="*/ 3672396 h 3672396"/>
              <a:gd name="connsiteX4" fmla="*/ 1045723 w 9144000"/>
              <a:gd name="connsiteY4" fmla="*/ 3672396 h 3672396"/>
              <a:gd name="connsiteX5" fmla="*/ 0 w 9144000"/>
              <a:gd name="connsiteY5" fmla="*/ 1296144 h 3672396"/>
              <a:gd name="connsiteX0" fmla="*/ 0 w 9144000"/>
              <a:gd name="connsiteY0" fmla="*/ 1296144 h 3672396"/>
              <a:gd name="connsiteX1" fmla="*/ 4427984 w 9144000"/>
              <a:gd name="connsiteY1" fmla="*/ 0 h 3672396"/>
              <a:gd name="connsiteX2" fmla="*/ 9144000 w 9144000"/>
              <a:gd name="connsiteY2" fmla="*/ 1440160 h 3672396"/>
              <a:gd name="connsiteX3" fmla="*/ 9144000 w 9144000"/>
              <a:gd name="connsiteY3" fmla="*/ 2204864 h 3672396"/>
              <a:gd name="connsiteX4" fmla="*/ 1045723 w 9144000"/>
              <a:gd name="connsiteY4" fmla="*/ 3672396 h 3672396"/>
              <a:gd name="connsiteX5" fmla="*/ 0 w 9144000"/>
              <a:gd name="connsiteY5" fmla="*/ 1296144 h 3672396"/>
              <a:gd name="connsiteX0" fmla="*/ 0 w 9144000"/>
              <a:gd name="connsiteY0" fmla="*/ 1296144 h 2204864"/>
              <a:gd name="connsiteX1" fmla="*/ 4427984 w 9144000"/>
              <a:gd name="connsiteY1" fmla="*/ 0 h 2204864"/>
              <a:gd name="connsiteX2" fmla="*/ 9144000 w 9144000"/>
              <a:gd name="connsiteY2" fmla="*/ 1440160 h 2204864"/>
              <a:gd name="connsiteX3" fmla="*/ 9144000 w 9144000"/>
              <a:gd name="connsiteY3" fmla="*/ 2204864 h 2204864"/>
              <a:gd name="connsiteX4" fmla="*/ 0 w 9144000"/>
              <a:gd name="connsiteY4" fmla="*/ 2204864 h 2204864"/>
              <a:gd name="connsiteX5" fmla="*/ 0 w 9144000"/>
              <a:gd name="connsiteY5" fmla="*/ 1296144 h 2204864"/>
              <a:gd name="connsiteX0" fmla="*/ 0 w 9144000"/>
              <a:gd name="connsiteY0" fmla="*/ 1440160 h 2204864"/>
              <a:gd name="connsiteX1" fmla="*/ 4427984 w 9144000"/>
              <a:gd name="connsiteY1" fmla="*/ 0 h 2204864"/>
              <a:gd name="connsiteX2" fmla="*/ 9144000 w 9144000"/>
              <a:gd name="connsiteY2" fmla="*/ 1440160 h 2204864"/>
              <a:gd name="connsiteX3" fmla="*/ 9144000 w 9144000"/>
              <a:gd name="connsiteY3" fmla="*/ 2204864 h 2204864"/>
              <a:gd name="connsiteX4" fmla="*/ 0 w 9144000"/>
              <a:gd name="connsiteY4" fmla="*/ 2204864 h 2204864"/>
              <a:gd name="connsiteX5" fmla="*/ 0 w 9144000"/>
              <a:gd name="connsiteY5" fmla="*/ 1440160 h 2204864"/>
              <a:gd name="connsiteX0" fmla="*/ 0 w 9144000"/>
              <a:gd name="connsiteY0" fmla="*/ 1080120 h 1844824"/>
              <a:gd name="connsiteX1" fmla="*/ 4427984 w 9144000"/>
              <a:gd name="connsiteY1" fmla="*/ 0 h 1844824"/>
              <a:gd name="connsiteX2" fmla="*/ 9144000 w 9144000"/>
              <a:gd name="connsiteY2" fmla="*/ 1080120 h 1844824"/>
              <a:gd name="connsiteX3" fmla="*/ 9144000 w 9144000"/>
              <a:gd name="connsiteY3" fmla="*/ 1844824 h 1844824"/>
              <a:gd name="connsiteX4" fmla="*/ 0 w 9144000"/>
              <a:gd name="connsiteY4" fmla="*/ 1844824 h 1844824"/>
              <a:gd name="connsiteX5" fmla="*/ 0 w 9144000"/>
              <a:gd name="connsiteY5" fmla="*/ 1080120 h 1844824"/>
              <a:gd name="connsiteX0" fmla="*/ 0 w 9144000"/>
              <a:gd name="connsiteY0" fmla="*/ 1080120 h 1844824"/>
              <a:gd name="connsiteX1" fmla="*/ 4427984 w 9144000"/>
              <a:gd name="connsiteY1" fmla="*/ 0 h 1844824"/>
              <a:gd name="connsiteX2" fmla="*/ 9144000 w 9144000"/>
              <a:gd name="connsiteY2" fmla="*/ 764304 h 1844824"/>
              <a:gd name="connsiteX3" fmla="*/ 9144000 w 9144000"/>
              <a:gd name="connsiteY3" fmla="*/ 1844824 h 1844824"/>
              <a:gd name="connsiteX4" fmla="*/ 0 w 9144000"/>
              <a:gd name="connsiteY4" fmla="*/ 1844824 h 1844824"/>
              <a:gd name="connsiteX5" fmla="*/ 0 w 9144000"/>
              <a:gd name="connsiteY5" fmla="*/ 1080120 h 1844824"/>
              <a:gd name="connsiteX0" fmla="*/ 0 w 9144000"/>
              <a:gd name="connsiteY0" fmla="*/ 764304 h 1844824"/>
              <a:gd name="connsiteX1" fmla="*/ 4427984 w 9144000"/>
              <a:gd name="connsiteY1" fmla="*/ 0 h 1844824"/>
              <a:gd name="connsiteX2" fmla="*/ 9144000 w 9144000"/>
              <a:gd name="connsiteY2" fmla="*/ 764304 h 1844824"/>
              <a:gd name="connsiteX3" fmla="*/ 9144000 w 9144000"/>
              <a:gd name="connsiteY3" fmla="*/ 1844824 h 1844824"/>
              <a:gd name="connsiteX4" fmla="*/ 0 w 9144000"/>
              <a:gd name="connsiteY4" fmla="*/ 1844824 h 1844824"/>
              <a:gd name="connsiteX5" fmla="*/ 0 w 9144000"/>
              <a:gd name="connsiteY5" fmla="*/ 764304 h 1844824"/>
              <a:gd name="connsiteX0" fmla="*/ 0 w 9144000"/>
              <a:gd name="connsiteY0" fmla="*/ 764304 h 1844824"/>
              <a:gd name="connsiteX1" fmla="*/ 4536504 w 9144000"/>
              <a:gd name="connsiteY1" fmla="*/ 0 h 1844824"/>
              <a:gd name="connsiteX2" fmla="*/ 9144000 w 9144000"/>
              <a:gd name="connsiteY2" fmla="*/ 764304 h 1844824"/>
              <a:gd name="connsiteX3" fmla="*/ 9144000 w 9144000"/>
              <a:gd name="connsiteY3" fmla="*/ 1844824 h 1844824"/>
              <a:gd name="connsiteX4" fmla="*/ 0 w 9144000"/>
              <a:gd name="connsiteY4" fmla="*/ 1844824 h 1844824"/>
              <a:gd name="connsiteX5" fmla="*/ 0 w 9144000"/>
              <a:gd name="connsiteY5" fmla="*/ 764304 h 1844824"/>
              <a:gd name="connsiteX0" fmla="*/ 0 w 9144000"/>
              <a:gd name="connsiteY0" fmla="*/ 1050918 h 2131438"/>
              <a:gd name="connsiteX1" fmla="*/ 4499992 w 9144000"/>
              <a:gd name="connsiteY1" fmla="*/ 0 h 2131438"/>
              <a:gd name="connsiteX2" fmla="*/ 9144000 w 9144000"/>
              <a:gd name="connsiteY2" fmla="*/ 1050918 h 2131438"/>
              <a:gd name="connsiteX3" fmla="*/ 9144000 w 9144000"/>
              <a:gd name="connsiteY3" fmla="*/ 2131438 h 2131438"/>
              <a:gd name="connsiteX4" fmla="*/ 0 w 9144000"/>
              <a:gd name="connsiteY4" fmla="*/ 2131438 h 2131438"/>
              <a:gd name="connsiteX5" fmla="*/ 0 w 9144000"/>
              <a:gd name="connsiteY5" fmla="*/ 1050918 h 2131438"/>
              <a:gd name="connsiteX0" fmla="*/ 0 w 9144000"/>
              <a:gd name="connsiteY0" fmla="*/ 1050918 h 2131438"/>
              <a:gd name="connsiteX1" fmla="*/ 4499992 w 9144000"/>
              <a:gd name="connsiteY1" fmla="*/ 0 h 2131438"/>
              <a:gd name="connsiteX2" fmla="*/ 9144000 w 9144000"/>
              <a:gd name="connsiteY2" fmla="*/ 668766 h 2131438"/>
              <a:gd name="connsiteX3" fmla="*/ 9144000 w 9144000"/>
              <a:gd name="connsiteY3" fmla="*/ 2131438 h 2131438"/>
              <a:gd name="connsiteX4" fmla="*/ 0 w 9144000"/>
              <a:gd name="connsiteY4" fmla="*/ 2131438 h 2131438"/>
              <a:gd name="connsiteX5" fmla="*/ 0 w 9144000"/>
              <a:gd name="connsiteY5" fmla="*/ 1050918 h 2131438"/>
              <a:gd name="connsiteX0" fmla="*/ 0 w 9144000"/>
              <a:gd name="connsiteY0" fmla="*/ 668766 h 2131438"/>
              <a:gd name="connsiteX1" fmla="*/ 4499992 w 9144000"/>
              <a:gd name="connsiteY1" fmla="*/ 0 h 2131438"/>
              <a:gd name="connsiteX2" fmla="*/ 9144000 w 9144000"/>
              <a:gd name="connsiteY2" fmla="*/ 668766 h 2131438"/>
              <a:gd name="connsiteX3" fmla="*/ 9144000 w 9144000"/>
              <a:gd name="connsiteY3" fmla="*/ 2131438 h 2131438"/>
              <a:gd name="connsiteX4" fmla="*/ 0 w 9144000"/>
              <a:gd name="connsiteY4" fmla="*/ 2131438 h 2131438"/>
              <a:gd name="connsiteX5" fmla="*/ 0 w 9144000"/>
              <a:gd name="connsiteY5" fmla="*/ 668766 h 213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131438">
                <a:moveTo>
                  <a:pt x="0" y="668766"/>
                </a:moveTo>
                <a:lnTo>
                  <a:pt x="4499992" y="0"/>
                </a:lnTo>
                <a:lnTo>
                  <a:pt x="9144000" y="668766"/>
                </a:lnTo>
                <a:lnTo>
                  <a:pt x="9144000" y="2131438"/>
                </a:lnTo>
                <a:lnTo>
                  <a:pt x="0" y="2131438"/>
                </a:lnTo>
                <a:lnTo>
                  <a:pt x="0" y="6687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E:\Users\5DC1~1\AppData\Local\Temp\Rar$DRa8052.12334\PNG\logo_logo_tra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7216" y="72008"/>
            <a:ext cx="3068960" cy="3068960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771800" y="4581128"/>
            <a:ext cx="36724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95936" y="4509120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30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х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30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x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9 мм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Picture 2" descr="E:\Users\ирина\Desktop\презентация doorz\84a745_758bea49f8084b30bf09242cf5bec4c2-mv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2575445" cy="2575445"/>
          </a:xfrm>
          <a:prstGeom prst="rect">
            <a:avLst/>
          </a:prstGeom>
          <a:noFill/>
          <a:effectLst>
            <a:outerShdw blurRad="7874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899592" y="1268760"/>
            <a:ext cx="7344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Срок действия фискального накопителя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Для всех предпринимателей разный и зависит от применяемой системы налогообложения: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Подакцизные товары, ОСН —  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13 месяцев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Сезонная торговля –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15 месяцев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УСН, ПСН, ЕНВД —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36 месяцев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568" y="1196752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Штрафы для НКО: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1.  Неприменение ККТ: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Должн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. лицо – 3–4 т.р., НКО – 30 т.р.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ст. 14.5 Кодекса РФ об административных правонарушениях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2. Нарушение правил ведения </a:t>
            </a:r>
            <a:r>
              <a:rPr lang="ru-RU" sz="2800" dirty="0" smtClean="0"/>
              <a:t>кассовых операций:</a:t>
            </a:r>
          </a:p>
          <a:p>
            <a:pPr lvl="0"/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Должн.лицо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4-5 т.р., НКО – 40-50 т.р. </a:t>
            </a:r>
          </a:p>
          <a:p>
            <a:pPr lvl="0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ст. 15.1 Кодекса РФ об административных правонарушениях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3. За невыдачу чека: </a:t>
            </a:r>
          </a:p>
          <a:p>
            <a:pPr lvl="0"/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Должн.лицо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2 т.р.,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Юрид.лицо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10 т.р.</a:t>
            </a: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4. За не предоставления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инф-ции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в срок в ФНС:</a:t>
            </a:r>
          </a:p>
          <a:p>
            <a:pPr lvl="0"/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Должн.лицо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3 .т.р.,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Юрид.лицо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10 т.р.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27584" y="1052736"/>
            <a:ext cx="73448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Если при покупке чек не выдали:</a:t>
            </a:r>
          </a:p>
          <a:p>
            <a:pPr lvl="0"/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lvl="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Обратиться с жалобой в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Роспотребнадзор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либо в налоговую.</a:t>
            </a:r>
          </a:p>
          <a:p>
            <a:pPr marL="457200" lvl="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Написать претензию в свободной форме, адресованную директору заведения (в 2 экземплярах).</a:t>
            </a:r>
          </a:p>
          <a:p>
            <a:pPr marL="457200" lvl="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Через 10 дней обратиться с иском в суд с возложением на ответчика судебных расходов.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980728"/>
            <a:ext cx="8001056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Порядок проведения налоговой проверки:</a:t>
            </a:r>
          </a:p>
          <a:p>
            <a:endParaRPr lang="ru-RU" sz="2500" dirty="0" smtClean="0"/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Выездная проверка проводится в течение двух месяцев.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Налогоплательщику вручается решение о проведении выездной налоговой проверки.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Проверяются документы и информация для формирования выводов и актов.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Отправляются запросы в банк о наличии счетов, вкладов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Вызов налогоплательщика для дачи пояснений.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Вручение акта о решении по итогу проверки.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&lt;Письмо&gt; ФНС России от 25.07.2013 N АС-4-2/13622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"О рекомендациях по проведению выездных налоговых проверок"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78163"/>
            <a:ext cx="800105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Требования ФНС при проверке:</a:t>
            </a:r>
          </a:p>
          <a:p>
            <a:pPr algn="ctr"/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 обязаны предоставить любой документ, являющиеся предметом проверки.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Могут затребовать любые документы (в том числе первичные).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Налоговики вправе требовать от вас представления только тех документов, которые необходимы для проверки.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НЕ вправе повторно истребовать документы, которые он ранее уже представлялись, в т.ч. документы в виде заверенных копий.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980728"/>
            <a:ext cx="7858180" cy="837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Как подготовиться к налоговой проверке?</a:t>
            </a:r>
          </a:p>
          <a:p>
            <a:pPr algn="ctr"/>
            <a:endParaRPr lang="ru-RU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Проверьте полномочия инспектора.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Внимательно прочитайте вопросы, включенные в план проверки.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Подготовьте только те документы, которые были истребованы.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Подготовьте и закрепите ответственного за проверку сотрудника.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Сдавайте проверяющим только те документы, которые они требуют.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Подготовьте работников к допросам.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Желательно выделить отдельное помещение, где нет компьютера.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 smtClean="0"/>
          </a:p>
          <a:p>
            <a:pPr algn="ctr"/>
            <a:endParaRPr lang="ru-RU" sz="3200" dirty="0" smtClean="0"/>
          </a:p>
          <a:p>
            <a:r>
              <a:rPr lang="ru-RU" sz="1600" dirty="0" smtClean="0"/>
              <a:t> </a:t>
            </a:r>
          </a:p>
          <a:p>
            <a:pPr algn="ctr"/>
            <a:endParaRPr lang="ru-RU" sz="32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1214422"/>
            <a:ext cx="842968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Предоставление документов при проверке:</a:t>
            </a:r>
          </a:p>
          <a:p>
            <a:pPr algn="ctr"/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Инспекторы должны передать требование о предоставлении документов.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Налогоплательщик обязан предоставить любые документами, которые связаны с исчислением и уплатой налогов.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hlinkClick r:id="rId3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Первичные документы: регистры бухгалтерского и налогового учета, договоры, акты, счета, платежные документы, счета-фактуры и т.д.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Налоговые органы не вправе повторно истребовать у налогоплательщика ранее представленные документы.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1071546"/>
            <a:ext cx="864096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Ваши права при выездной проверки: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(ст. 89, 21, 81, 88, 91 НК РФ)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ознакомление с решением о проведении выездной проверки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проверку в пределах ограничений по предмету и проверяемому периоду, а также по количеству проверок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налогоплательщика на ознакомление с решением налогового органа о приостановлении (возобновлении)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проверки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 на обжалование итогового решения по результатам выездной проверки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 на получение дополнительных копий решений налогового органа, принятых в связи с выездной проверкой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9144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Ваши права при выездной проверки: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6. Право на ознакомление с решением о продлении срока выездной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7. Право на соблюдение срока проведения выездной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8. Право на получение справки о проведении выездной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9.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получение экземпляра акта налоговой проверки, оформленного по результатам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10.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ознакомление с материалами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11.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подачу письменных возражений на акт налоговой проверки, оформленный по результатам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12.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подачу в ходе выездной проверки уточненной декларации, уплату налога 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пени.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1178163"/>
            <a:ext cx="856895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Ваши права при выездной проверки:</a:t>
            </a:r>
          </a:p>
          <a:p>
            <a:pPr lvl="0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13. Право на участие в процессе рассмотрения материалов выездной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14. Право на разъяснение прав и обязанностей перед рассмотрением материалов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15. Право на ознакомление с промежуточными решениями, принятыми в ходе выездной проверки.</a:t>
            </a: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16.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ознакомление с результатами дополнительных мероприятий налогового контроля при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проверке.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17. Право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на получение копии итогового решения по результатам выездной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проверки.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-в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1340769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Основные положения закона 54-ФЗ:</a:t>
            </a:r>
          </a:p>
          <a:p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Все предприниматели должны установить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онлайн-кассу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, которая с помощью интернета передает чеки в ФНС;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ЭКЛЗ теперь называется фискальным накопителем(ФН);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 чеке печатается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QR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-код с ссылкой для проверки подлинности данных на сайте ФНС;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Чеки выдаются покупателям в 3 видах на выбор: бумажном,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смс-сообщением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, электронном;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Все чеки хранятся на сервере ОФД;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Замена ФН каждые 13 месяцев. Для ПСН, УСН и ЕНВД — каждые 36 месяцев.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214422"/>
            <a:ext cx="842493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Действия при нарушении прав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(ст. 137 и 138 НК РФ)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Подать возражения на акт проверки, в случае не согласия  с фактами и выводами;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Возражения подаются в письменном виде;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 возражениям налогоплательщик вправе приложить подтверждающие документы или их заверенные копии.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Возражения представляются в налоговый орган, проводивший проверку.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 вас по закону есть право представить возражения на акт выездной проверки. Однако случается, что в результате действий (бездействия) налогового органа воспользоваться этим правом вы не можете.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1124744"/>
            <a:ext cx="82809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Как соответствовать закону 54-ФЗ?</a:t>
            </a:r>
          </a:p>
          <a:p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Приобрести: </a:t>
            </a:r>
          </a:p>
          <a:p>
            <a:pPr marL="800100" indent="-266700">
              <a:buFont typeface="Arial" pitchFamily="34" charset="0"/>
              <a:buChar char="•"/>
            </a:pP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онлайн-кассу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(10 т.р. – 35 т.р.)</a:t>
            </a:r>
          </a:p>
          <a:p>
            <a:pPr marL="800100" indent="-2667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фискальный накопитель (ФН) (10 т.р.– 13 т.р.)</a:t>
            </a:r>
          </a:p>
          <a:p>
            <a:pPr marL="800100" indent="-2667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электронную подпись (ЭП) (1,5 – 3,5 т.р.)</a:t>
            </a:r>
          </a:p>
          <a:p>
            <a:pPr marL="514350" indent="-51435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2. Заключение договора (для передачи данных):</a:t>
            </a:r>
          </a:p>
          <a:p>
            <a:pPr marL="800100" indent="-2667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оператор фискальных данных (ОФД) (1т.р.+3т.р. обслуживание/1 год)</a:t>
            </a: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00100" indent="-2667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налоговая (ИФНС)(1 т.р.)</a:t>
            </a:r>
          </a:p>
          <a:p>
            <a:pPr marL="361950" indent="-36195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3. Регистрация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онлайн-кассы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(бесплатно, либо 1 т.р.)</a:t>
            </a:r>
          </a:p>
          <a:p>
            <a:pPr marL="342900" indent="-342900"/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1052736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Нужна ли ККТ Профсоюзам?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572000" y="1988840"/>
            <a:ext cx="0" cy="3960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6" y="1772816"/>
            <a:ext cx="417646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НЕТ, если: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НКО не ведет предпринимательскую деятельность - письмо Минфина России от 08.09.2006 № 03-03-04/4/145 и от 01.06.2006 № 03-01-15/4-121</a:t>
            </a:r>
          </a:p>
          <a:p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tx2">
                    <a:lumMod val="75000"/>
                  </a:schemeClr>
                </a:solidFill>
              </a:rPr>
              <a:t>Нужно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Расписаться в специальной ведомости.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Или выдавать квитки, расписки, самостоятельно разработанные чеки.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016" y="1772816"/>
            <a:ext cx="41764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ДА, если: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НКО ведет предпринимательскую деятельность 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22.05.2003 № 54-ФЗ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Письмо ФНС России от 03.04.2018 N ММВ-20-20/33@ для УСН </a:t>
            </a:r>
          </a:p>
          <a:p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tx2">
                    <a:lumMod val="75000"/>
                  </a:schemeClr>
                </a:solidFill>
              </a:rPr>
              <a:t>Нужно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 поступлении членских взносов в кассу НКО следует оформлять приходный кассовый ордер </a:t>
            </a:r>
          </a:p>
          <a:p>
            <a:pPr marL="95250" indent="-95250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(указание Банка России от 11 марта 2014г. №3210-У)</a:t>
            </a:r>
          </a:p>
          <a:p>
            <a:pPr marL="95250" indent="-95250"/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1052736"/>
            <a:ext cx="828092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95250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Согласно ст. 1.1 Закона № 54-ФЗ и</a:t>
            </a:r>
          </a:p>
          <a:p>
            <a:pPr marL="361950" indent="-361950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п.7-9,11 ст.7 Закона  от  3 июля 2016 г. № 290-ФЗ:</a:t>
            </a:r>
          </a:p>
          <a:p>
            <a:pPr marL="361950" indent="-361950"/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прием и получение наличных и безналичных денежных средств за товары, работы, услуги</a:t>
            </a: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прием ставок</a:t>
            </a: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продажа лотерейных билетов</a:t>
            </a: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прием и выплата денежных средств в виде предварительной оплаты, авансов</a:t>
            </a: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зачет и возврат предварительной оплаты, авансов</a:t>
            </a:r>
          </a:p>
          <a:p>
            <a:pPr marL="361950" lvl="0" indent="-361950">
              <a:buFont typeface="Arial" pitchFamily="34" charset="0"/>
              <a:buChar char="•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 предоставление и погашение займов для оплаты товаров, работ, услуг (в том числе выдача кредитов ломбардами под залог)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1052736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Кому можно не применять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онлайн-кассы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Газеты и журналы (оборот не менее 50%)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Продажа ценных бумаг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Питание учащихся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Рынки без помещений, ярмарки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Розничная торговля разносная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Мороженое и безалкогольные напитки в розлив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Проездные документы в общественном транспорте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Торговля молоком, маслом и квасом с цистерн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Овощи или арбузы в развал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Почтовые марки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Отдаленные и труднодоступные местности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Аптечные и фельдшерские пункты (не аптеки)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2ADF964-C248-4370-8123-95FBF2D41F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6" t="6786" r="3548" b="3913"/>
          <a:stretch/>
        </p:blipFill>
        <p:spPr>
          <a:xfrm>
            <a:off x="1205277" y="1043572"/>
            <a:ext cx="6853384" cy="5049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pic>
        <p:nvPicPr>
          <p:cNvPr id="6" name="Picture 2" descr="E:\Users\ирина\Desktop\презентация doorz\s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8496944" cy="28252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119675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Схема передачи чека: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ntipov\Downloads\IMG_69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49213"/>
            <a:ext cx="9147175" cy="69072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1052736"/>
            <a:ext cx="79208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Онлайн-касса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— это кассовый аппарат, который с помощью интернета передает чеки в налоговую: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печатает qr-код и ссылку на чеке;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отправляет электронные копии чеков в ОФД и покупателям;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имеет встроенный в корпус фискальный накопитель;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свободно взаимодействует </a:t>
            </a:r>
          </a:p>
          <a:p>
            <a:pPr marL="457200" indent="-457200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      с аккредитованными ОФД.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Picture 4" descr="E:\Users\ирина\Desktop\презентация doorz\схема перехода\14909717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833" y="4288140"/>
            <a:ext cx="3533087" cy="1643245"/>
          </a:xfrm>
          <a:prstGeom prst="rect">
            <a:avLst/>
          </a:prstGeom>
          <a:noFill/>
          <a:effectLst>
            <a:outerShdw blurRad="2921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pic>
        <p:nvPicPr>
          <p:cNvPr id="10" name="Picture 1" descr="E:\Users\ирина\Desktop\презентация doorz\798_ok-atol-11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861048"/>
            <a:ext cx="2664296" cy="2664296"/>
          </a:xfrm>
          <a:prstGeom prst="rect">
            <a:avLst/>
          </a:prstGeom>
          <a:noFill/>
          <a:effectLst>
            <a:outerShdw blurRad="3810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pic>
        <p:nvPicPr>
          <p:cNvPr id="11" name="Picture 2" descr="E:\Users\ирина\Desktop\презентация doorz\схема перехода\cdd4ee17b8d89abf09ccac1dfbd74f4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248472"/>
            <a:ext cx="2525811" cy="1679665"/>
          </a:xfrm>
          <a:prstGeom prst="rect">
            <a:avLst/>
          </a:prstGeom>
          <a:noFill/>
          <a:effectLst>
            <a:outerShdw blurRad="3810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3105</TotalTime>
  <Words>963</Words>
  <Application>Microsoft Office PowerPoint</Application>
  <PresentationFormat>Экран (4:3)</PresentationFormat>
  <Paragraphs>166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-в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antipov</dc:creator>
  <cp:lastModifiedBy>Windows User</cp:lastModifiedBy>
  <cp:revision>209</cp:revision>
  <dcterms:created xsi:type="dcterms:W3CDTF">2018-05-08T08:09:03Z</dcterms:created>
  <dcterms:modified xsi:type="dcterms:W3CDTF">2018-11-23T09:01:50Z</dcterms:modified>
</cp:coreProperties>
</file>