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64" r:id="rId2"/>
    <p:sldId id="365" r:id="rId3"/>
    <p:sldId id="359" r:id="rId4"/>
    <p:sldId id="360" r:id="rId5"/>
    <p:sldId id="361" r:id="rId6"/>
    <p:sldId id="371" r:id="rId7"/>
    <p:sldId id="318" r:id="rId8"/>
    <p:sldId id="368" r:id="rId9"/>
    <p:sldId id="303" r:id="rId10"/>
    <p:sldId id="317" r:id="rId11"/>
    <p:sldId id="316" r:id="rId12"/>
    <p:sldId id="367" r:id="rId13"/>
    <p:sldId id="319" r:id="rId14"/>
    <p:sldId id="329" r:id="rId15"/>
    <p:sldId id="370" r:id="rId16"/>
    <p:sldId id="326" r:id="rId17"/>
    <p:sldId id="336" r:id="rId18"/>
    <p:sldId id="335" r:id="rId19"/>
    <p:sldId id="321" r:id="rId20"/>
    <p:sldId id="322" r:id="rId21"/>
    <p:sldId id="363" r:id="rId22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CB1B542D-DC79-470F-B140-7AEC2FE1BDC4}">
          <p14:sldIdLst>
            <p14:sldId id="296"/>
            <p14:sldId id="371"/>
            <p14:sldId id="372"/>
            <p14:sldId id="373"/>
            <p14:sldId id="374"/>
            <p14:sldId id="375"/>
            <p14:sldId id="323"/>
            <p14:sldId id="318"/>
            <p14:sldId id="303"/>
            <p14:sldId id="316"/>
            <p14:sldId id="356"/>
            <p14:sldId id="326"/>
            <p14:sldId id="317"/>
            <p14:sldId id="319"/>
            <p14:sldId id="329"/>
            <p14:sldId id="321"/>
            <p14:sldId id="322"/>
            <p14:sldId id="336"/>
            <p14:sldId id="335"/>
            <p14:sldId id="324"/>
            <p14:sldId id="328"/>
            <p14:sldId id="330"/>
            <p14:sldId id="331"/>
            <p14:sldId id="332"/>
            <p14:sldId id="357"/>
            <p14:sldId id="358"/>
            <p14:sldId id="359"/>
            <p14:sldId id="360"/>
            <p14:sldId id="361"/>
            <p14:sldId id="362"/>
            <p14:sldId id="334"/>
            <p14:sldId id="370"/>
            <p14:sldId id="380"/>
            <p14:sldId id="381"/>
            <p14:sldId id="382"/>
            <p14:sldId id="377"/>
            <p14:sldId id="376"/>
            <p14:sldId id="351"/>
            <p14:sldId id="363"/>
            <p14:sldId id="367"/>
            <p14:sldId id="333"/>
            <p14:sldId id="349"/>
            <p14:sldId id="341"/>
            <p14:sldId id="352"/>
            <p14:sldId id="353"/>
            <p14:sldId id="378"/>
            <p14:sldId id="379"/>
            <p14:sldId id="35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D8FE"/>
    <a:srgbClr val="0000FF"/>
    <a:srgbClr val="9900FF"/>
    <a:srgbClr val="9966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039" autoAdjust="0"/>
    <p:restoredTop sz="94660"/>
  </p:normalViewPr>
  <p:slideViewPr>
    <p:cSldViewPr>
      <p:cViewPr varScale="1">
        <p:scale>
          <a:sx n="86" d="100"/>
          <a:sy n="86" d="100"/>
        </p:scale>
        <p:origin x="-10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>
              <a:gsLst>
                <a:gs pos="0">
                  <a:schemeClr val="tx2">
                    <a:lumMod val="40000"/>
                    <a:lumOff val="60000"/>
                  </a:schemeClr>
                </a:gs>
                <a:gs pos="50000">
                  <a:schemeClr val="tx2">
                    <a:lumMod val="60000"/>
                    <a:lumOff val="40000"/>
                  </a:schemeClr>
                </a:gs>
                <a:gs pos="100000">
                  <a:srgbClr val="00B0F0"/>
                </a:gs>
              </a:gsLst>
              <a:lin ang="5400000" scaled="0"/>
            </a:gradFill>
          </c:spPr>
          <c:dLbls>
            <c:dLbl>
              <c:idx val="1"/>
              <c:layout>
                <c:manualLayout>
                  <c:x val="1.2500000000000011E-2"/>
                  <c:y val="-0.38125000000000026"/>
                </c:manualLayout>
              </c:layout>
              <c:showVal val="1"/>
            </c:dLbl>
            <c:txPr>
              <a:bodyPr/>
              <a:lstStyle/>
              <a:p>
                <a:pPr>
                  <a:defRPr sz="4000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Женщины</c:v>
                </c:pt>
                <c:pt idx="1">
                  <c:v>Мужчины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1">
                  <c:v>42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50000">
                  <a:schemeClr val="accent2">
                    <a:lumMod val="60000"/>
                    <a:lumOff val="40000"/>
                  </a:schemeClr>
                </a:gs>
                <a:gs pos="100000">
                  <a:srgbClr val="FED8FE"/>
                </a:gs>
              </a:gsLst>
              <a:lin ang="5400000" scaled="0"/>
            </a:gradFill>
          </c:spPr>
          <c:dLbls>
            <c:dLbl>
              <c:idx val="0"/>
              <c:layout>
                <c:manualLayout>
                  <c:x val="1.8750000000000013E-2"/>
                  <c:y val="-0.34687500000000043"/>
                </c:manualLayout>
              </c:layout>
              <c:showVal val="1"/>
            </c:dLbl>
            <c:txPr>
              <a:bodyPr/>
              <a:lstStyle/>
              <a:p>
                <a:pPr>
                  <a:defRPr sz="4000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Женщины</c:v>
                </c:pt>
                <c:pt idx="1">
                  <c:v>Мужчины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37</c:v>
                </c:pt>
              </c:numCache>
            </c:numRef>
          </c:val>
        </c:ser>
        <c:dLbls>
          <c:showVal val="1"/>
        </c:dLbls>
        <c:shape val="cylinder"/>
        <c:axId val="116097792"/>
        <c:axId val="116099328"/>
        <c:axId val="0"/>
      </c:bar3DChart>
      <c:catAx>
        <c:axId val="116097792"/>
        <c:scaling>
          <c:orientation val="minMax"/>
        </c:scaling>
        <c:axPos val="b"/>
        <c:tickLblPos val="nextTo"/>
        <c:crossAx val="116099328"/>
        <c:crosses val="autoZero"/>
        <c:auto val="1"/>
        <c:lblAlgn val="ctr"/>
        <c:lblOffset val="100"/>
      </c:catAx>
      <c:valAx>
        <c:axId val="11609932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11609779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307593-AE40-4B26-8A6A-10618E0FD76B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EB946B-6FD4-4CAA-9982-09FF087483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765736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3E278F-163E-4991-AF87-F517BD675D7C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6F1621-08A1-42B0-A482-EB2E41D5D9E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Shape 472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3" name="Shape 473"/>
          <p:cNvSpPr txBox="1">
            <a:spLocks noGrp="1"/>
          </p:cNvSpPr>
          <p:nvPr>
            <p:ph type="body" idx="1"/>
          </p:nvPr>
        </p:nvSpPr>
        <p:spPr>
          <a:xfrm>
            <a:off x="679769" y="4715153"/>
            <a:ext cx="5438139" cy="4466987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Shape 539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0" name="Shape 540"/>
          <p:cNvSpPr txBox="1">
            <a:spLocks noGrp="1"/>
          </p:cNvSpPr>
          <p:nvPr>
            <p:ph type="body" idx="1"/>
          </p:nvPr>
        </p:nvSpPr>
        <p:spPr>
          <a:xfrm>
            <a:off x="679769" y="4715153"/>
            <a:ext cx="5438139" cy="4466987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Shape 472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3" name="Shape 473"/>
          <p:cNvSpPr txBox="1">
            <a:spLocks noGrp="1"/>
          </p:cNvSpPr>
          <p:nvPr>
            <p:ph type="body" idx="1"/>
          </p:nvPr>
        </p:nvSpPr>
        <p:spPr>
          <a:xfrm>
            <a:off x="679769" y="4715153"/>
            <a:ext cx="5438139" cy="4466987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E1FBD-8E65-4EC1-93ED-0F3CF2B9C134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67C2C-E550-428C-B5E6-EC8817DDC9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303037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271" y="-99392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E1FBD-8E65-4EC1-93ED-0F3CF2B9C134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67C2C-E550-428C-B5E6-EC8817DDC9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547630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E1FBD-8E65-4EC1-93ED-0F3CF2B9C134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67C2C-E550-428C-B5E6-EC8817DDC9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314384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1950" y="332656"/>
            <a:ext cx="8401050" cy="6746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350838" y="1600200"/>
            <a:ext cx="8437562" cy="4754563"/>
          </a:xfrm>
        </p:spPr>
        <p:txBody>
          <a:bodyPr/>
          <a:lstStyle/>
          <a:p>
            <a:r>
              <a:rPr lang="ru-RU" smtClean="0"/>
              <a:t>Вставка диаграммы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629400"/>
            <a:ext cx="2133600" cy="168275"/>
          </a:xfr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629400"/>
            <a:ext cx="2895600" cy="168275"/>
          </a:xfr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629400"/>
            <a:ext cx="2133600" cy="168275"/>
          </a:xfrm>
        </p:spPr>
        <p:txBody>
          <a:bodyPr/>
          <a:lstStyle>
            <a:lvl1pPr>
              <a:defRPr/>
            </a:lvl1pPr>
          </a:lstStyle>
          <a:p>
            <a:fld id="{6A9447EE-3FB2-4114-80C1-5E9384E2935C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33010179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Image background"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Shape 274"/>
          <p:cNvSpPr/>
          <p:nvPr/>
        </p:nvSpPr>
        <p:spPr>
          <a:xfrm>
            <a:off x="0" y="0"/>
            <a:ext cx="9144000" cy="6876400"/>
          </a:xfrm>
          <a:prstGeom prst="frame">
            <a:avLst>
              <a:gd name="adj1" fmla="val 7929"/>
            </a:avLst>
          </a:prstGeom>
          <a:solidFill>
            <a:srgbClr val="FFFFFF"/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75" name="Shape 275"/>
          <p:cNvSpPr/>
          <p:nvPr/>
        </p:nvSpPr>
        <p:spPr>
          <a:xfrm>
            <a:off x="-117275" y="1129675"/>
            <a:ext cx="605400" cy="8072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76" name="Shape 276"/>
          <p:cNvSpPr/>
          <p:nvPr/>
        </p:nvSpPr>
        <p:spPr>
          <a:xfrm>
            <a:off x="217850" y="228333"/>
            <a:ext cx="1054200" cy="1405600"/>
          </a:xfrm>
          <a:prstGeom prst="ellipse">
            <a:avLst/>
          </a:prstGeom>
          <a:solidFill>
            <a:srgbClr val="FFB600">
              <a:alpha val="79620"/>
            </a:srgbClr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77" name="Shape 277"/>
          <p:cNvSpPr/>
          <p:nvPr/>
        </p:nvSpPr>
        <p:spPr>
          <a:xfrm>
            <a:off x="1156975" y="-183029"/>
            <a:ext cx="398700" cy="531599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78" name="Shape 278"/>
          <p:cNvSpPr/>
          <p:nvPr/>
        </p:nvSpPr>
        <p:spPr>
          <a:xfrm>
            <a:off x="1397225" y="450017"/>
            <a:ext cx="136800" cy="1824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79" name="Shape 279"/>
          <p:cNvSpPr/>
          <p:nvPr/>
        </p:nvSpPr>
        <p:spPr>
          <a:xfrm>
            <a:off x="488128" y="1779312"/>
            <a:ext cx="213000" cy="284000"/>
          </a:xfrm>
          <a:prstGeom prst="ellipse">
            <a:avLst/>
          </a:prstGeom>
          <a:solidFill>
            <a:srgbClr val="FC4067"/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80" name="Shape 280"/>
          <p:cNvSpPr/>
          <p:nvPr/>
        </p:nvSpPr>
        <p:spPr>
          <a:xfrm>
            <a:off x="7847950" y="5557437"/>
            <a:ext cx="1097700" cy="14636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81" name="Shape 281"/>
          <p:cNvSpPr/>
          <p:nvPr/>
        </p:nvSpPr>
        <p:spPr>
          <a:xfrm>
            <a:off x="8507493" y="3974861"/>
            <a:ext cx="774600" cy="1032800"/>
          </a:xfrm>
          <a:prstGeom prst="ellipse">
            <a:avLst/>
          </a:prstGeom>
          <a:solidFill>
            <a:srgbClr val="FC4067"/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82" name="Shape 282"/>
          <p:cNvSpPr/>
          <p:nvPr/>
        </p:nvSpPr>
        <p:spPr>
          <a:xfrm>
            <a:off x="8094101" y="5298587"/>
            <a:ext cx="413400" cy="5512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83" name="Shape 283"/>
          <p:cNvSpPr/>
          <p:nvPr/>
        </p:nvSpPr>
        <p:spPr>
          <a:xfrm>
            <a:off x="8622048" y="5163513"/>
            <a:ext cx="213000" cy="2840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84" name="Shape 284"/>
          <p:cNvSpPr/>
          <p:nvPr/>
        </p:nvSpPr>
        <p:spPr>
          <a:xfrm>
            <a:off x="7550021" y="6402209"/>
            <a:ext cx="213000" cy="2840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85" name="Shape 285"/>
          <p:cNvSpPr/>
          <p:nvPr/>
        </p:nvSpPr>
        <p:spPr>
          <a:xfrm>
            <a:off x="7325660" y="6232889"/>
            <a:ext cx="93900" cy="1252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86" name="Shape 286"/>
          <p:cNvSpPr/>
          <p:nvPr/>
        </p:nvSpPr>
        <p:spPr>
          <a:xfrm>
            <a:off x="258289" y="2102802"/>
            <a:ext cx="93900" cy="125199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87" name="Shape 287"/>
          <p:cNvSpPr/>
          <p:nvPr/>
        </p:nvSpPr>
        <p:spPr>
          <a:xfrm>
            <a:off x="8726414" y="4266754"/>
            <a:ext cx="336767" cy="449023"/>
          </a:xfrm>
          <a:custGeom>
            <a:avLst/>
            <a:gdLst/>
            <a:ahLst/>
            <a:cxnLst/>
            <a:rect l="0" t="0" r="0" b="0"/>
            <a:pathLst>
              <a:path w="16027" h="16027" fill="none" extrusionOk="0">
                <a:moveTo>
                  <a:pt x="14029" y="4019"/>
                </a:moveTo>
                <a:lnTo>
                  <a:pt x="14029" y="4019"/>
                </a:lnTo>
                <a:lnTo>
                  <a:pt x="14200" y="3849"/>
                </a:lnTo>
                <a:lnTo>
                  <a:pt x="14395" y="3752"/>
                </a:lnTo>
                <a:lnTo>
                  <a:pt x="14614" y="3678"/>
                </a:lnTo>
                <a:lnTo>
                  <a:pt x="14809" y="3630"/>
                </a:lnTo>
                <a:lnTo>
                  <a:pt x="15028" y="3581"/>
                </a:lnTo>
                <a:lnTo>
                  <a:pt x="15247" y="3484"/>
                </a:lnTo>
                <a:lnTo>
                  <a:pt x="15442" y="3362"/>
                </a:lnTo>
                <a:lnTo>
                  <a:pt x="15661" y="3191"/>
                </a:lnTo>
                <a:lnTo>
                  <a:pt x="15661" y="3191"/>
                </a:lnTo>
                <a:lnTo>
                  <a:pt x="15832" y="2997"/>
                </a:lnTo>
                <a:lnTo>
                  <a:pt x="15929" y="2777"/>
                </a:lnTo>
                <a:lnTo>
                  <a:pt x="16002" y="2534"/>
                </a:lnTo>
                <a:lnTo>
                  <a:pt x="16026" y="2266"/>
                </a:lnTo>
                <a:lnTo>
                  <a:pt x="16026" y="2266"/>
                </a:lnTo>
                <a:lnTo>
                  <a:pt x="16002" y="2047"/>
                </a:lnTo>
                <a:lnTo>
                  <a:pt x="15978" y="1827"/>
                </a:lnTo>
                <a:lnTo>
                  <a:pt x="15905" y="1633"/>
                </a:lnTo>
                <a:lnTo>
                  <a:pt x="15807" y="1413"/>
                </a:lnTo>
                <a:lnTo>
                  <a:pt x="15710" y="1243"/>
                </a:lnTo>
                <a:lnTo>
                  <a:pt x="15588" y="1048"/>
                </a:lnTo>
                <a:lnTo>
                  <a:pt x="15466" y="878"/>
                </a:lnTo>
                <a:lnTo>
                  <a:pt x="15320" y="707"/>
                </a:lnTo>
                <a:lnTo>
                  <a:pt x="15320" y="707"/>
                </a:lnTo>
                <a:lnTo>
                  <a:pt x="15150" y="561"/>
                </a:lnTo>
                <a:lnTo>
                  <a:pt x="14979" y="439"/>
                </a:lnTo>
                <a:lnTo>
                  <a:pt x="14784" y="317"/>
                </a:lnTo>
                <a:lnTo>
                  <a:pt x="14590" y="196"/>
                </a:lnTo>
                <a:lnTo>
                  <a:pt x="14395" y="123"/>
                </a:lnTo>
                <a:lnTo>
                  <a:pt x="14175" y="50"/>
                </a:lnTo>
                <a:lnTo>
                  <a:pt x="13981" y="25"/>
                </a:lnTo>
                <a:lnTo>
                  <a:pt x="13761" y="1"/>
                </a:lnTo>
                <a:lnTo>
                  <a:pt x="13761" y="1"/>
                </a:lnTo>
                <a:lnTo>
                  <a:pt x="13494" y="25"/>
                </a:lnTo>
                <a:lnTo>
                  <a:pt x="13250" y="98"/>
                </a:lnTo>
                <a:lnTo>
                  <a:pt x="13031" y="196"/>
                </a:lnTo>
                <a:lnTo>
                  <a:pt x="12836" y="366"/>
                </a:lnTo>
                <a:lnTo>
                  <a:pt x="12836" y="366"/>
                </a:lnTo>
                <a:lnTo>
                  <a:pt x="12665" y="561"/>
                </a:lnTo>
                <a:lnTo>
                  <a:pt x="12544" y="780"/>
                </a:lnTo>
                <a:lnTo>
                  <a:pt x="12471" y="975"/>
                </a:lnTo>
                <a:lnTo>
                  <a:pt x="12422" y="1194"/>
                </a:lnTo>
                <a:lnTo>
                  <a:pt x="12349" y="1413"/>
                </a:lnTo>
                <a:lnTo>
                  <a:pt x="12276" y="1608"/>
                </a:lnTo>
                <a:lnTo>
                  <a:pt x="12178" y="1827"/>
                </a:lnTo>
                <a:lnTo>
                  <a:pt x="12008" y="1998"/>
                </a:lnTo>
                <a:lnTo>
                  <a:pt x="12008" y="1998"/>
                </a:lnTo>
                <a:lnTo>
                  <a:pt x="11740" y="2266"/>
                </a:lnTo>
                <a:lnTo>
                  <a:pt x="11496" y="2436"/>
                </a:lnTo>
                <a:lnTo>
                  <a:pt x="11277" y="2534"/>
                </a:lnTo>
                <a:lnTo>
                  <a:pt x="11082" y="2582"/>
                </a:lnTo>
                <a:lnTo>
                  <a:pt x="10888" y="2582"/>
                </a:lnTo>
                <a:lnTo>
                  <a:pt x="10717" y="2534"/>
                </a:lnTo>
                <a:lnTo>
                  <a:pt x="10547" y="2412"/>
                </a:lnTo>
                <a:lnTo>
                  <a:pt x="10376" y="2290"/>
                </a:lnTo>
                <a:lnTo>
                  <a:pt x="10206" y="2095"/>
                </a:lnTo>
                <a:lnTo>
                  <a:pt x="10035" y="1901"/>
                </a:lnTo>
                <a:lnTo>
                  <a:pt x="9670" y="1413"/>
                </a:lnTo>
                <a:lnTo>
                  <a:pt x="9231" y="878"/>
                </a:lnTo>
                <a:lnTo>
                  <a:pt x="8988" y="585"/>
                </a:lnTo>
                <a:lnTo>
                  <a:pt x="8720" y="293"/>
                </a:lnTo>
                <a:lnTo>
                  <a:pt x="8720" y="293"/>
                </a:lnTo>
                <a:lnTo>
                  <a:pt x="8574" y="171"/>
                </a:lnTo>
                <a:lnTo>
                  <a:pt x="8379" y="74"/>
                </a:lnTo>
                <a:lnTo>
                  <a:pt x="8209" y="25"/>
                </a:lnTo>
                <a:lnTo>
                  <a:pt x="8014" y="1"/>
                </a:lnTo>
                <a:lnTo>
                  <a:pt x="8014" y="1"/>
                </a:lnTo>
                <a:lnTo>
                  <a:pt x="7916" y="25"/>
                </a:lnTo>
                <a:lnTo>
                  <a:pt x="7770" y="98"/>
                </a:lnTo>
                <a:lnTo>
                  <a:pt x="7307" y="366"/>
                </a:lnTo>
                <a:lnTo>
                  <a:pt x="7039" y="537"/>
                </a:lnTo>
                <a:lnTo>
                  <a:pt x="6747" y="756"/>
                </a:lnTo>
                <a:lnTo>
                  <a:pt x="6431" y="975"/>
                </a:lnTo>
                <a:lnTo>
                  <a:pt x="6138" y="1243"/>
                </a:lnTo>
                <a:lnTo>
                  <a:pt x="5870" y="1511"/>
                </a:lnTo>
                <a:lnTo>
                  <a:pt x="5627" y="1803"/>
                </a:lnTo>
                <a:lnTo>
                  <a:pt x="5432" y="2095"/>
                </a:lnTo>
                <a:lnTo>
                  <a:pt x="5359" y="2242"/>
                </a:lnTo>
                <a:lnTo>
                  <a:pt x="5310" y="2412"/>
                </a:lnTo>
                <a:lnTo>
                  <a:pt x="5262" y="2558"/>
                </a:lnTo>
                <a:lnTo>
                  <a:pt x="5237" y="2704"/>
                </a:lnTo>
                <a:lnTo>
                  <a:pt x="5237" y="2850"/>
                </a:lnTo>
                <a:lnTo>
                  <a:pt x="5262" y="3021"/>
                </a:lnTo>
                <a:lnTo>
                  <a:pt x="5310" y="3167"/>
                </a:lnTo>
                <a:lnTo>
                  <a:pt x="5383" y="3313"/>
                </a:lnTo>
                <a:lnTo>
                  <a:pt x="5481" y="3459"/>
                </a:lnTo>
                <a:lnTo>
                  <a:pt x="5603" y="3605"/>
                </a:lnTo>
                <a:lnTo>
                  <a:pt x="5603" y="3605"/>
                </a:lnTo>
                <a:lnTo>
                  <a:pt x="5797" y="3752"/>
                </a:lnTo>
                <a:lnTo>
                  <a:pt x="5992" y="3849"/>
                </a:lnTo>
                <a:lnTo>
                  <a:pt x="6187" y="3946"/>
                </a:lnTo>
                <a:lnTo>
                  <a:pt x="6406" y="3995"/>
                </a:lnTo>
                <a:lnTo>
                  <a:pt x="6625" y="4044"/>
                </a:lnTo>
                <a:lnTo>
                  <a:pt x="6845" y="4141"/>
                </a:lnTo>
                <a:lnTo>
                  <a:pt x="7039" y="4239"/>
                </a:lnTo>
                <a:lnTo>
                  <a:pt x="7234" y="4409"/>
                </a:lnTo>
                <a:lnTo>
                  <a:pt x="7234" y="4409"/>
                </a:lnTo>
                <a:lnTo>
                  <a:pt x="7405" y="4604"/>
                </a:lnTo>
                <a:lnTo>
                  <a:pt x="7502" y="4823"/>
                </a:lnTo>
                <a:lnTo>
                  <a:pt x="7575" y="5067"/>
                </a:lnTo>
                <a:lnTo>
                  <a:pt x="7600" y="5359"/>
                </a:lnTo>
                <a:lnTo>
                  <a:pt x="7600" y="5359"/>
                </a:lnTo>
                <a:lnTo>
                  <a:pt x="7575" y="5554"/>
                </a:lnTo>
                <a:lnTo>
                  <a:pt x="7551" y="5773"/>
                </a:lnTo>
                <a:lnTo>
                  <a:pt x="7478" y="5968"/>
                </a:lnTo>
                <a:lnTo>
                  <a:pt x="7405" y="6163"/>
                </a:lnTo>
                <a:lnTo>
                  <a:pt x="7307" y="6357"/>
                </a:lnTo>
                <a:lnTo>
                  <a:pt x="7186" y="6552"/>
                </a:lnTo>
                <a:lnTo>
                  <a:pt x="7039" y="6723"/>
                </a:lnTo>
                <a:lnTo>
                  <a:pt x="6893" y="6893"/>
                </a:lnTo>
                <a:lnTo>
                  <a:pt x="6893" y="6893"/>
                </a:lnTo>
                <a:lnTo>
                  <a:pt x="6723" y="7039"/>
                </a:lnTo>
                <a:lnTo>
                  <a:pt x="6552" y="7186"/>
                </a:lnTo>
                <a:lnTo>
                  <a:pt x="6382" y="7283"/>
                </a:lnTo>
                <a:lnTo>
                  <a:pt x="6187" y="7405"/>
                </a:lnTo>
                <a:lnTo>
                  <a:pt x="5992" y="7478"/>
                </a:lnTo>
                <a:lnTo>
                  <a:pt x="5773" y="7551"/>
                </a:lnTo>
                <a:lnTo>
                  <a:pt x="5554" y="7575"/>
                </a:lnTo>
                <a:lnTo>
                  <a:pt x="5359" y="7600"/>
                </a:lnTo>
                <a:lnTo>
                  <a:pt x="5359" y="7600"/>
                </a:lnTo>
                <a:lnTo>
                  <a:pt x="5091" y="7575"/>
                </a:lnTo>
                <a:lnTo>
                  <a:pt x="4848" y="7502"/>
                </a:lnTo>
                <a:lnTo>
                  <a:pt x="4604" y="7405"/>
                </a:lnTo>
                <a:lnTo>
                  <a:pt x="4409" y="7234"/>
                </a:lnTo>
                <a:lnTo>
                  <a:pt x="4409" y="7234"/>
                </a:lnTo>
                <a:lnTo>
                  <a:pt x="4239" y="7039"/>
                </a:lnTo>
                <a:lnTo>
                  <a:pt x="4117" y="6820"/>
                </a:lnTo>
                <a:lnTo>
                  <a:pt x="4044" y="6601"/>
                </a:lnTo>
                <a:lnTo>
                  <a:pt x="3971" y="6382"/>
                </a:lnTo>
                <a:lnTo>
                  <a:pt x="3922" y="6187"/>
                </a:lnTo>
                <a:lnTo>
                  <a:pt x="3849" y="5992"/>
                </a:lnTo>
                <a:lnTo>
                  <a:pt x="3752" y="5797"/>
                </a:lnTo>
                <a:lnTo>
                  <a:pt x="3605" y="5602"/>
                </a:lnTo>
                <a:lnTo>
                  <a:pt x="3605" y="5602"/>
                </a:lnTo>
                <a:lnTo>
                  <a:pt x="3459" y="5481"/>
                </a:lnTo>
                <a:lnTo>
                  <a:pt x="3313" y="5383"/>
                </a:lnTo>
                <a:lnTo>
                  <a:pt x="3167" y="5310"/>
                </a:lnTo>
                <a:lnTo>
                  <a:pt x="3021" y="5262"/>
                </a:lnTo>
                <a:lnTo>
                  <a:pt x="2850" y="5237"/>
                </a:lnTo>
                <a:lnTo>
                  <a:pt x="2704" y="5237"/>
                </a:lnTo>
                <a:lnTo>
                  <a:pt x="2558" y="5262"/>
                </a:lnTo>
                <a:lnTo>
                  <a:pt x="2412" y="5310"/>
                </a:lnTo>
                <a:lnTo>
                  <a:pt x="2242" y="5359"/>
                </a:lnTo>
                <a:lnTo>
                  <a:pt x="2095" y="5432"/>
                </a:lnTo>
                <a:lnTo>
                  <a:pt x="1803" y="5627"/>
                </a:lnTo>
                <a:lnTo>
                  <a:pt x="1511" y="5870"/>
                </a:lnTo>
                <a:lnTo>
                  <a:pt x="1243" y="6138"/>
                </a:lnTo>
                <a:lnTo>
                  <a:pt x="975" y="6431"/>
                </a:lnTo>
                <a:lnTo>
                  <a:pt x="756" y="6747"/>
                </a:lnTo>
                <a:lnTo>
                  <a:pt x="537" y="7039"/>
                </a:lnTo>
                <a:lnTo>
                  <a:pt x="366" y="7307"/>
                </a:lnTo>
                <a:lnTo>
                  <a:pt x="98" y="7770"/>
                </a:lnTo>
                <a:lnTo>
                  <a:pt x="25" y="7916"/>
                </a:lnTo>
                <a:lnTo>
                  <a:pt x="1" y="8014"/>
                </a:lnTo>
                <a:lnTo>
                  <a:pt x="1" y="8014"/>
                </a:lnTo>
                <a:lnTo>
                  <a:pt x="25" y="8208"/>
                </a:lnTo>
                <a:lnTo>
                  <a:pt x="74" y="8379"/>
                </a:lnTo>
                <a:lnTo>
                  <a:pt x="171" y="8574"/>
                </a:lnTo>
                <a:lnTo>
                  <a:pt x="293" y="8720"/>
                </a:lnTo>
                <a:lnTo>
                  <a:pt x="293" y="8720"/>
                </a:lnTo>
                <a:lnTo>
                  <a:pt x="585" y="8988"/>
                </a:lnTo>
                <a:lnTo>
                  <a:pt x="878" y="9231"/>
                </a:lnTo>
                <a:lnTo>
                  <a:pt x="1413" y="9670"/>
                </a:lnTo>
                <a:lnTo>
                  <a:pt x="1901" y="10035"/>
                </a:lnTo>
                <a:lnTo>
                  <a:pt x="2095" y="10206"/>
                </a:lnTo>
                <a:lnTo>
                  <a:pt x="2290" y="10376"/>
                </a:lnTo>
                <a:lnTo>
                  <a:pt x="2412" y="10547"/>
                </a:lnTo>
                <a:lnTo>
                  <a:pt x="2534" y="10717"/>
                </a:lnTo>
                <a:lnTo>
                  <a:pt x="2583" y="10888"/>
                </a:lnTo>
                <a:lnTo>
                  <a:pt x="2583" y="11082"/>
                </a:lnTo>
                <a:lnTo>
                  <a:pt x="2534" y="11277"/>
                </a:lnTo>
                <a:lnTo>
                  <a:pt x="2436" y="11496"/>
                </a:lnTo>
                <a:lnTo>
                  <a:pt x="2266" y="11740"/>
                </a:lnTo>
                <a:lnTo>
                  <a:pt x="1998" y="12008"/>
                </a:lnTo>
                <a:lnTo>
                  <a:pt x="1998" y="12008"/>
                </a:lnTo>
                <a:lnTo>
                  <a:pt x="1828" y="12178"/>
                </a:lnTo>
                <a:lnTo>
                  <a:pt x="1633" y="12276"/>
                </a:lnTo>
                <a:lnTo>
                  <a:pt x="1413" y="12349"/>
                </a:lnTo>
                <a:lnTo>
                  <a:pt x="1219" y="12398"/>
                </a:lnTo>
                <a:lnTo>
                  <a:pt x="999" y="12446"/>
                </a:lnTo>
                <a:lnTo>
                  <a:pt x="780" y="12544"/>
                </a:lnTo>
                <a:lnTo>
                  <a:pt x="585" y="12665"/>
                </a:lnTo>
                <a:lnTo>
                  <a:pt x="366" y="12836"/>
                </a:lnTo>
                <a:lnTo>
                  <a:pt x="366" y="12836"/>
                </a:lnTo>
                <a:lnTo>
                  <a:pt x="196" y="13031"/>
                </a:lnTo>
                <a:lnTo>
                  <a:pt x="98" y="13250"/>
                </a:lnTo>
                <a:lnTo>
                  <a:pt x="25" y="13493"/>
                </a:lnTo>
                <a:lnTo>
                  <a:pt x="1" y="13761"/>
                </a:lnTo>
                <a:lnTo>
                  <a:pt x="1" y="13761"/>
                </a:lnTo>
                <a:lnTo>
                  <a:pt x="25" y="13981"/>
                </a:lnTo>
                <a:lnTo>
                  <a:pt x="50" y="14200"/>
                </a:lnTo>
                <a:lnTo>
                  <a:pt x="123" y="14395"/>
                </a:lnTo>
                <a:lnTo>
                  <a:pt x="220" y="14614"/>
                </a:lnTo>
                <a:lnTo>
                  <a:pt x="318" y="14784"/>
                </a:lnTo>
                <a:lnTo>
                  <a:pt x="439" y="14979"/>
                </a:lnTo>
                <a:lnTo>
                  <a:pt x="561" y="15150"/>
                </a:lnTo>
                <a:lnTo>
                  <a:pt x="707" y="15320"/>
                </a:lnTo>
                <a:lnTo>
                  <a:pt x="707" y="15320"/>
                </a:lnTo>
                <a:lnTo>
                  <a:pt x="878" y="15466"/>
                </a:lnTo>
                <a:lnTo>
                  <a:pt x="1048" y="15588"/>
                </a:lnTo>
                <a:lnTo>
                  <a:pt x="1243" y="15710"/>
                </a:lnTo>
                <a:lnTo>
                  <a:pt x="1438" y="15832"/>
                </a:lnTo>
                <a:lnTo>
                  <a:pt x="1633" y="15905"/>
                </a:lnTo>
                <a:lnTo>
                  <a:pt x="1852" y="15978"/>
                </a:lnTo>
                <a:lnTo>
                  <a:pt x="2047" y="16002"/>
                </a:lnTo>
                <a:lnTo>
                  <a:pt x="2266" y="16026"/>
                </a:lnTo>
                <a:lnTo>
                  <a:pt x="2266" y="16026"/>
                </a:lnTo>
                <a:lnTo>
                  <a:pt x="2534" y="16002"/>
                </a:lnTo>
                <a:lnTo>
                  <a:pt x="2777" y="15929"/>
                </a:lnTo>
                <a:lnTo>
                  <a:pt x="2997" y="15832"/>
                </a:lnTo>
                <a:lnTo>
                  <a:pt x="3191" y="15661"/>
                </a:lnTo>
                <a:lnTo>
                  <a:pt x="3191" y="15661"/>
                </a:lnTo>
                <a:lnTo>
                  <a:pt x="3362" y="15466"/>
                </a:lnTo>
                <a:lnTo>
                  <a:pt x="3484" y="15247"/>
                </a:lnTo>
                <a:lnTo>
                  <a:pt x="3557" y="15052"/>
                </a:lnTo>
                <a:lnTo>
                  <a:pt x="3605" y="14833"/>
                </a:lnTo>
                <a:lnTo>
                  <a:pt x="3679" y="14614"/>
                </a:lnTo>
                <a:lnTo>
                  <a:pt x="3752" y="14419"/>
                </a:lnTo>
                <a:lnTo>
                  <a:pt x="3849" y="14200"/>
                </a:lnTo>
                <a:lnTo>
                  <a:pt x="4019" y="14029"/>
                </a:lnTo>
                <a:lnTo>
                  <a:pt x="4019" y="14029"/>
                </a:lnTo>
                <a:lnTo>
                  <a:pt x="4287" y="13786"/>
                </a:lnTo>
                <a:lnTo>
                  <a:pt x="4531" y="13591"/>
                </a:lnTo>
                <a:lnTo>
                  <a:pt x="4750" y="13493"/>
                </a:lnTo>
                <a:lnTo>
                  <a:pt x="4945" y="13445"/>
                </a:lnTo>
                <a:lnTo>
                  <a:pt x="5140" y="13445"/>
                </a:lnTo>
                <a:lnTo>
                  <a:pt x="5310" y="13493"/>
                </a:lnTo>
                <a:lnTo>
                  <a:pt x="5481" y="13615"/>
                </a:lnTo>
                <a:lnTo>
                  <a:pt x="5651" y="13737"/>
                </a:lnTo>
                <a:lnTo>
                  <a:pt x="5822" y="13932"/>
                </a:lnTo>
                <a:lnTo>
                  <a:pt x="5992" y="14127"/>
                </a:lnTo>
                <a:lnTo>
                  <a:pt x="6358" y="14614"/>
                </a:lnTo>
                <a:lnTo>
                  <a:pt x="6796" y="15150"/>
                </a:lnTo>
                <a:lnTo>
                  <a:pt x="7039" y="15442"/>
                </a:lnTo>
                <a:lnTo>
                  <a:pt x="7307" y="15734"/>
                </a:lnTo>
                <a:lnTo>
                  <a:pt x="7307" y="15734"/>
                </a:lnTo>
                <a:lnTo>
                  <a:pt x="7454" y="15856"/>
                </a:lnTo>
                <a:lnTo>
                  <a:pt x="7648" y="15953"/>
                </a:lnTo>
                <a:lnTo>
                  <a:pt x="7819" y="16002"/>
                </a:lnTo>
                <a:lnTo>
                  <a:pt x="8014" y="16026"/>
                </a:lnTo>
                <a:lnTo>
                  <a:pt x="8014" y="16026"/>
                </a:lnTo>
                <a:lnTo>
                  <a:pt x="8111" y="16002"/>
                </a:lnTo>
                <a:lnTo>
                  <a:pt x="8257" y="15929"/>
                </a:lnTo>
                <a:lnTo>
                  <a:pt x="8720" y="15661"/>
                </a:lnTo>
                <a:lnTo>
                  <a:pt x="8988" y="15491"/>
                </a:lnTo>
                <a:lnTo>
                  <a:pt x="9280" y="15271"/>
                </a:lnTo>
                <a:lnTo>
                  <a:pt x="9597" y="15052"/>
                </a:lnTo>
                <a:lnTo>
                  <a:pt x="9889" y="14784"/>
                </a:lnTo>
                <a:lnTo>
                  <a:pt x="10157" y="14516"/>
                </a:lnTo>
                <a:lnTo>
                  <a:pt x="10400" y="14224"/>
                </a:lnTo>
                <a:lnTo>
                  <a:pt x="10595" y="13932"/>
                </a:lnTo>
                <a:lnTo>
                  <a:pt x="10668" y="13786"/>
                </a:lnTo>
                <a:lnTo>
                  <a:pt x="10717" y="13615"/>
                </a:lnTo>
                <a:lnTo>
                  <a:pt x="10766" y="13469"/>
                </a:lnTo>
                <a:lnTo>
                  <a:pt x="10790" y="13323"/>
                </a:lnTo>
                <a:lnTo>
                  <a:pt x="10790" y="13177"/>
                </a:lnTo>
                <a:lnTo>
                  <a:pt x="10766" y="13006"/>
                </a:lnTo>
                <a:lnTo>
                  <a:pt x="10717" y="12860"/>
                </a:lnTo>
                <a:lnTo>
                  <a:pt x="10644" y="12714"/>
                </a:lnTo>
                <a:lnTo>
                  <a:pt x="10547" y="12568"/>
                </a:lnTo>
                <a:lnTo>
                  <a:pt x="10425" y="12422"/>
                </a:lnTo>
                <a:lnTo>
                  <a:pt x="10425" y="12422"/>
                </a:lnTo>
                <a:lnTo>
                  <a:pt x="10230" y="12276"/>
                </a:lnTo>
                <a:lnTo>
                  <a:pt x="10035" y="12178"/>
                </a:lnTo>
                <a:lnTo>
                  <a:pt x="9840" y="12105"/>
                </a:lnTo>
                <a:lnTo>
                  <a:pt x="9621" y="12032"/>
                </a:lnTo>
                <a:lnTo>
                  <a:pt x="9402" y="11983"/>
                </a:lnTo>
                <a:lnTo>
                  <a:pt x="9183" y="11886"/>
                </a:lnTo>
                <a:lnTo>
                  <a:pt x="8988" y="11789"/>
                </a:lnTo>
                <a:lnTo>
                  <a:pt x="8793" y="11618"/>
                </a:lnTo>
                <a:lnTo>
                  <a:pt x="8793" y="11618"/>
                </a:lnTo>
                <a:lnTo>
                  <a:pt x="8623" y="11423"/>
                </a:lnTo>
                <a:lnTo>
                  <a:pt x="8525" y="11204"/>
                </a:lnTo>
                <a:lnTo>
                  <a:pt x="8452" y="10961"/>
                </a:lnTo>
                <a:lnTo>
                  <a:pt x="8428" y="10668"/>
                </a:lnTo>
                <a:lnTo>
                  <a:pt x="8428" y="10668"/>
                </a:lnTo>
                <a:lnTo>
                  <a:pt x="8452" y="10473"/>
                </a:lnTo>
                <a:lnTo>
                  <a:pt x="8476" y="10254"/>
                </a:lnTo>
                <a:lnTo>
                  <a:pt x="8549" y="10059"/>
                </a:lnTo>
                <a:lnTo>
                  <a:pt x="8623" y="9865"/>
                </a:lnTo>
                <a:lnTo>
                  <a:pt x="8720" y="9670"/>
                </a:lnTo>
                <a:lnTo>
                  <a:pt x="8842" y="9475"/>
                </a:lnTo>
                <a:lnTo>
                  <a:pt x="8988" y="9304"/>
                </a:lnTo>
                <a:lnTo>
                  <a:pt x="9134" y="9134"/>
                </a:lnTo>
                <a:lnTo>
                  <a:pt x="9134" y="9134"/>
                </a:lnTo>
                <a:lnTo>
                  <a:pt x="9304" y="8988"/>
                </a:lnTo>
                <a:lnTo>
                  <a:pt x="9475" y="8866"/>
                </a:lnTo>
                <a:lnTo>
                  <a:pt x="9645" y="8744"/>
                </a:lnTo>
                <a:lnTo>
                  <a:pt x="9840" y="8622"/>
                </a:lnTo>
                <a:lnTo>
                  <a:pt x="10035" y="8549"/>
                </a:lnTo>
                <a:lnTo>
                  <a:pt x="10254" y="8476"/>
                </a:lnTo>
                <a:lnTo>
                  <a:pt x="10474" y="8452"/>
                </a:lnTo>
                <a:lnTo>
                  <a:pt x="10668" y="8428"/>
                </a:lnTo>
                <a:lnTo>
                  <a:pt x="10668" y="8428"/>
                </a:lnTo>
                <a:lnTo>
                  <a:pt x="10936" y="8452"/>
                </a:lnTo>
                <a:lnTo>
                  <a:pt x="11180" y="8525"/>
                </a:lnTo>
                <a:lnTo>
                  <a:pt x="11423" y="8622"/>
                </a:lnTo>
                <a:lnTo>
                  <a:pt x="11618" y="8793"/>
                </a:lnTo>
                <a:lnTo>
                  <a:pt x="11618" y="8793"/>
                </a:lnTo>
                <a:lnTo>
                  <a:pt x="11789" y="8988"/>
                </a:lnTo>
                <a:lnTo>
                  <a:pt x="11910" y="9207"/>
                </a:lnTo>
                <a:lnTo>
                  <a:pt x="11984" y="9426"/>
                </a:lnTo>
                <a:lnTo>
                  <a:pt x="12057" y="9645"/>
                </a:lnTo>
                <a:lnTo>
                  <a:pt x="12105" y="9840"/>
                </a:lnTo>
                <a:lnTo>
                  <a:pt x="12178" y="10035"/>
                </a:lnTo>
                <a:lnTo>
                  <a:pt x="12276" y="10230"/>
                </a:lnTo>
                <a:lnTo>
                  <a:pt x="12422" y="10425"/>
                </a:lnTo>
                <a:lnTo>
                  <a:pt x="12422" y="10425"/>
                </a:lnTo>
                <a:lnTo>
                  <a:pt x="12568" y="10547"/>
                </a:lnTo>
                <a:lnTo>
                  <a:pt x="12714" y="10644"/>
                </a:lnTo>
                <a:lnTo>
                  <a:pt x="12860" y="10717"/>
                </a:lnTo>
                <a:lnTo>
                  <a:pt x="13006" y="10766"/>
                </a:lnTo>
                <a:lnTo>
                  <a:pt x="13177" y="10790"/>
                </a:lnTo>
                <a:lnTo>
                  <a:pt x="13323" y="10790"/>
                </a:lnTo>
                <a:lnTo>
                  <a:pt x="13469" y="10766"/>
                </a:lnTo>
                <a:lnTo>
                  <a:pt x="13615" y="10717"/>
                </a:lnTo>
                <a:lnTo>
                  <a:pt x="13786" y="10668"/>
                </a:lnTo>
                <a:lnTo>
                  <a:pt x="13932" y="10595"/>
                </a:lnTo>
                <a:lnTo>
                  <a:pt x="14224" y="10400"/>
                </a:lnTo>
                <a:lnTo>
                  <a:pt x="14516" y="10157"/>
                </a:lnTo>
                <a:lnTo>
                  <a:pt x="14784" y="9889"/>
                </a:lnTo>
                <a:lnTo>
                  <a:pt x="15052" y="9597"/>
                </a:lnTo>
                <a:lnTo>
                  <a:pt x="15271" y="9280"/>
                </a:lnTo>
                <a:lnTo>
                  <a:pt x="15491" y="8988"/>
                </a:lnTo>
                <a:lnTo>
                  <a:pt x="15661" y="8720"/>
                </a:lnTo>
                <a:lnTo>
                  <a:pt x="15929" y="8257"/>
                </a:lnTo>
                <a:lnTo>
                  <a:pt x="16002" y="8111"/>
                </a:lnTo>
                <a:lnTo>
                  <a:pt x="16026" y="8014"/>
                </a:lnTo>
                <a:lnTo>
                  <a:pt x="16026" y="8014"/>
                </a:lnTo>
                <a:lnTo>
                  <a:pt x="16002" y="7819"/>
                </a:lnTo>
                <a:lnTo>
                  <a:pt x="15953" y="7648"/>
                </a:lnTo>
                <a:lnTo>
                  <a:pt x="15856" y="7453"/>
                </a:lnTo>
                <a:lnTo>
                  <a:pt x="15734" y="7307"/>
                </a:lnTo>
                <a:lnTo>
                  <a:pt x="15734" y="7307"/>
                </a:lnTo>
                <a:lnTo>
                  <a:pt x="15442" y="7039"/>
                </a:lnTo>
                <a:lnTo>
                  <a:pt x="15150" y="6796"/>
                </a:lnTo>
                <a:lnTo>
                  <a:pt x="14614" y="6357"/>
                </a:lnTo>
                <a:lnTo>
                  <a:pt x="14127" y="5992"/>
                </a:lnTo>
                <a:lnTo>
                  <a:pt x="13932" y="5822"/>
                </a:lnTo>
                <a:lnTo>
                  <a:pt x="13737" y="5651"/>
                </a:lnTo>
                <a:lnTo>
                  <a:pt x="13615" y="5481"/>
                </a:lnTo>
                <a:lnTo>
                  <a:pt x="13494" y="5310"/>
                </a:lnTo>
                <a:lnTo>
                  <a:pt x="13445" y="5140"/>
                </a:lnTo>
                <a:lnTo>
                  <a:pt x="13445" y="4945"/>
                </a:lnTo>
                <a:lnTo>
                  <a:pt x="13494" y="4750"/>
                </a:lnTo>
                <a:lnTo>
                  <a:pt x="13591" y="4531"/>
                </a:lnTo>
                <a:lnTo>
                  <a:pt x="13761" y="4287"/>
                </a:lnTo>
                <a:lnTo>
                  <a:pt x="14029" y="4019"/>
                </a:lnTo>
                <a:lnTo>
                  <a:pt x="14029" y="4019"/>
                </a:lnTo>
                <a:close/>
              </a:path>
            </a:pathLst>
          </a:custGeom>
          <a:noFill/>
          <a:ln w="12175" cap="rnd" cmpd="sng">
            <a:solidFill>
              <a:srgbClr val="FFB6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grpSp>
        <p:nvGrpSpPr>
          <p:cNvPr id="2" name="Shape 288"/>
          <p:cNvGrpSpPr/>
          <p:nvPr/>
        </p:nvGrpSpPr>
        <p:grpSpPr>
          <a:xfrm>
            <a:off x="8142374" y="5970097"/>
            <a:ext cx="508850" cy="638280"/>
            <a:chOff x="5972700" y="2330200"/>
            <a:chExt cx="411625" cy="387275"/>
          </a:xfrm>
        </p:grpSpPr>
        <p:sp>
          <p:nvSpPr>
            <p:cNvPr id="289" name="Shape 289"/>
            <p:cNvSpPr/>
            <p:nvPr/>
          </p:nvSpPr>
          <p:spPr>
            <a:xfrm>
              <a:off x="5972700" y="2476950"/>
              <a:ext cx="98050" cy="219825"/>
            </a:xfrm>
            <a:custGeom>
              <a:avLst/>
              <a:gdLst/>
              <a:ahLst/>
              <a:cxnLst/>
              <a:rect l="0" t="0" r="0" b="0"/>
              <a:pathLst>
                <a:path w="3922" h="8793" fill="none" extrusionOk="0">
                  <a:moveTo>
                    <a:pt x="0" y="0"/>
                  </a:moveTo>
                  <a:lnTo>
                    <a:pt x="0" y="8792"/>
                  </a:lnTo>
                  <a:lnTo>
                    <a:pt x="3921" y="8792"/>
                  </a:lnTo>
                  <a:lnTo>
                    <a:pt x="3921" y="0"/>
                  </a:lnTo>
                  <a:lnTo>
                    <a:pt x="0" y="0"/>
                  </a:lnTo>
                  <a:close/>
                  <a:moveTo>
                    <a:pt x="2411" y="2411"/>
                  </a:moveTo>
                  <a:lnTo>
                    <a:pt x="2411" y="2411"/>
                  </a:lnTo>
                  <a:lnTo>
                    <a:pt x="2265" y="2387"/>
                  </a:lnTo>
                  <a:lnTo>
                    <a:pt x="2143" y="2363"/>
                  </a:lnTo>
                  <a:lnTo>
                    <a:pt x="2022" y="2290"/>
                  </a:lnTo>
                  <a:lnTo>
                    <a:pt x="1924" y="2216"/>
                  </a:lnTo>
                  <a:lnTo>
                    <a:pt x="1827" y="2095"/>
                  </a:lnTo>
                  <a:lnTo>
                    <a:pt x="1754" y="1973"/>
                  </a:lnTo>
                  <a:lnTo>
                    <a:pt x="1729" y="1851"/>
                  </a:lnTo>
                  <a:lnTo>
                    <a:pt x="1705" y="1705"/>
                  </a:lnTo>
                  <a:lnTo>
                    <a:pt x="1705" y="1705"/>
                  </a:lnTo>
                  <a:lnTo>
                    <a:pt x="1729" y="1559"/>
                  </a:lnTo>
                  <a:lnTo>
                    <a:pt x="1754" y="1437"/>
                  </a:lnTo>
                  <a:lnTo>
                    <a:pt x="1827" y="1315"/>
                  </a:lnTo>
                  <a:lnTo>
                    <a:pt x="1924" y="1218"/>
                  </a:lnTo>
                  <a:lnTo>
                    <a:pt x="2022" y="1120"/>
                  </a:lnTo>
                  <a:lnTo>
                    <a:pt x="2143" y="1072"/>
                  </a:lnTo>
                  <a:lnTo>
                    <a:pt x="2265" y="1023"/>
                  </a:lnTo>
                  <a:lnTo>
                    <a:pt x="2411" y="999"/>
                  </a:lnTo>
                  <a:lnTo>
                    <a:pt x="2411" y="999"/>
                  </a:lnTo>
                  <a:lnTo>
                    <a:pt x="2557" y="1023"/>
                  </a:lnTo>
                  <a:lnTo>
                    <a:pt x="2679" y="1072"/>
                  </a:lnTo>
                  <a:lnTo>
                    <a:pt x="2801" y="1120"/>
                  </a:lnTo>
                  <a:lnTo>
                    <a:pt x="2898" y="1218"/>
                  </a:lnTo>
                  <a:lnTo>
                    <a:pt x="2996" y="1315"/>
                  </a:lnTo>
                  <a:lnTo>
                    <a:pt x="3069" y="1437"/>
                  </a:lnTo>
                  <a:lnTo>
                    <a:pt x="3093" y="1559"/>
                  </a:lnTo>
                  <a:lnTo>
                    <a:pt x="3118" y="1705"/>
                  </a:lnTo>
                  <a:lnTo>
                    <a:pt x="3118" y="1705"/>
                  </a:lnTo>
                  <a:lnTo>
                    <a:pt x="3093" y="1851"/>
                  </a:lnTo>
                  <a:lnTo>
                    <a:pt x="3069" y="1973"/>
                  </a:lnTo>
                  <a:lnTo>
                    <a:pt x="2996" y="2095"/>
                  </a:lnTo>
                  <a:lnTo>
                    <a:pt x="2898" y="2216"/>
                  </a:lnTo>
                  <a:lnTo>
                    <a:pt x="2801" y="2290"/>
                  </a:lnTo>
                  <a:lnTo>
                    <a:pt x="2679" y="2363"/>
                  </a:lnTo>
                  <a:lnTo>
                    <a:pt x="2557" y="2387"/>
                  </a:lnTo>
                  <a:lnTo>
                    <a:pt x="2411" y="2411"/>
                  </a:lnTo>
                  <a:lnTo>
                    <a:pt x="2411" y="241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90" name="Shape 290"/>
            <p:cNvSpPr/>
            <p:nvPr/>
          </p:nvSpPr>
          <p:spPr>
            <a:xfrm>
              <a:off x="6078025" y="2330200"/>
              <a:ext cx="306300" cy="387275"/>
            </a:xfrm>
            <a:custGeom>
              <a:avLst/>
              <a:gdLst/>
              <a:ahLst/>
              <a:cxnLst/>
              <a:rect l="0" t="0" r="0" b="0"/>
              <a:pathLst>
                <a:path w="12252" h="15491" fill="none" extrusionOk="0">
                  <a:moveTo>
                    <a:pt x="1" y="13396"/>
                  </a:moveTo>
                  <a:lnTo>
                    <a:pt x="1511" y="13396"/>
                  </a:lnTo>
                  <a:lnTo>
                    <a:pt x="1511" y="13396"/>
                  </a:lnTo>
                  <a:lnTo>
                    <a:pt x="1998" y="13639"/>
                  </a:lnTo>
                  <a:lnTo>
                    <a:pt x="2680" y="13932"/>
                  </a:lnTo>
                  <a:lnTo>
                    <a:pt x="3556" y="14273"/>
                  </a:lnTo>
                  <a:lnTo>
                    <a:pt x="4531" y="14638"/>
                  </a:lnTo>
                  <a:lnTo>
                    <a:pt x="5578" y="14955"/>
                  </a:lnTo>
                  <a:lnTo>
                    <a:pt x="6114" y="15101"/>
                  </a:lnTo>
                  <a:lnTo>
                    <a:pt x="6650" y="15222"/>
                  </a:lnTo>
                  <a:lnTo>
                    <a:pt x="7161" y="15344"/>
                  </a:lnTo>
                  <a:lnTo>
                    <a:pt x="7672" y="15417"/>
                  </a:lnTo>
                  <a:lnTo>
                    <a:pt x="8135" y="15466"/>
                  </a:lnTo>
                  <a:lnTo>
                    <a:pt x="8598" y="15490"/>
                  </a:lnTo>
                  <a:lnTo>
                    <a:pt x="8598" y="15490"/>
                  </a:lnTo>
                  <a:lnTo>
                    <a:pt x="9377" y="15490"/>
                  </a:lnTo>
                  <a:lnTo>
                    <a:pt x="9791" y="15466"/>
                  </a:lnTo>
                  <a:lnTo>
                    <a:pt x="10181" y="15417"/>
                  </a:lnTo>
                  <a:lnTo>
                    <a:pt x="10522" y="15320"/>
                  </a:lnTo>
                  <a:lnTo>
                    <a:pt x="10692" y="15271"/>
                  </a:lnTo>
                  <a:lnTo>
                    <a:pt x="10814" y="15222"/>
                  </a:lnTo>
                  <a:lnTo>
                    <a:pt x="10936" y="15149"/>
                  </a:lnTo>
                  <a:lnTo>
                    <a:pt x="11033" y="15052"/>
                  </a:lnTo>
                  <a:lnTo>
                    <a:pt x="11082" y="14955"/>
                  </a:lnTo>
                  <a:lnTo>
                    <a:pt x="11131" y="14833"/>
                  </a:lnTo>
                  <a:lnTo>
                    <a:pt x="11204" y="14126"/>
                  </a:lnTo>
                  <a:lnTo>
                    <a:pt x="11204" y="14126"/>
                  </a:lnTo>
                  <a:lnTo>
                    <a:pt x="11180" y="13956"/>
                  </a:lnTo>
                  <a:lnTo>
                    <a:pt x="11131" y="13810"/>
                  </a:lnTo>
                  <a:lnTo>
                    <a:pt x="11033" y="13664"/>
                  </a:lnTo>
                  <a:lnTo>
                    <a:pt x="10887" y="13542"/>
                  </a:lnTo>
                  <a:lnTo>
                    <a:pt x="10887" y="13542"/>
                  </a:lnTo>
                  <a:lnTo>
                    <a:pt x="11009" y="13518"/>
                  </a:lnTo>
                  <a:lnTo>
                    <a:pt x="11131" y="13469"/>
                  </a:lnTo>
                  <a:lnTo>
                    <a:pt x="11253" y="13420"/>
                  </a:lnTo>
                  <a:lnTo>
                    <a:pt x="11350" y="13323"/>
                  </a:lnTo>
                  <a:lnTo>
                    <a:pt x="11423" y="13225"/>
                  </a:lnTo>
                  <a:lnTo>
                    <a:pt x="11496" y="13104"/>
                  </a:lnTo>
                  <a:lnTo>
                    <a:pt x="11545" y="12957"/>
                  </a:lnTo>
                  <a:lnTo>
                    <a:pt x="11569" y="12836"/>
                  </a:lnTo>
                  <a:lnTo>
                    <a:pt x="11642" y="11959"/>
                  </a:lnTo>
                  <a:lnTo>
                    <a:pt x="11642" y="11959"/>
                  </a:lnTo>
                  <a:lnTo>
                    <a:pt x="11642" y="11837"/>
                  </a:lnTo>
                  <a:lnTo>
                    <a:pt x="11642" y="11740"/>
                  </a:lnTo>
                  <a:lnTo>
                    <a:pt x="11618" y="11618"/>
                  </a:lnTo>
                  <a:lnTo>
                    <a:pt x="11569" y="11521"/>
                  </a:lnTo>
                  <a:lnTo>
                    <a:pt x="11447" y="11350"/>
                  </a:lnTo>
                  <a:lnTo>
                    <a:pt x="11374" y="11277"/>
                  </a:lnTo>
                  <a:lnTo>
                    <a:pt x="11301" y="11204"/>
                  </a:lnTo>
                  <a:lnTo>
                    <a:pt x="11301" y="11204"/>
                  </a:lnTo>
                  <a:lnTo>
                    <a:pt x="11423" y="11180"/>
                  </a:lnTo>
                  <a:lnTo>
                    <a:pt x="11521" y="11131"/>
                  </a:lnTo>
                  <a:lnTo>
                    <a:pt x="11618" y="11058"/>
                  </a:lnTo>
                  <a:lnTo>
                    <a:pt x="11715" y="10960"/>
                  </a:lnTo>
                  <a:lnTo>
                    <a:pt x="11788" y="10863"/>
                  </a:lnTo>
                  <a:lnTo>
                    <a:pt x="11837" y="10766"/>
                  </a:lnTo>
                  <a:lnTo>
                    <a:pt x="11886" y="10644"/>
                  </a:lnTo>
                  <a:lnTo>
                    <a:pt x="11910" y="10498"/>
                  </a:lnTo>
                  <a:lnTo>
                    <a:pt x="11983" y="9645"/>
                  </a:lnTo>
                  <a:lnTo>
                    <a:pt x="11983" y="9645"/>
                  </a:lnTo>
                  <a:lnTo>
                    <a:pt x="11983" y="9523"/>
                  </a:lnTo>
                  <a:lnTo>
                    <a:pt x="11983" y="9402"/>
                  </a:lnTo>
                  <a:lnTo>
                    <a:pt x="11959" y="9280"/>
                  </a:lnTo>
                  <a:lnTo>
                    <a:pt x="11910" y="9182"/>
                  </a:lnTo>
                  <a:lnTo>
                    <a:pt x="11861" y="9085"/>
                  </a:lnTo>
                  <a:lnTo>
                    <a:pt x="11788" y="9012"/>
                  </a:lnTo>
                  <a:lnTo>
                    <a:pt x="11715" y="8939"/>
                  </a:lnTo>
                  <a:lnTo>
                    <a:pt x="11618" y="8866"/>
                  </a:lnTo>
                  <a:lnTo>
                    <a:pt x="11618" y="8866"/>
                  </a:lnTo>
                  <a:lnTo>
                    <a:pt x="11715" y="8841"/>
                  </a:lnTo>
                  <a:lnTo>
                    <a:pt x="11813" y="8768"/>
                  </a:lnTo>
                  <a:lnTo>
                    <a:pt x="11910" y="8695"/>
                  </a:lnTo>
                  <a:lnTo>
                    <a:pt x="11983" y="8622"/>
                  </a:lnTo>
                  <a:lnTo>
                    <a:pt x="12056" y="8525"/>
                  </a:lnTo>
                  <a:lnTo>
                    <a:pt x="12105" y="8427"/>
                  </a:lnTo>
                  <a:lnTo>
                    <a:pt x="12129" y="8306"/>
                  </a:lnTo>
                  <a:lnTo>
                    <a:pt x="12154" y="8184"/>
                  </a:lnTo>
                  <a:lnTo>
                    <a:pt x="12251" y="7307"/>
                  </a:lnTo>
                  <a:lnTo>
                    <a:pt x="12251" y="7307"/>
                  </a:lnTo>
                  <a:lnTo>
                    <a:pt x="12227" y="7185"/>
                  </a:lnTo>
                  <a:lnTo>
                    <a:pt x="12202" y="7064"/>
                  </a:lnTo>
                  <a:lnTo>
                    <a:pt x="12154" y="6966"/>
                  </a:lnTo>
                  <a:lnTo>
                    <a:pt x="12105" y="6869"/>
                  </a:lnTo>
                  <a:lnTo>
                    <a:pt x="12032" y="6771"/>
                  </a:lnTo>
                  <a:lnTo>
                    <a:pt x="11935" y="6698"/>
                  </a:lnTo>
                  <a:lnTo>
                    <a:pt x="11715" y="6552"/>
                  </a:lnTo>
                  <a:lnTo>
                    <a:pt x="11472" y="6430"/>
                  </a:lnTo>
                  <a:lnTo>
                    <a:pt x="11180" y="6333"/>
                  </a:lnTo>
                  <a:lnTo>
                    <a:pt x="10863" y="6260"/>
                  </a:lnTo>
                  <a:lnTo>
                    <a:pt x="10546" y="6211"/>
                  </a:lnTo>
                  <a:lnTo>
                    <a:pt x="10546" y="6211"/>
                  </a:lnTo>
                  <a:lnTo>
                    <a:pt x="9864" y="6114"/>
                  </a:lnTo>
                  <a:lnTo>
                    <a:pt x="8817" y="6016"/>
                  </a:lnTo>
                  <a:lnTo>
                    <a:pt x="7575" y="5943"/>
                  </a:lnTo>
                  <a:lnTo>
                    <a:pt x="6309" y="5870"/>
                  </a:lnTo>
                  <a:lnTo>
                    <a:pt x="6309" y="5870"/>
                  </a:lnTo>
                  <a:lnTo>
                    <a:pt x="6479" y="5578"/>
                  </a:lnTo>
                  <a:lnTo>
                    <a:pt x="6625" y="5237"/>
                  </a:lnTo>
                  <a:lnTo>
                    <a:pt x="6771" y="4872"/>
                  </a:lnTo>
                  <a:lnTo>
                    <a:pt x="6869" y="4482"/>
                  </a:lnTo>
                  <a:lnTo>
                    <a:pt x="6966" y="4092"/>
                  </a:lnTo>
                  <a:lnTo>
                    <a:pt x="7064" y="3678"/>
                  </a:lnTo>
                  <a:lnTo>
                    <a:pt x="7161" y="2875"/>
                  </a:lnTo>
                  <a:lnTo>
                    <a:pt x="7234" y="2144"/>
                  </a:lnTo>
                  <a:lnTo>
                    <a:pt x="7283" y="1535"/>
                  </a:lnTo>
                  <a:lnTo>
                    <a:pt x="7283" y="975"/>
                  </a:lnTo>
                  <a:lnTo>
                    <a:pt x="7283" y="975"/>
                  </a:lnTo>
                  <a:lnTo>
                    <a:pt x="7283" y="804"/>
                  </a:lnTo>
                  <a:lnTo>
                    <a:pt x="7210" y="609"/>
                  </a:lnTo>
                  <a:lnTo>
                    <a:pt x="7137" y="463"/>
                  </a:lnTo>
                  <a:lnTo>
                    <a:pt x="7015" y="317"/>
                  </a:lnTo>
                  <a:lnTo>
                    <a:pt x="6869" y="171"/>
                  </a:lnTo>
                  <a:lnTo>
                    <a:pt x="6698" y="98"/>
                  </a:lnTo>
                  <a:lnTo>
                    <a:pt x="6503" y="25"/>
                  </a:lnTo>
                  <a:lnTo>
                    <a:pt x="6309" y="1"/>
                  </a:lnTo>
                  <a:lnTo>
                    <a:pt x="6309" y="1"/>
                  </a:lnTo>
                  <a:lnTo>
                    <a:pt x="5943" y="25"/>
                  </a:lnTo>
                  <a:lnTo>
                    <a:pt x="5700" y="74"/>
                  </a:lnTo>
                  <a:lnTo>
                    <a:pt x="5505" y="147"/>
                  </a:lnTo>
                  <a:lnTo>
                    <a:pt x="5359" y="220"/>
                  </a:lnTo>
                  <a:lnTo>
                    <a:pt x="5359" y="220"/>
                  </a:lnTo>
                  <a:lnTo>
                    <a:pt x="4969" y="1462"/>
                  </a:lnTo>
                  <a:lnTo>
                    <a:pt x="4774" y="2022"/>
                  </a:lnTo>
                  <a:lnTo>
                    <a:pt x="4579" y="2534"/>
                  </a:lnTo>
                  <a:lnTo>
                    <a:pt x="4385" y="2996"/>
                  </a:lnTo>
                  <a:lnTo>
                    <a:pt x="4190" y="3386"/>
                  </a:lnTo>
                  <a:lnTo>
                    <a:pt x="4019" y="3678"/>
                  </a:lnTo>
                  <a:lnTo>
                    <a:pt x="3873" y="3922"/>
                  </a:lnTo>
                  <a:lnTo>
                    <a:pt x="3873" y="3922"/>
                  </a:lnTo>
                  <a:lnTo>
                    <a:pt x="3654" y="4141"/>
                  </a:lnTo>
                  <a:lnTo>
                    <a:pt x="3313" y="4482"/>
                  </a:lnTo>
                  <a:lnTo>
                    <a:pt x="2509" y="5237"/>
                  </a:lnTo>
                  <a:lnTo>
                    <a:pt x="1438" y="6211"/>
                  </a:lnTo>
                  <a:lnTo>
                    <a:pt x="1" y="621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3" name="Shape 291"/>
          <p:cNvGrpSpPr/>
          <p:nvPr/>
        </p:nvGrpSpPr>
        <p:grpSpPr>
          <a:xfrm>
            <a:off x="545624" y="509852"/>
            <a:ext cx="398657" cy="842560"/>
            <a:chOff x="6718575" y="2318625"/>
            <a:chExt cx="256950" cy="407375"/>
          </a:xfrm>
        </p:grpSpPr>
        <p:sp>
          <p:nvSpPr>
            <p:cNvPr id="292" name="Shape 292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0" t="0" r="0" b="0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93" name="Shape 293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0" t="0" r="0" b="0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94" name="Shape 294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0" t="0" r="0" b="0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95" name="Shape 295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0" t="0" r="0" b="0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96" name="Shape 296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0" t="0" r="0" b="0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97" name="Shape 297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0" t="0" r="0" b="0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98" name="Shape 298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0" t="0" r="0" b="0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99" name="Shape 299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0" t="0" r="0" b="0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300" name="Shape 300"/>
          <p:cNvSpPr txBox="1">
            <a:spLocks noGrp="1"/>
          </p:cNvSpPr>
          <p:nvPr>
            <p:ph type="sldNum" idx="12"/>
          </p:nvPr>
        </p:nvSpPr>
        <p:spPr>
          <a:xfrm>
            <a:off x="8117983" y="557417"/>
            <a:ext cx="5487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pPr lvl="0">
                <a:spcBef>
                  <a:spcPts val="0"/>
                </a:spcBef>
                <a:buNone/>
              </a:pPr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E1FBD-8E65-4EC1-93ED-0F3CF2B9C134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67C2C-E550-428C-B5E6-EC8817DDC9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112257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E1FBD-8E65-4EC1-93ED-0F3CF2B9C134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67C2C-E550-428C-B5E6-EC8817DDC9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68204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E1FBD-8E65-4EC1-93ED-0F3CF2B9C134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67C2C-E550-428C-B5E6-EC8817DDC9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96857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E1FBD-8E65-4EC1-93ED-0F3CF2B9C134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67C2C-E550-428C-B5E6-EC8817DDC9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86050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E1FBD-8E65-4EC1-93ED-0F3CF2B9C134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67C2C-E550-428C-B5E6-EC8817DDC9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91848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E1FBD-8E65-4EC1-93ED-0F3CF2B9C134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67C2C-E550-428C-B5E6-EC8817DDC9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73527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E1FBD-8E65-4EC1-93ED-0F3CF2B9C134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67C2C-E550-428C-B5E6-EC8817DDC9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38493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E1FBD-8E65-4EC1-93ED-0F3CF2B9C134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67C2C-E550-428C-B5E6-EC8817DDC9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96618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271" y="1166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3E1FBD-8E65-4EC1-93ED-0F3CF2B9C134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767C2C-E550-428C-B5E6-EC8817DDC93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Прямая соединительная линия 6"/>
          <p:cNvCxnSpPr/>
          <p:nvPr userDrawn="1"/>
        </p:nvCxnSpPr>
        <p:spPr>
          <a:xfrm>
            <a:off x="467544" y="1196752"/>
            <a:ext cx="8352928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 userDrawn="1"/>
        </p:nvSpPr>
        <p:spPr>
          <a:xfrm>
            <a:off x="7487816" y="6424595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000" dirty="0" smtClean="0">
                <a:solidFill>
                  <a:schemeClr val="bg1">
                    <a:lumMod val="75000"/>
                  </a:schemeClr>
                </a:solidFill>
                <a:latin typeface="Impact" panose="020B0806030902050204" pitchFamily="34" charset="0"/>
              </a:rPr>
              <a:t>ПЕНСИОННЫЙ ФОНД РОССИЙСКОЙ ФЕДЕРАЦИИ</a:t>
            </a:r>
            <a:endParaRPr lang="ru-RU" sz="1000" dirty="0">
              <a:solidFill>
                <a:schemeClr val="bg1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0914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12506ABFB2CCAC6E7F8452F1F2EC0F2EAB0EA8959ABA24D3858879959993301AC4F937F52A3FFDEB70CB4263BDD914071925753FBFD05A3FR2CEK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75" name="Group 19"/>
          <p:cNvGraphicFramePr>
            <a:graphicFrameLocks noGrp="1"/>
          </p:cNvGraphicFramePr>
          <p:nvPr/>
        </p:nvGraphicFramePr>
        <p:xfrm>
          <a:off x="642910" y="1714488"/>
          <a:ext cx="7818464" cy="4230702"/>
        </p:xfrm>
        <a:graphic>
          <a:graphicData uri="http://schemas.openxmlformats.org/drawingml/2006/table">
            <a:tbl>
              <a:tblPr/>
              <a:tblGrid>
                <a:gridCol w="7818464"/>
              </a:tblGrid>
              <a:tr h="4230702">
                <a:tc>
                  <a:txBody>
                    <a:bodyPr/>
                    <a:lstStyle/>
                    <a:p>
                      <a:pPr marL="180975" marR="0" lvl="0" indent="-180975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  <a:defRPr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достижение </a:t>
                      </a:r>
                      <a:r>
                        <a:rPr kumimoji="0" lang="ru-RU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пенсионного возраста </a:t>
                      </a:r>
                      <a:endParaRPr kumimoji="0" lang="en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  <a:p>
                      <a:pPr marL="180975" marR="0" lvl="0" indent="-180975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180975" marR="0" lvl="0" indent="-180975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15 лет страхового стажа при 10-летнем переходном периоде его увеличения (в 2015 -  6 лет с последующим ежегодным увеличением на 1 год);</a:t>
                      </a:r>
                    </a:p>
                    <a:p>
                      <a:pPr marL="180975" marR="0" lvl="0" indent="-180975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180975" marR="0" lvl="0" indent="-180975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наличие индивидуального пенсионного коэффициента в размере не менее 30 (в 2015 – 6,6 с последующим ежегодным увеличением на 2,4) </a:t>
                      </a:r>
                    </a:p>
                    <a:p>
                      <a:pPr marL="180975" marR="0" lvl="0" indent="-1809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68582" marR="68582" marT="0" marB="0" anchor="ctr" horzOverflow="overflow">
                    <a:lnL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442" name="Rectangle 24"/>
          <p:cNvSpPr>
            <a:spLocks noChangeArrowheads="1"/>
          </p:cNvSpPr>
          <p:nvPr/>
        </p:nvSpPr>
        <p:spPr bwMode="auto">
          <a:xfrm>
            <a:off x="500034" y="214290"/>
            <a:ext cx="792961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accent2"/>
                </a:solidFill>
              </a:rPr>
              <a:t>Условия  назначения </a:t>
            </a:r>
            <a:endParaRPr lang="ru-RU" sz="3200" b="1" dirty="0" smtClean="0">
              <a:solidFill>
                <a:schemeClr val="accent2"/>
              </a:solidFill>
            </a:endParaRPr>
          </a:p>
          <a:p>
            <a:r>
              <a:rPr lang="ru-RU" sz="3200" b="1" dirty="0" smtClean="0">
                <a:solidFill>
                  <a:schemeClr val="accent2"/>
                </a:solidFill>
              </a:rPr>
              <a:t>страховой пенсии по старости </a:t>
            </a:r>
            <a:endParaRPr lang="ru-RU" sz="32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xmlns="" val="4073797311"/>
              </p:ext>
            </p:extLst>
          </p:nvPr>
        </p:nvGraphicFramePr>
        <p:xfrm>
          <a:off x="1571604" y="2786058"/>
          <a:ext cx="5546499" cy="3384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23528" y="44624"/>
            <a:ext cx="84969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Стаж, дающий право на досрочный </a:t>
            </a:r>
            <a:b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выход на пенсию</a:t>
            </a:r>
            <a:endParaRPr lang="ru-RU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Text Box 28"/>
          <p:cNvSpPr txBox="1">
            <a:spLocks noChangeArrowheads="1"/>
          </p:cNvSpPr>
          <p:nvPr/>
        </p:nvSpPr>
        <p:spPr bwMode="black">
          <a:xfrm>
            <a:off x="285720" y="1285860"/>
            <a:ext cx="8286776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37 лет страхового стажа для женщин</a:t>
            </a:r>
          </a:p>
          <a:p>
            <a:pPr algn="ctr" eaLnBrk="0" hangingPunct="0"/>
            <a:r>
              <a:rPr lang="ru-RU" altLang="ru-RU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42 года </a:t>
            </a:r>
            <a:r>
              <a:rPr lang="ru-RU" altLang="ru-RU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страхового стажа для мужчин</a:t>
            </a:r>
          </a:p>
          <a:p>
            <a:pPr algn="ctr" eaLnBrk="0" hangingPunct="0"/>
            <a:endParaRPr lang="ru-RU" altLang="ru-RU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 eaLnBrk="0" hangingPunct="0"/>
            <a:r>
              <a:rPr lang="ru-RU" altLang="ru-RU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есть возможность выхода на пенсию на 2 года, но не ранее чем в 60 лет (для мужчин) или 55 лет (для женщин)</a:t>
            </a:r>
            <a:endParaRPr lang="en-US" altLang="ru-RU" b="1" i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0473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 Box 17"/>
          <p:cNvSpPr txBox="1">
            <a:spLocks noChangeArrowheads="1"/>
          </p:cNvSpPr>
          <p:nvPr/>
        </p:nvSpPr>
        <p:spPr bwMode="gray">
          <a:xfrm>
            <a:off x="467544" y="1556792"/>
            <a:ext cx="8639327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000" b="1" dirty="0" smtClean="0">
                <a:solidFill>
                  <a:srgbClr val="0000FF"/>
                </a:solidFill>
                <a:latin typeface="Verdana" pitchFamily="34" charset="0"/>
              </a:rPr>
              <a:t>Условия выхода на досрочную пенсию сохранены занятым на работах с вредными и тяжелыми условиями труда: шахтерам, работникам «горячих цехов», работникам угольной промышленности, черной и цветной металлургии, химических производств, железнодорожной отрасли и </a:t>
            </a:r>
            <a:r>
              <a:rPr lang="ru-RU" altLang="ru-RU" sz="2000" b="1" dirty="0" err="1" smtClean="0">
                <a:solidFill>
                  <a:srgbClr val="0000FF"/>
                </a:solidFill>
                <a:latin typeface="Verdana" pitchFamily="34" charset="0"/>
              </a:rPr>
              <a:t>т.д</a:t>
            </a:r>
            <a:r>
              <a:rPr lang="ru-RU" altLang="ru-RU" sz="2000" b="1" dirty="0" smtClean="0">
                <a:solidFill>
                  <a:srgbClr val="0000FF"/>
                </a:solidFill>
                <a:latin typeface="Verdana" pitchFamily="34" charset="0"/>
              </a:rPr>
              <a:t>; чернобыльцам; льготникам по социальным основаниям. </a:t>
            </a:r>
            <a:endParaRPr lang="en-US" altLang="ru-RU" sz="2000" dirty="0">
              <a:solidFill>
                <a:srgbClr val="0000FF"/>
              </a:solidFill>
              <a:latin typeface="Verdana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7636" y="-65132"/>
            <a:ext cx="91440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800" b="1" dirty="0" smtClean="0">
                <a:solidFill>
                  <a:schemeClr val="accent2">
                    <a:lumMod val="75000"/>
                  </a:schemeClr>
                </a:solidFill>
              </a:rPr>
              <a:t>Сохранение права на досрочное пенсионное обеспечение </a:t>
            </a:r>
            <a:endParaRPr lang="ru-RU" sz="3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4000504"/>
            <a:ext cx="814393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 smtClean="0">
                <a:solidFill>
                  <a:srgbClr val="7030A0"/>
                </a:solidFill>
                <a:latin typeface="Verdana" pitchFamily="34" charset="0"/>
              </a:rPr>
              <a:t>Условия выхода на досрочную пенсию изменены для педагогов; медиков; лиц, осуществляющих творческую деятельность; лиц, работавших в районах Крайнего Севера и приравненных к ним местностях.  </a:t>
            </a:r>
            <a:endParaRPr lang="ru-RU" sz="20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28420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636" y="18864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Сроки назначения страховой пенсии по старости педагогическим и медицинским работникам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60466660"/>
              </p:ext>
            </p:extLst>
          </p:nvPr>
        </p:nvGraphicFramePr>
        <p:xfrm>
          <a:off x="571472" y="1500173"/>
          <a:ext cx="8072494" cy="457203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83616"/>
                <a:gridCol w="5088878"/>
              </a:tblGrid>
              <a:tr h="114694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</a:rPr>
                        <a:t>Год </a:t>
                      </a:r>
                      <a:r>
                        <a:rPr lang="ru-RU" sz="1800" b="1" u="none" strike="noStrike" dirty="0" smtClean="0">
                          <a:effectLst/>
                        </a:rPr>
                        <a:t>возникновения права на страховую</a:t>
                      </a:r>
                      <a:r>
                        <a:rPr lang="ru-RU" sz="1800" b="1" u="none" strike="noStrike" baseline="0" dirty="0" smtClean="0">
                          <a:effectLst/>
                        </a:rPr>
                        <a:t> пенсию по старости 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Сроки назначения страховой пенсии по старости </a:t>
                      </a:r>
                      <a:endParaRPr lang="ru-RU" sz="18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6850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 ранее чем через 12 месяцев со дня возникновения права на страховую пенсию по старости </a:t>
                      </a:r>
                      <a:endParaRPr lang="ru-RU" sz="1600" u="none" strike="noStrike" kern="120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6850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 ранее чем через 24 месяца со дня возникновения права на страховую пенсию по старости </a:t>
                      </a:r>
                      <a:endParaRPr lang="ru-RU" sz="1600" u="none" strike="noStrike" kern="120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6850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 ранее чем через 36 месяцев со дня возникновения права на страховую пенсию по старости </a:t>
                      </a:r>
                      <a:endParaRPr lang="ru-RU" sz="1600" u="none" strike="noStrike" kern="120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6850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 ранее чем через 48 месяцев со дня возникновения права на страховую пенсию по старости </a:t>
                      </a:r>
                      <a:endParaRPr lang="ru-RU" sz="1600" u="none" strike="noStrike" kern="120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6850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 ранее чем через 60 месяцев со дня возникновения права на страховую пенсию по старости </a:t>
                      </a:r>
                      <a:endParaRPr lang="ru-RU" sz="1600" u="none" strike="noStrike" kern="120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263029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99593" y="1908121"/>
            <a:ext cx="22322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3 детей</a:t>
            </a:r>
            <a:endParaRPr lang="ru-RU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932386" y="3645024"/>
            <a:ext cx="22322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4 детей</a:t>
            </a:r>
            <a:endParaRPr lang="ru-RU" sz="3200" dirty="0"/>
          </a:p>
        </p:txBody>
      </p:sp>
      <p:sp>
        <p:nvSpPr>
          <p:cNvPr id="16" name="TextBox 15"/>
          <p:cNvSpPr txBox="1"/>
          <p:nvPr/>
        </p:nvSpPr>
        <p:spPr>
          <a:xfrm>
            <a:off x="971601" y="5445224"/>
            <a:ext cx="22322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5 детей</a:t>
            </a:r>
            <a:endParaRPr lang="ru-RU" sz="3200" dirty="0"/>
          </a:p>
        </p:txBody>
      </p:sp>
      <p:pic>
        <p:nvPicPr>
          <p:cNvPr id="17" name="Picture 10" descr="LB_circl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10437" y="1628800"/>
            <a:ext cx="1176337" cy="117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Стрелка вправо 17"/>
          <p:cNvSpPr/>
          <p:nvPr/>
        </p:nvSpPr>
        <p:spPr>
          <a:xfrm>
            <a:off x="3516089" y="1913290"/>
            <a:ext cx="3794348" cy="648072"/>
          </a:xfrm>
          <a:prstGeom prst="rightArrow">
            <a:avLst/>
          </a:prstGeom>
          <a:gradFill flip="none" rotWithShape="1">
            <a:gsLst>
              <a:gs pos="0">
                <a:schemeClr val="tx2">
                  <a:lumMod val="40000"/>
                  <a:lumOff val="60000"/>
                </a:schemeClr>
              </a:gs>
              <a:gs pos="50000">
                <a:schemeClr val="tx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3481957" y="1628800"/>
            <a:ext cx="38284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solidFill>
                  <a:srgbClr val="0070C0"/>
                </a:solidFill>
              </a:rPr>
              <a:t>п</a:t>
            </a:r>
            <a:r>
              <a:rPr lang="ru-RU" sz="2200" b="1" dirty="0" smtClean="0">
                <a:solidFill>
                  <a:srgbClr val="0070C0"/>
                </a:solidFill>
              </a:rPr>
              <a:t>енсионный возраст</a:t>
            </a:r>
            <a:endParaRPr lang="ru-RU" sz="2200" b="1" dirty="0">
              <a:solidFill>
                <a:srgbClr val="0070C0"/>
              </a:solidFill>
            </a:endParaRPr>
          </a:p>
        </p:txBody>
      </p:sp>
      <p:pic>
        <p:nvPicPr>
          <p:cNvPr id="21" name="Picture 11" descr="num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1909996"/>
            <a:ext cx="399395" cy="580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3" descr="num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9076" y="1913290"/>
            <a:ext cx="473627" cy="629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0" descr="LB_circl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93812" y="3354888"/>
            <a:ext cx="1176337" cy="117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Стрелка вправо 24"/>
          <p:cNvSpPr/>
          <p:nvPr/>
        </p:nvSpPr>
        <p:spPr>
          <a:xfrm>
            <a:off x="3499464" y="3639378"/>
            <a:ext cx="3794348" cy="648072"/>
          </a:xfrm>
          <a:prstGeom prst="rightArrow">
            <a:avLst/>
          </a:prstGeom>
          <a:gradFill flip="none" rotWithShape="1">
            <a:gsLst>
              <a:gs pos="0">
                <a:schemeClr val="tx2">
                  <a:lumMod val="40000"/>
                  <a:lumOff val="60000"/>
                </a:schemeClr>
              </a:gs>
              <a:gs pos="50000">
                <a:schemeClr val="tx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3465332" y="3354888"/>
            <a:ext cx="38284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solidFill>
                  <a:srgbClr val="0070C0"/>
                </a:solidFill>
              </a:rPr>
              <a:t>п</a:t>
            </a:r>
            <a:r>
              <a:rPr lang="ru-RU" sz="2200" b="1" dirty="0" smtClean="0">
                <a:solidFill>
                  <a:srgbClr val="0070C0"/>
                </a:solidFill>
              </a:rPr>
              <a:t>енсионный возраст</a:t>
            </a:r>
            <a:endParaRPr lang="ru-RU" sz="2200" b="1" dirty="0">
              <a:solidFill>
                <a:srgbClr val="0070C0"/>
              </a:solidFill>
            </a:endParaRPr>
          </a:p>
        </p:txBody>
      </p:sp>
      <p:pic>
        <p:nvPicPr>
          <p:cNvPr id="27" name="Picture 11" descr="num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07703" y="3636084"/>
            <a:ext cx="399395" cy="580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0" descr="LB_circl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60711" y="5161909"/>
            <a:ext cx="1176337" cy="117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Стрелка вправо 28"/>
          <p:cNvSpPr/>
          <p:nvPr/>
        </p:nvSpPr>
        <p:spPr>
          <a:xfrm>
            <a:off x="3566363" y="5446399"/>
            <a:ext cx="3794348" cy="648072"/>
          </a:xfrm>
          <a:prstGeom prst="rightArrow">
            <a:avLst/>
          </a:prstGeom>
          <a:gradFill flip="none" rotWithShape="1">
            <a:gsLst>
              <a:gs pos="0">
                <a:schemeClr val="tx2">
                  <a:lumMod val="40000"/>
                  <a:lumOff val="60000"/>
                </a:schemeClr>
              </a:gs>
              <a:gs pos="50000">
                <a:schemeClr val="tx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3532231" y="5161909"/>
            <a:ext cx="38284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solidFill>
                  <a:srgbClr val="0070C0"/>
                </a:solidFill>
              </a:rPr>
              <a:t>п</a:t>
            </a:r>
            <a:r>
              <a:rPr lang="ru-RU" sz="2200" b="1" dirty="0" smtClean="0">
                <a:solidFill>
                  <a:srgbClr val="0070C0"/>
                </a:solidFill>
              </a:rPr>
              <a:t>енсионный возраст</a:t>
            </a:r>
            <a:endParaRPr lang="ru-RU" sz="2200" b="1" dirty="0">
              <a:solidFill>
                <a:srgbClr val="0070C0"/>
              </a:solidFill>
            </a:endParaRPr>
          </a:p>
        </p:txBody>
      </p:sp>
      <p:pic>
        <p:nvPicPr>
          <p:cNvPr id="31" name="Picture 11" descr="num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74602" y="5443105"/>
            <a:ext cx="399395" cy="580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num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6376" y="5493631"/>
            <a:ext cx="414664" cy="5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2" descr="num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2285" y="3639378"/>
            <a:ext cx="459693" cy="655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3465332" y="5874310"/>
            <a:ext cx="38284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i="1" dirty="0" smtClean="0">
                <a:solidFill>
                  <a:srgbClr val="C00000"/>
                </a:solidFill>
              </a:rPr>
              <a:t>действующая норма</a:t>
            </a:r>
            <a:endParaRPr lang="ru-RU" sz="2200" b="1" i="1" dirty="0">
              <a:solidFill>
                <a:srgbClr val="C00000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23528" y="323945"/>
            <a:ext cx="84969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Досрочные пенсии многодетным матерям </a:t>
            </a:r>
            <a:endParaRPr lang="ru-RU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4693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30832" y="-27384"/>
            <a:ext cx="91748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75000"/>
                  </a:schemeClr>
                </a:solidFill>
              </a:rPr>
              <a:t>Предоставление права досрочного выхода на пенсию многодетным матерям</a:t>
            </a:r>
            <a:endParaRPr lang="ru-RU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48021109"/>
              </p:ext>
            </p:extLst>
          </p:nvPr>
        </p:nvGraphicFramePr>
        <p:xfrm>
          <a:off x="323528" y="1340768"/>
          <a:ext cx="8568952" cy="49986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10517"/>
                <a:gridCol w="2118594"/>
                <a:gridCol w="2227359"/>
                <a:gridCol w="2312482"/>
              </a:tblGrid>
              <a:tr h="472584">
                <a:tc gridSpan="4">
                  <a:txBody>
                    <a:bodyPr/>
                    <a:lstStyle/>
                    <a:p>
                      <a:pPr algn="ctr" fontAlgn="auto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ЖЕНЩИНЫ, РОДИВШИЕ И ВОСПИТАВШИЕ ДО 8-ЛЕТНЕГО ВОЗРАСТА 3-Х ДЕТЕЙ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352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повышения возраста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рождения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возраст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назначения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ctr"/>
                </a:tc>
              </a:tr>
              <a:tr h="2091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1964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55+1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b"/>
                </a:tc>
              </a:tr>
              <a:tr h="2060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1965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55+2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ctr"/>
                </a:tc>
              </a:tr>
              <a:tr h="2091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1966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ctr"/>
                </a:tc>
              </a:tr>
              <a:tr h="2091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1967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ctr"/>
                </a:tc>
              </a:tr>
              <a:tr h="2091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1968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ctr"/>
                </a:tc>
              </a:tr>
              <a:tr h="209177">
                <a:tc gridSpan="4"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ctr"/>
                </a:tc>
              </a:tr>
              <a:tr h="495826">
                <a:tc gridSpan="4">
                  <a:txBody>
                    <a:bodyPr/>
                    <a:lstStyle/>
                    <a:p>
                      <a:pPr algn="ctr" fontAlgn="auto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</a:t>
                      </a:r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ЕНЩИНЫ, РОДИВШИЕ И ВОСПИТАВШИЕ ДО 8-ЛЕТНЕГО ВОЗРАСТА 4-Х ДЕТЕЙ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75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повышения возраста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рождения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возраст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назначения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ctr"/>
                </a:tc>
              </a:tr>
              <a:tr h="2091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1964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55+1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b"/>
                </a:tc>
              </a:tr>
              <a:tr h="2060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1965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ctr"/>
                </a:tc>
              </a:tr>
              <a:tr h="2091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1966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ctr"/>
                </a:tc>
              </a:tr>
              <a:tr h="2091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1967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ctr"/>
                </a:tc>
              </a:tr>
              <a:tr h="2091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1968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7" marR="7747" marT="7747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00952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636" y="18864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Социальная пенсия по старости </a:t>
            </a:r>
            <a:endParaRPr lang="ru-RU" sz="4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 rot="16200000">
            <a:off x="-513458" y="2670023"/>
            <a:ext cx="15359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Мужчины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rot="16200000">
            <a:off x="-554816" y="5296574"/>
            <a:ext cx="15638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Женщины</a:t>
            </a:r>
            <a:endParaRPr lang="ru-RU" sz="2400" b="1" dirty="0">
              <a:solidFill>
                <a:srgbClr val="0000FF"/>
              </a:solidFill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60466660"/>
              </p:ext>
            </p:extLst>
          </p:nvPr>
        </p:nvGraphicFramePr>
        <p:xfrm>
          <a:off x="467544" y="1214730"/>
          <a:ext cx="8499839" cy="299501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96616"/>
                <a:gridCol w="2055912"/>
                <a:gridCol w="2019119"/>
                <a:gridCol w="1728192"/>
              </a:tblGrid>
              <a:tr h="47625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</a:rPr>
                        <a:t>Год достижения возраста</a:t>
                      </a:r>
                      <a:br>
                        <a:rPr lang="ru-RU" sz="1800" b="1" u="none" strike="noStrike" dirty="0">
                          <a:effectLst/>
                        </a:rPr>
                      </a:br>
                      <a:r>
                        <a:rPr lang="ru-RU" sz="1800" b="1" u="none" strike="noStrike" dirty="0" smtClean="0">
                          <a:effectLst/>
                        </a:rPr>
                        <a:t>65 </a:t>
                      </a:r>
                      <a:r>
                        <a:rPr lang="ru-RU" sz="1800" b="1" u="none" strike="noStrike" dirty="0">
                          <a:effectLst/>
                        </a:rPr>
                        <a:t>лет  (</a:t>
                      </a:r>
                      <a:r>
                        <a:rPr lang="ru-RU" sz="1800" b="1" u="none" strike="noStrike" dirty="0" smtClean="0">
                          <a:effectLst/>
                        </a:rPr>
                        <a:t>мужчины) и</a:t>
                      </a:r>
                      <a:r>
                        <a:rPr lang="ru-RU" sz="1800" b="1" u="none" strike="noStrike" dirty="0">
                          <a:effectLst/>
                        </a:rPr>
                        <a:t/>
                      </a:r>
                      <a:br>
                        <a:rPr lang="ru-RU" sz="1800" b="1" u="none" strike="noStrike" dirty="0">
                          <a:effectLst/>
                        </a:rPr>
                      </a:br>
                      <a:r>
                        <a:rPr lang="ru-RU" sz="1800" b="1" u="none" strike="noStrike" dirty="0" smtClean="0">
                          <a:effectLst/>
                        </a:rPr>
                        <a:t>60 </a:t>
                      </a:r>
                      <a:r>
                        <a:rPr lang="ru-RU" sz="1800" b="1" u="none" strike="noStrike" dirty="0">
                          <a:effectLst/>
                        </a:rPr>
                        <a:t>лет (женщины)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рождения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</a:rPr>
                        <a:t>Право на пенсию возникает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62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</a:rPr>
                        <a:t>в возрасте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</a:rPr>
                        <a:t>в году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1954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полугодие)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r>
                        <a:rPr lang="en-US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лет 6 мес.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полугодие)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22302">
                <a:tc vMerge="1"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1954 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полугодие)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r>
                        <a:rPr lang="en-US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лет 6 мес.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полугодие)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1955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полугодие)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lang="en-US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лет 6 мес.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полугодие)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 vMerge="1"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1955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полугодие)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lang="en-US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лет 6 мес.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полугодие)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 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 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 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лет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63749730"/>
              </p:ext>
            </p:extLst>
          </p:nvPr>
        </p:nvGraphicFramePr>
        <p:xfrm>
          <a:off x="485180" y="4581128"/>
          <a:ext cx="8499839" cy="18424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96616"/>
                <a:gridCol w="2055912"/>
                <a:gridCol w="2019119"/>
                <a:gridCol w="1728192"/>
              </a:tblGrid>
              <a:tr h="20002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1959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полугодие)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r>
                        <a:rPr lang="en-US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лет 6 мес.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полугодие)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22302">
                <a:tc vMerge="1"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1959 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полугодие)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r>
                        <a:rPr lang="en-US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лет 6 мес.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полугодие)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1960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полугодие)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r>
                        <a:rPr lang="en-US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лет 6 мес.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полугодие)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 vMerge="1"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1960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полугодие)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r>
                        <a:rPr lang="en-US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лет 6 мес.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полугодие)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 лет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 лет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 лет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263029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428596" y="1571612"/>
            <a:ext cx="8073455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Вступление в силу нормы о «селе» переносится на 01.01.2019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Text Box 28"/>
          <p:cNvSpPr txBox="1">
            <a:spLocks noChangeArrowheads="1"/>
          </p:cNvSpPr>
          <p:nvPr/>
        </p:nvSpPr>
        <p:spPr bwMode="black">
          <a:xfrm>
            <a:off x="175232" y="2928934"/>
            <a:ext cx="8968768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2400" i="1" dirty="0" smtClean="0">
                <a:solidFill>
                  <a:srgbClr val="0000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Установление 25% повышения фиксированной выплаты к страховой пенсии для неработающих пенсионеров, живущих в селе, у которых есть не менее 30 лет стажа в сельском хозяйстве</a:t>
            </a:r>
            <a:endParaRPr lang="en-US" altLang="ru-RU" sz="2400" i="1" dirty="0">
              <a:solidFill>
                <a:srgbClr val="0000FF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-59664" y="9118"/>
            <a:ext cx="914400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800" b="1" dirty="0" smtClean="0">
                <a:solidFill>
                  <a:schemeClr val="accent2">
                    <a:lumMod val="75000"/>
                  </a:schemeClr>
                </a:solidFill>
              </a:rPr>
              <a:t>Меры социальной поддержки «сельским» жителям</a:t>
            </a:r>
            <a:endParaRPr lang="en-US" sz="3800" b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0" y="4929198"/>
            <a:ext cx="9144000" cy="0"/>
          </a:xfrm>
          <a:prstGeom prst="line">
            <a:avLst/>
          </a:prstGeom>
          <a:ln w="254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978412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44624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Индексация страховой пенсии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c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2019 года по 2024 год</a:t>
            </a:r>
            <a:endParaRPr lang="ru-RU" sz="3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AutoShape 13"/>
          <p:cNvSpPr>
            <a:spLocks noChangeArrowheads="1"/>
          </p:cNvSpPr>
          <p:nvPr/>
        </p:nvSpPr>
        <p:spPr bwMode="gray">
          <a:xfrm>
            <a:off x="323528" y="1243786"/>
            <a:ext cx="8496944" cy="2329230"/>
          </a:xfrm>
          <a:prstGeom prst="roundRect">
            <a:avLst>
              <a:gd name="adj" fmla="val 4639"/>
            </a:avLst>
          </a:prstGeom>
          <a:gradFill rotWithShape="1">
            <a:gsLst>
              <a:gs pos="0">
                <a:srgbClr val="D7D7D7">
                  <a:gamma/>
                  <a:tint val="4314"/>
                  <a:invGamma/>
                </a:srgbClr>
              </a:gs>
              <a:gs pos="100000">
                <a:srgbClr val="D7D7D7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1295469"/>
            <a:ext cx="8640960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600" b="1" u="sng" dirty="0" smtClean="0"/>
              <a:t>средний размер страховой пенсии</a:t>
            </a:r>
            <a:r>
              <a:rPr lang="ru-RU" sz="2600" b="1" dirty="0" smtClean="0"/>
              <a:t> </a:t>
            </a:r>
          </a:p>
          <a:p>
            <a:pPr algn="ctr">
              <a:defRPr/>
            </a:pPr>
            <a:r>
              <a:rPr lang="ru-RU" sz="2600" b="1" dirty="0" smtClean="0"/>
              <a:t>для неработающих пенсионеров  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rgbClr val="FF0000"/>
                </a:solidFill>
              </a:rPr>
              <a:t>увеличивается ежегодно 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на 1 000 рублей 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2600" b="1" dirty="0" smtClean="0"/>
              <a:t>(в зависимости от стажа и заработной платы пенсионера)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0" name="AutoShape 23"/>
          <p:cNvSpPr>
            <a:spLocks noChangeArrowheads="1"/>
          </p:cNvSpPr>
          <p:nvPr/>
        </p:nvSpPr>
        <p:spPr bwMode="gray">
          <a:xfrm>
            <a:off x="543104" y="3717032"/>
            <a:ext cx="3886020" cy="2569488"/>
          </a:xfrm>
          <a:prstGeom prst="bevel">
            <a:avLst>
              <a:gd name="adj" fmla="val 2481"/>
            </a:avLst>
          </a:prstGeom>
          <a:gradFill rotWithShape="1"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8900000" scaled="1"/>
          </a:gradFill>
          <a:ln>
            <a:noFill/>
          </a:ln>
          <a:effectLst/>
        </p:spPr>
        <p:txBody>
          <a:bodyPr wrap="square" anchor="ctr"/>
          <a:lstStyle/>
          <a:p>
            <a:r>
              <a:rPr lang="ru-RU" sz="1600" dirty="0" smtClean="0"/>
              <a:t>Стоимость одного пенсионного коэффициента (руб.):</a:t>
            </a:r>
          </a:p>
          <a:p>
            <a:r>
              <a:rPr lang="ru-RU" sz="1600" dirty="0" smtClean="0"/>
              <a:t>в 2019 году – 87,24 </a:t>
            </a:r>
          </a:p>
          <a:p>
            <a:r>
              <a:rPr lang="ru-RU" sz="1600" dirty="0" smtClean="0"/>
              <a:t>в 2020 году – 93,00</a:t>
            </a:r>
          </a:p>
          <a:p>
            <a:r>
              <a:rPr lang="ru-RU" sz="1600" dirty="0" smtClean="0"/>
              <a:t>в 2021 году – 98,86</a:t>
            </a:r>
          </a:p>
          <a:p>
            <a:r>
              <a:rPr lang="ru-RU" sz="1600" dirty="0" smtClean="0"/>
              <a:t>в 2022 году – 104,69 </a:t>
            </a:r>
          </a:p>
          <a:p>
            <a:r>
              <a:rPr lang="ru-RU" sz="1600" dirty="0" smtClean="0"/>
              <a:t>в 2023 году – 110,55 </a:t>
            </a:r>
          </a:p>
          <a:p>
            <a:r>
              <a:rPr lang="ru-RU" sz="1600" dirty="0" smtClean="0"/>
              <a:t>в 2024 году – 116,63</a:t>
            </a:r>
          </a:p>
        </p:txBody>
      </p:sp>
      <p:sp>
        <p:nvSpPr>
          <p:cNvPr id="11" name="AutoShape 23"/>
          <p:cNvSpPr>
            <a:spLocks noChangeArrowheads="1"/>
          </p:cNvSpPr>
          <p:nvPr/>
        </p:nvSpPr>
        <p:spPr bwMode="gray">
          <a:xfrm>
            <a:off x="4500562" y="3714752"/>
            <a:ext cx="4100334" cy="2569488"/>
          </a:xfrm>
          <a:prstGeom prst="bevel">
            <a:avLst>
              <a:gd name="adj" fmla="val 2481"/>
            </a:avLst>
          </a:prstGeom>
          <a:gradFill rotWithShape="1"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8900000" scaled="1"/>
          </a:gradFill>
          <a:ln>
            <a:noFill/>
          </a:ln>
          <a:effectLst/>
        </p:spPr>
        <p:txBody>
          <a:bodyPr wrap="square" anchor="ctr"/>
          <a:lstStyle/>
          <a:p>
            <a:endParaRPr lang="ru-RU" sz="1600" dirty="0" smtClean="0"/>
          </a:p>
          <a:p>
            <a:r>
              <a:rPr lang="ru-RU" sz="1600" dirty="0" smtClean="0"/>
              <a:t>Размер фиксированной выплаты к страховой пенсии по старости (руб.): </a:t>
            </a:r>
          </a:p>
          <a:p>
            <a:r>
              <a:rPr lang="ru-RU" sz="1600" dirty="0" smtClean="0"/>
              <a:t>с 1 января 2019 года – 5334,19</a:t>
            </a:r>
          </a:p>
          <a:p>
            <a:r>
              <a:rPr lang="ru-RU" sz="1600" dirty="0" smtClean="0"/>
              <a:t>с 1 января 2020 года – 5686,25</a:t>
            </a:r>
          </a:p>
          <a:p>
            <a:r>
              <a:rPr lang="ru-RU" sz="1600" dirty="0" smtClean="0"/>
              <a:t>с 1 января 2021 года – 6044,48</a:t>
            </a:r>
          </a:p>
          <a:p>
            <a:r>
              <a:rPr lang="ru-RU" sz="1600" dirty="0" smtClean="0"/>
              <a:t>с 1 января 2022 года – 6401,10</a:t>
            </a:r>
          </a:p>
          <a:p>
            <a:r>
              <a:rPr lang="ru-RU" sz="1600" dirty="0" smtClean="0"/>
              <a:t>с 1 января 2023 года – 6759,56</a:t>
            </a:r>
          </a:p>
          <a:p>
            <a:r>
              <a:rPr lang="ru-RU" sz="1600" dirty="0" smtClean="0"/>
              <a:t>с 1 января 2024 года – 7131,34</a:t>
            </a:r>
          </a:p>
          <a:p>
            <a:endParaRPr lang="ru-RU" sz="1600" dirty="0" smtClean="0">
              <a:hlinkClick r:id="rId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903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0" y="-99392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Индексация </a:t>
            </a:r>
            <a:b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страховой пенсии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 c 01.01.2025</a:t>
            </a:r>
            <a:endParaRPr lang="ru-RU" sz="3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4" name="AutoShape 3"/>
          <p:cNvSpPr>
            <a:spLocks noChangeArrowheads="1"/>
          </p:cNvSpPr>
          <p:nvPr/>
        </p:nvSpPr>
        <p:spPr bwMode="gray">
          <a:xfrm>
            <a:off x="3461597" y="1196752"/>
            <a:ext cx="5521361" cy="1382219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chemeClr val="accent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5" name="AutoShape 4"/>
          <p:cNvSpPr>
            <a:spLocks noChangeArrowheads="1"/>
          </p:cNvSpPr>
          <p:nvPr/>
        </p:nvSpPr>
        <p:spPr bwMode="gray">
          <a:xfrm>
            <a:off x="3563889" y="1253629"/>
            <a:ext cx="5328592" cy="1239267"/>
          </a:xfrm>
          <a:prstGeom prst="roundRect">
            <a:avLst>
              <a:gd name="adj" fmla="val 7912"/>
            </a:avLst>
          </a:prstGeom>
          <a:gradFill rotWithShape="1">
            <a:gsLst>
              <a:gs pos="0">
                <a:schemeClr val="accent1">
                  <a:gamma/>
                  <a:tint val="38039"/>
                  <a:invGamma/>
                </a:schemeClr>
              </a:gs>
              <a:gs pos="100000">
                <a:schemeClr val="accent1">
                  <a:alpha val="5000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6" name="AutoShape 13"/>
          <p:cNvSpPr>
            <a:spLocks noChangeArrowheads="1"/>
          </p:cNvSpPr>
          <p:nvPr/>
        </p:nvSpPr>
        <p:spPr bwMode="gray">
          <a:xfrm>
            <a:off x="69578" y="1606121"/>
            <a:ext cx="2207741" cy="504056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7" name="AutoShape 16"/>
          <p:cNvSpPr>
            <a:spLocks noChangeArrowheads="1"/>
          </p:cNvSpPr>
          <p:nvPr/>
        </p:nvSpPr>
        <p:spPr bwMode="blackGray">
          <a:xfrm rot="10806395" flipH="1" flipV="1">
            <a:off x="1980414" y="1486129"/>
            <a:ext cx="1446213" cy="755650"/>
          </a:xfrm>
          <a:prstGeom prst="rightArrow">
            <a:avLst>
              <a:gd name="adj1" fmla="val 46509"/>
              <a:gd name="adj2" fmla="val 42052"/>
            </a:avLst>
          </a:prstGeom>
          <a:gradFill rotWithShape="1">
            <a:gsLst>
              <a:gs pos="0">
                <a:schemeClr val="accent2">
                  <a:gamma/>
                  <a:tint val="0"/>
                  <a:invGamma/>
                  <a:alpha val="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73422" y="1617733"/>
            <a:ext cx="230425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0000FF"/>
                </a:solidFill>
              </a:rPr>
              <a:t>1 февраля</a:t>
            </a:r>
            <a:endParaRPr lang="ru-RU" sz="2600" b="1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51920" y="1268760"/>
            <a:ext cx="45818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Индексация фиксированной выплаты и страховой пенсии на уровень инфляции</a:t>
            </a:r>
            <a:endParaRPr lang="ru-RU" sz="2400" b="1" dirty="0"/>
          </a:p>
        </p:txBody>
      </p:sp>
      <p:grpSp>
        <p:nvGrpSpPr>
          <p:cNvPr id="41" name="Group 21"/>
          <p:cNvGrpSpPr>
            <a:grpSpLocks/>
          </p:cNvGrpSpPr>
          <p:nvPr/>
        </p:nvGrpSpPr>
        <p:grpSpPr bwMode="auto">
          <a:xfrm>
            <a:off x="3635896" y="1412776"/>
            <a:ext cx="168275" cy="168275"/>
            <a:chOff x="2928" y="2208"/>
            <a:chExt cx="262" cy="262"/>
          </a:xfrm>
        </p:grpSpPr>
        <p:sp>
          <p:nvSpPr>
            <p:cNvPr id="42" name="Oval 22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223864">
                    <a:gamma/>
                    <a:tint val="28627"/>
                    <a:invGamma/>
                  </a:srgbClr>
                </a:gs>
                <a:gs pos="100000">
                  <a:srgbClr val="223864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3" name="Oval 23"/>
            <p:cNvSpPr>
              <a:spLocks noChangeArrowheads="1"/>
            </p:cNvSpPr>
            <p:nvPr/>
          </p:nvSpPr>
          <p:spPr bwMode="gray">
            <a:xfrm>
              <a:off x="2949" y="2230"/>
              <a:ext cx="218" cy="218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4" name="AutoShape 3"/>
          <p:cNvSpPr>
            <a:spLocks noChangeArrowheads="1"/>
          </p:cNvSpPr>
          <p:nvPr/>
        </p:nvSpPr>
        <p:spPr bwMode="gray">
          <a:xfrm>
            <a:off x="3444149" y="3356992"/>
            <a:ext cx="5538809" cy="1862319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chemeClr val="accent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5" name="AutoShape 4"/>
          <p:cNvSpPr>
            <a:spLocks noChangeArrowheads="1"/>
          </p:cNvSpPr>
          <p:nvPr/>
        </p:nvSpPr>
        <p:spPr bwMode="gray">
          <a:xfrm>
            <a:off x="3563245" y="3443485"/>
            <a:ext cx="5346794" cy="1684089"/>
          </a:xfrm>
          <a:prstGeom prst="roundRect">
            <a:avLst>
              <a:gd name="adj" fmla="val 7912"/>
            </a:avLst>
          </a:prstGeom>
          <a:gradFill rotWithShape="1">
            <a:gsLst>
              <a:gs pos="0">
                <a:schemeClr val="accent1">
                  <a:gamma/>
                  <a:tint val="38039"/>
                  <a:invGamma/>
                </a:schemeClr>
              </a:gs>
              <a:gs pos="100000">
                <a:schemeClr val="accent1">
                  <a:alpha val="5000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6" name="AutoShape 13"/>
          <p:cNvSpPr>
            <a:spLocks noChangeArrowheads="1"/>
          </p:cNvSpPr>
          <p:nvPr/>
        </p:nvSpPr>
        <p:spPr bwMode="gray">
          <a:xfrm>
            <a:off x="69578" y="4016133"/>
            <a:ext cx="2207741" cy="504056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7" name="AutoShape 16"/>
          <p:cNvSpPr>
            <a:spLocks noChangeArrowheads="1"/>
          </p:cNvSpPr>
          <p:nvPr/>
        </p:nvSpPr>
        <p:spPr bwMode="blackGray">
          <a:xfrm rot="10806395" flipH="1" flipV="1">
            <a:off x="1997234" y="3896141"/>
            <a:ext cx="1446213" cy="755650"/>
          </a:xfrm>
          <a:prstGeom prst="rightArrow">
            <a:avLst>
              <a:gd name="adj1" fmla="val 46509"/>
              <a:gd name="adj2" fmla="val 42052"/>
            </a:avLst>
          </a:prstGeom>
          <a:gradFill rotWithShape="1">
            <a:gsLst>
              <a:gs pos="0">
                <a:schemeClr val="accent2">
                  <a:gamma/>
                  <a:tint val="0"/>
                  <a:invGamma/>
                  <a:alpha val="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90242" y="4021939"/>
            <a:ext cx="230425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0000FF"/>
                </a:solidFill>
              </a:rPr>
              <a:t>1 апреля</a:t>
            </a:r>
            <a:endParaRPr lang="ru-RU" sz="2600" b="1" dirty="0">
              <a:solidFill>
                <a:srgbClr val="0000FF"/>
              </a:solidFill>
            </a:endParaRPr>
          </a:p>
        </p:txBody>
      </p:sp>
      <p:grpSp>
        <p:nvGrpSpPr>
          <p:cNvPr id="49" name="Group 21"/>
          <p:cNvGrpSpPr>
            <a:grpSpLocks/>
          </p:cNvGrpSpPr>
          <p:nvPr/>
        </p:nvGrpSpPr>
        <p:grpSpPr bwMode="auto">
          <a:xfrm>
            <a:off x="3638513" y="3548757"/>
            <a:ext cx="168275" cy="168275"/>
            <a:chOff x="2928" y="2208"/>
            <a:chExt cx="262" cy="262"/>
          </a:xfrm>
        </p:grpSpPr>
        <p:sp>
          <p:nvSpPr>
            <p:cNvPr id="50" name="Oval 22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223864">
                    <a:gamma/>
                    <a:tint val="28627"/>
                    <a:invGamma/>
                  </a:srgbClr>
                </a:gs>
                <a:gs pos="100000">
                  <a:srgbClr val="223864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" name="Oval 23"/>
            <p:cNvSpPr>
              <a:spLocks noChangeArrowheads="1"/>
            </p:cNvSpPr>
            <p:nvPr/>
          </p:nvSpPr>
          <p:spPr bwMode="gray">
            <a:xfrm>
              <a:off x="2949" y="2230"/>
              <a:ext cx="218" cy="218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3816423" y="3356992"/>
            <a:ext cx="514806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Индексация страховой </a:t>
            </a:r>
            <a:r>
              <a:rPr lang="ru-RU" sz="2400" b="1" dirty="0"/>
              <a:t>пенсии </a:t>
            </a:r>
            <a:r>
              <a:rPr lang="ru-RU" sz="2400" b="1" dirty="0" smtClean="0"/>
              <a:t>на дополнительный коэффициент </a:t>
            </a:r>
            <a:r>
              <a:rPr lang="ru-RU" sz="1600" b="1" dirty="0" smtClean="0"/>
              <a:t>(разница </a:t>
            </a:r>
            <a:r>
              <a:rPr lang="ru-RU" sz="1600" b="1" dirty="0"/>
              <a:t>между годовым индексом роста среднемесячной </a:t>
            </a:r>
            <a:r>
              <a:rPr lang="ru-RU" sz="1600" b="1" dirty="0" smtClean="0"/>
              <a:t>зарплаты и коэффициентом индексации на 1 февраля, но не более индекса доходов ПФР)</a:t>
            </a:r>
            <a:endParaRPr lang="ru-RU" sz="1600" b="1" dirty="0"/>
          </a:p>
        </p:txBody>
      </p:sp>
      <p:sp>
        <p:nvSpPr>
          <p:cNvPr id="53" name="TextBox 52"/>
          <p:cNvSpPr txBox="1"/>
          <p:nvPr/>
        </p:nvSpPr>
        <p:spPr>
          <a:xfrm>
            <a:off x="0" y="5550331"/>
            <a:ext cx="9108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Такая индексация позволит обеспечить постоянное увеличение размера пенсии на уровень выше инфляции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1904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067944" y="1988840"/>
            <a:ext cx="4824536" cy="122413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66700" y="1916832"/>
            <a:ext cx="40012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Лица, соответствующие условиям необходимым для назначения пенсии в соответствии с законодательством Российской Федерации, действовавшим на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</a:rPr>
              <a:t>31.12.2018</a:t>
            </a:r>
            <a:endParaRPr lang="ru-RU" sz="1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44008" y="2176408"/>
            <a:ext cx="424847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solidFill>
                  <a:schemeClr val="bg1"/>
                </a:solidFill>
              </a:rPr>
              <a:t>ПРЕДОСТАВЛЕНИЕ ФЕДЕРАЛЬНЫХ ЛЬГОТ</a:t>
            </a:r>
            <a:endParaRPr lang="ru-RU" sz="2600" b="1" dirty="0">
              <a:solidFill>
                <a:schemeClr val="bg1"/>
              </a:solidFill>
            </a:endParaRPr>
          </a:p>
        </p:txBody>
      </p:sp>
      <p:pic>
        <p:nvPicPr>
          <p:cNvPr id="4098" name="Picture 2" descr="C:\Users\25062\Desktop\174544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61200" y="1419158"/>
            <a:ext cx="1514500" cy="15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644008" y="3328536"/>
            <a:ext cx="4552913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600" b="1" dirty="0" smtClean="0">
                <a:solidFill>
                  <a:srgbClr val="C00000"/>
                </a:solidFill>
              </a:rPr>
              <a:t>по налогу на недвижимость</a:t>
            </a:r>
          </a:p>
          <a:p>
            <a:pPr marL="285750" indent="-285750">
              <a:buFontTx/>
              <a:buChar char="-"/>
            </a:pPr>
            <a:r>
              <a:rPr lang="ru-RU" sz="2600" b="1" dirty="0" smtClean="0">
                <a:solidFill>
                  <a:srgbClr val="C00000"/>
                </a:solidFill>
              </a:rPr>
              <a:t>по налогу на землю</a:t>
            </a:r>
            <a:endParaRPr lang="ru-RU" sz="2600" b="1" dirty="0">
              <a:solidFill>
                <a:srgbClr val="C00000"/>
              </a:solidFill>
            </a:endParaRPr>
          </a:p>
        </p:txBody>
      </p:sp>
      <p:sp>
        <p:nvSpPr>
          <p:cNvPr id="12" name="AutoShape 35"/>
          <p:cNvSpPr>
            <a:spLocks noChangeArrowheads="1"/>
          </p:cNvSpPr>
          <p:nvPr/>
        </p:nvSpPr>
        <p:spPr bwMode="gray">
          <a:xfrm>
            <a:off x="221040" y="4509120"/>
            <a:ext cx="8671440" cy="1728192"/>
          </a:xfrm>
          <a:prstGeom prst="roundRect">
            <a:avLst>
              <a:gd name="adj" fmla="val 4639"/>
            </a:avLst>
          </a:prstGeom>
          <a:gradFill rotWithShape="1">
            <a:gsLst>
              <a:gs pos="0">
                <a:srgbClr val="D7D7D7">
                  <a:gamma/>
                  <a:tint val="4314"/>
                  <a:invGamma/>
                </a:srgbClr>
              </a:gs>
              <a:gs pos="100000">
                <a:srgbClr val="D7D7D7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square" anchor="ctr"/>
          <a:lstStyle/>
          <a:p>
            <a:pPr algn="ctr"/>
            <a:r>
              <a:rPr lang="ru-RU" sz="2800" b="1" dirty="0" smtClean="0"/>
              <a:t>То есть еще до выхода на пенсию они уже не будут платить налог на дом, квартиру или садовый участок</a:t>
            </a:r>
            <a:endParaRPr lang="ru-RU" sz="28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23528" y="323945"/>
            <a:ext cx="84969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Сохранение федеральных льгот</a:t>
            </a:r>
            <a:endParaRPr lang="ru-RU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9580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80E80E4-8123-4F1F-B6CA-9FC1099FFCF2}" type="slidenum">
              <a:rPr lang="ru-RU" smtClean="0">
                <a:cs typeface="Arial" charset="0"/>
              </a:rPr>
              <a:pPr/>
              <a:t>2</a:t>
            </a:fld>
            <a:endParaRPr lang="ru-RU" smtClean="0">
              <a:cs typeface="Arial" charset="0"/>
            </a:endParaRPr>
          </a:p>
        </p:txBody>
      </p:sp>
      <p:sp>
        <p:nvSpPr>
          <p:cNvPr id="19459" name="Заголовок 1"/>
          <p:cNvSpPr>
            <a:spLocks/>
          </p:cNvSpPr>
          <p:nvPr/>
        </p:nvSpPr>
        <p:spPr bwMode="auto">
          <a:xfrm>
            <a:off x="179388" y="187325"/>
            <a:ext cx="8856662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000">
                <a:solidFill>
                  <a:schemeClr val="accent2"/>
                </a:solidFill>
              </a:rPr>
              <a:t>УСЛОВИЯ ДЛЯ НАЗНАЧЕНИЯ СТРАХОВОЙ ПЕНСИ ПО СТАРОСТИ</a:t>
            </a:r>
            <a:endParaRPr lang="ru-RU" sz="2000">
              <a:solidFill>
                <a:schemeClr val="accent2"/>
              </a:solidFill>
              <a:latin typeface="Helios"/>
            </a:endParaRPr>
          </a:p>
        </p:txBody>
      </p:sp>
      <p:graphicFrame>
        <p:nvGraphicFramePr>
          <p:cNvPr id="110801" name="Group 209"/>
          <p:cNvGraphicFramePr>
            <a:graphicFrameLocks noGrp="1"/>
          </p:cNvGraphicFramePr>
          <p:nvPr/>
        </p:nvGraphicFramePr>
        <p:xfrm>
          <a:off x="611188" y="836613"/>
          <a:ext cx="8064500" cy="5376868"/>
        </p:xfrm>
        <a:graphic>
          <a:graphicData uri="http://schemas.openxmlformats.org/drawingml/2006/table">
            <a:tbl>
              <a:tblPr/>
              <a:tblGrid>
                <a:gridCol w="1296987"/>
                <a:gridCol w="1511300"/>
                <a:gridCol w="1873250"/>
                <a:gridCol w="1727200"/>
                <a:gridCol w="1655763"/>
              </a:tblGrid>
              <a:tr h="18748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Требования к страховому стажу (лет)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Минимальная сумма индивидуальных пенсионных коэффициентов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Максимальное значение годового балла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при формировании только страховой пенсии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Максимальное значение годового балла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при формировании страховой и накопительной пенсии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2015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6,6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7,39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4,62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2016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7,83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4,89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2017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11,4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8,26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5,16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2018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13,8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8,70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5,43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2019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16,2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9,13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5,71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2020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18,6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9,57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5,98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2021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21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6,25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2022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23,4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6,25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2023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25,8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6,25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2024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28,2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6,25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2025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6,25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D8F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95936" y="1772816"/>
            <a:ext cx="4896544" cy="122413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644008" y="1960384"/>
            <a:ext cx="424847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solidFill>
                  <a:schemeClr val="bg1"/>
                </a:solidFill>
              </a:rPr>
              <a:t>ПРЕДОСТАВЛЕНИЕ РЕГИОНАЛЬНЫХ ЛЬГОТ</a:t>
            </a:r>
            <a:endParaRPr lang="ru-RU" sz="2600" b="1" dirty="0">
              <a:solidFill>
                <a:schemeClr val="bg1"/>
              </a:solidFill>
            </a:endParaRPr>
          </a:p>
        </p:txBody>
      </p:sp>
      <p:pic>
        <p:nvPicPr>
          <p:cNvPr id="4098" name="Picture 2" descr="C:\Users\25062\Desktop\174544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61200" y="1203134"/>
            <a:ext cx="1514500" cy="15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AutoShape 35"/>
          <p:cNvSpPr>
            <a:spLocks noChangeArrowheads="1"/>
          </p:cNvSpPr>
          <p:nvPr/>
        </p:nvSpPr>
        <p:spPr bwMode="gray">
          <a:xfrm>
            <a:off x="221040" y="3789040"/>
            <a:ext cx="8671440" cy="1728192"/>
          </a:xfrm>
          <a:prstGeom prst="roundRect">
            <a:avLst>
              <a:gd name="adj" fmla="val 4639"/>
            </a:avLst>
          </a:prstGeom>
          <a:gradFill rotWithShape="1">
            <a:gsLst>
              <a:gs pos="0">
                <a:srgbClr val="D7D7D7">
                  <a:gamma/>
                  <a:tint val="4314"/>
                  <a:invGamma/>
                </a:srgbClr>
              </a:gs>
              <a:gs pos="100000">
                <a:srgbClr val="D7D7D7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square" anchor="ctr"/>
          <a:lstStyle/>
          <a:p>
            <a:pPr marL="342900" indent="-342900">
              <a:buFontTx/>
              <a:buChar char="-"/>
            </a:pPr>
            <a:r>
              <a:rPr lang="ru-RU" sz="2000" b="1" dirty="0" smtClean="0">
                <a:solidFill>
                  <a:srgbClr val="C00000"/>
                </a:solidFill>
              </a:rPr>
              <a:t>льготы по бесплатному проезду в общественном транспорте</a:t>
            </a:r>
          </a:p>
          <a:p>
            <a:pPr marL="342900" indent="-342900">
              <a:buFontTx/>
              <a:buChar char="-"/>
            </a:pPr>
            <a:r>
              <a:rPr lang="ru-RU" sz="2000" b="1" dirty="0" smtClean="0">
                <a:solidFill>
                  <a:srgbClr val="C00000"/>
                </a:solidFill>
              </a:rPr>
              <a:t>льготы на ЖКХ</a:t>
            </a:r>
          </a:p>
          <a:p>
            <a:pPr marL="342900" indent="-342900">
              <a:buFontTx/>
              <a:buChar char="-"/>
            </a:pPr>
            <a:r>
              <a:rPr lang="ru-RU" sz="2000" b="1" dirty="0">
                <a:solidFill>
                  <a:srgbClr val="C00000"/>
                </a:solidFill>
              </a:rPr>
              <a:t>льготы </a:t>
            </a:r>
            <a:r>
              <a:rPr lang="ru-RU" sz="2000" b="1" dirty="0" smtClean="0">
                <a:solidFill>
                  <a:srgbClr val="C00000"/>
                </a:solidFill>
              </a:rPr>
              <a:t>при капремонте домов</a:t>
            </a:r>
          </a:p>
          <a:p>
            <a:pPr marL="342900" indent="-342900">
              <a:buFontTx/>
              <a:buChar char="-"/>
            </a:pPr>
            <a:r>
              <a:rPr lang="ru-RU" sz="2000" b="1" dirty="0">
                <a:solidFill>
                  <a:srgbClr val="C00000"/>
                </a:solidFill>
              </a:rPr>
              <a:t>льготы </a:t>
            </a:r>
            <a:r>
              <a:rPr lang="ru-RU" sz="2000" b="1" dirty="0" smtClean="0">
                <a:solidFill>
                  <a:srgbClr val="C00000"/>
                </a:solidFill>
              </a:rPr>
              <a:t>при газификации</a:t>
            </a:r>
          </a:p>
          <a:p>
            <a:pPr marL="342900" indent="-342900">
              <a:buFontTx/>
              <a:buChar char="-"/>
            </a:pPr>
            <a:r>
              <a:rPr lang="ru-RU" sz="2000" b="1" dirty="0">
                <a:solidFill>
                  <a:srgbClr val="C00000"/>
                </a:solidFill>
              </a:rPr>
              <a:t>льготы </a:t>
            </a:r>
            <a:r>
              <a:rPr lang="ru-RU" sz="2000" b="1" dirty="0" smtClean="0">
                <a:solidFill>
                  <a:srgbClr val="C00000"/>
                </a:solidFill>
              </a:rPr>
              <a:t>при покупке медикаментов и др.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3528" y="323945"/>
            <a:ext cx="84969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Сохранение региональных льгот</a:t>
            </a:r>
            <a:endParaRPr lang="ru-RU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15240" y="1674674"/>
            <a:ext cx="40111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Лица, достигшие возраста 60 и 55 лет, и (или) соответствующие условиям необходимым для назначения пенсии в соответствии с законодательством Российской Федерации, действовавшим </a:t>
            </a:r>
            <a:b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на 31.12.2018</a:t>
            </a:r>
          </a:p>
        </p:txBody>
      </p:sp>
    </p:spTree>
    <p:extLst>
      <p:ext uri="{BB962C8B-B14F-4D97-AF65-F5344CB8AC3E}">
        <p14:creationId xmlns:p14="http://schemas.microsoft.com/office/powerpoint/2010/main" xmlns="" val="1048673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600" b="1" dirty="0" smtClean="0"/>
              <a:t>Информация о мерах социальной защиты (поддержки) и социальной помощи лицам </a:t>
            </a:r>
            <a:r>
              <a:rPr lang="ru-RU" sz="1600" b="1" dirty="0" err="1" smtClean="0"/>
              <a:t>предпенсионного</a:t>
            </a:r>
            <a:r>
              <a:rPr lang="ru-RU" sz="1600" b="1" dirty="0" smtClean="0"/>
              <a:t> возраста,  предусмотренных нормативными правовыми актами субъектов Российской Федерации </a:t>
            </a:r>
            <a:endParaRPr lang="ru-RU" sz="1600" dirty="0"/>
          </a:p>
        </p:txBody>
      </p:sp>
      <p:graphicFrame>
        <p:nvGraphicFramePr>
          <p:cNvPr id="4" name="Диаграмма 3"/>
          <p:cNvGraphicFramePr>
            <a:graphicFrameLocks noGrp="1"/>
          </p:cNvGraphicFramePr>
          <p:nvPr>
            <p:ph type="chart" idx="1"/>
          </p:nvPr>
        </p:nvGraphicFramePr>
        <p:xfrm>
          <a:off x="428596" y="1600200"/>
          <a:ext cx="8501122" cy="4421061"/>
        </p:xfrm>
        <a:graphic>
          <a:graphicData uri="http://schemas.openxmlformats.org/drawingml/2006/table">
            <a:tbl>
              <a:tblPr/>
              <a:tblGrid>
                <a:gridCol w="2049378"/>
                <a:gridCol w="3423639"/>
                <a:gridCol w="3028105"/>
              </a:tblGrid>
              <a:tr h="75723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Нормативный правовой акт субъекта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Российской Федерации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231" marR="6231" marT="623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Круг лиц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предпенсионного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возраста, которым субъектом Российской Федерации предоставлено право на получение мер социальной защиты (поддержки) и социальной помощи  </a:t>
                      </a:r>
                    </a:p>
                  </a:txBody>
                  <a:tcPr marL="6231" marR="6231" marT="623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Виды  мер социальной защиты (поддержки) и социальной помощи,  предусмотренные для лиц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предпенсионного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возраста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231" marR="6231" marT="623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1096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Закон Пермского края от 24.09.2018 № 283*ПК 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 внесении изменений в отдельные законы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Пермской  области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 Пермского края» </a:t>
                      </a:r>
                    </a:p>
                  </a:txBody>
                  <a:tcPr marL="6231" marR="6231" marT="623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indent="-228600" algn="l" fontAlgn="t">
                        <a:buNone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1)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ветеранам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труда и реабилитированным лицам;</a:t>
                      </a:r>
                      <a:b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2)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ветеранам труда Пермского края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  <a:p>
                      <a:pPr marL="228600" indent="-228600" algn="l" fontAlgn="t">
                        <a:buNone/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3)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педагогическим работникам, работающим и проживающим в сельской местности;</a:t>
                      </a:r>
                      <a:b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4)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плательщикам транспортного налога;</a:t>
                      </a:r>
                      <a:b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5)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пенсионерам, имеющим ученую степень доктор наук;</a:t>
                      </a:r>
                      <a:b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6)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медицинским и фармацевтическим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работникам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непосредственно участвующим в оказании противотуберкулезной помощи; </a:t>
                      </a:r>
                      <a:b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7)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гражданам, заготавливающим древесину для собственных нужд;</a:t>
                      </a:r>
                      <a:b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8)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отдельные категории граждан, пострадавшие от действий застройщиков</a:t>
                      </a:r>
                      <a:b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</a:b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31" marR="6231" marT="623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indent="-228600" algn="l" fontAlgn="t">
                        <a:buNone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1)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ежемесячная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денежная выплата, ежемесячная денежная компенсация на оплату ЖКХ;</a:t>
                      </a:r>
                      <a:b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2)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ежегодная денежная выплата на оздоровление;</a:t>
                      </a:r>
                      <a:b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3)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ежемесячная денежная компенсация на оплату жилого помещения и коммунальных услуг;</a:t>
                      </a:r>
                      <a:b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4)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50% от суммы налога;</a:t>
                      </a:r>
                      <a:b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ежемесячная денежная выплата;</a:t>
                      </a:r>
                      <a:b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</a:b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28600" indent="-228600" algn="l" fontAlgn="t">
                        <a:buNone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единовременное пособие;</a:t>
                      </a:r>
                      <a:b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на 50% снижена ставка по договорам купли-продажи лесных насаждений для собственных нужд;</a:t>
                      </a:r>
                      <a:b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8)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субсидия из бюджета края на оплату целевого взноса </a:t>
                      </a:r>
                    </a:p>
                  </a:txBody>
                  <a:tcPr marL="6231" marR="6231" marT="623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928662" y="214290"/>
            <a:ext cx="7772400" cy="1096433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Roboto Slab Light"/>
              <a:buNone/>
              <a:tabLst/>
              <a:defRPr/>
            </a:pPr>
            <a:r>
              <a:rPr lang="ru-RU" sz="3000" dirty="0" smtClean="0">
                <a:solidFill>
                  <a:srgbClr val="C00000"/>
                </a:solidFill>
                <a:latin typeface="Roboto Slab Light"/>
                <a:ea typeface="Roboto Slab Light"/>
                <a:cs typeface="Roboto Slab Light"/>
                <a:sym typeface="Roboto Slab Light"/>
              </a:rPr>
              <a:t>Пенсионные баллы</a:t>
            </a: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1285852" y="4295080"/>
            <a:ext cx="5072098" cy="192000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/>
          <a:p>
            <a:pPr marL="0" marR="0" lvl="0" indent="0" algn="ctr" defTabSz="914400" rtl="0" eaLnBrk="1" fontAlgn="auto" latinLnBrk="0" hangingPunct="1">
              <a:lnSpc>
                <a:spcPct val="20000"/>
              </a:lnSpc>
              <a:spcBef>
                <a:spcPts val="600"/>
              </a:spcBef>
              <a:spcAft>
                <a:spcPts val="1000"/>
              </a:spcAft>
              <a:buClr>
                <a:srgbClr val="A6BCC9"/>
              </a:buClr>
              <a:buSzPct val="100000"/>
              <a:buFont typeface="Arial" pitchFamily="34" charset="0"/>
              <a:buNone/>
              <a:tabLst/>
              <a:defRPr/>
            </a:pPr>
            <a:endParaRPr lang="ru-RU" sz="1600" b="1" dirty="0" smtClean="0">
              <a:solidFill>
                <a:srgbClr val="4A5C65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marL="0" marR="0" lvl="0" indent="0" defTabSz="914400" rtl="0" eaLnBrk="1" fontAlgn="auto" latinLnBrk="0" hangingPunct="1">
              <a:lnSpc>
                <a:spcPct val="70000"/>
              </a:lnSpc>
              <a:spcBef>
                <a:spcPts val="600"/>
              </a:spcBef>
              <a:spcAft>
                <a:spcPts val="1000"/>
              </a:spcAft>
              <a:buClr>
                <a:srgbClr val="A6BCC9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z="2000" b="1" dirty="0" smtClean="0">
                <a:solidFill>
                  <a:srgbClr val="4A5C65"/>
                </a:solidFill>
                <a:latin typeface="+mj-lt"/>
                <a:ea typeface="Lato Light"/>
                <a:cs typeface="Lato Light"/>
                <a:sym typeface="Lato Light"/>
              </a:rPr>
              <a:t>Пример на 2018 год</a:t>
            </a:r>
          </a:p>
          <a:p>
            <a:pPr marL="0" marR="0" lvl="0" indent="0" defTabSz="914400" rtl="0" eaLnBrk="1" fontAlgn="auto" latinLnBrk="0" hangingPunct="1">
              <a:lnSpc>
                <a:spcPct val="70000"/>
              </a:lnSpc>
              <a:spcBef>
                <a:spcPts val="600"/>
              </a:spcBef>
              <a:spcAft>
                <a:spcPts val="1000"/>
              </a:spcAft>
              <a:buClr>
                <a:srgbClr val="A6BCC9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z="2000" b="1" dirty="0" smtClean="0">
                <a:solidFill>
                  <a:srgbClr val="4A5C65"/>
                </a:solidFill>
                <a:latin typeface="+mj-lt"/>
                <a:ea typeface="Lato Light"/>
                <a:cs typeface="Lato Light"/>
                <a:sym typeface="Lato Light"/>
              </a:rPr>
              <a:t> (11163,00 </a:t>
            </a:r>
            <a:r>
              <a:rPr lang="ru-RU" sz="2000" b="1" dirty="0" smtClean="0">
                <a:solidFill>
                  <a:srgbClr val="4A5C65"/>
                </a:solidFill>
                <a:latin typeface="+mj-lt"/>
                <a:ea typeface="Lato Light"/>
                <a:cs typeface="Times New Roman"/>
                <a:sym typeface="Lato Light"/>
              </a:rPr>
              <a:t>× 12) × 16% = 21432,96</a:t>
            </a:r>
          </a:p>
          <a:p>
            <a:pPr marL="0" marR="0" lvl="0" indent="0" defTabSz="914400" rtl="0" eaLnBrk="1" fontAlgn="auto" latinLnBrk="0" hangingPunct="1">
              <a:lnSpc>
                <a:spcPct val="70000"/>
              </a:lnSpc>
              <a:spcBef>
                <a:spcPts val="600"/>
              </a:spcBef>
              <a:spcAft>
                <a:spcPts val="1000"/>
              </a:spcAft>
              <a:buClr>
                <a:srgbClr val="A6BCC9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z="2000" b="1" dirty="0" smtClean="0">
                <a:solidFill>
                  <a:srgbClr val="4A5C65"/>
                </a:solidFill>
                <a:latin typeface="+mj-lt"/>
                <a:ea typeface="Lato Light"/>
                <a:cs typeface="Times New Roman"/>
                <a:sym typeface="Lato Light"/>
              </a:rPr>
              <a:t>1021000,00 × 16% = 163360,00  </a:t>
            </a:r>
            <a:r>
              <a:rPr lang="ru-RU" sz="2000" b="1" dirty="0" smtClean="0">
                <a:solidFill>
                  <a:srgbClr val="4A5C65"/>
                </a:solidFill>
                <a:latin typeface="+mj-lt"/>
                <a:ea typeface="Lato Light"/>
                <a:cs typeface="Lato Light"/>
                <a:sym typeface="Lato Light"/>
              </a:rPr>
              <a:t>  </a:t>
            </a:r>
          </a:p>
          <a:p>
            <a:pPr lvl="0">
              <a:lnSpc>
                <a:spcPct val="70000"/>
              </a:lnSpc>
              <a:spcBef>
                <a:spcPts val="600"/>
              </a:spcBef>
              <a:spcAft>
                <a:spcPts val="1000"/>
              </a:spcAft>
              <a:buClr>
                <a:srgbClr val="A6BCC9"/>
              </a:buClr>
              <a:buSzPct val="100000"/>
              <a:defRPr/>
            </a:pPr>
            <a:r>
              <a:rPr lang="ru-RU" sz="2000" b="1" dirty="0" smtClean="0">
                <a:solidFill>
                  <a:srgbClr val="4A5C65"/>
                </a:solidFill>
                <a:latin typeface="+mj-lt"/>
                <a:ea typeface="Lato Light"/>
                <a:cs typeface="Lato Light"/>
                <a:sym typeface="Lato Light"/>
              </a:rPr>
              <a:t>21432,96 / 163360,00 </a:t>
            </a:r>
            <a:r>
              <a:rPr lang="ru-RU" sz="2000" b="1" dirty="0" smtClean="0">
                <a:solidFill>
                  <a:srgbClr val="4A5C65"/>
                </a:solidFill>
                <a:ea typeface="Lato Light"/>
                <a:cs typeface="Times New Roman"/>
                <a:sym typeface="Lato Light"/>
              </a:rPr>
              <a:t>× 10 </a:t>
            </a:r>
            <a:r>
              <a:rPr lang="ru-RU" sz="2000" b="1" dirty="0" smtClean="0">
                <a:solidFill>
                  <a:srgbClr val="4A5C65"/>
                </a:solidFill>
                <a:latin typeface="+mj-lt"/>
                <a:ea typeface="Lato Light"/>
                <a:cs typeface="Lato Light"/>
                <a:sym typeface="Lato Light"/>
              </a:rPr>
              <a:t>= 1,312</a:t>
            </a:r>
          </a:p>
        </p:txBody>
      </p:sp>
      <p:sp>
        <p:nvSpPr>
          <p:cNvPr id="9" name="Подзаголовок 2"/>
          <p:cNvSpPr>
            <a:spLocks/>
          </p:cNvSpPr>
          <p:nvPr/>
        </p:nvSpPr>
        <p:spPr bwMode="auto">
          <a:xfrm>
            <a:off x="0" y="2571744"/>
            <a:ext cx="2536810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50000"/>
              </a:lnSpc>
              <a:spcBef>
                <a:spcPct val="20000"/>
              </a:spcBef>
              <a:buFont typeface="Arial" pitchFamily="34" charset="0"/>
              <a:buNone/>
            </a:pPr>
            <a:endParaRPr lang="ru-RU" sz="2000" dirty="0" smtClean="0">
              <a:solidFill>
                <a:srgbClr val="4A5C65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algn="ctr">
              <a:lnSpc>
                <a:spcPct val="5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ru-RU" sz="2000" dirty="0" smtClean="0">
                <a:solidFill>
                  <a:srgbClr val="4A5C65"/>
                </a:solidFill>
                <a:latin typeface="Lato Light"/>
                <a:ea typeface="Lato Light"/>
                <a:cs typeface="Lato Light"/>
                <a:sym typeface="Lato Light"/>
              </a:rPr>
              <a:t>количество</a:t>
            </a:r>
            <a:endParaRPr lang="ru-RU" sz="2000" dirty="0">
              <a:solidFill>
                <a:srgbClr val="4A5C65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algn="ctr">
              <a:lnSpc>
                <a:spcPct val="5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ru-RU" sz="2000" dirty="0">
                <a:solidFill>
                  <a:srgbClr val="4A5C65"/>
                </a:solidFill>
                <a:latin typeface="Lato Light"/>
                <a:ea typeface="Lato Light"/>
                <a:cs typeface="Lato Light"/>
                <a:sym typeface="Lato Light"/>
              </a:rPr>
              <a:t>пенсионных</a:t>
            </a:r>
          </a:p>
          <a:p>
            <a:pPr algn="ctr">
              <a:lnSpc>
                <a:spcPct val="5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ru-RU" sz="2000" dirty="0">
                <a:solidFill>
                  <a:srgbClr val="4A5C65"/>
                </a:solidFill>
                <a:latin typeface="Lato Light"/>
                <a:ea typeface="Lato Light"/>
                <a:cs typeface="Lato Light"/>
                <a:sym typeface="Lato Light"/>
              </a:rPr>
              <a:t>баллов за один</a:t>
            </a:r>
          </a:p>
          <a:p>
            <a:pPr algn="ctr">
              <a:lnSpc>
                <a:spcPct val="5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ru-RU" sz="2000" dirty="0">
                <a:solidFill>
                  <a:srgbClr val="4A5C65"/>
                </a:solidFill>
                <a:latin typeface="Lato Light"/>
                <a:ea typeface="Lato Light"/>
                <a:cs typeface="Lato Light"/>
                <a:sym typeface="Lato Light"/>
              </a:rPr>
              <a:t>год</a:t>
            </a:r>
          </a:p>
        </p:txBody>
      </p:sp>
      <p:sp>
        <p:nvSpPr>
          <p:cNvPr id="10" name="Подзаголовок 2"/>
          <p:cNvSpPr>
            <a:spLocks/>
          </p:cNvSpPr>
          <p:nvPr/>
        </p:nvSpPr>
        <p:spPr bwMode="auto">
          <a:xfrm>
            <a:off x="2051050" y="2214554"/>
            <a:ext cx="5688013" cy="1982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50000"/>
              </a:lnSpc>
              <a:spcBef>
                <a:spcPct val="20000"/>
              </a:spcBef>
            </a:pPr>
            <a:endParaRPr lang="ru-RU" sz="1600" dirty="0" smtClean="0">
              <a:solidFill>
                <a:srgbClr val="4A5C65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algn="ctr">
              <a:lnSpc>
                <a:spcPct val="50000"/>
              </a:lnSpc>
              <a:spcBef>
                <a:spcPct val="20000"/>
              </a:spcBef>
            </a:pPr>
            <a:endParaRPr lang="ru-RU" sz="1600" dirty="0" smtClean="0">
              <a:solidFill>
                <a:srgbClr val="4A5C65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algn="ctr">
              <a:lnSpc>
                <a:spcPct val="50000"/>
              </a:lnSpc>
              <a:spcBef>
                <a:spcPct val="20000"/>
              </a:spcBef>
            </a:pPr>
            <a:r>
              <a:rPr lang="ru-RU" dirty="0" smtClean="0">
                <a:solidFill>
                  <a:srgbClr val="4A5C65"/>
                </a:solidFill>
                <a:latin typeface="Lato Light"/>
                <a:ea typeface="Lato Light"/>
                <a:cs typeface="Lato Light"/>
                <a:sym typeface="Lato Light"/>
              </a:rPr>
              <a:t>сумма </a:t>
            </a:r>
            <a:r>
              <a:rPr lang="ru-RU" dirty="0">
                <a:solidFill>
                  <a:srgbClr val="4A5C65"/>
                </a:solidFill>
                <a:latin typeface="Lato Light"/>
                <a:ea typeface="Lato Light"/>
                <a:cs typeface="Lato Light"/>
                <a:sym typeface="Lato Light"/>
              </a:rPr>
              <a:t>уплаченных страховых</a:t>
            </a:r>
          </a:p>
          <a:p>
            <a:pPr algn="ctr">
              <a:lnSpc>
                <a:spcPct val="50000"/>
              </a:lnSpc>
              <a:spcBef>
                <a:spcPct val="20000"/>
              </a:spcBef>
            </a:pPr>
            <a:r>
              <a:rPr lang="ru-RU" dirty="0">
                <a:solidFill>
                  <a:srgbClr val="4A5C65"/>
                </a:solidFill>
                <a:latin typeface="Lato Light"/>
                <a:ea typeface="Lato Light"/>
                <a:cs typeface="Lato Light"/>
                <a:sym typeface="Lato Light"/>
              </a:rPr>
              <a:t>взносов на страховую пенсию</a:t>
            </a:r>
          </a:p>
          <a:p>
            <a:pPr algn="ctr">
              <a:lnSpc>
                <a:spcPct val="50000"/>
              </a:lnSpc>
              <a:spcBef>
                <a:spcPct val="20000"/>
              </a:spcBef>
              <a:buFont typeface="Arial" pitchFamily="34" charset="0"/>
              <a:buNone/>
            </a:pPr>
            <a:endParaRPr lang="ru-RU" sz="1800" dirty="0">
              <a:latin typeface="Univers" pitchFamily="34" charset="0"/>
            </a:endParaRPr>
          </a:p>
          <a:p>
            <a:pPr algn="ctr">
              <a:lnSpc>
                <a:spcPct val="50000"/>
              </a:lnSpc>
              <a:spcBef>
                <a:spcPct val="20000"/>
              </a:spcBef>
            </a:pPr>
            <a:endParaRPr lang="ru-RU" sz="1600" dirty="0" smtClean="0">
              <a:solidFill>
                <a:srgbClr val="4A5C65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algn="ctr">
              <a:lnSpc>
                <a:spcPct val="50000"/>
              </a:lnSpc>
              <a:spcBef>
                <a:spcPct val="20000"/>
              </a:spcBef>
            </a:pPr>
            <a:endParaRPr lang="ru-RU" sz="1600" dirty="0" smtClean="0">
              <a:solidFill>
                <a:srgbClr val="4A5C65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algn="ctr">
              <a:lnSpc>
                <a:spcPct val="50000"/>
              </a:lnSpc>
              <a:spcBef>
                <a:spcPct val="20000"/>
              </a:spcBef>
            </a:pPr>
            <a:r>
              <a:rPr lang="ru-RU" dirty="0" smtClean="0">
                <a:solidFill>
                  <a:srgbClr val="4A5C65"/>
                </a:solidFill>
                <a:latin typeface="Lato Light"/>
                <a:ea typeface="Lato Light"/>
                <a:cs typeface="Lato Light"/>
                <a:sym typeface="Lato Light"/>
              </a:rPr>
              <a:t>сумма </a:t>
            </a:r>
            <a:r>
              <a:rPr lang="ru-RU" dirty="0">
                <a:solidFill>
                  <a:srgbClr val="4A5C65"/>
                </a:solidFill>
                <a:latin typeface="Lato Light"/>
                <a:ea typeface="Lato Light"/>
                <a:cs typeface="Lato Light"/>
                <a:sym typeface="Lato Light"/>
              </a:rPr>
              <a:t>страховых взносов</a:t>
            </a:r>
          </a:p>
          <a:p>
            <a:pPr algn="ctr">
              <a:lnSpc>
                <a:spcPct val="50000"/>
              </a:lnSpc>
              <a:spcBef>
                <a:spcPct val="20000"/>
              </a:spcBef>
            </a:pPr>
            <a:r>
              <a:rPr lang="ru-RU" dirty="0">
                <a:solidFill>
                  <a:srgbClr val="4A5C65"/>
                </a:solidFill>
                <a:latin typeface="Lato Light"/>
                <a:ea typeface="Lato Light"/>
                <a:cs typeface="Lato Light"/>
                <a:sym typeface="Lato Light"/>
              </a:rPr>
              <a:t>с максимальной </a:t>
            </a:r>
            <a:r>
              <a:rPr lang="ru-RU" dirty="0" err="1">
                <a:solidFill>
                  <a:srgbClr val="4A5C65"/>
                </a:solidFill>
                <a:latin typeface="Lato Light"/>
                <a:ea typeface="Lato Light"/>
                <a:cs typeface="Lato Light"/>
                <a:sym typeface="Lato Light"/>
              </a:rPr>
              <a:t>взносооблагаемой</a:t>
            </a:r>
            <a:endParaRPr lang="ru-RU" dirty="0">
              <a:solidFill>
                <a:srgbClr val="4A5C65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algn="ctr">
              <a:lnSpc>
                <a:spcPct val="50000"/>
              </a:lnSpc>
              <a:spcBef>
                <a:spcPct val="20000"/>
              </a:spcBef>
            </a:pPr>
            <a:r>
              <a:rPr lang="ru-RU" dirty="0">
                <a:solidFill>
                  <a:srgbClr val="4A5C65"/>
                </a:solidFill>
                <a:latin typeface="Lato Light"/>
                <a:ea typeface="Lato Light"/>
                <a:cs typeface="Lato Light"/>
                <a:sym typeface="Lato Light"/>
              </a:rPr>
              <a:t>заработной платы</a:t>
            </a:r>
          </a:p>
        </p:txBody>
      </p:sp>
      <p:sp>
        <p:nvSpPr>
          <p:cNvPr id="11" name="Line 5"/>
          <p:cNvSpPr>
            <a:spLocks noChangeShapeType="1"/>
          </p:cNvSpPr>
          <p:nvPr/>
        </p:nvSpPr>
        <p:spPr bwMode="auto">
          <a:xfrm>
            <a:off x="3071802" y="3143248"/>
            <a:ext cx="3671887" cy="0"/>
          </a:xfrm>
          <a:prstGeom prst="line">
            <a:avLst/>
          </a:prstGeom>
          <a:noFill/>
          <a:ln w="41275">
            <a:solidFill>
              <a:srgbClr val="FF505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" name="Line 6"/>
          <p:cNvSpPr>
            <a:spLocks noChangeShapeType="1"/>
          </p:cNvSpPr>
          <p:nvPr/>
        </p:nvSpPr>
        <p:spPr bwMode="auto">
          <a:xfrm>
            <a:off x="7019925" y="3044693"/>
            <a:ext cx="215900" cy="287867"/>
          </a:xfrm>
          <a:prstGeom prst="line">
            <a:avLst/>
          </a:prstGeom>
          <a:noFill/>
          <a:ln w="38100">
            <a:solidFill>
              <a:srgbClr val="FF505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" name="Line 7"/>
          <p:cNvSpPr>
            <a:spLocks noChangeShapeType="1"/>
          </p:cNvSpPr>
          <p:nvPr/>
        </p:nvSpPr>
        <p:spPr bwMode="auto">
          <a:xfrm flipV="1">
            <a:off x="7019925" y="3044693"/>
            <a:ext cx="215900" cy="287867"/>
          </a:xfrm>
          <a:prstGeom prst="line">
            <a:avLst/>
          </a:prstGeom>
          <a:noFill/>
          <a:ln w="38100">
            <a:solidFill>
              <a:srgbClr val="FF505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" name="Подзаголовок 2"/>
          <p:cNvSpPr>
            <a:spLocks/>
          </p:cNvSpPr>
          <p:nvPr/>
        </p:nvSpPr>
        <p:spPr bwMode="auto">
          <a:xfrm>
            <a:off x="7307460" y="3044959"/>
            <a:ext cx="1296988" cy="1344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50000"/>
              </a:lnSpc>
              <a:spcBef>
                <a:spcPct val="20000"/>
              </a:spcBef>
            </a:pPr>
            <a:r>
              <a:rPr lang="ru-RU" sz="6000" dirty="0">
                <a:solidFill>
                  <a:srgbClr val="4A5C65"/>
                </a:solidFill>
                <a:latin typeface="Lato Light"/>
                <a:ea typeface="Lato Light"/>
                <a:cs typeface="Lato Light"/>
                <a:sym typeface="Lato Light"/>
              </a:rPr>
              <a:t>10</a:t>
            </a:r>
          </a:p>
        </p:txBody>
      </p:sp>
      <p:sp>
        <p:nvSpPr>
          <p:cNvPr id="15" name="Line 9"/>
          <p:cNvSpPr>
            <a:spLocks noChangeShapeType="1"/>
          </p:cNvSpPr>
          <p:nvPr/>
        </p:nvSpPr>
        <p:spPr bwMode="auto">
          <a:xfrm>
            <a:off x="2555875" y="3237309"/>
            <a:ext cx="287338" cy="0"/>
          </a:xfrm>
          <a:prstGeom prst="line">
            <a:avLst/>
          </a:prstGeom>
          <a:noFill/>
          <a:ln w="38100">
            <a:solidFill>
              <a:srgbClr val="FF505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" name="Line 10"/>
          <p:cNvSpPr>
            <a:spLocks noChangeShapeType="1"/>
          </p:cNvSpPr>
          <p:nvPr/>
        </p:nvSpPr>
        <p:spPr bwMode="auto">
          <a:xfrm>
            <a:off x="2555875" y="3044692"/>
            <a:ext cx="287338" cy="0"/>
          </a:xfrm>
          <a:prstGeom prst="line">
            <a:avLst/>
          </a:prstGeom>
          <a:noFill/>
          <a:ln w="38100">
            <a:solidFill>
              <a:srgbClr val="FF505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Shape 54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ru-RU" dirty="0" smtClean="0">
                <a:solidFill>
                  <a:srgbClr val="C00000"/>
                </a:solidFill>
              </a:rPr>
              <a:t>Пенсионная формула</a:t>
            </a:r>
            <a:endParaRPr lang="en" dirty="0">
              <a:solidFill>
                <a:srgbClr val="C00000"/>
              </a:solidFill>
            </a:endParaRPr>
          </a:p>
        </p:txBody>
      </p:sp>
      <p:sp>
        <p:nvSpPr>
          <p:cNvPr id="542" name="Shape 542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ru-RU" sz="2000" b="1" dirty="0" smtClean="0"/>
              <a:t>Пенсионные баллы</a:t>
            </a:r>
          </a:p>
          <a:p>
            <a:pPr lvl="0" rtl="0"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FF5050"/>
                </a:solidFill>
              </a:rPr>
              <a:t>              </a:t>
            </a:r>
            <a:r>
              <a:rPr lang="ru-RU" sz="4000" b="1" dirty="0" smtClean="0">
                <a:solidFill>
                  <a:srgbClr val="FF5050"/>
                </a:solidFill>
              </a:rPr>
              <a:t>А</a:t>
            </a:r>
            <a:endParaRPr lang="en" sz="4000" b="1" dirty="0">
              <a:solidFill>
                <a:srgbClr val="FF5050"/>
              </a:solidFill>
            </a:endParaRPr>
          </a:p>
        </p:txBody>
      </p:sp>
      <p:sp>
        <p:nvSpPr>
          <p:cNvPr id="543" name="Shape 543"/>
          <p:cNvSpPr txBox="1">
            <a:spLocks noGrp="1"/>
          </p:cNvSpPr>
          <p:nvPr>
            <p:ph type="body" idx="4294967295"/>
          </p:nvPr>
        </p:nvSpPr>
        <p:spPr>
          <a:xfrm>
            <a:off x="3500430" y="1428736"/>
            <a:ext cx="1858962" cy="2201862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ru-RU" sz="2000" b="1" dirty="0" smtClean="0"/>
              <a:t>Стоимость балла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-US" sz="4000" b="1" dirty="0" smtClean="0">
                <a:solidFill>
                  <a:schemeClr val="accent4">
                    <a:lumMod val="75000"/>
                  </a:schemeClr>
                </a:solidFill>
              </a:rPr>
              <a:t>B</a:t>
            </a:r>
            <a:endParaRPr lang="en" sz="4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44" name="Shape 544"/>
          <p:cNvSpPr txBox="1">
            <a:spLocks noGrp="1"/>
          </p:cNvSpPr>
          <p:nvPr>
            <p:ph type="body" idx="4294967295"/>
          </p:nvPr>
        </p:nvSpPr>
        <p:spPr>
          <a:xfrm>
            <a:off x="6286512" y="1428736"/>
            <a:ext cx="2214562" cy="2208212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ru-RU" sz="2000" b="1" dirty="0" smtClean="0"/>
              <a:t>Фиксированная выплата</a:t>
            </a:r>
          </a:p>
          <a:p>
            <a:pPr lvl="0" rtl="0"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FFC000"/>
                </a:solidFill>
              </a:rPr>
              <a:t>           </a:t>
            </a:r>
            <a:r>
              <a:rPr lang="en-US" sz="4000" b="1" dirty="0" smtClean="0">
                <a:solidFill>
                  <a:srgbClr val="FFC000"/>
                </a:solidFill>
              </a:rPr>
              <a:t>C</a:t>
            </a:r>
            <a:endParaRPr lang="en" sz="4000" b="1" dirty="0">
              <a:solidFill>
                <a:srgbClr val="FFC000"/>
              </a:solidFill>
            </a:endParaRPr>
          </a:p>
          <a:p>
            <a:pPr lvl="0" rtl="0">
              <a:spcBef>
                <a:spcPts val="0"/>
              </a:spcBef>
              <a:buNone/>
            </a:pPr>
            <a:endParaRPr sz="2000" dirty="0"/>
          </a:p>
        </p:txBody>
      </p:sp>
      <p:sp>
        <p:nvSpPr>
          <p:cNvPr id="547" name="Shape 547"/>
          <p:cNvSpPr txBox="1">
            <a:spLocks noGrp="1"/>
          </p:cNvSpPr>
          <p:nvPr>
            <p:ph type="body" idx="4294967295"/>
          </p:nvPr>
        </p:nvSpPr>
        <p:spPr>
          <a:xfrm>
            <a:off x="3428992" y="3143248"/>
            <a:ext cx="1858962" cy="2201862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chemeClr val="accent4">
                    <a:lumMod val="75000"/>
                  </a:schemeClr>
                </a:solidFill>
              </a:rPr>
              <a:t>81,49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ru-RU" sz="1200" b="1" dirty="0" smtClean="0"/>
              <a:t>Стоимость пенсионного 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ru-RU" sz="1200" b="1" dirty="0" smtClean="0"/>
              <a:t>балла в 2018 году</a:t>
            </a:r>
            <a:endParaRPr lang="en" sz="1200" b="1" dirty="0"/>
          </a:p>
        </p:txBody>
      </p:sp>
      <p:sp>
        <p:nvSpPr>
          <p:cNvPr id="548" name="Shape 548"/>
          <p:cNvSpPr txBox="1">
            <a:spLocks noGrp="1"/>
          </p:cNvSpPr>
          <p:nvPr>
            <p:ph type="body" idx="4294967295"/>
          </p:nvPr>
        </p:nvSpPr>
        <p:spPr>
          <a:xfrm>
            <a:off x="6215074" y="3143248"/>
            <a:ext cx="2012950" cy="2201862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rgbClr val="DEA900"/>
                </a:solidFill>
              </a:rPr>
              <a:t>4982,90</a:t>
            </a:r>
            <a:r>
              <a:rPr lang="en-US" sz="1800" b="1" dirty="0" smtClean="0">
                <a:solidFill>
                  <a:srgbClr val="DEA900"/>
                </a:solidFill>
              </a:rPr>
              <a:t> </a:t>
            </a:r>
            <a:endParaRPr lang="ru-RU" sz="1800" b="1" dirty="0" smtClean="0">
              <a:solidFill>
                <a:srgbClr val="DEA900"/>
              </a:solidFill>
            </a:endParaRPr>
          </a:p>
          <a:p>
            <a:pPr lvl="0" algn="ctr">
              <a:buNone/>
            </a:pPr>
            <a:r>
              <a:rPr lang="ru-RU" sz="1200" b="1" dirty="0" smtClean="0"/>
              <a:t>Гарантированная </a:t>
            </a:r>
          </a:p>
          <a:p>
            <a:pPr lvl="0" algn="ctr">
              <a:buNone/>
            </a:pPr>
            <a:r>
              <a:rPr lang="ru-RU" sz="1200" b="1" dirty="0" smtClean="0"/>
              <a:t>государством сумма. </a:t>
            </a:r>
          </a:p>
          <a:p>
            <a:pPr lvl="0" algn="ctr">
              <a:buNone/>
            </a:pPr>
            <a:r>
              <a:rPr lang="ru-RU" sz="1200" b="1" dirty="0" smtClean="0"/>
              <a:t>Ежегодно </a:t>
            </a:r>
          </a:p>
          <a:p>
            <a:pPr lvl="0" algn="ctr">
              <a:buNone/>
            </a:pPr>
            <a:r>
              <a:rPr lang="ru-RU" sz="1200" b="1" dirty="0" smtClean="0"/>
              <a:t>индексируется.</a:t>
            </a:r>
            <a:endParaRPr lang="ru-RU" sz="1200" b="1" dirty="0"/>
          </a:p>
        </p:txBody>
      </p:sp>
      <p:sp>
        <p:nvSpPr>
          <p:cNvPr id="546" name="Shape 546"/>
          <p:cNvSpPr txBox="1">
            <a:spLocks noGrp="1"/>
          </p:cNvSpPr>
          <p:nvPr>
            <p:ph type="body" idx="4294967295"/>
          </p:nvPr>
        </p:nvSpPr>
        <p:spPr>
          <a:xfrm>
            <a:off x="142844" y="3143248"/>
            <a:ext cx="2857500" cy="3122612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algn="ctr">
              <a:buClr>
                <a:srgbClr val="8BAB42"/>
              </a:buClr>
              <a:buNone/>
              <a:defRPr/>
            </a:pPr>
            <a:r>
              <a:rPr lang="ru-RU" sz="1800" b="1" dirty="0" smtClean="0">
                <a:solidFill>
                  <a:srgbClr val="FF5050"/>
                </a:solidFill>
              </a:rPr>
              <a:t>105,9</a:t>
            </a:r>
            <a:r>
              <a:rPr lang="ru-RU" sz="1800" dirty="0" smtClean="0">
                <a:solidFill>
                  <a:srgbClr val="FF5050"/>
                </a:solidFill>
              </a:rPr>
              <a:t> </a:t>
            </a:r>
          </a:p>
          <a:p>
            <a:pPr lvl="0" algn="ctr">
              <a:buClr>
                <a:srgbClr val="8BAB42"/>
              </a:buClr>
              <a:buNone/>
              <a:defRPr/>
            </a:pPr>
            <a:r>
              <a:rPr lang="ru-RU" sz="1200" b="1" dirty="0" smtClean="0"/>
              <a:t>Для приблизительного расчета берем количество баллов, получаемое со среднемесячной зарплаты </a:t>
            </a:r>
          </a:p>
          <a:p>
            <a:pPr lvl="0" algn="ctr">
              <a:buClr>
                <a:srgbClr val="8BAB42"/>
              </a:buClr>
              <a:buNone/>
              <a:defRPr/>
            </a:pPr>
            <a:r>
              <a:rPr lang="ru-RU" sz="1200" b="1" dirty="0" smtClean="0"/>
              <a:t>в 30 000 рублей  - 3,53 балла за год.</a:t>
            </a:r>
          </a:p>
          <a:p>
            <a:pPr lvl="0" algn="ctr">
              <a:buClr>
                <a:srgbClr val="8BAB42"/>
              </a:buClr>
              <a:buNone/>
              <a:defRPr/>
            </a:pPr>
            <a:r>
              <a:rPr lang="ru-RU" sz="1200" b="1" dirty="0" smtClean="0"/>
              <a:t>Стаж – 30 лет.  </a:t>
            </a:r>
          </a:p>
          <a:p>
            <a:pPr lvl="0" algn="ctr">
              <a:buClr>
                <a:srgbClr val="8BAB42"/>
              </a:buClr>
              <a:buNone/>
              <a:defRPr/>
            </a:pPr>
            <a:r>
              <a:rPr lang="ru-RU" sz="1200" b="1" dirty="0" smtClean="0"/>
              <a:t>3,53х30= 105,9</a:t>
            </a:r>
          </a:p>
          <a:p>
            <a:pPr lvl="0" rtl="0">
              <a:spcBef>
                <a:spcPts val="0"/>
              </a:spcBef>
              <a:buNone/>
            </a:pPr>
            <a:endParaRPr lang="en" sz="1200" dirty="0"/>
          </a:p>
        </p:txBody>
      </p:sp>
      <p:sp>
        <p:nvSpPr>
          <p:cNvPr id="69" name="Line 6"/>
          <p:cNvSpPr>
            <a:spLocks noChangeShapeType="1"/>
          </p:cNvSpPr>
          <p:nvPr/>
        </p:nvSpPr>
        <p:spPr bwMode="auto">
          <a:xfrm>
            <a:off x="5786446" y="2571744"/>
            <a:ext cx="288032" cy="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0" name="Line 7"/>
          <p:cNvSpPr>
            <a:spLocks noChangeShapeType="1"/>
          </p:cNvSpPr>
          <p:nvPr/>
        </p:nvSpPr>
        <p:spPr bwMode="auto">
          <a:xfrm flipV="1">
            <a:off x="5929322" y="2357430"/>
            <a:ext cx="0" cy="383877"/>
          </a:xfrm>
          <a:prstGeom prst="line">
            <a:avLst/>
          </a:prstGeom>
          <a:noFill/>
          <a:ln w="38100">
            <a:solidFill>
              <a:schemeClr val="tx2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5" name="TextBox 74"/>
          <p:cNvSpPr txBox="1"/>
          <p:nvPr/>
        </p:nvSpPr>
        <p:spPr>
          <a:xfrm>
            <a:off x="3214678" y="5286388"/>
            <a:ext cx="28586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4A5C65"/>
                </a:solidFill>
                <a:latin typeface="Lato Light"/>
                <a:ea typeface="Lato Light"/>
                <a:cs typeface="Lato Light"/>
                <a:sym typeface="Lato Light"/>
              </a:rPr>
              <a:t>= 13612,69руб. </a:t>
            </a:r>
          </a:p>
        </p:txBody>
      </p:sp>
      <p:sp>
        <p:nvSpPr>
          <p:cNvPr id="15" name="Line 7"/>
          <p:cNvSpPr>
            <a:spLocks noChangeShapeType="1"/>
          </p:cNvSpPr>
          <p:nvPr/>
        </p:nvSpPr>
        <p:spPr bwMode="auto">
          <a:xfrm flipH="1" flipV="1">
            <a:off x="2857488" y="2285990"/>
            <a:ext cx="357190" cy="285753"/>
          </a:xfrm>
          <a:prstGeom prst="line">
            <a:avLst/>
          </a:prstGeom>
          <a:noFill/>
          <a:ln w="38100">
            <a:solidFill>
              <a:schemeClr val="tx2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" name="Line 7"/>
          <p:cNvSpPr>
            <a:spLocks noChangeShapeType="1"/>
          </p:cNvSpPr>
          <p:nvPr/>
        </p:nvSpPr>
        <p:spPr bwMode="auto">
          <a:xfrm flipV="1">
            <a:off x="2857488" y="2285989"/>
            <a:ext cx="357190" cy="285754"/>
          </a:xfrm>
          <a:prstGeom prst="line">
            <a:avLst/>
          </a:prstGeom>
          <a:noFill/>
          <a:ln w="38100">
            <a:solidFill>
              <a:schemeClr val="tx2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"/>
          <p:cNvSpPr txBox="1">
            <a:spLocks/>
          </p:cNvSpPr>
          <p:nvPr/>
        </p:nvSpPr>
        <p:spPr>
          <a:xfrm>
            <a:off x="1619672" y="452671"/>
            <a:ext cx="8064500" cy="673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Roboto Slab Light"/>
              <a:buNone/>
              <a:tabLst/>
              <a:defRPr/>
            </a:pPr>
            <a:r>
              <a:rPr lang="ru-RU" sz="2400" dirty="0" smtClean="0">
                <a:solidFill>
                  <a:srgbClr val="02BDC7"/>
                </a:solidFill>
                <a:latin typeface="Roboto Slab Light"/>
                <a:ea typeface="Roboto Slab Light"/>
                <a:cs typeface="Roboto Slab Light"/>
                <a:sym typeface="Roboto Slab Light"/>
              </a:rPr>
              <a:t>Пенсионные баллы даются не только за трудовую деятельность</a:t>
            </a:r>
          </a:p>
        </p:txBody>
      </p:sp>
      <p:pic>
        <p:nvPicPr>
          <p:cNvPr id="18" name="Picture 4" descr="C:\Users\29017\Desktop\4еп4ыукфпскп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3608" y="1700808"/>
            <a:ext cx="571500" cy="1983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рямоугольник 2"/>
          <p:cNvSpPr>
            <a:spLocks noChangeArrowheads="1"/>
          </p:cNvSpPr>
          <p:nvPr/>
        </p:nvSpPr>
        <p:spPr bwMode="auto">
          <a:xfrm>
            <a:off x="-36512" y="1316766"/>
            <a:ext cx="9144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dirty="0" smtClean="0">
                <a:solidFill>
                  <a:srgbClr val="C00000"/>
                </a:solidFill>
              </a:rPr>
              <a:t>за </a:t>
            </a:r>
            <a:r>
              <a:rPr lang="ru-RU" sz="1600" dirty="0">
                <a:solidFill>
                  <a:srgbClr val="C00000"/>
                </a:solidFill>
              </a:rPr>
              <a:t>каждый год </a:t>
            </a:r>
            <a:r>
              <a:rPr lang="ru-RU" sz="1600" dirty="0" smtClean="0">
                <a:solidFill>
                  <a:srgbClr val="C00000"/>
                </a:solidFill>
              </a:rPr>
              <a:t>ухода </a:t>
            </a:r>
            <a:r>
              <a:rPr lang="ru-RU" sz="1600" dirty="0">
                <a:solidFill>
                  <a:srgbClr val="C00000"/>
                </a:solidFill>
              </a:rPr>
              <a:t>за </a:t>
            </a:r>
            <a:r>
              <a:rPr lang="ru-RU" sz="1600" dirty="0" smtClean="0">
                <a:solidFill>
                  <a:srgbClr val="C00000"/>
                </a:solidFill>
              </a:rPr>
              <a:t>ребенком до полутора лет</a:t>
            </a:r>
            <a:endParaRPr lang="ru-RU" sz="1600" dirty="0">
              <a:solidFill>
                <a:srgbClr val="C00000"/>
              </a:solidFill>
            </a:endParaRPr>
          </a:p>
        </p:txBody>
      </p:sp>
      <p:sp>
        <p:nvSpPr>
          <p:cNvPr id="20" name="Прямоугольник 3"/>
          <p:cNvSpPr>
            <a:spLocks noChangeArrowheads="1"/>
          </p:cNvSpPr>
          <p:nvPr/>
        </p:nvSpPr>
        <p:spPr bwMode="auto">
          <a:xfrm>
            <a:off x="1620838" y="1700808"/>
            <a:ext cx="4572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altLang="ru-RU" sz="1600" dirty="0">
                <a:solidFill>
                  <a:srgbClr val="4A5C65"/>
                </a:solidFill>
                <a:latin typeface="Lato Light"/>
                <a:ea typeface="Lato Light"/>
                <a:cs typeface="Lato Light"/>
                <a:sym typeface="Lato Light"/>
              </a:rPr>
              <a:t>1,8 балла</a:t>
            </a:r>
          </a:p>
        </p:txBody>
      </p:sp>
      <p:sp>
        <p:nvSpPr>
          <p:cNvPr id="21" name="Прямоугольник 12"/>
          <p:cNvSpPr>
            <a:spLocks noChangeArrowheads="1"/>
          </p:cNvSpPr>
          <p:nvPr/>
        </p:nvSpPr>
        <p:spPr bwMode="auto">
          <a:xfrm>
            <a:off x="1620838" y="2276542"/>
            <a:ext cx="4572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altLang="ru-RU" sz="1600" dirty="0">
                <a:solidFill>
                  <a:srgbClr val="4A5C65"/>
                </a:solidFill>
                <a:latin typeface="Lato Light"/>
                <a:ea typeface="Lato Light"/>
                <a:cs typeface="Lato Light"/>
                <a:sym typeface="Lato Light"/>
              </a:rPr>
              <a:t>3,6 балла</a:t>
            </a:r>
          </a:p>
        </p:txBody>
      </p:sp>
      <p:sp>
        <p:nvSpPr>
          <p:cNvPr id="22" name="Прямоугольник 13"/>
          <p:cNvSpPr>
            <a:spLocks noChangeArrowheads="1"/>
          </p:cNvSpPr>
          <p:nvPr/>
        </p:nvSpPr>
        <p:spPr bwMode="auto">
          <a:xfrm>
            <a:off x="1620838" y="2898842"/>
            <a:ext cx="4572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altLang="ru-RU" sz="1600" dirty="0">
                <a:solidFill>
                  <a:srgbClr val="4A5C65"/>
                </a:solidFill>
                <a:latin typeface="Lato Light"/>
                <a:ea typeface="Lato Light"/>
                <a:cs typeface="Lato Light"/>
                <a:sym typeface="Lato Light"/>
              </a:rPr>
              <a:t>5,4 балла</a:t>
            </a:r>
          </a:p>
        </p:txBody>
      </p:sp>
      <p:sp>
        <p:nvSpPr>
          <p:cNvPr id="23" name="Прямоугольник 4"/>
          <p:cNvSpPr>
            <a:spLocks noChangeArrowheads="1"/>
          </p:cNvSpPr>
          <p:nvPr/>
        </p:nvSpPr>
        <p:spPr bwMode="auto">
          <a:xfrm>
            <a:off x="-36512" y="4101075"/>
            <a:ext cx="9144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dirty="0">
                <a:solidFill>
                  <a:srgbClr val="C00000"/>
                </a:solidFill>
                <a:latin typeface="+mn-lt"/>
              </a:rPr>
              <a:t>за каждый год воинской службы по призыву</a:t>
            </a:r>
          </a:p>
        </p:txBody>
      </p:sp>
      <p:pic>
        <p:nvPicPr>
          <p:cNvPr id="24" name="Picture 5" descr="C:\Users\29017\Desktop\пенс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15420" y="4389108"/>
            <a:ext cx="503237" cy="637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Прямоугольник 16"/>
          <p:cNvSpPr>
            <a:spLocks noChangeArrowheads="1"/>
          </p:cNvSpPr>
          <p:nvPr/>
        </p:nvSpPr>
        <p:spPr bwMode="auto">
          <a:xfrm>
            <a:off x="1619672" y="4431771"/>
            <a:ext cx="4572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altLang="ru-RU" sz="1600" dirty="0">
                <a:solidFill>
                  <a:srgbClr val="4A5C65"/>
                </a:solidFill>
                <a:latin typeface="Lato Light"/>
                <a:ea typeface="Lato Light"/>
                <a:cs typeface="Lato Light"/>
                <a:sym typeface="Lato Light"/>
              </a:rPr>
              <a:t>1,8 балла</a:t>
            </a:r>
          </a:p>
        </p:txBody>
      </p:sp>
      <p:sp>
        <p:nvSpPr>
          <p:cNvPr id="26" name="Прямоугольник 17"/>
          <p:cNvSpPr>
            <a:spLocks noChangeArrowheads="1"/>
          </p:cNvSpPr>
          <p:nvPr/>
        </p:nvSpPr>
        <p:spPr bwMode="auto">
          <a:xfrm>
            <a:off x="71438" y="5089830"/>
            <a:ext cx="9144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dirty="0">
                <a:solidFill>
                  <a:srgbClr val="C00000"/>
                </a:solidFill>
                <a:latin typeface="+mn-lt"/>
              </a:rPr>
              <a:t>за каждый год ухода за </a:t>
            </a:r>
            <a:r>
              <a:rPr lang="ru-RU" sz="1600" dirty="0" smtClean="0">
                <a:solidFill>
                  <a:srgbClr val="C00000"/>
                </a:solidFill>
                <a:latin typeface="+mn-lt"/>
              </a:rPr>
              <a:t>инвалидами 1 группы, детьми-инвалидами, </a:t>
            </a:r>
            <a:r>
              <a:rPr lang="ru-RU" sz="1600" dirty="0">
                <a:solidFill>
                  <a:srgbClr val="C00000"/>
                </a:solidFill>
                <a:latin typeface="+mn-lt"/>
              </a:rPr>
              <a:t>лицами старше 80 лет</a:t>
            </a:r>
          </a:p>
        </p:txBody>
      </p:sp>
      <p:pic>
        <p:nvPicPr>
          <p:cNvPr id="27" name="Picture 6" descr="C:\Users\29017\Desktop\фыв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15616" y="5637248"/>
            <a:ext cx="512008" cy="641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Прямоугольник 19"/>
          <p:cNvSpPr>
            <a:spLocks noChangeArrowheads="1"/>
          </p:cNvSpPr>
          <p:nvPr/>
        </p:nvSpPr>
        <p:spPr bwMode="auto">
          <a:xfrm>
            <a:off x="1619672" y="5665894"/>
            <a:ext cx="4572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altLang="ru-RU" sz="1600" dirty="0">
                <a:solidFill>
                  <a:srgbClr val="4A5C65"/>
                </a:solidFill>
                <a:latin typeface="Lato Light"/>
                <a:ea typeface="Lato Light"/>
                <a:cs typeface="Lato Light"/>
                <a:sym typeface="Lato Light"/>
              </a:rPr>
              <a:t>1,8 балла</a:t>
            </a:r>
          </a:p>
        </p:txBody>
      </p:sp>
      <p:sp>
        <p:nvSpPr>
          <p:cNvPr id="29" name="Прямоугольник 4"/>
          <p:cNvSpPr>
            <a:spLocks noChangeArrowheads="1"/>
          </p:cNvSpPr>
          <p:nvPr/>
        </p:nvSpPr>
        <p:spPr bwMode="auto">
          <a:xfrm>
            <a:off x="4427538" y="2383699"/>
            <a:ext cx="4024312" cy="830997"/>
          </a:xfrm>
          <a:prstGeom prst="rect">
            <a:avLst/>
          </a:prstGeom>
          <a:ln cap="rnd">
            <a:prstDash val="sysDot"/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altLang="ru-RU" sz="1600" dirty="0">
                <a:solidFill>
                  <a:srgbClr val="FF5050"/>
                </a:solidFill>
                <a:latin typeface="Lato Light"/>
                <a:ea typeface="Lato Light"/>
                <a:cs typeface="Lato Light"/>
                <a:sym typeface="Lato Light"/>
              </a:rPr>
              <a:t>24,3</a:t>
            </a:r>
            <a:r>
              <a:rPr lang="ru-RU" altLang="ru-RU" sz="1600" dirty="0">
                <a:solidFill>
                  <a:srgbClr val="4A5C65"/>
                </a:solidFill>
                <a:latin typeface="Lato Light"/>
                <a:ea typeface="Lato Light"/>
                <a:cs typeface="Lato Light"/>
                <a:sym typeface="Lato Light"/>
              </a:rPr>
              <a:t> балла приобретает мама четырех детей, с каждым из которых она провела в отпуске по уходу 1,5 года.</a:t>
            </a:r>
          </a:p>
        </p:txBody>
      </p:sp>
      <p:sp>
        <p:nvSpPr>
          <p:cNvPr id="30" name="Прямоугольник 12"/>
          <p:cNvSpPr>
            <a:spLocks noChangeArrowheads="1"/>
          </p:cNvSpPr>
          <p:nvPr/>
        </p:nvSpPr>
        <p:spPr bwMode="auto">
          <a:xfrm>
            <a:off x="4355260" y="1892830"/>
            <a:ext cx="1512887" cy="338554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altLang="ru-RU" sz="1600" dirty="0" smtClean="0">
                <a:solidFill>
                  <a:srgbClr val="4A5C65"/>
                </a:solidFill>
                <a:latin typeface="Lato Light"/>
                <a:ea typeface="Lato Light"/>
                <a:cs typeface="Lato Light"/>
                <a:sym typeface="Lato Light"/>
              </a:rPr>
              <a:t>Пример</a:t>
            </a:r>
            <a:r>
              <a:rPr lang="ru-RU" altLang="ru-RU" sz="1600" dirty="0">
                <a:solidFill>
                  <a:srgbClr val="4A5C65"/>
                </a:solidFill>
                <a:latin typeface="Lato Light"/>
                <a:ea typeface="Lato Light"/>
                <a:cs typeface="Lato Light"/>
                <a:sym typeface="Lato Light"/>
              </a:rPr>
              <a:t>:</a:t>
            </a:r>
          </a:p>
        </p:txBody>
      </p:sp>
      <p:sp>
        <p:nvSpPr>
          <p:cNvPr id="31" name="Прямоугольник 13"/>
          <p:cNvSpPr>
            <a:spLocks noChangeArrowheads="1"/>
          </p:cNvSpPr>
          <p:nvPr/>
        </p:nvSpPr>
        <p:spPr bwMode="auto">
          <a:xfrm>
            <a:off x="1619250" y="3476691"/>
            <a:ext cx="4572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altLang="ru-RU" sz="1600" dirty="0">
                <a:solidFill>
                  <a:srgbClr val="4A5C65"/>
                </a:solidFill>
                <a:latin typeface="Lato Light"/>
                <a:ea typeface="Lato Light"/>
                <a:cs typeface="Lato Light"/>
                <a:sym typeface="Lato Light"/>
              </a:rPr>
              <a:t>5,4 балла</a:t>
            </a:r>
          </a:p>
        </p:txBody>
      </p:sp>
      <p:pic>
        <p:nvPicPr>
          <p:cNvPr id="32" name="Picture 17" descr="значок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15616" y="3525011"/>
            <a:ext cx="419100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85720" y="1428736"/>
            <a:ext cx="8401050" cy="3952881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Федеральный закон от 03.10.2018 N 350-ФЗ</a:t>
            </a:r>
            <a:b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</a:b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"О внесении изменений в отдельные законодательные акты Российской Федерации по вопросам назначения и выплаты пенсий"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b="1" dirty="0" smtClean="0">
                <a:solidFill>
                  <a:srgbClr val="0000FF"/>
                </a:solidFill>
              </a:rPr>
              <a:t/>
            </a:r>
            <a:br>
              <a:rPr lang="ru-RU" b="1" dirty="0" smtClean="0">
                <a:solidFill>
                  <a:srgbClr val="0000FF"/>
                </a:solidFill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44624"/>
            <a:ext cx="84969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Повышение пенсионного возраста </a:t>
            </a:r>
          </a:p>
          <a:p>
            <a:pPr algn="ctr"/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мужчинам и женщинам</a:t>
            </a:r>
            <a:endParaRPr lang="ru-RU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6415" y="1922071"/>
            <a:ext cx="19111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Мужчины</a:t>
            </a:r>
            <a:endParaRPr lang="ru-RU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170373" y="4505578"/>
            <a:ext cx="19533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Женщины</a:t>
            </a:r>
            <a:endParaRPr lang="ru-RU" sz="3200" dirty="0"/>
          </a:p>
        </p:txBody>
      </p:sp>
      <p:pic>
        <p:nvPicPr>
          <p:cNvPr id="13" name="Picture 9" descr="RY_circl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73882" y="3628708"/>
            <a:ext cx="1108075" cy="1108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 descr="LB_circle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628800"/>
            <a:ext cx="1176337" cy="117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LB_circle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10437" y="1628800"/>
            <a:ext cx="1176337" cy="117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9" descr="RY_circl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10437" y="3628708"/>
            <a:ext cx="1108075" cy="1108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Стрелка вправо 19"/>
          <p:cNvSpPr/>
          <p:nvPr/>
        </p:nvSpPr>
        <p:spPr>
          <a:xfrm>
            <a:off x="3516089" y="1913290"/>
            <a:ext cx="3794348" cy="648072"/>
          </a:xfrm>
          <a:prstGeom prst="rightArrow">
            <a:avLst/>
          </a:prstGeom>
          <a:gradFill flip="none" rotWithShape="1">
            <a:gsLst>
              <a:gs pos="0">
                <a:schemeClr val="tx2">
                  <a:lumMod val="40000"/>
                  <a:lumOff val="60000"/>
                </a:schemeClr>
              </a:gs>
              <a:gs pos="50000">
                <a:schemeClr val="tx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>
            <a:off x="3503121" y="3858709"/>
            <a:ext cx="3794348" cy="648072"/>
          </a:xfrm>
          <a:prstGeom prst="rightArrow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50000">
                <a:schemeClr val="accent2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3481957" y="1628800"/>
            <a:ext cx="38284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solidFill>
                  <a:srgbClr val="0070C0"/>
                </a:solidFill>
              </a:rPr>
              <a:t>п</a:t>
            </a:r>
            <a:r>
              <a:rPr lang="ru-RU" sz="2200" b="1" dirty="0" smtClean="0">
                <a:solidFill>
                  <a:srgbClr val="0070C0"/>
                </a:solidFill>
              </a:rPr>
              <a:t>енсионный возраст</a:t>
            </a:r>
            <a:endParaRPr lang="ru-RU" sz="2200" b="1" dirty="0">
              <a:solidFill>
                <a:srgbClr val="0070C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504817" y="4650755"/>
            <a:ext cx="38284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solidFill>
                  <a:srgbClr val="C00000"/>
                </a:solidFill>
              </a:rPr>
              <a:t>п</a:t>
            </a:r>
            <a:r>
              <a:rPr lang="ru-RU" sz="2200" b="1" dirty="0" smtClean="0">
                <a:solidFill>
                  <a:srgbClr val="C00000"/>
                </a:solidFill>
              </a:rPr>
              <a:t>енсионный возраст</a:t>
            </a:r>
            <a:endParaRPr lang="ru-RU" sz="2200" b="1" dirty="0">
              <a:solidFill>
                <a:srgbClr val="C00000"/>
              </a:solidFill>
            </a:endParaRPr>
          </a:p>
        </p:txBody>
      </p:sp>
      <p:pic>
        <p:nvPicPr>
          <p:cNvPr id="24" name="Picture 6" descr="num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0387" y="1925259"/>
            <a:ext cx="382225" cy="549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1" descr="num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60883" y="3909496"/>
            <a:ext cx="399395" cy="580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2" descr="num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3359" y="1909996"/>
            <a:ext cx="407028" cy="580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1" descr="num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27918" y="3912790"/>
            <a:ext cx="399395" cy="580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2" descr="num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91577" y="1898599"/>
            <a:ext cx="407028" cy="580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1" descr="num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909996"/>
            <a:ext cx="399395" cy="580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6" descr="num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64474" y="3928053"/>
            <a:ext cx="382225" cy="549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2" descr="num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7446" y="3912790"/>
            <a:ext cx="407028" cy="580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Прямоугольник 31"/>
          <p:cNvSpPr/>
          <p:nvPr/>
        </p:nvSpPr>
        <p:spPr>
          <a:xfrm>
            <a:off x="4039193" y="2705378"/>
            <a:ext cx="25490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 5 лет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846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85720" y="1428736"/>
            <a:ext cx="8401050" cy="3952881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Установление особой льготы гражданам, которым предстоит выходить на пенсию в 2019 и 2020 годах – право оформить пенсию на шесть месяцев раньше нового пенсионного возраста</a:t>
            </a:r>
            <a:r>
              <a:rPr lang="ru-RU" b="1" dirty="0" smtClean="0">
                <a:solidFill>
                  <a:srgbClr val="0000FF"/>
                </a:solidFill>
              </a:rPr>
              <a:t/>
            </a:r>
            <a:br>
              <a:rPr lang="ru-RU" b="1" dirty="0" smtClean="0">
                <a:solidFill>
                  <a:srgbClr val="0000FF"/>
                </a:solidFill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636" y="188640"/>
            <a:ext cx="91440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800" b="1" dirty="0" smtClean="0">
                <a:solidFill>
                  <a:schemeClr val="accent2">
                    <a:lumMod val="75000"/>
                  </a:schemeClr>
                </a:solidFill>
              </a:rPr>
              <a:t>Страховая пенсия на общих основаниях</a:t>
            </a:r>
            <a:endParaRPr lang="ru-RU" sz="3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 rot="16200000">
            <a:off x="-513458" y="2670023"/>
            <a:ext cx="15359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Мужчины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rot="16200000">
            <a:off x="-554816" y="5296574"/>
            <a:ext cx="15638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Женщины</a:t>
            </a:r>
            <a:endParaRPr lang="ru-RU" sz="2400" b="1" dirty="0">
              <a:solidFill>
                <a:srgbClr val="0000FF"/>
              </a:solidFill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60466660"/>
              </p:ext>
            </p:extLst>
          </p:nvPr>
        </p:nvGraphicFramePr>
        <p:xfrm>
          <a:off x="467544" y="1214730"/>
          <a:ext cx="8499839" cy="299501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96616"/>
                <a:gridCol w="2055912"/>
                <a:gridCol w="2019119"/>
                <a:gridCol w="1728192"/>
              </a:tblGrid>
              <a:tr h="47625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</a:rPr>
                        <a:t>Год достижения возраста</a:t>
                      </a:r>
                      <a:br>
                        <a:rPr lang="ru-RU" sz="1800" b="1" u="none" strike="noStrike" dirty="0">
                          <a:effectLst/>
                        </a:rPr>
                      </a:br>
                      <a:r>
                        <a:rPr lang="ru-RU" sz="1800" b="1" u="none" strike="noStrike" dirty="0">
                          <a:effectLst/>
                        </a:rPr>
                        <a:t>60 лет  (</a:t>
                      </a:r>
                      <a:r>
                        <a:rPr lang="ru-RU" sz="1800" b="1" u="none" strike="noStrike" dirty="0" smtClean="0">
                          <a:effectLst/>
                        </a:rPr>
                        <a:t>мужчины) и</a:t>
                      </a:r>
                      <a:r>
                        <a:rPr lang="ru-RU" sz="1800" b="1" u="none" strike="noStrike" dirty="0">
                          <a:effectLst/>
                        </a:rPr>
                        <a:t/>
                      </a:r>
                      <a:br>
                        <a:rPr lang="ru-RU" sz="1800" b="1" u="none" strike="noStrike" dirty="0">
                          <a:effectLst/>
                        </a:rPr>
                      </a:br>
                      <a:r>
                        <a:rPr lang="ru-RU" sz="1800" b="1" u="none" strike="noStrike" dirty="0">
                          <a:effectLst/>
                        </a:rPr>
                        <a:t>55 лет (женщины)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рождения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</a:rPr>
                        <a:t>Право на пенсию возникает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62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</a:rPr>
                        <a:t>в возрасте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</a:rPr>
                        <a:t>в году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1959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полугодие)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r>
                        <a:rPr lang="en-US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лет 6 мес.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полугодие)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22302">
                <a:tc vMerge="1"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1959 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полугодие)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r>
                        <a:rPr lang="en-US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лет 6 мес.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полугодие)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1960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полугодие)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r>
                        <a:rPr lang="en-US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лет 6 мес.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полугодие)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 vMerge="1"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1960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полугодие)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r>
                        <a:rPr lang="en-US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лет 6 мес.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полугодие)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 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 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 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лет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63749730"/>
              </p:ext>
            </p:extLst>
          </p:nvPr>
        </p:nvGraphicFramePr>
        <p:xfrm>
          <a:off x="485180" y="4581128"/>
          <a:ext cx="8499839" cy="18424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96616"/>
                <a:gridCol w="2055912"/>
                <a:gridCol w="2019119"/>
                <a:gridCol w="1728192"/>
              </a:tblGrid>
              <a:tr h="20002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1964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полугодие)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r>
                        <a:rPr lang="en-US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лет 6 мес.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полугодие)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22302">
                <a:tc vMerge="1"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1964 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полугодие)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r>
                        <a:rPr lang="en-US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лет 6 мес.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полугодие)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1965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полугодие)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r>
                        <a:rPr lang="en-US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лет 6 мес.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полугодие)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 vMerge="1"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1965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полугодие)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r>
                        <a:rPr lang="en-US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лет 6 мес.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полугодие)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 лет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 лет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 лет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263029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3742</TotalTime>
  <Words>1463</Words>
  <Application>Microsoft Office PowerPoint</Application>
  <PresentationFormat>Экран (4:3)</PresentationFormat>
  <Paragraphs>389</Paragraphs>
  <Slides>21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Пенсионная формула</vt:lpstr>
      <vt:lpstr>Слайд 5</vt:lpstr>
      <vt:lpstr>Федеральный закон от 03.10.2018 N 350-ФЗ "О внесении изменений в отдельные законодательные акты Российской Федерации по вопросам назначения и выплаты пенсий"  </vt:lpstr>
      <vt:lpstr>Слайд 7</vt:lpstr>
      <vt:lpstr>Установление особой льготы гражданам, которым предстоит выходить на пенсию в 2019 и 2020 годах – право оформить пенсию на шесть месяцев раньше нового пенсионного возраста 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Информация о мерах социальной защиты (поддержки) и социальной помощи лицам предпенсионного возраста,  предусмотренных нормативными правовыми актами субъектов Российской Федерации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Водянов Владимир Анатол.</dc:creator>
  <cp:lastModifiedBy>Ракинцева Наталья Валерьевна</cp:lastModifiedBy>
  <cp:revision>404</cp:revision>
  <cp:lastPrinted>2018-09-10T16:11:33Z</cp:lastPrinted>
  <dcterms:created xsi:type="dcterms:W3CDTF">2018-05-16T10:09:17Z</dcterms:created>
  <dcterms:modified xsi:type="dcterms:W3CDTF">2018-11-22T05:53:00Z</dcterms:modified>
</cp:coreProperties>
</file>