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68"/>
  </p:notesMasterIdLst>
  <p:sldIdLst>
    <p:sldId id="280" r:id="rId3"/>
    <p:sldId id="282" r:id="rId4"/>
    <p:sldId id="290"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6" r:id="rId18"/>
    <p:sldId id="307" r:id="rId19"/>
    <p:sldId id="308" r:id="rId20"/>
    <p:sldId id="309" r:id="rId21"/>
    <p:sldId id="354" r:id="rId22"/>
    <p:sldId id="355" r:id="rId23"/>
    <p:sldId id="356" r:id="rId24"/>
    <p:sldId id="357" r:id="rId25"/>
    <p:sldId id="310" r:id="rId26"/>
    <p:sldId id="311" r:id="rId27"/>
    <p:sldId id="312" r:id="rId28"/>
    <p:sldId id="313" r:id="rId29"/>
    <p:sldId id="314" r:id="rId30"/>
    <p:sldId id="315" r:id="rId31"/>
    <p:sldId id="316" r:id="rId32"/>
    <p:sldId id="317" r:id="rId33"/>
    <p:sldId id="318" r:id="rId34"/>
    <p:sldId id="320" r:id="rId35"/>
    <p:sldId id="321" r:id="rId36"/>
    <p:sldId id="340"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1" r:id="rId56"/>
    <p:sldId id="342" r:id="rId57"/>
    <p:sldId id="343" r:id="rId58"/>
    <p:sldId id="344" r:id="rId59"/>
    <p:sldId id="345" r:id="rId60"/>
    <p:sldId id="346" r:id="rId61"/>
    <p:sldId id="347" r:id="rId62"/>
    <p:sldId id="349" r:id="rId63"/>
    <p:sldId id="350" r:id="rId64"/>
    <p:sldId id="351" r:id="rId65"/>
    <p:sldId id="352" r:id="rId66"/>
    <p:sldId id="353" r:id="rId67"/>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804" y="126"/>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D0043-42A6-4AAE-9737-E6EB0A2C9D25}" type="datetimeFigureOut">
              <a:rPr lang="ru-RU" smtClean="0"/>
              <a:t>01.12.2021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54882-88DA-47F0-9B36-9814FBC15DBB}" type="slidenum">
              <a:rPr lang="ru-RU" smtClean="0"/>
              <a:t>‹#›</a:t>
            </a:fld>
            <a:endParaRPr lang="ru-RU"/>
          </a:p>
        </p:txBody>
      </p:sp>
    </p:spTree>
    <p:extLst>
      <p:ext uri="{BB962C8B-B14F-4D97-AF65-F5344CB8AC3E}">
        <p14:creationId xmlns:p14="http://schemas.microsoft.com/office/powerpoint/2010/main" val="934081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229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EE05C71D-04D7-452F-ACBB-93ABA8626E1C}" type="slidenum">
              <a:rPr kumimoji="0" lang="ru-RU"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ru-RU"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15096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229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EACE3651-2E56-4707-9CDF-F833CC9319A5}" type="slidenum">
              <a:rPr kumimoji="0" lang="ru-RU"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ru-RU"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81691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229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7FDC045-BB76-4984-8215-B34D36C16530}" type="slidenum">
              <a:rPr kumimoji="0" lang="ru-RU"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412359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229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5A71B59-9F86-444C-A178-5AB53BF6021E}" type="slidenum">
              <a:rPr kumimoji="0" lang="ru-RU"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81750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939873A-49DD-4216-BDB1-6AAD07946349}" type="slidenum">
              <a:rPr kumimoji="0" lang="ru-RU" altLang="ru-R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63</a:t>
            </a:fld>
            <a:endParaRPr kumimoji="0" lang="ru-RU" altLang="ru-RU"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a:p>
        </p:txBody>
      </p:sp>
    </p:spTree>
    <p:extLst>
      <p:ext uri="{BB962C8B-B14F-4D97-AF65-F5344CB8AC3E}">
        <p14:creationId xmlns:p14="http://schemas.microsoft.com/office/powerpoint/2010/main" val="335121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939873A-49DD-4216-BDB1-6AAD07946349}" type="slidenum">
              <a:rPr kumimoji="0" lang="ru-RU" altLang="ru-R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65</a:t>
            </a:fld>
            <a:endParaRPr kumimoji="0" lang="ru-RU" altLang="ru-RU"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dirty="0"/>
          </a:p>
        </p:txBody>
      </p:sp>
    </p:spTree>
    <p:extLst>
      <p:ext uri="{BB962C8B-B14F-4D97-AF65-F5344CB8AC3E}">
        <p14:creationId xmlns:p14="http://schemas.microsoft.com/office/powerpoint/2010/main" val="8089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835696" y="195486"/>
            <a:ext cx="5122912" cy="421555"/>
          </a:xfrm>
        </p:spPr>
        <p:txBody>
          <a:bodyPr/>
          <a:lstStyle>
            <a:lvl1pPr algn="l">
              <a:defRPr lang="ru-RU" sz="4400" smtClean="0">
                <a:solidFill>
                  <a:srgbClr val="C00000"/>
                </a:solidFill>
                <a:effectLst>
                  <a:outerShdw blurRad="38100" dist="38100" dir="2700000" algn="tl">
                    <a:srgbClr val="000000">
                      <a:alpha val="43137"/>
                    </a:srgbClr>
                  </a:outerShdw>
                </a:effectLst>
              </a:defRPr>
            </a:lvl1pPr>
          </a:lstStyle>
          <a:p>
            <a:r>
              <a:rPr lang="ru-RU" sz="3200" dirty="0">
                <a:solidFill>
                  <a:srgbClr val="C00000"/>
                </a:solidFill>
                <a:effectLst>
                  <a:outerShdw blurRad="38100" dist="38100" dir="2700000" algn="tl">
                    <a:srgbClr val="000000">
                      <a:alpha val="43137"/>
                    </a:srgbClr>
                  </a:outerShdw>
                </a:effectLst>
                <a:latin typeface="+mn-lt"/>
              </a:rPr>
              <a:t>Программа:</a:t>
            </a:r>
            <a:endParaRPr lang="ru-RU" dirty="0"/>
          </a:p>
        </p:txBody>
      </p:sp>
      <p:sp>
        <p:nvSpPr>
          <p:cNvPr id="3" name="Объект 2"/>
          <p:cNvSpPr>
            <a:spLocks noGrp="1"/>
          </p:cNvSpPr>
          <p:nvPr>
            <p:ph sz="half" idx="1"/>
          </p:nvPr>
        </p:nvSpPr>
        <p:spPr>
          <a:xfrm>
            <a:off x="251520" y="699542"/>
            <a:ext cx="8892480" cy="3754512"/>
          </a:xfrm>
          <a:prstGeom prst="rect">
            <a:avLst/>
          </a:prstGeom>
        </p:spPr>
        <p:txBody>
          <a:bodyPr/>
          <a:lstStyle>
            <a:lvl1pPr>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nSpc>
                <a:spcPct val="150000"/>
              </a:lnSpc>
            </a:pPr>
            <a:endParaRPr lang="ru-RU" sz="2000" b="1" dirty="0"/>
          </a:p>
        </p:txBody>
      </p:sp>
    </p:spTree>
    <p:extLst>
      <p:ext uri="{BB962C8B-B14F-4D97-AF65-F5344CB8AC3E}">
        <p14:creationId xmlns:p14="http://schemas.microsoft.com/office/powerpoint/2010/main" val="203642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023" y="195486"/>
            <a:ext cx="5805555" cy="494755"/>
          </a:xfrm>
        </p:spPr>
        <p:txBody>
          <a:bodyPr anchor="b"/>
          <a:lstStyle>
            <a:lvl1pPr algn="l">
              <a:defRPr lang="ru-RU" altLang="ru-RU" sz="3200" kern="1200" dirty="0">
                <a:solidFill>
                  <a:srgbClr val="C00000"/>
                </a:solidFill>
                <a:effectLst>
                  <a:outerShdw blurRad="38100" dist="38100" dir="2700000" algn="tl">
                    <a:srgbClr val="000000">
                      <a:alpha val="43137"/>
                    </a:srgbClr>
                  </a:outerShdw>
                </a:effectLst>
                <a:latin typeface="+mn-lt"/>
                <a:ea typeface="+mj-ea"/>
                <a:cs typeface="+mj-cs"/>
              </a:defRPr>
            </a:lvl1pPr>
          </a:lstStyle>
          <a:p>
            <a:endParaRPr lang="ru-RU" dirty="0"/>
          </a:p>
        </p:txBody>
      </p:sp>
      <p:sp>
        <p:nvSpPr>
          <p:cNvPr id="9" name="Прямоугольник 8"/>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с одним вырезанным углом 3"/>
          <p:cNvSpPr/>
          <p:nvPr userDrawn="1"/>
        </p:nvSpPr>
        <p:spPr>
          <a:xfrm>
            <a:off x="204023" y="789780"/>
            <a:ext cx="8696013" cy="3870202"/>
          </a:xfrm>
          <a:custGeom>
            <a:avLst/>
            <a:gdLst>
              <a:gd name="connsiteX0" fmla="*/ 0 w 914400"/>
              <a:gd name="connsiteY0" fmla="*/ 0 h 914400"/>
              <a:gd name="connsiteX1" fmla="*/ 641223 w 914400"/>
              <a:gd name="connsiteY1" fmla="*/ 0 h 914400"/>
              <a:gd name="connsiteX2" fmla="*/ 914400 w 914400"/>
              <a:gd name="connsiteY2" fmla="*/ 273177 h 914400"/>
              <a:gd name="connsiteX3" fmla="*/ 914400 w 914400"/>
              <a:gd name="connsiteY3" fmla="*/ 914400 h 914400"/>
              <a:gd name="connsiteX4" fmla="*/ 0 w 914400"/>
              <a:gd name="connsiteY4" fmla="*/ 914400 h 914400"/>
              <a:gd name="connsiteX5" fmla="*/ 0 w 914400"/>
              <a:gd name="connsiteY5" fmla="*/ 0 h 914400"/>
              <a:gd name="connsiteX0" fmla="*/ 0 w 914400"/>
              <a:gd name="connsiteY0" fmla="*/ 0 h 914400"/>
              <a:gd name="connsiteX1" fmla="*/ 641223 w 914400"/>
              <a:gd name="connsiteY1" fmla="*/ 0 h 914400"/>
              <a:gd name="connsiteX2" fmla="*/ 747690 w 914400"/>
              <a:gd name="connsiteY2" fmla="*/ 118513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641223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888806 w 914400"/>
              <a:gd name="connsiteY3" fmla="*/ 154965 h 914400"/>
              <a:gd name="connsiteX4" fmla="*/ 914400 w 914400"/>
              <a:gd name="connsiteY4" fmla="*/ 914400 h 914400"/>
              <a:gd name="connsiteX5" fmla="*/ 0 w 914400"/>
              <a:gd name="connsiteY5" fmla="*/ 914400 h 914400"/>
              <a:gd name="connsiteX6" fmla="*/ 0 w 914400"/>
              <a:gd name="connsiteY6" fmla="*/ 0 h 914400"/>
              <a:gd name="connsiteX0" fmla="*/ 0 w 889688"/>
              <a:gd name="connsiteY0" fmla="*/ 0 h 914400"/>
              <a:gd name="connsiteX1" fmla="*/ 594447 w 889688"/>
              <a:gd name="connsiteY1" fmla="*/ 0 h 914400"/>
              <a:gd name="connsiteX2" fmla="*/ 644173 w 889688"/>
              <a:gd name="connsiteY2" fmla="*/ 265162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688" h="914400">
                <a:moveTo>
                  <a:pt x="0" y="0"/>
                </a:moveTo>
                <a:lnTo>
                  <a:pt x="594447" y="0"/>
                </a:lnTo>
                <a:cubicBezTo>
                  <a:pt x="594254" y="52380"/>
                  <a:pt x="594060" y="104761"/>
                  <a:pt x="593867" y="157141"/>
                </a:cubicBezTo>
                <a:lnTo>
                  <a:pt x="888806" y="154965"/>
                </a:lnTo>
                <a:lnTo>
                  <a:pt x="889688" y="914400"/>
                </a:lnTo>
                <a:lnTo>
                  <a:pt x="0" y="914400"/>
                </a:lnTo>
                <a:lnTo>
                  <a:pt x="0" y="0"/>
                </a:lnTo>
                <a:close/>
              </a:path>
            </a:pathLst>
          </a:custGeom>
          <a:solidFill>
            <a:schemeClr val="bg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rmAutofit/>
          </a:bodyPr>
          <a:lstStyle/>
          <a:p>
            <a:pPr algn="ctr"/>
            <a:endParaRPr lang="ru-RU" dirty="0"/>
          </a:p>
        </p:txBody>
      </p:sp>
    </p:spTree>
    <p:extLst>
      <p:ext uri="{BB962C8B-B14F-4D97-AF65-F5344CB8AC3E}">
        <p14:creationId xmlns:p14="http://schemas.microsoft.com/office/powerpoint/2010/main" val="409095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Объект с подписью">
    <p:spTree>
      <p:nvGrpSpPr>
        <p:cNvPr id="1" name=""/>
        <p:cNvGrpSpPr/>
        <p:nvPr/>
      </p:nvGrpSpPr>
      <p:grpSpPr>
        <a:xfrm>
          <a:off x="0" y="0"/>
          <a:ext cx="0" cy="0"/>
          <a:chOff x="0" y="0"/>
          <a:chExt cx="0" cy="0"/>
        </a:xfrm>
      </p:grpSpPr>
      <p:sp>
        <p:nvSpPr>
          <p:cNvPr id="3" name="Объект 2"/>
          <p:cNvSpPr>
            <a:spLocks noGrp="1"/>
          </p:cNvSpPr>
          <p:nvPr>
            <p:ph idx="1"/>
          </p:nvPr>
        </p:nvSpPr>
        <p:spPr>
          <a:xfrm>
            <a:off x="248068" y="138023"/>
            <a:ext cx="8653037" cy="4456602"/>
          </a:xfrm>
          <a:custGeom>
            <a:avLst/>
            <a:gdLst>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0 w 8640960"/>
              <a:gd name="connsiteY4" fmla="*/ 0 h 3823075"/>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91440 w 8640960"/>
              <a:gd name="connsiteY4" fmla="*/ 91440 h 3823075"/>
              <a:gd name="connsiteX0" fmla="*/ 3451 w 8644411"/>
              <a:gd name="connsiteY0" fmla="*/ 0 h 3823075"/>
              <a:gd name="connsiteX1" fmla="*/ 8644411 w 8644411"/>
              <a:gd name="connsiteY1" fmla="*/ 0 h 3823075"/>
              <a:gd name="connsiteX2" fmla="*/ 8644411 w 8644411"/>
              <a:gd name="connsiteY2" fmla="*/ 3823075 h 3823075"/>
              <a:gd name="connsiteX3" fmla="*/ 3451 w 8644411"/>
              <a:gd name="connsiteY3" fmla="*/ 3823075 h 3823075"/>
              <a:gd name="connsiteX4" fmla="*/ 0 w 8644411"/>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8653037 w 8653037"/>
              <a:gd name="connsiteY1" fmla="*/ 672860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4574098 w 8653037"/>
              <a:gd name="connsiteY1" fmla="*/ 444775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6325260 w 8653037"/>
              <a:gd name="connsiteY2" fmla="*/ 34988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6325260 w 8653037"/>
              <a:gd name="connsiteY3" fmla="*/ 34988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850808 w 8653037"/>
              <a:gd name="connsiteY2" fmla="*/ 367138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47290 w 8653037"/>
              <a:gd name="connsiteY4" fmla="*/ 660435 h 3823075"/>
              <a:gd name="connsiteX5" fmla="*/ 5799049 w 8653037"/>
              <a:gd name="connsiteY5" fmla="*/ 686314 h 3823075"/>
              <a:gd name="connsiteX6" fmla="*/ 8653037 w 8653037"/>
              <a:gd name="connsiteY6" fmla="*/ 672860 h 3823075"/>
              <a:gd name="connsiteX7" fmla="*/ 8644411 w 8653037"/>
              <a:gd name="connsiteY7" fmla="*/ 3823075 h 3823075"/>
              <a:gd name="connsiteX8" fmla="*/ 3451 w 8653037"/>
              <a:gd name="connsiteY8" fmla="*/ 3823075 h 3823075"/>
              <a:gd name="connsiteX9" fmla="*/ 0 w 8653037"/>
              <a:gd name="connsiteY9" fmla="*/ 5176 h 3823075"/>
              <a:gd name="connsiteX10" fmla="*/ 3451 w 8653037"/>
              <a:gd name="connsiteY10" fmla="*/ 0 h 3823075"/>
              <a:gd name="connsiteX0" fmla="*/ 3451 w 8653037"/>
              <a:gd name="connsiteY0" fmla="*/ 0 h 3823075"/>
              <a:gd name="connsiteX1" fmla="*/ 5764543 w 8653037"/>
              <a:gd name="connsiteY1" fmla="*/ 47960 h 3823075"/>
              <a:gd name="connsiteX2" fmla="*/ 5807675 w 8653037"/>
              <a:gd name="connsiteY2" fmla="*/ 513786 h 3823075"/>
              <a:gd name="connsiteX3" fmla="*/ 5747290 w 8653037"/>
              <a:gd name="connsiteY3" fmla="*/ 660435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47290 w 8653037"/>
              <a:gd name="connsiteY2" fmla="*/ 660435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64544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633527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3451 w 8653037"/>
              <a:gd name="connsiteY7" fmla="*/ 633527 h 4456602"/>
              <a:gd name="connsiteX0" fmla="*/ 12077 w 8653037"/>
              <a:gd name="connsiteY0" fmla="*/ 21052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12077 w 8653037"/>
              <a:gd name="connsiteY7" fmla="*/ 21052 h 445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3037" h="4456602">
                <a:moveTo>
                  <a:pt x="12077" y="21052"/>
                </a:moveTo>
                <a:lnTo>
                  <a:pt x="5773170" y="0"/>
                </a:lnTo>
                <a:cubicBezTo>
                  <a:pt x="5773170" y="212785"/>
                  <a:pt x="5764544" y="1107056"/>
                  <a:pt x="5764544" y="1319841"/>
                </a:cubicBezTo>
                <a:lnTo>
                  <a:pt x="8653037" y="1306387"/>
                </a:lnTo>
                <a:cubicBezTo>
                  <a:pt x="8650162" y="2359334"/>
                  <a:pt x="8647286" y="3403655"/>
                  <a:pt x="8644411" y="4456602"/>
                </a:cubicBezTo>
                <a:lnTo>
                  <a:pt x="3451" y="4456602"/>
                </a:lnTo>
                <a:cubicBezTo>
                  <a:pt x="3451" y="3182244"/>
                  <a:pt x="0" y="638703"/>
                  <a:pt x="0" y="638703"/>
                </a:cubicBezTo>
                <a:lnTo>
                  <a:pt x="12077" y="21052"/>
                </a:lnTo>
                <a:close/>
              </a:path>
            </a:pathLst>
          </a:custGeom>
        </p:spPr>
        <p:txBody>
          <a:bodyPr/>
          <a:lstStyle>
            <a:lvl1pPr>
              <a:defRPr sz="3200"/>
            </a:lvl1pPr>
            <a:lvl2pPr>
              <a:defRPr sz="2800"/>
            </a:lvl2pPr>
            <a:lvl3pPr marL="0" indent="0">
              <a:buNone/>
              <a:tabLst>
                <a:tab pos="266700" algn="l"/>
              </a:tabLst>
              <a:defRPr sz="1600"/>
            </a:lvl3pPr>
            <a:lvl4pPr>
              <a:defRPr sz="2000"/>
            </a:lvl4pPr>
            <a:lvl5pPr>
              <a:defRPr sz="2000"/>
            </a:lvl5pPr>
            <a:lvl6pPr>
              <a:defRPr sz="2000"/>
            </a:lvl6pPr>
            <a:lvl7pPr>
              <a:defRPr sz="2000"/>
            </a:lvl7pPr>
            <a:lvl8pPr>
              <a:defRPr sz="2000"/>
            </a:lvl8pPr>
            <a:lvl9pPr>
              <a:defRPr sz="2000"/>
            </a:lvl9pPr>
          </a:lstStyle>
          <a:p>
            <a:pPr lvl="2"/>
            <a:endParaRPr lang="ru-RU" dirty="0"/>
          </a:p>
        </p:txBody>
      </p:sp>
      <p:sp>
        <p:nvSpPr>
          <p:cNvPr id="9" name="Прямоугольник 8"/>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Объект 2"/>
          <p:cNvSpPr>
            <a:spLocks noGrp="1"/>
          </p:cNvSpPr>
          <p:nvPr>
            <p:ph idx="10"/>
          </p:nvPr>
        </p:nvSpPr>
        <p:spPr>
          <a:xfrm>
            <a:off x="251520" y="789780"/>
            <a:ext cx="8653037" cy="3808530"/>
          </a:xfrm>
          <a:custGeom>
            <a:avLst/>
            <a:gdLst>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0 w 8640960"/>
              <a:gd name="connsiteY4" fmla="*/ 0 h 3823075"/>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91440 w 8640960"/>
              <a:gd name="connsiteY4" fmla="*/ 91440 h 3823075"/>
              <a:gd name="connsiteX0" fmla="*/ 3451 w 8644411"/>
              <a:gd name="connsiteY0" fmla="*/ 0 h 3823075"/>
              <a:gd name="connsiteX1" fmla="*/ 8644411 w 8644411"/>
              <a:gd name="connsiteY1" fmla="*/ 0 h 3823075"/>
              <a:gd name="connsiteX2" fmla="*/ 8644411 w 8644411"/>
              <a:gd name="connsiteY2" fmla="*/ 3823075 h 3823075"/>
              <a:gd name="connsiteX3" fmla="*/ 3451 w 8644411"/>
              <a:gd name="connsiteY3" fmla="*/ 3823075 h 3823075"/>
              <a:gd name="connsiteX4" fmla="*/ 0 w 8644411"/>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8653037 w 8653037"/>
              <a:gd name="connsiteY1" fmla="*/ 672860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4574098 w 8653037"/>
              <a:gd name="connsiteY1" fmla="*/ 444775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6325260 w 8653037"/>
              <a:gd name="connsiteY2" fmla="*/ 34988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6325260 w 8653037"/>
              <a:gd name="connsiteY3" fmla="*/ 34988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850808 w 8653037"/>
              <a:gd name="connsiteY2" fmla="*/ 367138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47290 w 8653037"/>
              <a:gd name="connsiteY4" fmla="*/ 660435 h 3823075"/>
              <a:gd name="connsiteX5" fmla="*/ 5799049 w 8653037"/>
              <a:gd name="connsiteY5" fmla="*/ 686314 h 3823075"/>
              <a:gd name="connsiteX6" fmla="*/ 8653037 w 8653037"/>
              <a:gd name="connsiteY6" fmla="*/ 672860 h 3823075"/>
              <a:gd name="connsiteX7" fmla="*/ 8644411 w 8653037"/>
              <a:gd name="connsiteY7" fmla="*/ 3823075 h 3823075"/>
              <a:gd name="connsiteX8" fmla="*/ 3451 w 8653037"/>
              <a:gd name="connsiteY8" fmla="*/ 3823075 h 3823075"/>
              <a:gd name="connsiteX9" fmla="*/ 0 w 8653037"/>
              <a:gd name="connsiteY9" fmla="*/ 5176 h 3823075"/>
              <a:gd name="connsiteX10" fmla="*/ 3451 w 8653037"/>
              <a:gd name="connsiteY10" fmla="*/ 0 h 3823075"/>
              <a:gd name="connsiteX0" fmla="*/ 3451 w 8653037"/>
              <a:gd name="connsiteY0" fmla="*/ 0 h 3823075"/>
              <a:gd name="connsiteX1" fmla="*/ 5764543 w 8653037"/>
              <a:gd name="connsiteY1" fmla="*/ 47960 h 3823075"/>
              <a:gd name="connsiteX2" fmla="*/ 5807675 w 8653037"/>
              <a:gd name="connsiteY2" fmla="*/ 513786 h 3823075"/>
              <a:gd name="connsiteX3" fmla="*/ 5747290 w 8653037"/>
              <a:gd name="connsiteY3" fmla="*/ 660435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47290 w 8653037"/>
              <a:gd name="connsiteY2" fmla="*/ 660435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64544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633527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3451 w 8653037"/>
              <a:gd name="connsiteY7" fmla="*/ 633527 h 4456602"/>
              <a:gd name="connsiteX0" fmla="*/ 12077 w 8653037"/>
              <a:gd name="connsiteY0" fmla="*/ 21052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12077 w 8653037"/>
              <a:gd name="connsiteY7" fmla="*/ 21052 h 445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3037" h="4456602">
                <a:moveTo>
                  <a:pt x="12077" y="21052"/>
                </a:moveTo>
                <a:lnTo>
                  <a:pt x="5773170" y="0"/>
                </a:lnTo>
                <a:cubicBezTo>
                  <a:pt x="5773170" y="212785"/>
                  <a:pt x="5764544" y="1107056"/>
                  <a:pt x="5764544" y="1319841"/>
                </a:cubicBezTo>
                <a:lnTo>
                  <a:pt x="8653037" y="1306387"/>
                </a:lnTo>
                <a:cubicBezTo>
                  <a:pt x="8650162" y="2359334"/>
                  <a:pt x="8647286" y="3403655"/>
                  <a:pt x="8644411" y="4456602"/>
                </a:cubicBezTo>
                <a:lnTo>
                  <a:pt x="3451" y="4456602"/>
                </a:lnTo>
                <a:cubicBezTo>
                  <a:pt x="3451" y="3182244"/>
                  <a:pt x="0" y="638703"/>
                  <a:pt x="0" y="638703"/>
                </a:cubicBezTo>
                <a:lnTo>
                  <a:pt x="12077" y="21052"/>
                </a:lnTo>
                <a:close/>
              </a:path>
            </a:pathLst>
          </a:custGeom>
        </p:spPr>
        <p:txBody>
          <a:bodyPr/>
          <a:lstStyle>
            <a:lvl1pPr>
              <a:defRPr sz="3200"/>
            </a:lvl1pPr>
            <a:lvl2pPr>
              <a:defRPr sz="2800"/>
            </a:lvl2pPr>
            <a:lvl3pPr marL="0" indent="0">
              <a:buNone/>
              <a:tabLst>
                <a:tab pos="266700" algn="l"/>
              </a:tabLst>
              <a:defRPr sz="1600"/>
            </a:lvl3pPr>
            <a:lvl4pPr>
              <a:defRPr sz="2000"/>
            </a:lvl4pPr>
            <a:lvl5pPr>
              <a:defRPr sz="2000"/>
            </a:lvl5pPr>
            <a:lvl6pPr>
              <a:defRPr sz="2000"/>
            </a:lvl6pPr>
            <a:lvl7pPr>
              <a:defRPr sz="2000"/>
            </a:lvl7pPr>
            <a:lvl8pPr>
              <a:defRPr sz="2000"/>
            </a:lvl8pPr>
            <a:lvl9pPr>
              <a:defRPr sz="2000"/>
            </a:lvl9pPr>
          </a:lstStyle>
          <a:p>
            <a:pPr lvl="2"/>
            <a:endParaRPr lang="ru-RU" dirty="0"/>
          </a:p>
        </p:txBody>
      </p:sp>
    </p:spTree>
    <p:extLst>
      <p:ext uri="{BB962C8B-B14F-4D97-AF65-F5344CB8AC3E}">
        <p14:creationId xmlns:p14="http://schemas.microsoft.com/office/powerpoint/2010/main" val="4178524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8" name="Объект 2"/>
          <p:cNvSpPr>
            <a:spLocks noGrp="1"/>
          </p:cNvSpPr>
          <p:nvPr>
            <p:ph idx="1"/>
          </p:nvPr>
        </p:nvSpPr>
        <p:spPr>
          <a:xfrm>
            <a:off x="248068" y="138023"/>
            <a:ext cx="8653037" cy="4456602"/>
          </a:xfrm>
          <a:custGeom>
            <a:avLst/>
            <a:gdLst>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0 w 8640960"/>
              <a:gd name="connsiteY4" fmla="*/ 0 h 3823075"/>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91440 w 8640960"/>
              <a:gd name="connsiteY4" fmla="*/ 91440 h 3823075"/>
              <a:gd name="connsiteX0" fmla="*/ 3451 w 8644411"/>
              <a:gd name="connsiteY0" fmla="*/ 0 h 3823075"/>
              <a:gd name="connsiteX1" fmla="*/ 8644411 w 8644411"/>
              <a:gd name="connsiteY1" fmla="*/ 0 h 3823075"/>
              <a:gd name="connsiteX2" fmla="*/ 8644411 w 8644411"/>
              <a:gd name="connsiteY2" fmla="*/ 3823075 h 3823075"/>
              <a:gd name="connsiteX3" fmla="*/ 3451 w 8644411"/>
              <a:gd name="connsiteY3" fmla="*/ 3823075 h 3823075"/>
              <a:gd name="connsiteX4" fmla="*/ 0 w 8644411"/>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8653037 w 8653037"/>
              <a:gd name="connsiteY1" fmla="*/ 672860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4574098 w 8653037"/>
              <a:gd name="connsiteY1" fmla="*/ 444775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6325260 w 8653037"/>
              <a:gd name="connsiteY2" fmla="*/ 34988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6325260 w 8653037"/>
              <a:gd name="connsiteY3" fmla="*/ 34988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850808 w 8653037"/>
              <a:gd name="connsiteY2" fmla="*/ 367138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47290 w 8653037"/>
              <a:gd name="connsiteY4" fmla="*/ 660435 h 3823075"/>
              <a:gd name="connsiteX5" fmla="*/ 5799049 w 8653037"/>
              <a:gd name="connsiteY5" fmla="*/ 686314 h 3823075"/>
              <a:gd name="connsiteX6" fmla="*/ 8653037 w 8653037"/>
              <a:gd name="connsiteY6" fmla="*/ 672860 h 3823075"/>
              <a:gd name="connsiteX7" fmla="*/ 8644411 w 8653037"/>
              <a:gd name="connsiteY7" fmla="*/ 3823075 h 3823075"/>
              <a:gd name="connsiteX8" fmla="*/ 3451 w 8653037"/>
              <a:gd name="connsiteY8" fmla="*/ 3823075 h 3823075"/>
              <a:gd name="connsiteX9" fmla="*/ 0 w 8653037"/>
              <a:gd name="connsiteY9" fmla="*/ 5176 h 3823075"/>
              <a:gd name="connsiteX10" fmla="*/ 3451 w 8653037"/>
              <a:gd name="connsiteY10" fmla="*/ 0 h 3823075"/>
              <a:gd name="connsiteX0" fmla="*/ 3451 w 8653037"/>
              <a:gd name="connsiteY0" fmla="*/ 0 h 3823075"/>
              <a:gd name="connsiteX1" fmla="*/ 5764543 w 8653037"/>
              <a:gd name="connsiteY1" fmla="*/ 47960 h 3823075"/>
              <a:gd name="connsiteX2" fmla="*/ 5807675 w 8653037"/>
              <a:gd name="connsiteY2" fmla="*/ 513786 h 3823075"/>
              <a:gd name="connsiteX3" fmla="*/ 5747290 w 8653037"/>
              <a:gd name="connsiteY3" fmla="*/ 660435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47290 w 8653037"/>
              <a:gd name="connsiteY2" fmla="*/ 660435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64544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633527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3451 w 8653037"/>
              <a:gd name="connsiteY7" fmla="*/ 633527 h 4456602"/>
              <a:gd name="connsiteX0" fmla="*/ 12077 w 8653037"/>
              <a:gd name="connsiteY0" fmla="*/ 21052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12077 w 8653037"/>
              <a:gd name="connsiteY7" fmla="*/ 21052 h 445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3037" h="4456602">
                <a:moveTo>
                  <a:pt x="12077" y="21052"/>
                </a:moveTo>
                <a:lnTo>
                  <a:pt x="5773170" y="0"/>
                </a:lnTo>
                <a:cubicBezTo>
                  <a:pt x="5773170" y="212785"/>
                  <a:pt x="5764544" y="1107056"/>
                  <a:pt x="5764544" y="1319841"/>
                </a:cubicBezTo>
                <a:lnTo>
                  <a:pt x="8653037" y="1306387"/>
                </a:lnTo>
                <a:cubicBezTo>
                  <a:pt x="8650162" y="2359334"/>
                  <a:pt x="8647286" y="3403655"/>
                  <a:pt x="8644411" y="4456602"/>
                </a:cubicBezTo>
                <a:lnTo>
                  <a:pt x="3451" y="4456602"/>
                </a:lnTo>
                <a:cubicBezTo>
                  <a:pt x="3451" y="3182244"/>
                  <a:pt x="0" y="638703"/>
                  <a:pt x="0" y="638703"/>
                </a:cubicBezTo>
                <a:lnTo>
                  <a:pt x="12077" y="21052"/>
                </a:lnTo>
                <a:close/>
              </a:path>
            </a:pathLst>
          </a:custGeom>
        </p:spPr>
        <p:txBody>
          <a:bodyPr/>
          <a:lstStyle>
            <a:lvl1pPr>
              <a:defRPr sz="3200"/>
            </a:lvl1pPr>
            <a:lvl2pPr>
              <a:defRPr sz="2800"/>
            </a:lvl2pPr>
            <a:lvl3pPr marL="0" indent="0">
              <a:buNone/>
              <a:tabLst>
                <a:tab pos="266700" algn="l"/>
              </a:tabLst>
              <a:defRPr sz="1600"/>
            </a:lvl3pPr>
            <a:lvl4pPr>
              <a:defRPr sz="2000"/>
            </a:lvl4pPr>
            <a:lvl5pPr>
              <a:defRPr sz="2000"/>
            </a:lvl5pPr>
            <a:lvl6pPr>
              <a:defRPr sz="2000"/>
            </a:lvl6pPr>
            <a:lvl7pPr>
              <a:defRPr sz="2000"/>
            </a:lvl7pPr>
            <a:lvl8pPr>
              <a:defRPr sz="2000"/>
            </a:lvl8pPr>
            <a:lvl9pPr>
              <a:defRPr sz="2000"/>
            </a:lvl9pPr>
          </a:lstStyle>
          <a:p>
            <a:pPr lvl="2"/>
            <a:endParaRPr lang="ru-RU" dirty="0"/>
          </a:p>
        </p:txBody>
      </p:sp>
      <p:sp>
        <p:nvSpPr>
          <p:cNvPr id="9" name="Прямоугольник 8"/>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158319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spTree>
      <p:nvGrpSpPr>
        <p:cNvPr id="1" name=""/>
        <p:cNvGrpSpPr/>
        <p:nvPr/>
      </p:nvGrpSpPr>
      <p:grpSpPr>
        <a:xfrm>
          <a:off x="0" y="0"/>
          <a:ext cx="0" cy="0"/>
          <a:chOff x="0" y="0"/>
          <a:chExt cx="0" cy="0"/>
        </a:xfrm>
      </p:grpSpPr>
      <p:sp>
        <p:nvSpPr>
          <p:cNvPr id="7" name="Объект 2"/>
          <p:cNvSpPr>
            <a:spLocks noGrp="1"/>
          </p:cNvSpPr>
          <p:nvPr>
            <p:ph idx="1"/>
          </p:nvPr>
        </p:nvSpPr>
        <p:spPr>
          <a:xfrm>
            <a:off x="248068" y="138023"/>
            <a:ext cx="8653037" cy="4456602"/>
          </a:xfrm>
          <a:custGeom>
            <a:avLst/>
            <a:gdLst>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0 w 8640960"/>
              <a:gd name="connsiteY4" fmla="*/ 0 h 3823075"/>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91440 w 8640960"/>
              <a:gd name="connsiteY4" fmla="*/ 91440 h 3823075"/>
              <a:gd name="connsiteX0" fmla="*/ 3451 w 8644411"/>
              <a:gd name="connsiteY0" fmla="*/ 0 h 3823075"/>
              <a:gd name="connsiteX1" fmla="*/ 8644411 w 8644411"/>
              <a:gd name="connsiteY1" fmla="*/ 0 h 3823075"/>
              <a:gd name="connsiteX2" fmla="*/ 8644411 w 8644411"/>
              <a:gd name="connsiteY2" fmla="*/ 3823075 h 3823075"/>
              <a:gd name="connsiteX3" fmla="*/ 3451 w 8644411"/>
              <a:gd name="connsiteY3" fmla="*/ 3823075 h 3823075"/>
              <a:gd name="connsiteX4" fmla="*/ 0 w 8644411"/>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8653037 w 8653037"/>
              <a:gd name="connsiteY1" fmla="*/ 672860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4574098 w 8653037"/>
              <a:gd name="connsiteY1" fmla="*/ 444775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6325260 w 8653037"/>
              <a:gd name="connsiteY2" fmla="*/ 34988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6325260 w 8653037"/>
              <a:gd name="connsiteY3" fmla="*/ 34988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850808 w 8653037"/>
              <a:gd name="connsiteY2" fmla="*/ 367138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47290 w 8653037"/>
              <a:gd name="connsiteY4" fmla="*/ 660435 h 3823075"/>
              <a:gd name="connsiteX5" fmla="*/ 5799049 w 8653037"/>
              <a:gd name="connsiteY5" fmla="*/ 686314 h 3823075"/>
              <a:gd name="connsiteX6" fmla="*/ 8653037 w 8653037"/>
              <a:gd name="connsiteY6" fmla="*/ 672860 h 3823075"/>
              <a:gd name="connsiteX7" fmla="*/ 8644411 w 8653037"/>
              <a:gd name="connsiteY7" fmla="*/ 3823075 h 3823075"/>
              <a:gd name="connsiteX8" fmla="*/ 3451 w 8653037"/>
              <a:gd name="connsiteY8" fmla="*/ 3823075 h 3823075"/>
              <a:gd name="connsiteX9" fmla="*/ 0 w 8653037"/>
              <a:gd name="connsiteY9" fmla="*/ 5176 h 3823075"/>
              <a:gd name="connsiteX10" fmla="*/ 3451 w 8653037"/>
              <a:gd name="connsiteY10" fmla="*/ 0 h 3823075"/>
              <a:gd name="connsiteX0" fmla="*/ 3451 w 8653037"/>
              <a:gd name="connsiteY0" fmla="*/ 0 h 3823075"/>
              <a:gd name="connsiteX1" fmla="*/ 5764543 w 8653037"/>
              <a:gd name="connsiteY1" fmla="*/ 47960 h 3823075"/>
              <a:gd name="connsiteX2" fmla="*/ 5807675 w 8653037"/>
              <a:gd name="connsiteY2" fmla="*/ 513786 h 3823075"/>
              <a:gd name="connsiteX3" fmla="*/ 5747290 w 8653037"/>
              <a:gd name="connsiteY3" fmla="*/ 660435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47290 w 8653037"/>
              <a:gd name="connsiteY2" fmla="*/ 660435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64544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633527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3451 w 8653037"/>
              <a:gd name="connsiteY7" fmla="*/ 633527 h 4456602"/>
              <a:gd name="connsiteX0" fmla="*/ 12077 w 8653037"/>
              <a:gd name="connsiteY0" fmla="*/ 21052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12077 w 8653037"/>
              <a:gd name="connsiteY7" fmla="*/ 21052 h 445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3037" h="4456602">
                <a:moveTo>
                  <a:pt x="12077" y="21052"/>
                </a:moveTo>
                <a:lnTo>
                  <a:pt x="5773170" y="0"/>
                </a:lnTo>
                <a:cubicBezTo>
                  <a:pt x="5773170" y="212785"/>
                  <a:pt x="5764544" y="1107056"/>
                  <a:pt x="5764544" y="1319841"/>
                </a:cubicBezTo>
                <a:lnTo>
                  <a:pt x="8653037" y="1306387"/>
                </a:lnTo>
                <a:cubicBezTo>
                  <a:pt x="8650162" y="2359334"/>
                  <a:pt x="8647286" y="3403655"/>
                  <a:pt x="8644411" y="4456602"/>
                </a:cubicBezTo>
                <a:lnTo>
                  <a:pt x="3451" y="4456602"/>
                </a:lnTo>
                <a:cubicBezTo>
                  <a:pt x="3451" y="3182244"/>
                  <a:pt x="0" y="638703"/>
                  <a:pt x="0" y="638703"/>
                </a:cubicBezTo>
                <a:lnTo>
                  <a:pt x="12077" y="21052"/>
                </a:lnTo>
                <a:close/>
              </a:path>
            </a:pathLst>
          </a:custGeom>
        </p:spPr>
        <p:txBody>
          <a:bodyPr/>
          <a:lstStyle>
            <a:lvl1pPr>
              <a:defRPr sz="3200"/>
            </a:lvl1pPr>
            <a:lvl2pPr>
              <a:defRPr sz="2800"/>
            </a:lvl2pPr>
            <a:lvl3pPr marL="0" indent="0">
              <a:buNone/>
              <a:tabLst>
                <a:tab pos="266700" algn="l"/>
              </a:tabLst>
              <a:defRPr sz="1600"/>
            </a:lvl3pPr>
            <a:lvl4pPr>
              <a:defRPr sz="2000"/>
            </a:lvl4pPr>
            <a:lvl5pPr>
              <a:defRPr sz="2000"/>
            </a:lvl5pPr>
            <a:lvl6pPr>
              <a:defRPr sz="2000"/>
            </a:lvl6pPr>
            <a:lvl7pPr>
              <a:defRPr sz="2000"/>
            </a:lvl7pPr>
            <a:lvl8pPr>
              <a:defRPr sz="2000"/>
            </a:lvl8pPr>
            <a:lvl9pPr>
              <a:defRPr sz="2000"/>
            </a:lvl9pPr>
          </a:lstStyle>
          <a:p>
            <a:pPr lvl="2"/>
            <a:endParaRPr lang="ru-RU" dirty="0"/>
          </a:p>
        </p:txBody>
      </p:sp>
      <p:sp>
        <p:nvSpPr>
          <p:cNvPr id="8" name="Прямоугольник 7"/>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985680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sp>
        <p:nvSpPr>
          <p:cNvPr id="7" name="Объект 2"/>
          <p:cNvSpPr>
            <a:spLocks noGrp="1"/>
          </p:cNvSpPr>
          <p:nvPr>
            <p:ph idx="1"/>
          </p:nvPr>
        </p:nvSpPr>
        <p:spPr>
          <a:xfrm>
            <a:off x="248068" y="138023"/>
            <a:ext cx="8653037" cy="4456602"/>
          </a:xfrm>
          <a:custGeom>
            <a:avLst/>
            <a:gdLst>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0 w 8640960"/>
              <a:gd name="connsiteY4" fmla="*/ 0 h 3823075"/>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91440 w 8640960"/>
              <a:gd name="connsiteY4" fmla="*/ 91440 h 3823075"/>
              <a:gd name="connsiteX0" fmla="*/ 3451 w 8644411"/>
              <a:gd name="connsiteY0" fmla="*/ 0 h 3823075"/>
              <a:gd name="connsiteX1" fmla="*/ 8644411 w 8644411"/>
              <a:gd name="connsiteY1" fmla="*/ 0 h 3823075"/>
              <a:gd name="connsiteX2" fmla="*/ 8644411 w 8644411"/>
              <a:gd name="connsiteY2" fmla="*/ 3823075 h 3823075"/>
              <a:gd name="connsiteX3" fmla="*/ 3451 w 8644411"/>
              <a:gd name="connsiteY3" fmla="*/ 3823075 h 3823075"/>
              <a:gd name="connsiteX4" fmla="*/ 0 w 8644411"/>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8653037 w 8653037"/>
              <a:gd name="connsiteY1" fmla="*/ 672860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4574098 w 8653037"/>
              <a:gd name="connsiteY1" fmla="*/ 444775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6325260 w 8653037"/>
              <a:gd name="connsiteY2" fmla="*/ 34988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6325260 w 8653037"/>
              <a:gd name="connsiteY3" fmla="*/ 34988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850808 w 8653037"/>
              <a:gd name="connsiteY2" fmla="*/ 367138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47290 w 8653037"/>
              <a:gd name="connsiteY4" fmla="*/ 660435 h 3823075"/>
              <a:gd name="connsiteX5" fmla="*/ 5799049 w 8653037"/>
              <a:gd name="connsiteY5" fmla="*/ 686314 h 3823075"/>
              <a:gd name="connsiteX6" fmla="*/ 8653037 w 8653037"/>
              <a:gd name="connsiteY6" fmla="*/ 672860 h 3823075"/>
              <a:gd name="connsiteX7" fmla="*/ 8644411 w 8653037"/>
              <a:gd name="connsiteY7" fmla="*/ 3823075 h 3823075"/>
              <a:gd name="connsiteX8" fmla="*/ 3451 w 8653037"/>
              <a:gd name="connsiteY8" fmla="*/ 3823075 h 3823075"/>
              <a:gd name="connsiteX9" fmla="*/ 0 w 8653037"/>
              <a:gd name="connsiteY9" fmla="*/ 5176 h 3823075"/>
              <a:gd name="connsiteX10" fmla="*/ 3451 w 8653037"/>
              <a:gd name="connsiteY10" fmla="*/ 0 h 3823075"/>
              <a:gd name="connsiteX0" fmla="*/ 3451 w 8653037"/>
              <a:gd name="connsiteY0" fmla="*/ 0 h 3823075"/>
              <a:gd name="connsiteX1" fmla="*/ 5764543 w 8653037"/>
              <a:gd name="connsiteY1" fmla="*/ 47960 h 3823075"/>
              <a:gd name="connsiteX2" fmla="*/ 5807675 w 8653037"/>
              <a:gd name="connsiteY2" fmla="*/ 513786 h 3823075"/>
              <a:gd name="connsiteX3" fmla="*/ 5747290 w 8653037"/>
              <a:gd name="connsiteY3" fmla="*/ 660435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47290 w 8653037"/>
              <a:gd name="connsiteY2" fmla="*/ 660435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64544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633527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3451 w 8653037"/>
              <a:gd name="connsiteY7" fmla="*/ 633527 h 4456602"/>
              <a:gd name="connsiteX0" fmla="*/ 12077 w 8653037"/>
              <a:gd name="connsiteY0" fmla="*/ 21052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12077 w 8653037"/>
              <a:gd name="connsiteY7" fmla="*/ 21052 h 445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3037" h="4456602">
                <a:moveTo>
                  <a:pt x="12077" y="21052"/>
                </a:moveTo>
                <a:lnTo>
                  <a:pt x="5773170" y="0"/>
                </a:lnTo>
                <a:cubicBezTo>
                  <a:pt x="5773170" y="212785"/>
                  <a:pt x="5764544" y="1107056"/>
                  <a:pt x="5764544" y="1319841"/>
                </a:cubicBezTo>
                <a:lnTo>
                  <a:pt x="8653037" y="1306387"/>
                </a:lnTo>
                <a:cubicBezTo>
                  <a:pt x="8650162" y="2359334"/>
                  <a:pt x="8647286" y="3403655"/>
                  <a:pt x="8644411" y="4456602"/>
                </a:cubicBezTo>
                <a:lnTo>
                  <a:pt x="3451" y="4456602"/>
                </a:lnTo>
                <a:cubicBezTo>
                  <a:pt x="3451" y="3182244"/>
                  <a:pt x="0" y="638703"/>
                  <a:pt x="0" y="638703"/>
                </a:cubicBezTo>
                <a:lnTo>
                  <a:pt x="12077" y="21052"/>
                </a:lnTo>
                <a:close/>
              </a:path>
            </a:pathLst>
          </a:custGeom>
        </p:spPr>
        <p:txBody>
          <a:bodyPr/>
          <a:lstStyle>
            <a:lvl1pPr>
              <a:defRPr sz="3200"/>
            </a:lvl1pPr>
            <a:lvl2pPr>
              <a:defRPr sz="2800"/>
            </a:lvl2pPr>
            <a:lvl3pPr marL="0" indent="0">
              <a:buNone/>
              <a:tabLst>
                <a:tab pos="266700" algn="l"/>
              </a:tabLst>
              <a:defRPr sz="1600"/>
            </a:lvl3pPr>
            <a:lvl4pPr>
              <a:defRPr sz="2000"/>
            </a:lvl4pPr>
            <a:lvl5pPr>
              <a:defRPr sz="2000"/>
            </a:lvl5pPr>
            <a:lvl6pPr>
              <a:defRPr sz="2000"/>
            </a:lvl6pPr>
            <a:lvl7pPr>
              <a:defRPr sz="2000"/>
            </a:lvl7pPr>
            <a:lvl8pPr>
              <a:defRPr sz="2000"/>
            </a:lvl8pPr>
            <a:lvl9pPr>
              <a:defRPr sz="2000"/>
            </a:lvl9pPr>
          </a:lstStyle>
          <a:p>
            <a:pPr lvl="2"/>
            <a:endParaRPr lang="ru-RU" dirty="0"/>
          </a:p>
        </p:txBody>
      </p:sp>
      <p:sp>
        <p:nvSpPr>
          <p:cNvPr id="8" name="Прямоугольник 7"/>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929106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aseline="0"/>
            </a:lvl1pPr>
          </a:lstStyle>
          <a:p>
            <a:r>
              <a:rPr lang="ru-RU" dirty="0"/>
              <a:t>Образец заголовка</a:t>
            </a:r>
          </a:p>
        </p:txBody>
      </p:sp>
      <p:sp>
        <p:nvSpPr>
          <p:cNvPr id="3" name="Дата 2"/>
          <p:cNvSpPr>
            <a:spLocks noGrp="1"/>
          </p:cNvSpPr>
          <p:nvPr>
            <p:ph type="dt" sz="half" idx="10"/>
          </p:nvPr>
        </p:nvSpPr>
        <p:spPr/>
        <p:txBody>
          <a:bodyPr/>
          <a:lstStyle>
            <a:lvl1pPr>
              <a:defRPr/>
            </a:lvl1pPr>
          </a:lstStyle>
          <a:p>
            <a:r>
              <a:rPr lang="ru-RU" dirty="0"/>
              <a:t>дата</a:t>
            </a:r>
          </a:p>
        </p:txBody>
      </p:sp>
    </p:spTree>
    <p:extLst>
      <p:ext uri="{BB962C8B-B14F-4D97-AF65-F5344CB8AC3E}">
        <p14:creationId xmlns:p14="http://schemas.microsoft.com/office/powerpoint/2010/main" val="3485782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DB90F39-4228-42C0-A57B-1548E0FD45A8}"/>
              </a:ext>
            </a:extLst>
          </p:cNvPr>
          <p:cNvSpPr txBox="1">
            <a:spLocks/>
          </p:cNvSpPr>
          <p:nvPr userDrawn="1"/>
        </p:nvSpPr>
        <p:spPr>
          <a:xfrm>
            <a:off x="6178551" y="346472"/>
            <a:ext cx="2752725" cy="379809"/>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1350" b="1" u="sng" dirty="0">
                <a:solidFill>
                  <a:srgbClr val="49A9EF"/>
                </a:solidFill>
                <a:latin typeface="Proxima Nova" charset="0"/>
                <a:ea typeface="Proxima Nova" charset="0"/>
                <a:cs typeface="Proxima Nova" charset="0"/>
              </a:rPr>
              <a:t>school.glavbukh.ru</a:t>
            </a:r>
          </a:p>
        </p:txBody>
      </p:sp>
      <p:sp>
        <p:nvSpPr>
          <p:cNvPr id="2" name="Title 1"/>
          <p:cNvSpPr>
            <a:spLocks noGrp="1"/>
          </p:cNvSpPr>
          <p:nvPr>
            <p:ph type="title"/>
          </p:nvPr>
        </p:nvSpPr>
        <p:spPr>
          <a:xfrm>
            <a:off x="522517" y="1061941"/>
            <a:ext cx="7346239" cy="858300"/>
          </a:xfrm>
        </p:spPr>
        <p:txBody>
          <a:bodyPr anchor="t"/>
          <a:lstStyle>
            <a:lvl1pPr algn="l">
              <a:defRPr sz="3000" b="1" cap="none">
                <a:solidFill>
                  <a:schemeClr val="tx1"/>
                </a:solidFill>
                <a:latin typeface="Proxima Nova" charset="0"/>
                <a:ea typeface="Proxima Nova" charset="0"/>
                <a:cs typeface="Proxima Nova" charset="0"/>
              </a:defRPr>
            </a:lvl1pPr>
          </a:lstStyle>
          <a:p>
            <a:r>
              <a:rPr lang="ru-RU"/>
              <a:t>Образец заголовка</a:t>
            </a:r>
            <a:endParaRPr lang="en-US" dirty="0"/>
          </a:p>
        </p:txBody>
      </p:sp>
      <p:sp>
        <p:nvSpPr>
          <p:cNvPr id="3" name="Content Placeholder 2"/>
          <p:cNvSpPr>
            <a:spLocks noGrp="1"/>
          </p:cNvSpPr>
          <p:nvPr>
            <p:ph idx="1"/>
          </p:nvPr>
        </p:nvSpPr>
        <p:spPr>
          <a:xfrm>
            <a:off x="522516" y="2155373"/>
            <a:ext cx="8229600" cy="2537459"/>
          </a:xfrm>
        </p:spPr>
        <p:txBody>
          <a:bodyPr>
            <a:normAutofit/>
          </a:bodyPr>
          <a:lstStyle>
            <a:lvl1pPr marL="0" indent="0" algn="l">
              <a:buNone/>
              <a:defRPr sz="1500">
                <a:latin typeface="Proxima Nova" charset="0"/>
                <a:ea typeface="Proxima Nova" charset="0"/>
                <a:cs typeface="Proxima Nova" charset="0"/>
              </a:defRPr>
            </a:lvl1pPr>
            <a:lvl2pPr algn="l">
              <a:defRPr>
                <a:latin typeface="Arial"/>
                <a:cs typeface="Arial"/>
              </a:defRPr>
            </a:lvl2pPr>
            <a:lvl3pPr algn="l">
              <a:defRPr>
                <a:latin typeface="Arial"/>
                <a:cs typeface="Arial"/>
              </a:defRPr>
            </a:lvl3pPr>
            <a:lvl4pPr algn="l">
              <a:defRPr>
                <a:latin typeface="Arial"/>
                <a:cs typeface="Arial"/>
              </a:defRPr>
            </a:lvl4pPr>
            <a:lvl5pPr algn="l">
              <a:defRPr>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4009649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5F5674-E198-422D-B65B-F40620C7B556}" type="datetimeFigureOut">
              <a:rPr kumimoji="0" lang="ru-RU" sz="3200" b="0" i="0" u="none" strike="noStrike" kern="1200" cap="none" spc="0" normalizeH="0" baseline="0" noProof="0" smtClean="0">
                <a:ln>
                  <a:noFill/>
                </a:ln>
                <a:solidFill>
                  <a:srgbClr val="C00000"/>
                </a:solidFill>
                <a:effectLst>
                  <a:outerShdw blurRad="38100" dist="38100" dir="2700000" algn="tl">
                    <a:srgbClr val="000000">
                      <a:alpha val="43137"/>
                    </a:srgbClr>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01.12.2021</a:t>
            </a:fld>
            <a:endParaRPr kumimoji="0" lang="ru-RU"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7FB90-D855-4DF6-8EB3-697D1DEA1F43}" type="slidenum">
              <a:rPr kumimoji="0" lang="ru-RU"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54435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023" y="195486"/>
            <a:ext cx="8939977" cy="494755"/>
          </a:xfrm>
        </p:spPr>
        <p:txBody>
          <a:bodyPr anchor="b"/>
          <a:lstStyle>
            <a:lvl1pPr algn="l">
              <a:defRPr lang="ru-RU" altLang="ru-RU" sz="3200" kern="1200" dirty="0">
                <a:solidFill>
                  <a:srgbClr val="C00000"/>
                </a:solidFill>
                <a:effectLst>
                  <a:outerShdw blurRad="38100" dist="38100" dir="2700000" algn="tl">
                    <a:srgbClr val="000000">
                      <a:alpha val="43137"/>
                    </a:srgbClr>
                  </a:outerShdw>
                </a:effectLst>
                <a:latin typeface="+mn-lt"/>
                <a:ea typeface="+mj-ea"/>
                <a:cs typeface="+mj-cs"/>
              </a:defRPr>
            </a:lvl1pPr>
          </a:lstStyle>
          <a:p>
            <a:endParaRPr lang="ru-RU" dirty="0"/>
          </a:p>
        </p:txBody>
      </p:sp>
      <p:sp>
        <p:nvSpPr>
          <p:cNvPr id="4" name="Прямоугольник с одним вырезанным углом 3"/>
          <p:cNvSpPr/>
          <p:nvPr userDrawn="1"/>
        </p:nvSpPr>
        <p:spPr>
          <a:xfrm>
            <a:off x="204023" y="789780"/>
            <a:ext cx="8696013" cy="3870202"/>
          </a:xfrm>
          <a:custGeom>
            <a:avLst/>
            <a:gdLst>
              <a:gd name="connsiteX0" fmla="*/ 0 w 914400"/>
              <a:gd name="connsiteY0" fmla="*/ 0 h 914400"/>
              <a:gd name="connsiteX1" fmla="*/ 641223 w 914400"/>
              <a:gd name="connsiteY1" fmla="*/ 0 h 914400"/>
              <a:gd name="connsiteX2" fmla="*/ 914400 w 914400"/>
              <a:gd name="connsiteY2" fmla="*/ 273177 h 914400"/>
              <a:gd name="connsiteX3" fmla="*/ 914400 w 914400"/>
              <a:gd name="connsiteY3" fmla="*/ 914400 h 914400"/>
              <a:gd name="connsiteX4" fmla="*/ 0 w 914400"/>
              <a:gd name="connsiteY4" fmla="*/ 914400 h 914400"/>
              <a:gd name="connsiteX5" fmla="*/ 0 w 914400"/>
              <a:gd name="connsiteY5" fmla="*/ 0 h 914400"/>
              <a:gd name="connsiteX0" fmla="*/ 0 w 914400"/>
              <a:gd name="connsiteY0" fmla="*/ 0 h 914400"/>
              <a:gd name="connsiteX1" fmla="*/ 641223 w 914400"/>
              <a:gd name="connsiteY1" fmla="*/ 0 h 914400"/>
              <a:gd name="connsiteX2" fmla="*/ 747690 w 914400"/>
              <a:gd name="connsiteY2" fmla="*/ 118513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641223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888806 w 914400"/>
              <a:gd name="connsiteY3" fmla="*/ 154965 h 914400"/>
              <a:gd name="connsiteX4" fmla="*/ 914400 w 914400"/>
              <a:gd name="connsiteY4" fmla="*/ 914400 h 914400"/>
              <a:gd name="connsiteX5" fmla="*/ 0 w 914400"/>
              <a:gd name="connsiteY5" fmla="*/ 914400 h 914400"/>
              <a:gd name="connsiteX6" fmla="*/ 0 w 914400"/>
              <a:gd name="connsiteY6" fmla="*/ 0 h 914400"/>
              <a:gd name="connsiteX0" fmla="*/ 0 w 889688"/>
              <a:gd name="connsiteY0" fmla="*/ 0 h 914400"/>
              <a:gd name="connsiteX1" fmla="*/ 594447 w 889688"/>
              <a:gd name="connsiteY1" fmla="*/ 0 h 914400"/>
              <a:gd name="connsiteX2" fmla="*/ 644173 w 889688"/>
              <a:gd name="connsiteY2" fmla="*/ 265162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688" h="914400">
                <a:moveTo>
                  <a:pt x="0" y="0"/>
                </a:moveTo>
                <a:lnTo>
                  <a:pt x="594447" y="0"/>
                </a:lnTo>
                <a:cubicBezTo>
                  <a:pt x="594254" y="52380"/>
                  <a:pt x="594060" y="104761"/>
                  <a:pt x="593867" y="157141"/>
                </a:cubicBezTo>
                <a:lnTo>
                  <a:pt x="888806" y="154965"/>
                </a:lnTo>
                <a:lnTo>
                  <a:pt x="889688" y="914400"/>
                </a:lnTo>
                <a:lnTo>
                  <a:pt x="0" y="914400"/>
                </a:lnTo>
                <a:lnTo>
                  <a:pt x="0" y="0"/>
                </a:lnTo>
                <a:close/>
              </a:path>
            </a:pathLst>
          </a:custGeom>
          <a:solidFill>
            <a:schemeClr val="bg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rmAutofit/>
          </a:bodyPr>
          <a:lstStyle/>
          <a:p>
            <a:pPr algn="ctr"/>
            <a:endParaRPr lang="ru-RU" dirty="0"/>
          </a:p>
        </p:txBody>
      </p:sp>
      <p:sp>
        <p:nvSpPr>
          <p:cNvPr id="7" name="Текст 6"/>
          <p:cNvSpPr>
            <a:spLocks noGrp="1"/>
          </p:cNvSpPr>
          <p:nvPr>
            <p:ph type="body" sz="quarter" idx="10" hasCustomPrompt="1"/>
          </p:nvPr>
        </p:nvSpPr>
        <p:spPr>
          <a:xfrm>
            <a:off x="204023" y="789780"/>
            <a:ext cx="8939977" cy="3798194"/>
          </a:xfrm>
          <a:prstGeom prst="rect">
            <a:avLst/>
          </a:prstGeom>
        </p:spPr>
        <p:txBody>
          <a:bodyPr/>
          <a:lstStyle>
            <a:lvl1pPr marL="0" indent="0">
              <a:buNone/>
              <a:defRPr/>
            </a:lvl1pPr>
          </a:lstStyle>
          <a:p>
            <a:pPr lvl="0"/>
            <a:r>
              <a:rPr lang="ru-RU" dirty="0"/>
              <a:t>текст</a:t>
            </a:r>
          </a:p>
        </p:txBody>
      </p:sp>
    </p:spTree>
    <p:extLst>
      <p:ext uri="{BB962C8B-B14F-4D97-AF65-F5344CB8AC3E}">
        <p14:creationId xmlns:p14="http://schemas.microsoft.com/office/powerpoint/2010/main" val="2351280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5F5674-E198-422D-B65B-F40620C7B556}" type="datetimeFigureOut">
              <a:rPr kumimoji="0" lang="ru-RU" sz="3200" b="0" i="0" u="none" strike="noStrike" kern="1200" cap="none" spc="0" normalizeH="0" baseline="0" noProof="0" smtClean="0">
                <a:ln>
                  <a:noFill/>
                </a:ln>
                <a:solidFill>
                  <a:srgbClr val="C00000"/>
                </a:solidFill>
                <a:effectLst>
                  <a:outerShdw blurRad="38100" dist="38100" dir="2700000" algn="tl">
                    <a:srgbClr val="000000">
                      <a:alpha val="43137"/>
                    </a:srgbClr>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01.12.2021</a:t>
            </a:fld>
            <a:endParaRPr kumimoji="0" lang="ru-RU"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7FB90-D855-4DF6-8EB3-697D1DEA1F43}" type="slidenum">
              <a:rPr kumimoji="0" lang="ru-RU"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1146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023" y="195486"/>
            <a:ext cx="8939977" cy="494755"/>
          </a:xfrm>
        </p:spPr>
        <p:txBody>
          <a:bodyPr anchor="b"/>
          <a:lstStyle>
            <a:lvl1pPr algn="l">
              <a:defRPr lang="ru-RU" altLang="ru-RU" sz="3200" kern="1200" dirty="0">
                <a:solidFill>
                  <a:srgbClr val="C00000"/>
                </a:solidFill>
                <a:effectLst>
                  <a:outerShdw blurRad="38100" dist="38100" dir="2700000" algn="tl">
                    <a:srgbClr val="000000">
                      <a:alpha val="43137"/>
                    </a:srgbClr>
                  </a:outerShdw>
                </a:effectLst>
                <a:latin typeface="+mn-lt"/>
                <a:ea typeface="+mj-ea"/>
                <a:cs typeface="+mj-cs"/>
              </a:defRPr>
            </a:lvl1pPr>
          </a:lstStyle>
          <a:p>
            <a:endParaRPr lang="ru-RU" dirty="0"/>
          </a:p>
        </p:txBody>
      </p:sp>
      <p:sp>
        <p:nvSpPr>
          <p:cNvPr id="4" name="Прямоугольник с одним вырезанным углом 3"/>
          <p:cNvSpPr/>
          <p:nvPr userDrawn="1"/>
        </p:nvSpPr>
        <p:spPr>
          <a:xfrm>
            <a:off x="204023" y="789780"/>
            <a:ext cx="8696013" cy="3870202"/>
          </a:xfrm>
          <a:custGeom>
            <a:avLst/>
            <a:gdLst>
              <a:gd name="connsiteX0" fmla="*/ 0 w 914400"/>
              <a:gd name="connsiteY0" fmla="*/ 0 h 914400"/>
              <a:gd name="connsiteX1" fmla="*/ 641223 w 914400"/>
              <a:gd name="connsiteY1" fmla="*/ 0 h 914400"/>
              <a:gd name="connsiteX2" fmla="*/ 914400 w 914400"/>
              <a:gd name="connsiteY2" fmla="*/ 273177 h 914400"/>
              <a:gd name="connsiteX3" fmla="*/ 914400 w 914400"/>
              <a:gd name="connsiteY3" fmla="*/ 914400 h 914400"/>
              <a:gd name="connsiteX4" fmla="*/ 0 w 914400"/>
              <a:gd name="connsiteY4" fmla="*/ 914400 h 914400"/>
              <a:gd name="connsiteX5" fmla="*/ 0 w 914400"/>
              <a:gd name="connsiteY5" fmla="*/ 0 h 914400"/>
              <a:gd name="connsiteX0" fmla="*/ 0 w 914400"/>
              <a:gd name="connsiteY0" fmla="*/ 0 h 914400"/>
              <a:gd name="connsiteX1" fmla="*/ 641223 w 914400"/>
              <a:gd name="connsiteY1" fmla="*/ 0 h 914400"/>
              <a:gd name="connsiteX2" fmla="*/ 747690 w 914400"/>
              <a:gd name="connsiteY2" fmla="*/ 118513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641223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888806 w 914400"/>
              <a:gd name="connsiteY3" fmla="*/ 154965 h 914400"/>
              <a:gd name="connsiteX4" fmla="*/ 914400 w 914400"/>
              <a:gd name="connsiteY4" fmla="*/ 914400 h 914400"/>
              <a:gd name="connsiteX5" fmla="*/ 0 w 914400"/>
              <a:gd name="connsiteY5" fmla="*/ 914400 h 914400"/>
              <a:gd name="connsiteX6" fmla="*/ 0 w 914400"/>
              <a:gd name="connsiteY6" fmla="*/ 0 h 914400"/>
              <a:gd name="connsiteX0" fmla="*/ 0 w 889688"/>
              <a:gd name="connsiteY0" fmla="*/ 0 h 914400"/>
              <a:gd name="connsiteX1" fmla="*/ 594447 w 889688"/>
              <a:gd name="connsiteY1" fmla="*/ 0 h 914400"/>
              <a:gd name="connsiteX2" fmla="*/ 644173 w 889688"/>
              <a:gd name="connsiteY2" fmla="*/ 265162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688" h="914400">
                <a:moveTo>
                  <a:pt x="0" y="0"/>
                </a:moveTo>
                <a:lnTo>
                  <a:pt x="594447" y="0"/>
                </a:lnTo>
                <a:cubicBezTo>
                  <a:pt x="594254" y="52380"/>
                  <a:pt x="594060" y="104761"/>
                  <a:pt x="593867" y="157141"/>
                </a:cubicBezTo>
                <a:lnTo>
                  <a:pt x="888806" y="154965"/>
                </a:lnTo>
                <a:lnTo>
                  <a:pt x="889688" y="914400"/>
                </a:lnTo>
                <a:lnTo>
                  <a:pt x="0" y="914400"/>
                </a:lnTo>
                <a:lnTo>
                  <a:pt x="0" y="0"/>
                </a:lnTo>
                <a:close/>
              </a:path>
            </a:pathLst>
          </a:custGeom>
          <a:solidFill>
            <a:schemeClr val="bg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rmAutofit/>
          </a:bodyPr>
          <a:lstStyle/>
          <a:p>
            <a:pPr algn="ctr"/>
            <a:endParaRPr lang="ru-RU" dirty="0"/>
          </a:p>
        </p:txBody>
      </p:sp>
      <p:sp>
        <p:nvSpPr>
          <p:cNvPr id="7" name="Текст 6"/>
          <p:cNvSpPr>
            <a:spLocks noGrp="1"/>
          </p:cNvSpPr>
          <p:nvPr>
            <p:ph type="body" sz="quarter" idx="10" hasCustomPrompt="1"/>
          </p:nvPr>
        </p:nvSpPr>
        <p:spPr>
          <a:xfrm>
            <a:off x="204023" y="789780"/>
            <a:ext cx="8939977" cy="3798194"/>
          </a:xfrm>
          <a:prstGeom prst="rect">
            <a:avLst/>
          </a:prstGeom>
        </p:spPr>
        <p:txBody>
          <a:bodyPr/>
          <a:lstStyle>
            <a:lvl1pPr marL="0" indent="0">
              <a:buNone/>
              <a:defRPr/>
            </a:lvl1pPr>
          </a:lstStyle>
          <a:p>
            <a:pPr lvl="0"/>
            <a:r>
              <a:rPr lang="ru-RU" dirty="0"/>
              <a:t>текст</a:t>
            </a:r>
          </a:p>
        </p:txBody>
      </p:sp>
      <p:sp>
        <p:nvSpPr>
          <p:cNvPr id="5" name="Прямоугольник 4"/>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91647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023" y="195486"/>
            <a:ext cx="8939977" cy="494755"/>
          </a:xfrm>
        </p:spPr>
        <p:txBody>
          <a:bodyPr anchor="b"/>
          <a:lstStyle>
            <a:lvl1pPr algn="l">
              <a:defRPr lang="ru-RU" altLang="ru-RU" sz="3200" kern="1200" dirty="0">
                <a:solidFill>
                  <a:srgbClr val="C00000"/>
                </a:solidFill>
                <a:effectLst>
                  <a:outerShdw blurRad="38100" dist="38100" dir="2700000" algn="tl">
                    <a:srgbClr val="000000">
                      <a:alpha val="43137"/>
                    </a:srgbClr>
                  </a:outerShdw>
                </a:effectLst>
                <a:latin typeface="+mn-lt"/>
                <a:ea typeface="+mj-ea"/>
                <a:cs typeface="+mj-cs"/>
              </a:defRPr>
            </a:lvl1pPr>
          </a:lstStyle>
          <a:p>
            <a:endParaRPr lang="ru-RU" dirty="0"/>
          </a:p>
        </p:txBody>
      </p:sp>
      <p:sp>
        <p:nvSpPr>
          <p:cNvPr id="4" name="Прямоугольник с одним вырезанным углом 3"/>
          <p:cNvSpPr/>
          <p:nvPr userDrawn="1"/>
        </p:nvSpPr>
        <p:spPr>
          <a:xfrm>
            <a:off x="204023" y="789780"/>
            <a:ext cx="8696013" cy="3870202"/>
          </a:xfrm>
          <a:custGeom>
            <a:avLst/>
            <a:gdLst>
              <a:gd name="connsiteX0" fmla="*/ 0 w 914400"/>
              <a:gd name="connsiteY0" fmla="*/ 0 h 914400"/>
              <a:gd name="connsiteX1" fmla="*/ 641223 w 914400"/>
              <a:gd name="connsiteY1" fmla="*/ 0 h 914400"/>
              <a:gd name="connsiteX2" fmla="*/ 914400 w 914400"/>
              <a:gd name="connsiteY2" fmla="*/ 273177 h 914400"/>
              <a:gd name="connsiteX3" fmla="*/ 914400 w 914400"/>
              <a:gd name="connsiteY3" fmla="*/ 914400 h 914400"/>
              <a:gd name="connsiteX4" fmla="*/ 0 w 914400"/>
              <a:gd name="connsiteY4" fmla="*/ 914400 h 914400"/>
              <a:gd name="connsiteX5" fmla="*/ 0 w 914400"/>
              <a:gd name="connsiteY5" fmla="*/ 0 h 914400"/>
              <a:gd name="connsiteX0" fmla="*/ 0 w 914400"/>
              <a:gd name="connsiteY0" fmla="*/ 0 h 914400"/>
              <a:gd name="connsiteX1" fmla="*/ 641223 w 914400"/>
              <a:gd name="connsiteY1" fmla="*/ 0 h 914400"/>
              <a:gd name="connsiteX2" fmla="*/ 747690 w 914400"/>
              <a:gd name="connsiteY2" fmla="*/ 118513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641223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888806 w 914400"/>
              <a:gd name="connsiteY3" fmla="*/ 154965 h 914400"/>
              <a:gd name="connsiteX4" fmla="*/ 914400 w 914400"/>
              <a:gd name="connsiteY4" fmla="*/ 914400 h 914400"/>
              <a:gd name="connsiteX5" fmla="*/ 0 w 914400"/>
              <a:gd name="connsiteY5" fmla="*/ 914400 h 914400"/>
              <a:gd name="connsiteX6" fmla="*/ 0 w 914400"/>
              <a:gd name="connsiteY6" fmla="*/ 0 h 914400"/>
              <a:gd name="connsiteX0" fmla="*/ 0 w 889688"/>
              <a:gd name="connsiteY0" fmla="*/ 0 h 914400"/>
              <a:gd name="connsiteX1" fmla="*/ 594447 w 889688"/>
              <a:gd name="connsiteY1" fmla="*/ 0 h 914400"/>
              <a:gd name="connsiteX2" fmla="*/ 644173 w 889688"/>
              <a:gd name="connsiteY2" fmla="*/ 265162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688" h="914400">
                <a:moveTo>
                  <a:pt x="0" y="0"/>
                </a:moveTo>
                <a:lnTo>
                  <a:pt x="594447" y="0"/>
                </a:lnTo>
                <a:cubicBezTo>
                  <a:pt x="594254" y="52380"/>
                  <a:pt x="594060" y="104761"/>
                  <a:pt x="593867" y="157141"/>
                </a:cubicBezTo>
                <a:lnTo>
                  <a:pt x="888806" y="154965"/>
                </a:lnTo>
                <a:lnTo>
                  <a:pt x="889688" y="914400"/>
                </a:lnTo>
                <a:lnTo>
                  <a:pt x="0" y="914400"/>
                </a:lnTo>
                <a:lnTo>
                  <a:pt x="0" y="0"/>
                </a:lnTo>
                <a:close/>
              </a:path>
            </a:pathLst>
          </a:custGeom>
          <a:solidFill>
            <a:schemeClr val="bg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rmAutofit/>
          </a:bodyPr>
          <a:lstStyle/>
          <a:p>
            <a:pPr algn="ctr"/>
            <a:endParaRPr lang="ru-RU" dirty="0"/>
          </a:p>
        </p:txBody>
      </p:sp>
      <p:sp>
        <p:nvSpPr>
          <p:cNvPr id="7" name="Текст 6"/>
          <p:cNvSpPr>
            <a:spLocks noGrp="1"/>
          </p:cNvSpPr>
          <p:nvPr>
            <p:ph type="body" sz="quarter" idx="10" hasCustomPrompt="1"/>
          </p:nvPr>
        </p:nvSpPr>
        <p:spPr>
          <a:xfrm>
            <a:off x="204023" y="789780"/>
            <a:ext cx="8939977" cy="3798194"/>
          </a:xfrm>
          <a:prstGeom prst="rect">
            <a:avLst/>
          </a:prstGeom>
        </p:spPr>
        <p:txBody>
          <a:bodyPr/>
          <a:lstStyle>
            <a:lvl1pPr marL="0" indent="0">
              <a:buNone/>
              <a:defRPr/>
            </a:lvl1pPr>
          </a:lstStyle>
          <a:p>
            <a:pPr lvl="0"/>
            <a:r>
              <a:rPr lang="ru-RU" dirty="0"/>
              <a:t>текст</a:t>
            </a:r>
          </a:p>
        </p:txBody>
      </p:sp>
    </p:spTree>
    <p:extLst>
      <p:ext uri="{BB962C8B-B14F-4D97-AF65-F5344CB8AC3E}">
        <p14:creationId xmlns:p14="http://schemas.microsoft.com/office/powerpoint/2010/main" val="1720597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4_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023" y="195486"/>
            <a:ext cx="8939977" cy="494755"/>
          </a:xfrm>
        </p:spPr>
        <p:txBody>
          <a:bodyPr anchor="b"/>
          <a:lstStyle>
            <a:lvl1pPr algn="l">
              <a:defRPr lang="ru-RU" altLang="ru-RU" sz="3200" kern="1200" dirty="0">
                <a:solidFill>
                  <a:srgbClr val="C00000"/>
                </a:solidFill>
                <a:effectLst>
                  <a:outerShdw blurRad="38100" dist="38100" dir="2700000" algn="tl">
                    <a:srgbClr val="000000">
                      <a:alpha val="43137"/>
                    </a:srgbClr>
                  </a:outerShdw>
                </a:effectLst>
                <a:latin typeface="+mn-lt"/>
                <a:ea typeface="+mj-ea"/>
                <a:cs typeface="+mj-cs"/>
              </a:defRPr>
            </a:lvl1pPr>
          </a:lstStyle>
          <a:p>
            <a:endParaRPr lang="ru-RU" dirty="0"/>
          </a:p>
        </p:txBody>
      </p:sp>
      <p:sp>
        <p:nvSpPr>
          <p:cNvPr id="4" name="Прямоугольник с одним вырезанным углом 3"/>
          <p:cNvSpPr/>
          <p:nvPr userDrawn="1"/>
        </p:nvSpPr>
        <p:spPr>
          <a:xfrm>
            <a:off x="204023" y="789780"/>
            <a:ext cx="8696013" cy="3870202"/>
          </a:xfrm>
          <a:custGeom>
            <a:avLst/>
            <a:gdLst>
              <a:gd name="connsiteX0" fmla="*/ 0 w 914400"/>
              <a:gd name="connsiteY0" fmla="*/ 0 h 914400"/>
              <a:gd name="connsiteX1" fmla="*/ 641223 w 914400"/>
              <a:gd name="connsiteY1" fmla="*/ 0 h 914400"/>
              <a:gd name="connsiteX2" fmla="*/ 914400 w 914400"/>
              <a:gd name="connsiteY2" fmla="*/ 273177 h 914400"/>
              <a:gd name="connsiteX3" fmla="*/ 914400 w 914400"/>
              <a:gd name="connsiteY3" fmla="*/ 914400 h 914400"/>
              <a:gd name="connsiteX4" fmla="*/ 0 w 914400"/>
              <a:gd name="connsiteY4" fmla="*/ 914400 h 914400"/>
              <a:gd name="connsiteX5" fmla="*/ 0 w 914400"/>
              <a:gd name="connsiteY5" fmla="*/ 0 h 914400"/>
              <a:gd name="connsiteX0" fmla="*/ 0 w 914400"/>
              <a:gd name="connsiteY0" fmla="*/ 0 h 914400"/>
              <a:gd name="connsiteX1" fmla="*/ 641223 w 914400"/>
              <a:gd name="connsiteY1" fmla="*/ 0 h 914400"/>
              <a:gd name="connsiteX2" fmla="*/ 747690 w 914400"/>
              <a:gd name="connsiteY2" fmla="*/ 118513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641223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888806 w 914400"/>
              <a:gd name="connsiteY3" fmla="*/ 154965 h 914400"/>
              <a:gd name="connsiteX4" fmla="*/ 914400 w 914400"/>
              <a:gd name="connsiteY4" fmla="*/ 914400 h 914400"/>
              <a:gd name="connsiteX5" fmla="*/ 0 w 914400"/>
              <a:gd name="connsiteY5" fmla="*/ 914400 h 914400"/>
              <a:gd name="connsiteX6" fmla="*/ 0 w 914400"/>
              <a:gd name="connsiteY6" fmla="*/ 0 h 914400"/>
              <a:gd name="connsiteX0" fmla="*/ 0 w 889688"/>
              <a:gd name="connsiteY0" fmla="*/ 0 h 914400"/>
              <a:gd name="connsiteX1" fmla="*/ 594447 w 889688"/>
              <a:gd name="connsiteY1" fmla="*/ 0 h 914400"/>
              <a:gd name="connsiteX2" fmla="*/ 644173 w 889688"/>
              <a:gd name="connsiteY2" fmla="*/ 265162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688" h="914400">
                <a:moveTo>
                  <a:pt x="0" y="0"/>
                </a:moveTo>
                <a:lnTo>
                  <a:pt x="594447" y="0"/>
                </a:lnTo>
                <a:cubicBezTo>
                  <a:pt x="594254" y="52380"/>
                  <a:pt x="594060" y="104761"/>
                  <a:pt x="593867" y="157141"/>
                </a:cubicBezTo>
                <a:lnTo>
                  <a:pt x="888806" y="154965"/>
                </a:lnTo>
                <a:lnTo>
                  <a:pt x="889688" y="914400"/>
                </a:lnTo>
                <a:lnTo>
                  <a:pt x="0" y="914400"/>
                </a:lnTo>
                <a:lnTo>
                  <a:pt x="0" y="0"/>
                </a:lnTo>
                <a:close/>
              </a:path>
            </a:pathLst>
          </a:custGeom>
          <a:solidFill>
            <a:schemeClr val="bg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rmAutofit/>
          </a:bodyPr>
          <a:lstStyle/>
          <a:p>
            <a:pPr algn="ctr"/>
            <a:endParaRPr lang="ru-RU" dirty="0"/>
          </a:p>
        </p:txBody>
      </p:sp>
      <p:sp>
        <p:nvSpPr>
          <p:cNvPr id="7" name="Текст 6"/>
          <p:cNvSpPr>
            <a:spLocks noGrp="1"/>
          </p:cNvSpPr>
          <p:nvPr>
            <p:ph type="body" sz="quarter" idx="10" hasCustomPrompt="1"/>
          </p:nvPr>
        </p:nvSpPr>
        <p:spPr>
          <a:xfrm>
            <a:off x="204023" y="789780"/>
            <a:ext cx="8939977" cy="3798194"/>
          </a:xfrm>
          <a:prstGeom prst="rect">
            <a:avLst/>
          </a:prstGeom>
        </p:spPr>
        <p:txBody>
          <a:bodyPr/>
          <a:lstStyle>
            <a:lvl1pPr marL="0" indent="0">
              <a:buNone/>
              <a:defRPr/>
            </a:lvl1pPr>
          </a:lstStyle>
          <a:p>
            <a:pPr lvl="0"/>
            <a:r>
              <a:rPr lang="ru-RU" dirty="0"/>
              <a:t>текст</a:t>
            </a:r>
          </a:p>
        </p:txBody>
      </p:sp>
    </p:spTree>
    <p:extLst>
      <p:ext uri="{BB962C8B-B14F-4D97-AF65-F5344CB8AC3E}">
        <p14:creationId xmlns:p14="http://schemas.microsoft.com/office/powerpoint/2010/main" val="1474899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_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023" y="195486"/>
            <a:ext cx="5805555" cy="494755"/>
          </a:xfrm>
        </p:spPr>
        <p:txBody>
          <a:bodyPr anchor="b"/>
          <a:lstStyle>
            <a:lvl1pPr algn="l">
              <a:defRPr lang="ru-RU" altLang="ru-RU" sz="3200" kern="1200" dirty="0">
                <a:solidFill>
                  <a:srgbClr val="C00000"/>
                </a:solidFill>
                <a:effectLst>
                  <a:outerShdw blurRad="38100" dist="38100" dir="2700000" algn="tl">
                    <a:srgbClr val="000000">
                      <a:alpha val="43137"/>
                    </a:srgbClr>
                  </a:outerShdw>
                </a:effectLst>
                <a:latin typeface="+mn-lt"/>
                <a:ea typeface="+mj-ea"/>
                <a:cs typeface="+mj-cs"/>
              </a:defRPr>
            </a:lvl1pPr>
          </a:lstStyle>
          <a:p>
            <a:endParaRPr lang="ru-RU" dirty="0"/>
          </a:p>
        </p:txBody>
      </p:sp>
      <p:sp>
        <p:nvSpPr>
          <p:cNvPr id="9" name="Прямоугольник 8"/>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Прямоугольник с одним вырезанным углом 3"/>
          <p:cNvSpPr/>
          <p:nvPr userDrawn="1"/>
        </p:nvSpPr>
        <p:spPr>
          <a:xfrm>
            <a:off x="204023" y="789780"/>
            <a:ext cx="8696013" cy="3870202"/>
          </a:xfrm>
          <a:custGeom>
            <a:avLst/>
            <a:gdLst>
              <a:gd name="connsiteX0" fmla="*/ 0 w 914400"/>
              <a:gd name="connsiteY0" fmla="*/ 0 h 914400"/>
              <a:gd name="connsiteX1" fmla="*/ 641223 w 914400"/>
              <a:gd name="connsiteY1" fmla="*/ 0 h 914400"/>
              <a:gd name="connsiteX2" fmla="*/ 914400 w 914400"/>
              <a:gd name="connsiteY2" fmla="*/ 273177 h 914400"/>
              <a:gd name="connsiteX3" fmla="*/ 914400 w 914400"/>
              <a:gd name="connsiteY3" fmla="*/ 914400 h 914400"/>
              <a:gd name="connsiteX4" fmla="*/ 0 w 914400"/>
              <a:gd name="connsiteY4" fmla="*/ 914400 h 914400"/>
              <a:gd name="connsiteX5" fmla="*/ 0 w 914400"/>
              <a:gd name="connsiteY5" fmla="*/ 0 h 914400"/>
              <a:gd name="connsiteX0" fmla="*/ 0 w 914400"/>
              <a:gd name="connsiteY0" fmla="*/ 0 h 914400"/>
              <a:gd name="connsiteX1" fmla="*/ 641223 w 914400"/>
              <a:gd name="connsiteY1" fmla="*/ 0 h 914400"/>
              <a:gd name="connsiteX2" fmla="*/ 747690 w 914400"/>
              <a:gd name="connsiteY2" fmla="*/ 118513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641223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888806 w 914400"/>
              <a:gd name="connsiteY3" fmla="*/ 154965 h 914400"/>
              <a:gd name="connsiteX4" fmla="*/ 914400 w 914400"/>
              <a:gd name="connsiteY4" fmla="*/ 914400 h 914400"/>
              <a:gd name="connsiteX5" fmla="*/ 0 w 914400"/>
              <a:gd name="connsiteY5" fmla="*/ 914400 h 914400"/>
              <a:gd name="connsiteX6" fmla="*/ 0 w 914400"/>
              <a:gd name="connsiteY6" fmla="*/ 0 h 914400"/>
              <a:gd name="connsiteX0" fmla="*/ 0 w 889688"/>
              <a:gd name="connsiteY0" fmla="*/ 0 h 914400"/>
              <a:gd name="connsiteX1" fmla="*/ 594447 w 889688"/>
              <a:gd name="connsiteY1" fmla="*/ 0 h 914400"/>
              <a:gd name="connsiteX2" fmla="*/ 644173 w 889688"/>
              <a:gd name="connsiteY2" fmla="*/ 265162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688" h="914400">
                <a:moveTo>
                  <a:pt x="0" y="0"/>
                </a:moveTo>
                <a:lnTo>
                  <a:pt x="594447" y="0"/>
                </a:lnTo>
                <a:cubicBezTo>
                  <a:pt x="594254" y="52380"/>
                  <a:pt x="594060" y="104761"/>
                  <a:pt x="593867" y="157141"/>
                </a:cubicBezTo>
                <a:lnTo>
                  <a:pt x="888806" y="154965"/>
                </a:lnTo>
                <a:lnTo>
                  <a:pt x="889688" y="914400"/>
                </a:lnTo>
                <a:lnTo>
                  <a:pt x="0" y="914400"/>
                </a:lnTo>
                <a:lnTo>
                  <a:pt x="0" y="0"/>
                </a:lnTo>
                <a:close/>
              </a:path>
            </a:pathLst>
          </a:custGeom>
          <a:solidFill>
            <a:schemeClr val="bg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78188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6_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023" y="195486"/>
            <a:ext cx="8939977" cy="494755"/>
          </a:xfrm>
        </p:spPr>
        <p:txBody>
          <a:bodyPr anchor="b"/>
          <a:lstStyle>
            <a:lvl1pPr algn="l">
              <a:defRPr lang="ru-RU" altLang="ru-RU" sz="3200" kern="1200" dirty="0">
                <a:solidFill>
                  <a:srgbClr val="C00000"/>
                </a:solidFill>
                <a:effectLst>
                  <a:outerShdw blurRad="38100" dist="38100" dir="2700000" algn="tl">
                    <a:srgbClr val="000000">
                      <a:alpha val="43137"/>
                    </a:srgbClr>
                  </a:outerShdw>
                </a:effectLst>
                <a:latin typeface="+mn-lt"/>
                <a:ea typeface="+mj-ea"/>
                <a:cs typeface="+mj-cs"/>
              </a:defRPr>
            </a:lvl1pPr>
          </a:lstStyle>
          <a:p>
            <a:endParaRPr lang="ru-RU" dirty="0"/>
          </a:p>
        </p:txBody>
      </p:sp>
      <p:sp>
        <p:nvSpPr>
          <p:cNvPr id="4" name="Прямоугольник с одним вырезанным углом 3"/>
          <p:cNvSpPr/>
          <p:nvPr userDrawn="1"/>
        </p:nvSpPr>
        <p:spPr>
          <a:xfrm>
            <a:off x="204023" y="789780"/>
            <a:ext cx="8696013" cy="3870202"/>
          </a:xfrm>
          <a:custGeom>
            <a:avLst/>
            <a:gdLst>
              <a:gd name="connsiteX0" fmla="*/ 0 w 914400"/>
              <a:gd name="connsiteY0" fmla="*/ 0 h 914400"/>
              <a:gd name="connsiteX1" fmla="*/ 641223 w 914400"/>
              <a:gd name="connsiteY1" fmla="*/ 0 h 914400"/>
              <a:gd name="connsiteX2" fmla="*/ 914400 w 914400"/>
              <a:gd name="connsiteY2" fmla="*/ 273177 h 914400"/>
              <a:gd name="connsiteX3" fmla="*/ 914400 w 914400"/>
              <a:gd name="connsiteY3" fmla="*/ 914400 h 914400"/>
              <a:gd name="connsiteX4" fmla="*/ 0 w 914400"/>
              <a:gd name="connsiteY4" fmla="*/ 914400 h 914400"/>
              <a:gd name="connsiteX5" fmla="*/ 0 w 914400"/>
              <a:gd name="connsiteY5" fmla="*/ 0 h 914400"/>
              <a:gd name="connsiteX0" fmla="*/ 0 w 914400"/>
              <a:gd name="connsiteY0" fmla="*/ 0 h 914400"/>
              <a:gd name="connsiteX1" fmla="*/ 641223 w 914400"/>
              <a:gd name="connsiteY1" fmla="*/ 0 h 914400"/>
              <a:gd name="connsiteX2" fmla="*/ 747690 w 914400"/>
              <a:gd name="connsiteY2" fmla="*/ 118513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641223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914400 w 914400"/>
              <a:gd name="connsiteY3" fmla="*/ 273177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914400"/>
              <a:gd name="connsiteX1" fmla="*/ 594447 w 914400"/>
              <a:gd name="connsiteY1" fmla="*/ 0 h 914400"/>
              <a:gd name="connsiteX2" fmla="*/ 644173 w 914400"/>
              <a:gd name="connsiteY2" fmla="*/ 265162 h 914400"/>
              <a:gd name="connsiteX3" fmla="*/ 888806 w 914400"/>
              <a:gd name="connsiteY3" fmla="*/ 154965 h 914400"/>
              <a:gd name="connsiteX4" fmla="*/ 914400 w 914400"/>
              <a:gd name="connsiteY4" fmla="*/ 914400 h 914400"/>
              <a:gd name="connsiteX5" fmla="*/ 0 w 914400"/>
              <a:gd name="connsiteY5" fmla="*/ 914400 h 914400"/>
              <a:gd name="connsiteX6" fmla="*/ 0 w 914400"/>
              <a:gd name="connsiteY6" fmla="*/ 0 h 914400"/>
              <a:gd name="connsiteX0" fmla="*/ 0 w 889688"/>
              <a:gd name="connsiteY0" fmla="*/ 0 h 914400"/>
              <a:gd name="connsiteX1" fmla="*/ 594447 w 889688"/>
              <a:gd name="connsiteY1" fmla="*/ 0 h 914400"/>
              <a:gd name="connsiteX2" fmla="*/ 644173 w 889688"/>
              <a:gd name="connsiteY2" fmla="*/ 265162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 name="connsiteX0" fmla="*/ 0 w 889688"/>
              <a:gd name="connsiteY0" fmla="*/ 0 h 914400"/>
              <a:gd name="connsiteX1" fmla="*/ 594447 w 889688"/>
              <a:gd name="connsiteY1" fmla="*/ 0 h 914400"/>
              <a:gd name="connsiteX2" fmla="*/ 593867 w 889688"/>
              <a:gd name="connsiteY2" fmla="*/ 157141 h 914400"/>
              <a:gd name="connsiteX3" fmla="*/ 888806 w 889688"/>
              <a:gd name="connsiteY3" fmla="*/ 154965 h 914400"/>
              <a:gd name="connsiteX4" fmla="*/ 889688 w 889688"/>
              <a:gd name="connsiteY4" fmla="*/ 914400 h 914400"/>
              <a:gd name="connsiteX5" fmla="*/ 0 w 889688"/>
              <a:gd name="connsiteY5" fmla="*/ 914400 h 914400"/>
              <a:gd name="connsiteX6" fmla="*/ 0 w 889688"/>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688" h="914400">
                <a:moveTo>
                  <a:pt x="0" y="0"/>
                </a:moveTo>
                <a:lnTo>
                  <a:pt x="594447" y="0"/>
                </a:lnTo>
                <a:cubicBezTo>
                  <a:pt x="594254" y="52380"/>
                  <a:pt x="594060" y="104761"/>
                  <a:pt x="593867" y="157141"/>
                </a:cubicBezTo>
                <a:lnTo>
                  <a:pt x="888806" y="154965"/>
                </a:lnTo>
                <a:lnTo>
                  <a:pt x="889688" y="914400"/>
                </a:lnTo>
                <a:lnTo>
                  <a:pt x="0" y="914400"/>
                </a:lnTo>
                <a:lnTo>
                  <a:pt x="0" y="0"/>
                </a:lnTo>
                <a:close/>
              </a:path>
            </a:pathLst>
          </a:custGeom>
          <a:solidFill>
            <a:schemeClr val="bg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rmAutofit/>
          </a:bodyPr>
          <a:lstStyle/>
          <a:p>
            <a:pPr algn="ctr"/>
            <a:endParaRPr lang="ru-RU" dirty="0"/>
          </a:p>
        </p:txBody>
      </p:sp>
      <p:sp>
        <p:nvSpPr>
          <p:cNvPr id="7" name="Текст 6"/>
          <p:cNvSpPr>
            <a:spLocks noGrp="1"/>
          </p:cNvSpPr>
          <p:nvPr>
            <p:ph type="body" sz="quarter" idx="10" hasCustomPrompt="1"/>
          </p:nvPr>
        </p:nvSpPr>
        <p:spPr>
          <a:xfrm>
            <a:off x="204023" y="789780"/>
            <a:ext cx="8939977" cy="3798194"/>
          </a:xfrm>
          <a:prstGeom prst="rect">
            <a:avLst/>
          </a:prstGeom>
        </p:spPr>
        <p:txBody>
          <a:bodyPr/>
          <a:lstStyle>
            <a:lvl1pPr marL="0" indent="0">
              <a:buNone/>
              <a:defRPr/>
            </a:lvl1pPr>
          </a:lstStyle>
          <a:p>
            <a:pPr lvl="0"/>
            <a:r>
              <a:rPr lang="ru-RU" dirty="0"/>
              <a:t>текст</a:t>
            </a:r>
          </a:p>
        </p:txBody>
      </p:sp>
    </p:spTree>
    <p:extLst>
      <p:ext uri="{BB962C8B-B14F-4D97-AF65-F5344CB8AC3E}">
        <p14:creationId xmlns:p14="http://schemas.microsoft.com/office/powerpoint/2010/main" val="281447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Объект с подписью">
    <p:spTree>
      <p:nvGrpSpPr>
        <p:cNvPr id="1" name=""/>
        <p:cNvGrpSpPr/>
        <p:nvPr/>
      </p:nvGrpSpPr>
      <p:grpSpPr>
        <a:xfrm>
          <a:off x="0" y="0"/>
          <a:ext cx="0" cy="0"/>
          <a:chOff x="0" y="0"/>
          <a:chExt cx="0" cy="0"/>
        </a:xfrm>
      </p:grpSpPr>
      <p:sp>
        <p:nvSpPr>
          <p:cNvPr id="3" name="Объект 2"/>
          <p:cNvSpPr>
            <a:spLocks noGrp="1"/>
          </p:cNvSpPr>
          <p:nvPr>
            <p:ph idx="1"/>
          </p:nvPr>
        </p:nvSpPr>
        <p:spPr>
          <a:xfrm>
            <a:off x="248068" y="699541"/>
            <a:ext cx="8644793" cy="3895083"/>
          </a:xfrm>
          <a:custGeom>
            <a:avLst/>
            <a:gdLst>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0 w 8640960"/>
              <a:gd name="connsiteY4" fmla="*/ 0 h 3823075"/>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91440 w 8640960"/>
              <a:gd name="connsiteY4" fmla="*/ 91440 h 3823075"/>
              <a:gd name="connsiteX0" fmla="*/ 3451 w 8644411"/>
              <a:gd name="connsiteY0" fmla="*/ 0 h 3823075"/>
              <a:gd name="connsiteX1" fmla="*/ 8644411 w 8644411"/>
              <a:gd name="connsiteY1" fmla="*/ 0 h 3823075"/>
              <a:gd name="connsiteX2" fmla="*/ 8644411 w 8644411"/>
              <a:gd name="connsiteY2" fmla="*/ 3823075 h 3823075"/>
              <a:gd name="connsiteX3" fmla="*/ 3451 w 8644411"/>
              <a:gd name="connsiteY3" fmla="*/ 3823075 h 3823075"/>
              <a:gd name="connsiteX4" fmla="*/ 0 w 8644411"/>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8653037 w 8653037"/>
              <a:gd name="connsiteY1" fmla="*/ 672860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4574098 w 8653037"/>
              <a:gd name="connsiteY1" fmla="*/ 444775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6325260 w 8653037"/>
              <a:gd name="connsiteY2" fmla="*/ 34988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6325260 w 8653037"/>
              <a:gd name="connsiteY3" fmla="*/ 34988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850808 w 8653037"/>
              <a:gd name="connsiteY2" fmla="*/ 367138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47290 w 8653037"/>
              <a:gd name="connsiteY4" fmla="*/ 660435 h 3823075"/>
              <a:gd name="connsiteX5" fmla="*/ 5799049 w 8653037"/>
              <a:gd name="connsiteY5" fmla="*/ 686314 h 3823075"/>
              <a:gd name="connsiteX6" fmla="*/ 8653037 w 8653037"/>
              <a:gd name="connsiteY6" fmla="*/ 672860 h 3823075"/>
              <a:gd name="connsiteX7" fmla="*/ 8644411 w 8653037"/>
              <a:gd name="connsiteY7" fmla="*/ 3823075 h 3823075"/>
              <a:gd name="connsiteX8" fmla="*/ 3451 w 8653037"/>
              <a:gd name="connsiteY8" fmla="*/ 3823075 h 3823075"/>
              <a:gd name="connsiteX9" fmla="*/ 0 w 8653037"/>
              <a:gd name="connsiteY9" fmla="*/ 5176 h 3823075"/>
              <a:gd name="connsiteX10" fmla="*/ 3451 w 8653037"/>
              <a:gd name="connsiteY10" fmla="*/ 0 h 3823075"/>
              <a:gd name="connsiteX0" fmla="*/ 3451 w 8653037"/>
              <a:gd name="connsiteY0" fmla="*/ 0 h 3823075"/>
              <a:gd name="connsiteX1" fmla="*/ 5764543 w 8653037"/>
              <a:gd name="connsiteY1" fmla="*/ 47960 h 3823075"/>
              <a:gd name="connsiteX2" fmla="*/ 5807675 w 8653037"/>
              <a:gd name="connsiteY2" fmla="*/ 513786 h 3823075"/>
              <a:gd name="connsiteX3" fmla="*/ 5747290 w 8653037"/>
              <a:gd name="connsiteY3" fmla="*/ 660435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47290 w 8653037"/>
              <a:gd name="connsiteY2" fmla="*/ 660435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64544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633527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3451 w 8653037"/>
              <a:gd name="connsiteY7" fmla="*/ 633527 h 4456602"/>
              <a:gd name="connsiteX0" fmla="*/ 12077 w 8653037"/>
              <a:gd name="connsiteY0" fmla="*/ 21052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12077 w 8653037"/>
              <a:gd name="connsiteY7" fmla="*/ 21052 h 4456602"/>
              <a:gd name="connsiteX0" fmla="*/ 12077 w 8653037"/>
              <a:gd name="connsiteY0" fmla="*/ 21052 h 4456602"/>
              <a:gd name="connsiteX1" fmla="*/ 5773170 w 8653037"/>
              <a:gd name="connsiteY1" fmla="*/ 0 h 4456602"/>
              <a:gd name="connsiteX2" fmla="*/ 5755918 w 8653037"/>
              <a:gd name="connsiteY2" fmla="*/ 1337094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12077 w 8653037"/>
              <a:gd name="connsiteY7" fmla="*/ 21052 h 4456602"/>
              <a:gd name="connsiteX0" fmla="*/ 12077 w 8653037"/>
              <a:gd name="connsiteY0" fmla="*/ 21052 h 4456602"/>
              <a:gd name="connsiteX1" fmla="*/ 5773170 w 8653037"/>
              <a:gd name="connsiteY1" fmla="*/ 0 h 4456602"/>
              <a:gd name="connsiteX2" fmla="*/ 8653037 w 8653037"/>
              <a:gd name="connsiteY2" fmla="*/ 1306387 h 4456602"/>
              <a:gd name="connsiteX3" fmla="*/ 8644411 w 8653037"/>
              <a:gd name="connsiteY3" fmla="*/ 4456602 h 4456602"/>
              <a:gd name="connsiteX4" fmla="*/ 3451 w 8653037"/>
              <a:gd name="connsiteY4" fmla="*/ 4456602 h 4456602"/>
              <a:gd name="connsiteX5" fmla="*/ 0 w 8653037"/>
              <a:gd name="connsiteY5" fmla="*/ 638703 h 4456602"/>
              <a:gd name="connsiteX6" fmla="*/ 12077 w 8653037"/>
              <a:gd name="connsiteY6" fmla="*/ 21052 h 4456602"/>
              <a:gd name="connsiteX0" fmla="*/ 12077 w 8653037"/>
              <a:gd name="connsiteY0" fmla="*/ 0 h 4435550"/>
              <a:gd name="connsiteX1" fmla="*/ 8653037 w 8653037"/>
              <a:gd name="connsiteY1" fmla="*/ 1285335 h 4435550"/>
              <a:gd name="connsiteX2" fmla="*/ 8644411 w 8653037"/>
              <a:gd name="connsiteY2" fmla="*/ 4435550 h 4435550"/>
              <a:gd name="connsiteX3" fmla="*/ 3451 w 8653037"/>
              <a:gd name="connsiteY3" fmla="*/ 4435550 h 4435550"/>
              <a:gd name="connsiteX4" fmla="*/ 0 w 8653037"/>
              <a:gd name="connsiteY4" fmla="*/ 617651 h 4435550"/>
              <a:gd name="connsiteX5" fmla="*/ 12077 w 8653037"/>
              <a:gd name="connsiteY5" fmla="*/ 0 h 4435550"/>
              <a:gd name="connsiteX0" fmla="*/ 12077 w 8644793"/>
              <a:gd name="connsiteY0" fmla="*/ 0 h 4435550"/>
              <a:gd name="connsiteX1" fmla="*/ 8635785 w 8644793"/>
              <a:gd name="connsiteY1" fmla="*/ 8626 h 4435550"/>
              <a:gd name="connsiteX2" fmla="*/ 8644411 w 8644793"/>
              <a:gd name="connsiteY2" fmla="*/ 4435550 h 4435550"/>
              <a:gd name="connsiteX3" fmla="*/ 3451 w 8644793"/>
              <a:gd name="connsiteY3" fmla="*/ 4435550 h 4435550"/>
              <a:gd name="connsiteX4" fmla="*/ 0 w 8644793"/>
              <a:gd name="connsiteY4" fmla="*/ 617651 h 4435550"/>
              <a:gd name="connsiteX5" fmla="*/ 12077 w 8644793"/>
              <a:gd name="connsiteY5" fmla="*/ 0 h 443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4793" h="4435550">
                <a:moveTo>
                  <a:pt x="12077" y="0"/>
                </a:moveTo>
                <a:lnTo>
                  <a:pt x="8635785" y="8626"/>
                </a:lnTo>
                <a:cubicBezTo>
                  <a:pt x="8632910" y="1061573"/>
                  <a:pt x="8647286" y="3382603"/>
                  <a:pt x="8644411" y="4435550"/>
                </a:cubicBezTo>
                <a:lnTo>
                  <a:pt x="3451" y="4435550"/>
                </a:lnTo>
                <a:cubicBezTo>
                  <a:pt x="3451" y="3161192"/>
                  <a:pt x="0" y="617651"/>
                  <a:pt x="0" y="617651"/>
                </a:cubicBezTo>
                <a:lnTo>
                  <a:pt x="12077" y="0"/>
                </a:lnTo>
                <a:close/>
              </a:path>
            </a:pathLst>
          </a:custGeom>
        </p:spPr>
        <p:txBody>
          <a:bodyPr/>
          <a:lstStyle>
            <a:lvl1pPr>
              <a:defRPr sz="3200"/>
            </a:lvl1pPr>
            <a:lvl2pPr>
              <a:defRPr sz="2800"/>
            </a:lvl2pPr>
            <a:lvl3pPr marL="0" indent="0">
              <a:buNone/>
              <a:tabLst>
                <a:tab pos="266700" algn="l"/>
              </a:tabLst>
              <a:defRPr sz="1600"/>
            </a:lvl3pPr>
            <a:lvl4pPr>
              <a:defRPr sz="2000"/>
            </a:lvl4pPr>
            <a:lvl5pPr>
              <a:defRPr sz="2000"/>
            </a:lvl5pPr>
            <a:lvl6pPr>
              <a:defRPr sz="2000"/>
            </a:lvl6pPr>
            <a:lvl7pPr>
              <a:defRPr sz="2000"/>
            </a:lvl7pPr>
            <a:lvl8pPr>
              <a:defRPr sz="2000"/>
            </a:lvl8pPr>
            <a:lvl9pPr>
              <a:defRPr sz="2000"/>
            </a:lvl9pPr>
          </a:lstStyle>
          <a:p>
            <a:pPr lvl="2"/>
            <a:endParaRPr lang="ru-RU" dirty="0"/>
          </a:p>
        </p:txBody>
      </p:sp>
      <p:sp>
        <p:nvSpPr>
          <p:cNvPr id="4" name="Прямоугольник 3"/>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7616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8" name="Объект 2"/>
          <p:cNvSpPr>
            <a:spLocks noGrp="1"/>
          </p:cNvSpPr>
          <p:nvPr>
            <p:ph idx="1"/>
          </p:nvPr>
        </p:nvSpPr>
        <p:spPr>
          <a:xfrm>
            <a:off x="248068" y="138023"/>
            <a:ext cx="8653037" cy="4456602"/>
          </a:xfrm>
          <a:custGeom>
            <a:avLst/>
            <a:gdLst>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0 w 8640960"/>
              <a:gd name="connsiteY4" fmla="*/ 0 h 3823075"/>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91440 w 8640960"/>
              <a:gd name="connsiteY4" fmla="*/ 91440 h 3823075"/>
              <a:gd name="connsiteX0" fmla="*/ 3451 w 8644411"/>
              <a:gd name="connsiteY0" fmla="*/ 0 h 3823075"/>
              <a:gd name="connsiteX1" fmla="*/ 8644411 w 8644411"/>
              <a:gd name="connsiteY1" fmla="*/ 0 h 3823075"/>
              <a:gd name="connsiteX2" fmla="*/ 8644411 w 8644411"/>
              <a:gd name="connsiteY2" fmla="*/ 3823075 h 3823075"/>
              <a:gd name="connsiteX3" fmla="*/ 3451 w 8644411"/>
              <a:gd name="connsiteY3" fmla="*/ 3823075 h 3823075"/>
              <a:gd name="connsiteX4" fmla="*/ 0 w 8644411"/>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8653037 w 8653037"/>
              <a:gd name="connsiteY1" fmla="*/ 672860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4574098 w 8653037"/>
              <a:gd name="connsiteY1" fmla="*/ 444775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6325260 w 8653037"/>
              <a:gd name="connsiteY2" fmla="*/ 34988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6325260 w 8653037"/>
              <a:gd name="connsiteY3" fmla="*/ 34988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850808 w 8653037"/>
              <a:gd name="connsiteY2" fmla="*/ 367138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47290 w 8653037"/>
              <a:gd name="connsiteY4" fmla="*/ 660435 h 3823075"/>
              <a:gd name="connsiteX5" fmla="*/ 5799049 w 8653037"/>
              <a:gd name="connsiteY5" fmla="*/ 686314 h 3823075"/>
              <a:gd name="connsiteX6" fmla="*/ 8653037 w 8653037"/>
              <a:gd name="connsiteY6" fmla="*/ 672860 h 3823075"/>
              <a:gd name="connsiteX7" fmla="*/ 8644411 w 8653037"/>
              <a:gd name="connsiteY7" fmla="*/ 3823075 h 3823075"/>
              <a:gd name="connsiteX8" fmla="*/ 3451 w 8653037"/>
              <a:gd name="connsiteY8" fmla="*/ 3823075 h 3823075"/>
              <a:gd name="connsiteX9" fmla="*/ 0 w 8653037"/>
              <a:gd name="connsiteY9" fmla="*/ 5176 h 3823075"/>
              <a:gd name="connsiteX10" fmla="*/ 3451 w 8653037"/>
              <a:gd name="connsiteY10" fmla="*/ 0 h 3823075"/>
              <a:gd name="connsiteX0" fmla="*/ 3451 w 8653037"/>
              <a:gd name="connsiteY0" fmla="*/ 0 h 3823075"/>
              <a:gd name="connsiteX1" fmla="*/ 5764543 w 8653037"/>
              <a:gd name="connsiteY1" fmla="*/ 47960 h 3823075"/>
              <a:gd name="connsiteX2" fmla="*/ 5807675 w 8653037"/>
              <a:gd name="connsiteY2" fmla="*/ 513786 h 3823075"/>
              <a:gd name="connsiteX3" fmla="*/ 5747290 w 8653037"/>
              <a:gd name="connsiteY3" fmla="*/ 660435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47290 w 8653037"/>
              <a:gd name="connsiteY2" fmla="*/ 660435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64544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633527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3451 w 8653037"/>
              <a:gd name="connsiteY7" fmla="*/ 633527 h 4456602"/>
              <a:gd name="connsiteX0" fmla="*/ 12077 w 8653037"/>
              <a:gd name="connsiteY0" fmla="*/ 21052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12077 w 8653037"/>
              <a:gd name="connsiteY7" fmla="*/ 21052 h 445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3037" h="4456602">
                <a:moveTo>
                  <a:pt x="12077" y="21052"/>
                </a:moveTo>
                <a:lnTo>
                  <a:pt x="5773170" y="0"/>
                </a:lnTo>
                <a:cubicBezTo>
                  <a:pt x="5773170" y="212785"/>
                  <a:pt x="5764544" y="1107056"/>
                  <a:pt x="5764544" y="1319841"/>
                </a:cubicBezTo>
                <a:lnTo>
                  <a:pt x="8653037" y="1306387"/>
                </a:lnTo>
                <a:cubicBezTo>
                  <a:pt x="8650162" y="2359334"/>
                  <a:pt x="8647286" y="3403655"/>
                  <a:pt x="8644411" y="4456602"/>
                </a:cubicBezTo>
                <a:lnTo>
                  <a:pt x="3451" y="4456602"/>
                </a:lnTo>
                <a:cubicBezTo>
                  <a:pt x="3451" y="3182244"/>
                  <a:pt x="0" y="638703"/>
                  <a:pt x="0" y="638703"/>
                </a:cubicBezTo>
                <a:lnTo>
                  <a:pt x="12077" y="21052"/>
                </a:lnTo>
                <a:close/>
              </a:path>
            </a:pathLst>
          </a:custGeom>
        </p:spPr>
        <p:txBody>
          <a:bodyPr/>
          <a:lstStyle>
            <a:lvl1pPr>
              <a:defRPr sz="3200"/>
            </a:lvl1pPr>
            <a:lvl2pPr>
              <a:defRPr sz="2800"/>
            </a:lvl2pPr>
            <a:lvl3pPr marL="0" indent="0">
              <a:buNone/>
              <a:tabLst>
                <a:tab pos="266700" algn="l"/>
              </a:tabLst>
              <a:defRPr sz="1600"/>
            </a:lvl3pPr>
            <a:lvl4pPr>
              <a:defRPr sz="2000"/>
            </a:lvl4pPr>
            <a:lvl5pPr>
              <a:defRPr sz="2000"/>
            </a:lvl5pPr>
            <a:lvl6pPr>
              <a:defRPr sz="2000"/>
            </a:lvl6pPr>
            <a:lvl7pPr>
              <a:defRPr sz="2000"/>
            </a:lvl7pPr>
            <a:lvl8pPr>
              <a:defRPr sz="2000"/>
            </a:lvl8pPr>
            <a:lvl9pPr>
              <a:defRPr sz="2000"/>
            </a:lvl9pPr>
          </a:lstStyle>
          <a:p>
            <a:pPr lvl="2"/>
            <a:endParaRPr lang="ru-RU" dirty="0"/>
          </a:p>
        </p:txBody>
      </p:sp>
      <p:sp>
        <p:nvSpPr>
          <p:cNvPr id="9" name="Прямоугольник 8"/>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8648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7" name="Объект 2"/>
          <p:cNvSpPr>
            <a:spLocks noGrp="1"/>
          </p:cNvSpPr>
          <p:nvPr>
            <p:ph idx="1"/>
          </p:nvPr>
        </p:nvSpPr>
        <p:spPr>
          <a:xfrm>
            <a:off x="248068" y="138023"/>
            <a:ext cx="8653037" cy="4456602"/>
          </a:xfrm>
          <a:custGeom>
            <a:avLst/>
            <a:gdLst>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0 w 8640960"/>
              <a:gd name="connsiteY4" fmla="*/ 0 h 3823075"/>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91440 w 8640960"/>
              <a:gd name="connsiteY4" fmla="*/ 91440 h 3823075"/>
              <a:gd name="connsiteX0" fmla="*/ 3451 w 8644411"/>
              <a:gd name="connsiteY0" fmla="*/ 0 h 3823075"/>
              <a:gd name="connsiteX1" fmla="*/ 8644411 w 8644411"/>
              <a:gd name="connsiteY1" fmla="*/ 0 h 3823075"/>
              <a:gd name="connsiteX2" fmla="*/ 8644411 w 8644411"/>
              <a:gd name="connsiteY2" fmla="*/ 3823075 h 3823075"/>
              <a:gd name="connsiteX3" fmla="*/ 3451 w 8644411"/>
              <a:gd name="connsiteY3" fmla="*/ 3823075 h 3823075"/>
              <a:gd name="connsiteX4" fmla="*/ 0 w 8644411"/>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8653037 w 8653037"/>
              <a:gd name="connsiteY1" fmla="*/ 672860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4574098 w 8653037"/>
              <a:gd name="connsiteY1" fmla="*/ 444775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6325260 w 8653037"/>
              <a:gd name="connsiteY2" fmla="*/ 34988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6325260 w 8653037"/>
              <a:gd name="connsiteY3" fmla="*/ 34988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850808 w 8653037"/>
              <a:gd name="connsiteY2" fmla="*/ 367138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47290 w 8653037"/>
              <a:gd name="connsiteY4" fmla="*/ 660435 h 3823075"/>
              <a:gd name="connsiteX5" fmla="*/ 5799049 w 8653037"/>
              <a:gd name="connsiteY5" fmla="*/ 686314 h 3823075"/>
              <a:gd name="connsiteX6" fmla="*/ 8653037 w 8653037"/>
              <a:gd name="connsiteY6" fmla="*/ 672860 h 3823075"/>
              <a:gd name="connsiteX7" fmla="*/ 8644411 w 8653037"/>
              <a:gd name="connsiteY7" fmla="*/ 3823075 h 3823075"/>
              <a:gd name="connsiteX8" fmla="*/ 3451 w 8653037"/>
              <a:gd name="connsiteY8" fmla="*/ 3823075 h 3823075"/>
              <a:gd name="connsiteX9" fmla="*/ 0 w 8653037"/>
              <a:gd name="connsiteY9" fmla="*/ 5176 h 3823075"/>
              <a:gd name="connsiteX10" fmla="*/ 3451 w 8653037"/>
              <a:gd name="connsiteY10" fmla="*/ 0 h 3823075"/>
              <a:gd name="connsiteX0" fmla="*/ 3451 w 8653037"/>
              <a:gd name="connsiteY0" fmla="*/ 0 h 3823075"/>
              <a:gd name="connsiteX1" fmla="*/ 5764543 w 8653037"/>
              <a:gd name="connsiteY1" fmla="*/ 47960 h 3823075"/>
              <a:gd name="connsiteX2" fmla="*/ 5807675 w 8653037"/>
              <a:gd name="connsiteY2" fmla="*/ 513786 h 3823075"/>
              <a:gd name="connsiteX3" fmla="*/ 5747290 w 8653037"/>
              <a:gd name="connsiteY3" fmla="*/ 660435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47290 w 8653037"/>
              <a:gd name="connsiteY2" fmla="*/ 660435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64544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633527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3451 w 8653037"/>
              <a:gd name="connsiteY7" fmla="*/ 633527 h 4456602"/>
              <a:gd name="connsiteX0" fmla="*/ 12077 w 8653037"/>
              <a:gd name="connsiteY0" fmla="*/ 21052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12077 w 8653037"/>
              <a:gd name="connsiteY7" fmla="*/ 21052 h 445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3037" h="4456602">
                <a:moveTo>
                  <a:pt x="12077" y="21052"/>
                </a:moveTo>
                <a:lnTo>
                  <a:pt x="5773170" y="0"/>
                </a:lnTo>
                <a:cubicBezTo>
                  <a:pt x="5773170" y="212785"/>
                  <a:pt x="5764544" y="1107056"/>
                  <a:pt x="5764544" y="1319841"/>
                </a:cubicBezTo>
                <a:lnTo>
                  <a:pt x="8653037" y="1306387"/>
                </a:lnTo>
                <a:cubicBezTo>
                  <a:pt x="8650162" y="2359334"/>
                  <a:pt x="8647286" y="3403655"/>
                  <a:pt x="8644411" y="4456602"/>
                </a:cubicBezTo>
                <a:lnTo>
                  <a:pt x="3451" y="4456602"/>
                </a:lnTo>
                <a:cubicBezTo>
                  <a:pt x="3451" y="3182244"/>
                  <a:pt x="0" y="638703"/>
                  <a:pt x="0" y="638703"/>
                </a:cubicBezTo>
                <a:lnTo>
                  <a:pt x="12077" y="21052"/>
                </a:lnTo>
                <a:close/>
              </a:path>
            </a:pathLst>
          </a:custGeom>
        </p:spPr>
        <p:txBody>
          <a:bodyPr/>
          <a:lstStyle>
            <a:lvl1pPr>
              <a:defRPr sz="3200"/>
            </a:lvl1pPr>
            <a:lvl2pPr>
              <a:defRPr sz="2800"/>
            </a:lvl2pPr>
            <a:lvl3pPr marL="0" indent="0">
              <a:buNone/>
              <a:tabLst>
                <a:tab pos="266700" algn="l"/>
              </a:tabLst>
              <a:defRPr sz="1600"/>
            </a:lvl3pPr>
            <a:lvl4pPr>
              <a:defRPr sz="2000"/>
            </a:lvl4pPr>
            <a:lvl5pPr>
              <a:defRPr sz="2000"/>
            </a:lvl5pPr>
            <a:lvl6pPr>
              <a:defRPr sz="2000"/>
            </a:lvl6pPr>
            <a:lvl7pPr>
              <a:defRPr sz="2000"/>
            </a:lvl7pPr>
            <a:lvl8pPr>
              <a:defRPr sz="2000"/>
            </a:lvl8pPr>
            <a:lvl9pPr>
              <a:defRPr sz="2000"/>
            </a:lvl9pPr>
          </a:lstStyle>
          <a:p>
            <a:pPr lvl="2"/>
            <a:endParaRPr lang="ru-RU" dirty="0"/>
          </a:p>
        </p:txBody>
      </p:sp>
      <p:sp>
        <p:nvSpPr>
          <p:cNvPr id="8" name="Прямоугольник 7"/>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8190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7" name="Объект 2"/>
          <p:cNvSpPr>
            <a:spLocks noGrp="1"/>
          </p:cNvSpPr>
          <p:nvPr>
            <p:ph idx="1"/>
          </p:nvPr>
        </p:nvSpPr>
        <p:spPr>
          <a:xfrm>
            <a:off x="248068" y="138023"/>
            <a:ext cx="8653037" cy="4456602"/>
          </a:xfrm>
          <a:custGeom>
            <a:avLst/>
            <a:gdLst>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0 w 8640960"/>
              <a:gd name="connsiteY4" fmla="*/ 0 h 3823075"/>
              <a:gd name="connsiteX0" fmla="*/ 0 w 8640960"/>
              <a:gd name="connsiteY0" fmla="*/ 0 h 3823075"/>
              <a:gd name="connsiteX1" fmla="*/ 8640960 w 8640960"/>
              <a:gd name="connsiteY1" fmla="*/ 0 h 3823075"/>
              <a:gd name="connsiteX2" fmla="*/ 8640960 w 8640960"/>
              <a:gd name="connsiteY2" fmla="*/ 3823075 h 3823075"/>
              <a:gd name="connsiteX3" fmla="*/ 0 w 8640960"/>
              <a:gd name="connsiteY3" fmla="*/ 3823075 h 3823075"/>
              <a:gd name="connsiteX4" fmla="*/ 91440 w 8640960"/>
              <a:gd name="connsiteY4" fmla="*/ 91440 h 3823075"/>
              <a:gd name="connsiteX0" fmla="*/ 3451 w 8644411"/>
              <a:gd name="connsiteY0" fmla="*/ 0 h 3823075"/>
              <a:gd name="connsiteX1" fmla="*/ 8644411 w 8644411"/>
              <a:gd name="connsiteY1" fmla="*/ 0 h 3823075"/>
              <a:gd name="connsiteX2" fmla="*/ 8644411 w 8644411"/>
              <a:gd name="connsiteY2" fmla="*/ 3823075 h 3823075"/>
              <a:gd name="connsiteX3" fmla="*/ 3451 w 8644411"/>
              <a:gd name="connsiteY3" fmla="*/ 3823075 h 3823075"/>
              <a:gd name="connsiteX4" fmla="*/ 0 w 8644411"/>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0" fmla="*/ 3451 w 8653037"/>
              <a:gd name="connsiteY0" fmla="*/ 0 h 3823075"/>
              <a:gd name="connsiteX1" fmla="*/ 8653037 w 8653037"/>
              <a:gd name="connsiteY1" fmla="*/ 664234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8653037 w 8653037"/>
              <a:gd name="connsiteY1" fmla="*/ 672860 h 3823075"/>
              <a:gd name="connsiteX2" fmla="*/ 8644411 w 8653037"/>
              <a:gd name="connsiteY2" fmla="*/ 3823075 h 3823075"/>
              <a:gd name="connsiteX3" fmla="*/ 3451 w 8653037"/>
              <a:gd name="connsiteY3" fmla="*/ 3823075 h 3823075"/>
              <a:gd name="connsiteX4" fmla="*/ 0 w 8653037"/>
              <a:gd name="connsiteY4" fmla="*/ 5176 h 3823075"/>
              <a:gd name="connsiteX5" fmla="*/ 3451 w 8653037"/>
              <a:gd name="connsiteY5" fmla="*/ 0 h 3823075"/>
              <a:gd name="connsiteX0" fmla="*/ 3451 w 8653037"/>
              <a:gd name="connsiteY0" fmla="*/ 0 h 3823075"/>
              <a:gd name="connsiteX1" fmla="*/ 4574098 w 8653037"/>
              <a:gd name="connsiteY1" fmla="*/ 444775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8653037 w 8653037"/>
              <a:gd name="connsiteY2" fmla="*/ 672860 h 3823075"/>
              <a:gd name="connsiteX3" fmla="*/ 8644411 w 8653037"/>
              <a:gd name="connsiteY3" fmla="*/ 3823075 h 3823075"/>
              <a:gd name="connsiteX4" fmla="*/ 3451 w 8653037"/>
              <a:gd name="connsiteY4" fmla="*/ 3823075 h 3823075"/>
              <a:gd name="connsiteX5" fmla="*/ 0 w 8653037"/>
              <a:gd name="connsiteY5" fmla="*/ 5176 h 3823075"/>
              <a:gd name="connsiteX6" fmla="*/ 3451 w 8653037"/>
              <a:gd name="connsiteY6" fmla="*/ 0 h 3823075"/>
              <a:gd name="connsiteX0" fmla="*/ 3451 w 8653037"/>
              <a:gd name="connsiteY0" fmla="*/ 0 h 3823075"/>
              <a:gd name="connsiteX1" fmla="*/ 5764543 w 8653037"/>
              <a:gd name="connsiteY1" fmla="*/ 47960 h 3823075"/>
              <a:gd name="connsiteX2" fmla="*/ 6325260 w 8653037"/>
              <a:gd name="connsiteY2" fmla="*/ 34988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6325260 w 8653037"/>
              <a:gd name="connsiteY3" fmla="*/ 34988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6273502 w 8653037"/>
              <a:gd name="connsiteY2" fmla="*/ 384390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850808 w 8653037"/>
              <a:gd name="connsiteY2" fmla="*/ 367138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55917 w 8653037"/>
              <a:gd name="connsiteY2" fmla="*/ 289501 h 3823075"/>
              <a:gd name="connsiteX3" fmla="*/ 5807675 w 8653037"/>
              <a:gd name="connsiteY3" fmla="*/ 513786 h 3823075"/>
              <a:gd name="connsiteX4" fmla="*/ 5747290 w 8653037"/>
              <a:gd name="connsiteY4" fmla="*/ 660435 h 3823075"/>
              <a:gd name="connsiteX5" fmla="*/ 5799049 w 8653037"/>
              <a:gd name="connsiteY5" fmla="*/ 686314 h 3823075"/>
              <a:gd name="connsiteX6" fmla="*/ 8653037 w 8653037"/>
              <a:gd name="connsiteY6" fmla="*/ 672860 h 3823075"/>
              <a:gd name="connsiteX7" fmla="*/ 8644411 w 8653037"/>
              <a:gd name="connsiteY7" fmla="*/ 3823075 h 3823075"/>
              <a:gd name="connsiteX8" fmla="*/ 3451 w 8653037"/>
              <a:gd name="connsiteY8" fmla="*/ 3823075 h 3823075"/>
              <a:gd name="connsiteX9" fmla="*/ 0 w 8653037"/>
              <a:gd name="connsiteY9" fmla="*/ 5176 h 3823075"/>
              <a:gd name="connsiteX10" fmla="*/ 3451 w 8653037"/>
              <a:gd name="connsiteY10" fmla="*/ 0 h 3823075"/>
              <a:gd name="connsiteX0" fmla="*/ 3451 w 8653037"/>
              <a:gd name="connsiteY0" fmla="*/ 0 h 3823075"/>
              <a:gd name="connsiteX1" fmla="*/ 5764543 w 8653037"/>
              <a:gd name="connsiteY1" fmla="*/ 47960 h 3823075"/>
              <a:gd name="connsiteX2" fmla="*/ 5807675 w 8653037"/>
              <a:gd name="connsiteY2" fmla="*/ 513786 h 3823075"/>
              <a:gd name="connsiteX3" fmla="*/ 5747290 w 8653037"/>
              <a:gd name="connsiteY3" fmla="*/ 660435 h 3823075"/>
              <a:gd name="connsiteX4" fmla="*/ 5799049 w 8653037"/>
              <a:gd name="connsiteY4" fmla="*/ 686314 h 3823075"/>
              <a:gd name="connsiteX5" fmla="*/ 8653037 w 8653037"/>
              <a:gd name="connsiteY5" fmla="*/ 672860 h 3823075"/>
              <a:gd name="connsiteX6" fmla="*/ 8644411 w 8653037"/>
              <a:gd name="connsiteY6" fmla="*/ 3823075 h 3823075"/>
              <a:gd name="connsiteX7" fmla="*/ 3451 w 8653037"/>
              <a:gd name="connsiteY7" fmla="*/ 3823075 h 3823075"/>
              <a:gd name="connsiteX8" fmla="*/ 0 w 8653037"/>
              <a:gd name="connsiteY8" fmla="*/ 5176 h 3823075"/>
              <a:gd name="connsiteX9" fmla="*/ 3451 w 8653037"/>
              <a:gd name="connsiteY9" fmla="*/ 0 h 3823075"/>
              <a:gd name="connsiteX0" fmla="*/ 3451 w 8653037"/>
              <a:gd name="connsiteY0" fmla="*/ 0 h 3823075"/>
              <a:gd name="connsiteX1" fmla="*/ 5764543 w 8653037"/>
              <a:gd name="connsiteY1" fmla="*/ 47960 h 3823075"/>
              <a:gd name="connsiteX2" fmla="*/ 5747290 w 8653037"/>
              <a:gd name="connsiteY2" fmla="*/ 660435 h 3823075"/>
              <a:gd name="connsiteX3" fmla="*/ 5799049 w 8653037"/>
              <a:gd name="connsiteY3" fmla="*/ 686314 h 3823075"/>
              <a:gd name="connsiteX4" fmla="*/ 8653037 w 8653037"/>
              <a:gd name="connsiteY4" fmla="*/ 672860 h 3823075"/>
              <a:gd name="connsiteX5" fmla="*/ 8644411 w 8653037"/>
              <a:gd name="connsiteY5" fmla="*/ 3823075 h 3823075"/>
              <a:gd name="connsiteX6" fmla="*/ 3451 w 8653037"/>
              <a:gd name="connsiteY6" fmla="*/ 3823075 h 3823075"/>
              <a:gd name="connsiteX7" fmla="*/ 0 w 8653037"/>
              <a:gd name="connsiteY7" fmla="*/ 5176 h 3823075"/>
              <a:gd name="connsiteX8" fmla="*/ 3451 w 8653037"/>
              <a:gd name="connsiteY8"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99049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0 h 3823075"/>
              <a:gd name="connsiteX1" fmla="*/ 5764543 w 8653037"/>
              <a:gd name="connsiteY1" fmla="*/ 47960 h 3823075"/>
              <a:gd name="connsiteX2" fmla="*/ 5764544 w 8653037"/>
              <a:gd name="connsiteY2" fmla="*/ 686314 h 3823075"/>
              <a:gd name="connsiteX3" fmla="*/ 8653037 w 8653037"/>
              <a:gd name="connsiteY3" fmla="*/ 672860 h 3823075"/>
              <a:gd name="connsiteX4" fmla="*/ 8644411 w 8653037"/>
              <a:gd name="connsiteY4" fmla="*/ 3823075 h 3823075"/>
              <a:gd name="connsiteX5" fmla="*/ 3451 w 8653037"/>
              <a:gd name="connsiteY5" fmla="*/ 3823075 h 3823075"/>
              <a:gd name="connsiteX6" fmla="*/ 0 w 8653037"/>
              <a:gd name="connsiteY6" fmla="*/ 5176 h 3823075"/>
              <a:gd name="connsiteX7" fmla="*/ 3451 w 8653037"/>
              <a:gd name="connsiteY7" fmla="*/ 0 h 3823075"/>
              <a:gd name="connsiteX0" fmla="*/ 3451 w 8653037"/>
              <a:gd name="connsiteY0" fmla="*/ 633527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3451 w 8653037"/>
              <a:gd name="connsiteY7" fmla="*/ 633527 h 4456602"/>
              <a:gd name="connsiteX0" fmla="*/ 12077 w 8653037"/>
              <a:gd name="connsiteY0" fmla="*/ 21052 h 4456602"/>
              <a:gd name="connsiteX1" fmla="*/ 5773170 w 8653037"/>
              <a:gd name="connsiteY1" fmla="*/ 0 h 4456602"/>
              <a:gd name="connsiteX2" fmla="*/ 5764544 w 8653037"/>
              <a:gd name="connsiteY2" fmla="*/ 1319841 h 4456602"/>
              <a:gd name="connsiteX3" fmla="*/ 8653037 w 8653037"/>
              <a:gd name="connsiteY3" fmla="*/ 1306387 h 4456602"/>
              <a:gd name="connsiteX4" fmla="*/ 8644411 w 8653037"/>
              <a:gd name="connsiteY4" fmla="*/ 4456602 h 4456602"/>
              <a:gd name="connsiteX5" fmla="*/ 3451 w 8653037"/>
              <a:gd name="connsiteY5" fmla="*/ 4456602 h 4456602"/>
              <a:gd name="connsiteX6" fmla="*/ 0 w 8653037"/>
              <a:gd name="connsiteY6" fmla="*/ 638703 h 4456602"/>
              <a:gd name="connsiteX7" fmla="*/ 12077 w 8653037"/>
              <a:gd name="connsiteY7" fmla="*/ 21052 h 445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3037" h="4456602">
                <a:moveTo>
                  <a:pt x="12077" y="21052"/>
                </a:moveTo>
                <a:lnTo>
                  <a:pt x="5773170" y="0"/>
                </a:lnTo>
                <a:cubicBezTo>
                  <a:pt x="5773170" y="212785"/>
                  <a:pt x="5764544" y="1107056"/>
                  <a:pt x="5764544" y="1319841"/>
                </a:cubicBezTo>
                <a:lnTo>
                  <a:pt x="8653037" y="1306387"/>
                </a:lnTo>
                <a:cubicBezTo>
                  <a:pt x="8650162" y="2359334"/>
                  <a:pt x="8647286" y="3403655"/>
                  <a:pt x="8644411" y="4456602"/>
                </a:cubicBezTo>
                <a:lnTo>
                  <a:pt x="3451" y="4456602"/>
                </a:lnTo>
                <a:cubicBezTo>
                  <a:pt x="3451" y="3182244"/>
                  <a:pt x="0" y="638703"/>
                  <a:pt x="0" y="638703"/>
                </a:cubicBezTo>
                <a:lnTo>
                  <a:pt x="12077" y="21052"/>
                </a:lnTo>
                <a:close/>
              </a:path>
            </a:pathLst>
          </a:custGeom>
        </p:spPr>
        <p:txBody>
          <a:bodyPr/>
          <a:lstStyle>
            <a:lvl1pPr>
              <a:defRPr sz="3200"/>
            </a:lvl1pPr>
            <a:lvl2pPr>
              <a:defRPr sz="2800"/>
            </a:lvl2pPr>
            <a:lvl3pPr marL="0" indent="0">
              <a:buNone/>
              <a:tabLst>
                <a:tab pos="266700" algn="l"/>
              </a:tabLst>
              <a:defRPr sz="1600"/>
            </a:lvl3pPr>
            <a:lvl4pPr>
              <a:defRPr sz="2000"/>
            </a:lvl4pPr>
            <a:lvl5pPr>
              <a:defRPr sz="2000"/>
            </a:lvl5pPr>
            <a:lvl6pPr>
              <a:defRPr sz="2000"/>
            </a:lvl6pPr>
            <a:lvl7pPr>
              <a:defRPr sz="2000"/>
            </a:lvl7pPr>
            <a:lvl8pPr>
              <a:defRPr sz="2000"/>
            </a:lvl8pPr>
            <a:lvl9pPr>
              <a:defRPr sz="2000"/>
            </a:lvl9pPr>
          </a:lstStyle>
          <a:p>
            <a:pPr lvl="2"/>
            <a:endParaRPr lang="ru-RU" dirty="0"/>
          </a:p>
        </p:txBody>
      </p:sp>
      <p:sp>
        <p:nvSpPr>
          <p:cNvPr id="8" name="Прямоугольник 7"/>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9901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aseline="0"/>
            </a:lvl1pPr>
          </a:lstStyle>
          <a:p>
            <a:r>
              <a:rPr lang="ru-RU" dirty="0"/>
              <a:t>Образец заголовка</a:t>
            </a:r>
          </a:p>
        </p:txBody>
      </p:sp>
      <p:sp>
        <p:nvSpPr>
          <p:cNvPr id="3" name="Дата 2"/>
          <p:cNvSpPr>
            <a:spLocks noGrp="1"/>
          </p:cNvSpPr>
          <p:nvPr>
            <p:ph type="dt" sz="half" idx="10"/>
          </p:nvPr>
        </p:nvSpPr>
        <p:spPr/>
        <p:txBody>
          <a:bodyPr/>
          <a:lstStyle>
            <a:lvl1pPr>
              <a:defRPr/>
            </a:lvl1pPr>
          </a:lstStyle>
          <a:p>
            <a:r>
              <a:rPr lang="ru-RU" dirty="0"/>
              <a:t>дата</a:t>
            </a:r>
          </a:p>
        </p:txBody>
      </p:sp>
    </p:spTree>
    <p:extLst>
      <p:ext uri="{BB962C8B-B14F-4D97-AF65-F5344CB8AC3E}">
        <p14:creationId xmlns:p14="http://schemas.microsoft.com/office/powerpoint/2010/main" val="105464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57200" y="205979"/>
            <a:ext cx="5122912" cy="857250"/>
          </a:xfrm>
        </p:spPr>
        <p:txBody>
          <a:bodyPr/>
          <a:lstStyle>
            <a:lvl1pPr algn="l">
              <a:defRPr lang="ru-RU" sz="4400" smtClean="0">
                <a:solidFill>
                  <a:srgbClr val="C00000"/>
                </a:solidFill>
                <a:effectLst>
                  <a:outerShdw blurRad="38100" dist="38100" dir="2700000" algn="tl">
                    <a:srgbClr val="000000">
                      <a:alpha val="43137"/>
                    </a:srgbClr>
                  </a:outerShdw>
                </a:effectLst>
              </a:defRPr>
            </a:lvl1pPr>
          </a:lstStyle>
          <a:p>
            <a:r>
              <a:rPr lang="ru-RU" sz="3200" dirty="0">
                <a:solidFill>
                  <a:srgbClr val="C00000"/>
                </a:solidFill>
                <a:effectLst>
                  <a:outerShdw blurRad="38100" dist="38100" dir="2700000" algn="tl">
                    <a:srgbClr val="000000">
                      <a:alpha val="43137"/>
                    </a:srgbClr>
                  </a:outerShdw>
                </a:effectLst>
                <a:latin typeface="+mn-lt"/>
              </a:rPr>
              <a:t>Регламент вебинара:</a:t>
            </a:r>
            <a:endParaRPr lang="ru-RU" dirty="0"/>
          </a:p>
        </p:txBody>
      </p:sp>
      <p:sp>
        <p:nvSpPr>
          <p:cNvPr id="3" name="Объект 2"/>
          <p:cNvSpPr>
            <a:spLocks noGrp="1"/>
          </p:cNvSpPr>
          <p:nvPr>
            <p:ph sz="half" idx="1" hasCustomPrompt="1"/>
          </p:nvPr>
        </p:nvSpPr>
        <p:spPr>
          <a:xfrm>
            <a:off x="467544" y="1059582"/>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nSpc>
                <a:spcPct val="150000"/>
              </a:lnSpc>
            </a:pPr>
            <a:r>
              <a:rPr lang="ru-RU" sz="2000" b="1" dirty="0"/>
              <a:t>10:00 – 10:45  Первая часть</a:t>
            </a:r>
          </a:p>
          <a:p>
            <a:pPr>
              <a:lnSpc>
                <a:spcPct val="150000"/>
              </a:lnSpc>
            </a:pPr>
            <a:r>
              <a:rPr lang="ru-RU" sz="2000" dirty="0"/>
              <a:t>10:45 – 11:00 Перерыв</a:t>
            </a:r>
          </a:p>
          <a:p>
            <a:pPr>
              <a:lnSpc>
                <a:spcPct val="150000"/>
              </a:lnSpc>
            </a:pPr>
            <a:r>
              <a:rPr lang="ru-RU" sz="2000" b="1" dirty="0"/>
              <a:t>11:00 – 11:45  Вторая часть</a:t>
            </a:r>
          </a:p>
          <a:p>
            <a:pPr>
              <a:lnSpc>
                <a:spcPct val="150000"/>
              </a:lnSpc>
            </a:pPr>
            <a:r>
              <a:rPr lang="ru-RU" sz="2000" dirty="0"/>
              <a:t> 11:45 – 12:00 Перерыв</a:t>
            </a:r>
          </a:p>
          <a:p>
            <a:pPr>
              <a:lnSpc>
                <a:spcPct val="150000"/>
              </a:lnSpc>
            </a:pPr>
            <a:r>
              <a:rPr lang="ru-RU" sz="2000" b="1" dirty="0"/>
              <a:t>12:00 -13:00  Третья часть</a:t>
            </a:r>
          </a:p>
        </p:txBody>
      </p:sp>
      <p:sp>
        <p:nvSpPr>
          <p:cNvPr id="4" name="Объект 3"/>
          <p:cNvSpPr>
            <a:spLocks noGrp="1"/>
          </p:cNvSpPr>
          <p:nvPr>
            <p:ph sz="half" idx="2" hasCustomPrompt="1"/>
          </p:nvPr>
        </p:nvSpPr>
        <p:spPr>
          <a:xfrm>
            <a:off x="5004048" y="1707654"/>
            <a:ext cx="4038600" cy="2136143"/>
          </a:xfrm>
          <a:prstGeom prst="rect">
            <a:avLst/>
          </a:prstGeom>
        </p:spPr>
        <p:txBody>
          <a:bodyPr/>
          <a:lstStyle>
            <a:lvl1pPr marL="0" indent="0">
              <a:spcAft>
                <a:spcPts val="1200"/>
              </a:spcAft>
              <a:buFontTx/>
              <a:buNone/>
              <a:defRPr sz="1800">
                <a:effectLst>
                  <a:outerShdw blurRad="38100" dist="38100" dir="2700000" algn="tl">
                    <a:srgbClr val="000000">
                      <a:alpha val="43137"/>
                    </a:srgbClr>
                  </a:outerShdw>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ru-RU" sz="1600" dirty="0"/>
              <a:t>Направляйте Ваши вопросы во вкладку «Вопросы и ответы»</a:t>
            </a:r>
          </a:p>
          <a:p>
            <a:r>
              <a:rPr lang="ru-RU" sz="1600" dirty="0"/>
              <a:t>Вопросы принимаются строго до 12:00 (время московское) </a:t>
            </a:r>
          </a:p>
          <a:p>
            <a:r>
              <a:rPr lang="ru-RU" sz="1600" dirty="0"/>
              <a:t>Лектор отвечает на вопросы слушателей с 12:00 до 13:00</a:t>
            </a:r>
            <a:endParaRPr lang="en-US" sz="1600" dirty="0"/>
          </a:p>
        </p:txBody>
      </p:sp>
      <p:sp>
        <p:nvSpPr>
          <p:cNvPr id="8" name="Прямоугольник 7"/>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36348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79512" y="167662"/>
            <a:ext cx="5122912" cy="421555"/>
          </a:xfrm>
        </p:spPr>
        <p:txBody>
          <a:bodyPr/>
          <a:lstStyle>
            <a:lvl1pPr algn="l">
              <a:defRPr lang="ru-RU" sz="4400" smtClean="0">
                <a:solidFill>
                  <a:srgbClr val="C00000"/>
                </a:solidFill>
                <a:effectLst>
                  <a:outerShdw blurRad="38100" dist="38100" dir="2700000" algn="tl">
                    <a:srgbClr val="000000">
                      <a:alpha val="43137"/>
                    </a:srgbClr>
                  </a:outerShdw>
                </a:effectLst>
              </a:defRPr>
            </a:lvl1pPr>
          </a:lstStyle>
          <a:p>
            <a:r>
              <a:rPr lang="ru-RU" sz="3200" dirty="0">
                <a:solidFill>
                  <a:srgbClr val="C00000"/>
                </a:solidFill>
                <a:effectLst>
                  <a:outerShdw blurRad="38100" dist="38100" dir="2700000" algn="tl">
                    <a:srgbClr val="000000">
                      <a:alpha val="43137"/>
                    </a:srgbClr>
                  </a:outerShdw>
                </a:effectLst>
                <a:latin typeface="+mn-lt"/>
              </a:rPr>
              <a:t>Программа:</a:t>
            </a:r>
            <a:endParaRPr lang="ru-RU" dirty="0"/>
          </a:p>
        </p:txBody>
      </p:sp>
      <p:sp>
        <p:nvSpPr>
          <p:cNvPr id="3" name="Объект 2"/>
          <p:cNvSpPr>
            <a:spLocks noGrp="1"/>
          </p:cNvSpPr>
          <p:nvPr>
            <p:ph sz="half" idx="1"/>
          </p:nvPr>
        </p:nvSpPr>
        <p:spPr>
          <a:xfrm>
            <a:off x="251520" y="699542"/>
            <a:ext cx="8892480" cy="3754512"/>
          </a:xfrm>
          <a:prstGeom prst="rect">
            <a:avLst/>
          </a:prstGeom>
        </p:spPr>
        <p:txBody>
          <a:bodyPr/>
          <a:lstStyle>
            <a:lvl1pPr>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nSpc>
                <a:spcPct val="150000"/>
              </a:lnSpc>
            </a:pPr>
            <a:endParaRPr lang="ru-RU" sz="2000" b="1" dirty="0"/>
          </a:p>
        </p:txBody>
      </p:sp>
      <p:sp>
        <p:nvSpPr>
          <p:cNvPr id="8" name="Прямоугольник 7"/>
          <p:cNvSpPr/>
          <p:nvPr userDrawn="1"/>
        </p:nvSpPr>
        <p:spPr>
          <a:xfrm>
            <a:off x="6009578" y="141708"/>
            <a:ext cx="3132000" cy="1296144"/>
          </a:xfrm>
          <a:prstGeom prst="rect">
            <a:avLst/>
          </a:prstGeom>
          <a:solidFill>
            <a:schemeClr val="bg1">
              <a:alpha val="63000"/>
            </a:schemeClr>
          </a:solidFill>
          <a:ln w="19050">
            <a:solidFill>
              <a:schemeClr val="tx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30946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95536" y="555526"/>
            <a:ext cx="8229600" cy="315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dirty="0"/>
              <a:t>Образец заголовка</a:t>
            </a:r>
          </a:p>
        </p:txBody>
      </p:sp>
      <p:sp>
        <p:nvSpPr>
          <p:cNvPr id="4" name="Дата 3"/>
          <p:cNvSpPr>
            <a:spLocks noGrp="1"/>
          </p:cNvSpPr>
          <p:nvPr>
            <p:ph type="dt" sz="half" idx="2"/>
          </p:nvPr>
        </p:nvSpPr>
        <p:spPr>
          <a:xfrm>
            <a:off x="2915816" y="4227934"/>
            <a:ext cx="2448272" cy="273844"/>
          </a:xfrm>
          <a:prstGeom prst="rect">
            <a:avLst/>
          </a:prstGeom>
        </p:spPr>
        <p:txBody>
          <a:bodyPr vert="horz" lIns="91440" tIns="45720" rIns="91440" bIns="45720" rtlCol="0" anchor="ctr"/>
          <a:lstStyle>
            <a:lvl1pPr algn="l" fontAlgn="auto">
              <a:spcBef>
                <a:spcPts val="0"/>
              </a:spcBef>
              <a:spcAft>
                <a:spcPts val="0"/>
              </a:spcAft>
              <a:defRPr lang="ru-RU" sz="3200" kern="1200" smtClean="0">
                <a:solidFill>
                  <a:srgbClr val="C00000"/>
                </a:solidFill>
                <a:effectLst>
                  <a:outerShdw blurRad="38100" dist="38100" dir="2700000" algn="tl">
                    <a:srgbClr val="000000">
                      <a:alpha val="43137"/>
                    </a:srgbClr>
                  </a:outerShdw>
                </a:effectLst>
                <a:latin typeface="+mn-lt"/>
                <a:ea typeface="+mn-ea"/>
                <a:cs typeface="+mn-cs"/>
              </a:defRPr>
            </a:lvl1pPr>
          </a:lstStyle>
          <a:p>
            <a:fld id="{7D5F5674-E198-422D-B65B-F40620C7B556}" type="datetimeFigureOut">
              <a:rPr lang="ru-RU" smtClean="0"/>
              <a:pPr/>
              <a:t>01.12.2021</a:t>
            </a:fld>
            <a:endParaRPr lang="ru-RU" dirty="0"/>
          </a:p>
        </p:txBody>
      </p:sp>
    </p:spTree>
  </p:cSld>
  <p:clrMap bg1="lt1" tx1="dk1" bg2="lt2" tx2="dk2" accent1="accent1" accent2="accent2" accent3="accent3" accent4="accent4" accent5="accent5" accent6="accent6" hlink="hlink" folHlink="folHlink"/>
  <p:sldLayoutIdLst>
    <p:sldLayoutId id="2147483676" r:id="rId1"/>
    <p:sldLayoutId id="2147483668" r:id="rId2"/>
    <p:sldLayoutId id="2147483674" r:id="rId3"/>
    <p:sldLayoutId id="2147483661" r:id="rId4"/>
    <p:sldLayoutId id="2147483662" r:id="rId5"/>
    <p:sldLayoutId id="2147483663" r:id="rId6"/>
    <p:sldLayoutId id="2147483675" r:id="rId7"/>
  </p:sldLayoutIdLst>
  <p:txStyles>
    <p:titleStyle>
      <a:lvl1pPr algn="ctr" rtl="0" eaLnBrk="0" fontAlgn="base" hangingPunct="0">
        <a:spcBef>
          <a:spcPct val="0"/>
        </a:spcBef>
        <a:spcAft>
          <a:spcPct val="0"/>
        </a:spcAft>
        <a:defRPr lang="ru-RU" altLang="ru-RU" sz="4400" kern="1200" dirty="0" smtClean="0">
          <a:solidFill>
            <a:srgbClr val="C000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95536" y="555526"/>
            <a:ext cx="8229600" cy="315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dirty="0"/>
              <a:t>Образец заголовка</a:t>
            </a:r>
          </a:p>
        </p:txBody>
      </p:sp>
      <p:sp>
        <p:nvSpPr>
          <p:cNvPr id="4" name="Дата 3"/>
          <p:cNvSpPr>
            <a:spLocks noGrp="1"/>
          </p:cNvSpPr>
          <p:nvPr>
            <p:ph type="dt" sz="half" idx="2"/>
          </p:nvPr>
        </p:nvSpPr>
        <p:spPr>
          <a:xfrm>
            <a:off x="2915816" y="4227934"/>
            <a:ext cx="2448272" cy="273844"/>
          </a:xfrm>
          <a:prstGeom prst="rect">
            <a:avLst/>
          </a:prstGeom>
        </p:spPr>
        <p:txBody>
          <a:bodyPr vert="horz" lIns="91440" tIns="45720" rIns="91440" bIns="45720" rtlCol="0" anchor="ctr"/>
          <a:lstStyle>
            <a:lvl1pPr algn="l" fontAlgn="auto">
              <a:spcBef>
                <a:spcPts val="0"/>
              </a:spcBef>
              <a:spcAft>
                <a:spcPts val="0"/>
              </a:spcAft>
              <a:defRPr lang="ru-RU" sz="3200" kern="1200" smtClean="0">
                <a:solidFill>
                  <a:srgbClr val="C00000"/>
                </a:solidFill>
                <a:effectLst>
                  <a:outerShdw blurRad="38100" dist="38100" dir="2700000" algn="tl">
                    <a:srgbClr val="000000">
                      <a:alpha val="43137"/>
                    </a:srgbClr>
                  </a:outerShdw>
                </a:effectLst>
                <a:latin typeface="+mn-lt"/>
                <a:ea typeface="+mn-ea"/>
                <a:cs typeface="+mn-cs"/>
              </a:defRPr>
            </a:lvl1pPr>
          </a:lstStyle>
          <a:p>
            <a:fld id="{7D5F5674-E198-422D-B65B-F40620C7B556}" type="datetimeFigureOut">
              <a:rPr lang="ru-RU" smtClean="0"/>
              <a:pPr/>
              <a:t>01.12.2021</a:t>
            </a:fld>
            <a:endParaRPr lang="ru-RU" dirty="0"/>
          </a:p>
        </p:txBody>
      </p:sp>
    </p:spTree>
    <p:extLst>
      <p:ext uri="{BB962C8B-B14F-4D97-AF65-F5344CB8AC3E}">
        <p14:creationId xmlns:p14="http://schemas.microsoft.com/office/powerpoint/2010/main" val="39172519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ctr" rtl="0" eaLnBrk="0" fontAlgn="base" hangingPunct="0">
        <a:spcBef>
          <a:spcPct val="0"/>
        </a:spcBef>
        <a:spcAft>
          <a:spcPct val="0"/>
        </a:spcAft>
        <a:defRPr lang="ru-RU" altLang="ru-RU" sz="4400" kern="1200" dirty="0" smtClean="0">
          <a:solidFill>
            <a:srgbClr val="C000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consultantplus://offline/ref=091B9CC56E9092E5CC0AB4D537945616B61F2B7EA356FA87B9792BC7127AA4CF32F0707781211B1BS0B7L" TargetMode="External"/><Relationship Id="rId2" Type="http://schemas.openxmlformats.org/officeDocument/2006/relationships/hyperlink" Target="consultantplus://offline/ref=091B9CC56E9092E5CC0AB4D537945616B61F2375A254FA87B9792BC7127AA4CF32F0707781211C1BS0B3L" TargetMode="Externa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hyperlink" Target="consultantplus://offline/ref=3D205E9948838104E98A1BBCB5593713C44651F5D3BFC857C466BC4CD56FD3B62721CCAC24vCu5M"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9542"/>
            <a:ext cx="9144000" cy="3024336"/>
          </a:xfrm>
          <a:ln>
            <a:noFill/>
          </a:ln>
        </p:spPr>
        <p:style>
          <a:lnRef idx="2">
            <a:schemeClr val="accent5"/>
          </a:lnRef>
          <a:fillRef idx="1">
            <a:schemeClr val="lt1"/>
          </a:fillRef>
          <a:effectRef idx="0">
            <a:schemeClr val="accent5"/>
          </a:effectRef>
          <a:fontRef idx="minor">
            <a:schemeClr val="dk1"/>
          </a:fontRef>
        </p:style>
        <p:txBody>
          <a:bodyPr/>
          <a:lstStyle/>
          <a:p>
            <a:r>
              <a:rPr lang="ru-RU" sz="2800" b="1" dirty="0">
                <a:solidFill>
                  <a:srgbClr val="C00000"/>
                </a:solidFill>
              </a:rPr>
              <a:t>«</a:t>
            </a:r>
            <a:r>
              <a:rPr lang="ru-RU" sz="3100" b="1" dirty="0">
                <a:solidFill>
                  <a:srgbClr val="C00000"/>
                </a:solidFill>
              </a:rPr>
              <a:t>Подотчет: от выдачи до авансового отчета.</a:t>
            </a:r>
            <a:br>
              <a:rPr lang="ru-RU" sz="3100" b="1" dirty="0">
                <a:solidFill>
                  <a:srgbClr val="C00000"/>
                </a:solidFill>
              </a:rPr>
            </a:br>
            <a:r>
              <a:rPr lang="ru-RU" sz="3100" b="1" dirty="0">
                <a:solidFill>
                  <a:srgbClr val="C00000"/>
                </a:solidFill>
              </a:rPr>
              <a:t>Неочевидные риски</a:t>
            </a:r>
            <a:r>
              <a:rPr lang="ru-RU" sz="2800" b="1" dirty="0">
                <a:solidFill>
                  <a:srgbClr val="C00000"/>
                </a:solidFill>
              </a:rPr>
              <a:t>»</a:t>
            </a:r>
            <a:br>
              <a:rPr lang="ru-RU" sz="3600" dirty="0">
                <a:solidFill>
                  <a:srgbClr val="C00000"/>
                </a:solidFill>
              </a:rPr>
            </a:br>
            <a:r>
              <a:rPr lang="ru-RU" sz="3600" dirty="0">
                <a:solidFill>
                  <a:srgbClr val="C00000"/>
                </a:solidFill>
              </a:rPr>
              <a:t>                      </a:t>
            </a:r>
            <a:r>
              <a:rPr lang="ru-RU" sz="2000" dirty="0">
                <a:solidFill>
                  <a:srgbClr val="C00000"/>
                </a:solidFill>
              </a:rPr>
              <a:t>Лектор: Самкова Надежда Александровна </a:t>
            </a:r>
          </a:p>
        </p:txBody>
      </p:sp>
      <p:sp>
        <p:nvSpPr>
          <p:cNvPr id="3" name="Подзаголовок 2"/>
          <p:cNvSpPr>
            <a:spLocks noGrp="1"/>
          </p:cNvSpPr>
          <p:nvPr>
            <p:ph type="body" idx="4294967295"/>
          </p:nvPr>
        </p:nvSpPr>
        <p:spPr>
          <a:xfrm>
            <a:off x="7415213" y="4011910"/>
            <a:ext cx="1728787" cy="548978"/>
          </a:xfrm>
          <a:prstGeom prst="rect">
            <a:avLst/>
          </a:prstGeom>
        </p:spPr>
        <p:txBody>
          <a:bodyPr/>
          <a:lstStyle/>
          <a:p>
            <a:pPr marL="0" indent="0">
              <a:buNone/>
            </a:pPr>
            <a:r>
              <a:rPr lang="ru-RU" sz="2400" b="1" dirty="0">
                <a:solidFill>
                  <a:srgbClr val="C00000"/>
                </a:solidFill>
                <a:effectLst>
                  <a:outerShdw blurRad="38100" dist="38100" dir="2700000" algn="tl">
                    <a:srgbClr val="000000">
                      <a:alpha val="43137"/>
                    </a:srgbClr>
                  </a:outerShdw>
                </a:effectLst>
              </a:rPr>
              <a:t>13.08.2021</a:t>
            </a:r>
          </a:p>
        </p:txBody>
      </p:sp>
    </p:spTree>
    <p:extLst>
      <p:ext uri="{BB962C8B-B14F-4D97-AF65-F5344CB8AC3E}">
        <p14:creationId xmlns:p14="http://schemas.microsoft.com/office/powerpoint/2010/main" val="89228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D8913639-E471-404E-B075-D3F91BDD23FE}"/>
              </a:ext>
            </a:extLst>
          </p:cNvPr>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3115632767"/>
                    </a:ext>
                  </a:extLst>
                </a:gridCol>
                <a:gridCol w="25400">
                  <a:extLst>
                    <a:ext uri="{9D8B030D-6E8A-4147-A177-3AD203B41FA5}">
                      <a16:colId xmlns:a16="http://schemas.microsoft.com/office/drawing/2014/main" val="2302289842"/>
                    </a:ext>
                  </a:extLst>
                </a:gridCol>
                <a:gridCol w="25400">
                  <a:extLst>
                    <a:ext uri="{9D8B030D-6E8A-4147-A177-3AD203B41FA5}">
                      <a16:colId xmlns:a16="http://schemas.microsoft.com/office/drawing/2014/main" val="1236308777"/>
                    </a:ext>
                  </a:extLst>
                </a:gridCol>
                <a:gridCol w="25400">
                  <a:extLst>
                    <a:ext uri="{9D8B030D-6E8A-4147-A177-3AD203B41FA5}">
                      <a16:colId xmlns:a16="http://schemas.microsoft.com/office/drawing/2014/main" val="3442482143"/>
                    </a:ext>
                  </a:extLst>
                </a:gridCol>
              </a:tblGrid>
              <a:tr h="0">
                <a:tc gridSpan="4">
                  <a:txBody>
                    <a:bodyPr/>
                    <a:lstStyle/>
                    <a:p>
                      <a:pPr algn="ctr">
                        <a:lnSpc>
                          <a:spcPts val="1200"/>
                        </a:lnSpc>
                        <a:spcAft>
                          <a:spcPts val="5"/>
                        </a:spcAft>
                      </a:pPr>
                      <a:r>
                        <a:rPr lang="ru-RU" sz="100">
                          <a:effectLst/>
                        </a:rPr>
                        <a:t>Общество с ограниченной ответственностью "Альфа"</a:t>
                      </a:r>
                    </a:p>
                    <a:p>
                      <a:pPr>
                        <a:lnSpc>
                          <a:spcPts val="1200"/>
                        </a:lnSpc>
                        <a:spcAft>
                          <a:spcPts val="5"/>
                        </a:spcAft>
                      </a:pPr>
                      <a:r>
                        <a:rPr lang="ru-RU" sz="100">
                          <a:effectLst/>
                        </a:rPr>
                        <a:t> </a:t>
                      </a:r>
                    </a:p>
                    <a:p>
                      <a:pPr algn="ctr">
                        <a:lnSpc>
                          <a:spcPts val="1200"/>
                        </a:lnSpc>
                        <a:spcAft>
                          <a:spcPts val="5"/>
                        </a:spcAft>
                      </a:pPr>
                      <a:r>
                        <a:rPr lang="ru-RU" sz="100">
                          <a:effectLst/>
                        </a:rPr>
                        <a:t>ПРИКАЗ</a:t>
                      </a:r>
                    </a:p>
                    <a:p>
                      <a:pPr algn="ctr">
                        <a:lnSpc>
                          <a:spcPts val="1200"/>
                        </a:lnSpc>
                        <a:spcAft>
                          <a:spcPts val="5"/>
                        </a:spcAft>
                      </a:pPr>
                      <a:r>
                        <a:rPr lang="ru-RU" sz="100">
                          <a:effectLst/>
                        </a:rPr>
                        <a:t>о выдаче денег под отчет</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17161451"/>
                  </a:ext>
                </a:extLst>
              </a:tr>
              <a:tr h="0">
                <a:tc gridSpan="2">
                  <a:txBody>
                    <a:bodyPr/>
                    <a:lstStyle/>
                    <a:p>
                      <a:pPr>
                        <a:lnSpc>
                          <a:spcPts val="1200"/>
                        </a:lnSpc>
                        <a:spcAft>
                          <a:spcPts val="5"/>
                        </a:spcAft>
                      </a:pPr>
                      <a:r>
                        <a:rPr lang="ru-RU" sz="100">
                          <a:effectLst/>
                        </a:rPr>
                        <a:t>14.08.2019</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gridSpan="2">
                  <a:txBody>
                    <a:bodyPr/>
                    <a:lstStyle/>
                    <a:p>
                      <a:pPr algn="r">
                        <a:lnSpc>
                          <a:spcPts val="1200"/>
                        </a:lnSpc>
                        <a:spcAft>
                          <a:spcPts val="5"/>
                        </a:spcAft>
                      </a:pPr>
                      <a:r>
                        <a:rPr lang="ru-RU" sz="100">
                          <a:effectLst/>
                        </a:rPr>
                        <a:t>N 64</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extLst>
                  <a:ext uri="{0D108BD9-81ED-4DB2-BD59-A6C34878D82A}">
                    <a16:rowId xmlns:a16="http://schemas.microsoft.com/office/drawing/2014/main" val="4131190914"/>
                  </a:ext>
                </a:extLst>
              </a:tr>
              <a:tr h="0">
                <a:tc gridSpan="4">
                  <a:txBody>
                    <a:bodyPr/>
                    <a:lstStyle/>
                    <a:p>
                      <a:pPr indent="179705" algn="just">
                        <a:lnSpc>
                          <a:spcPts val="1200"/>
                        </a:lnSpc>
                        <a:spcAft>
                          <a:spcPts val="5"/>
                        </a:spcAft>
                      </a:pPr>
                      <a:r>
                        <a:rPr lang="ru-RU" sz="100">
                          <a:effectLst/>
                        </a:rPr>
                        <a:t>Выдать инженеру Смирнову Сергею Сергеевичу под отчет на срок до 23.08.2019 включительно 20 000 руб. на командировочные расходы.</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51718233"/>
                  </a:ext>
                </a:extLst>
              </a:tr>
              <a:tr h="0">
                <a:tc gridSpan="4">
                  <a:txBody>
                    <a:bodyPr/>
                    <a:lstStyle/>
                    <a:p>
                      <a:pPr algn="just">
                        <a:lnSpc>
                          <a:spcPts val="1200"/>
                        </a:lnSpc>
                        <a:spcAft>
                          <a:spcPts val="5"/>
                        </a:spcAft>
                      </a:pPr>
                      <a:r>
                        <a:rPr lang="ru-RU" sz="100">
                          <a:effectLst/>
                        </a:rPr>
                        <a:t>Основание: приказ о направлении работника в командировку от 14.08.2019 N 63/к</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173864546"/>
                  </a:ext>
                </a:extLst>
              </a:tr>
              <a:tr h="0">
                <a:tc>
                  <a:txBody>
                    <a:bodyPr/>
                    <a:lstStyle/>
                    <a:p>
                      <a:pPr algn="just">
                        <a:lnSpc>
                          <a:spcPts val="1200"/>
                        </a:lnSpc>
                        <a:spcAft>
                          <a:spcPts val="5"/>
                        </a:spcAft>
                      </a:pPr>
                      <a:r>
                        <a:rPr lang="ru-RU" sz="100">
                          <a:effectLst/>
                        </a:rPr>
                        <a:t>Генеральный директор</a:t>
                      </a:r>
                      <a:endParaRPr lang="ru-RU" sz="100">
                        <a:effectLst/>
                        <a:latin typeface="Times New Roman" panose="02020603050405020304" pitchFamily="18" charset="0"/>
                        <a:ea typeface="Times New Roman" panose="02020603050405020304" pitchFamily="18" charset="0"/>
                      </a:endParaRPr>
                    </a:p>
                  </a:txBody>
                  <a:tcPr marL="0" marR="0" marT="0" marB="0"/>
                </a:tc>
                <a:tc gridSpan="2">
                  <a:txBody>
                    <a:bodyPr/>
                    <a:lstStyle/>
                    <a:p>
                      <a:pPr algn="ctr">
                        <a:lnSpc>
                          <a:spcPts val="1200"/>
                        </a:lnSpc>
                        <a:spcAft>
                          <a:spcPts val="5"/>
                        </a:spcAft>
                      </a:pPr>
                      <a:r>
                        <a:rPr lang="ru-RU" sz="100">
                          <a:effectLst/>
                        </a:rPr>
                        <a:t>Иванов</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a:txBody>
                    <a:bodyPr/>
                    <a:lstStyle/>
                    <a:p>
                      <a:pPr algn="just">
                        <a:lnSpc>
                          <a:spcPts val="1200"/>
                        </a:lnSpc>
                        <a:spcAft>
                          <a:spcPts val="5"/>
                        </a:spcAft>
                      </a:pPr>
                      <a:r>
                        <a:rPr lang="ru-RU" sz="100" dirty="0">
                          <a:effectLst/>
                        </a:rPr>
                        <a:t>Иванов И.И.</a:t>
                      </a:r>
                      <a:endParaRPr lang="ru-RU" sz="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627964548"/>
                  </a:ext>
                </a:extLst>
              </a:tr>
            </a:tbl>
          </a:graphicData>
        </a:graphic>
      </p:graphicFrame>
      <p:graphicFrame>
        <p:nvGraphicFramePr>
          <p:cNvPr id="6" name="Таблица 5">
            <a:extLst>
              <a:ext uri="{FF2B5EF4-FFF2-40B4-BE49-F238E27FC236}">
                <a16:creationId xmlns:a16="http://schemas.microsoft.com/office/drawing/2014/main" id="{7BBAAD44-B3D3-4115-B96F-B6A8CEE8A3E4}"/>
              </a:ext>
            </a:extLst>
          </p:cNvPr>
          <p:cNvGraphicFramePr>
            <a:graphicFrameLocks noGrp="1"/>
          </p:cNvGraphicFramePr>
          <p:nvPr/>
        </p:nvGraphicFramePr>
        <p:xfrm>
          <a:off x="827584" y="411510"/>
          <a:ext cx="7128792" cy="3456384"/>
        </p:xfrm>
        <a:graphic>
          <a:graphicData uri="http://schemas.openxmlformats.org/drawingml/2006/table">
            <a:tbl>
              <a:tblPr/>
              <a:tblGrid>
                <a:gridCol w="3058117">
                  <a:extLst>
                    <a:ext uri="{9D8B030D-6E8A-4147-A177-3AD203B41FA5}">
                      <a16:colId xmlns:a16="http://schemas.microsoft.com/office/drawing/2014/main" val="2963412977"/>
                    </a:ext>
                  </a:extLst>
                </a:gridCol>
                <a:gridCol w="188658">
                  <a:extLst>
                    <a:ext uri="{9D8B030D-6E8A-4147-A177-3AD203B41FA5}">
                      <a16:colId xmlns:a16="http://schemas.microsoft.com/office/drawing/2014/main" val="3952028499"/>
                    </a:ext>
                  </a:extLst>
                </a:gridCol>
                <a:gridCol w="497641">
                  <a:extLst>
                    <a:ext uri="{9D8B030D-6E8A-4147-A177-3AD203B41FA5}">
                      <a16:colId xmlns:a16="http://schemas.microsoft.com/office/drawing/2014/main" val="2848925703"/>
                    </a:ext>
                  </a:extLst>
                </a:gridCol>
                <a:gridCol w="3384376">
                  <a:extLst>
                    <a:ext uri="{9D8B030D-6E8A-4147-A177-3AD203B41FA5}">
                      <a16:colId xmlns:a16="http://schemas.microsoft.com/office/drawing/2014/main" val="184612682"/>
                    </a:ext>
                  </a:extLst>
                </a:gridCol>
              </a:tblGrid>
              <a:tr h="918546">
                <a:tc gridSpan="4">
                  <a:txBody>
                    <a:bodyPr/>
                    <a:lstStyle/>
                    <a:p>
                      <a:pPr algn="ctr">
                        <a:lnSpc>
                          <a:spcPts val="1200"/>
                        </a:lnSpc>
                        <a:spcAft>
                          <a:spcPts val="5"/>
                        </a:spcAft>
                      </a:pPr>
                      <a:r>
                        <a:rPr lang="ru-RU" sz="1200">
                          <a:effectLst/>
                          <a:latin typeface="Times New Roman" panose="02020603050405020304" pitchFamily="18" charset="0"/>
                          <a:ea typeface="Calibri" panose="020F0502020204030204" pitchFamily="34" charset="0"/>
                        </a:rPr>
                        <a:t>Общество с ограниченной ответственностью "Альфа"</a:t>
                      </a:r>
                      <a:endParaRPr lang="ru-RU" sz="1200">
                        <a:effectLst/>
                        <a:latin typeface="Times New Roman" panose="02020603050405020304" pitchFamily="18" charset="0"/>
                        <a:ea typeface="Times New Roman" panose="02020603050405020304" pitchFamily="18" charset="0"/>
                      </a:endParaRPr>
                    </a:p>
                    <a:p>
                      <a:pPr>
                        <a:lnSpc>
                          <a:spcPts val="1200"/>
                        </a:lnSpc>
                        <a:spcAft>
                          <a:spcPts val="5"/>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p>
                      <a:pPr algn="ctr">
                        <a:lnSpc>
                          <a:spcPts val="1200"/>
                        </a:lnSpc>
                        <a:spcAft>
                          <a:spcPts val="5"/>
                        </a:spcAft>
                      </a:pPr>
                      <a:r>
                        <a:rPr lang="ru-RU" sz="1200" b="1">
                          <a:effectLst/>
                          <a:latin typeface="Times New Roman" panose="02020603050405020304" pitchFamily="18" charset="0"/>
                          <a:ea typeface="Calibri" panose="020F0502020204030204" pitchFamily="34" charset="0"/>
                        </a:rPr>
                        <a:t>ПРИКАЗ</a:t>
                      </a:r>
                      <a:endParaRPr lang="ru-RU" sz="1200">
                        <a:effectLst/>
                        <a:latin typeface="Times New Roman" panose="02020603050405020304" pitchFamily="18" charset="0"/>
                        <a:ea typeface="Times New Roman" panose="02020603050405020304" pitchFamily="18" charset="0"/>
                      </a:endParaRPr>
                    </a:p>
                    <a:p>
                      <a:pPr algn="ctr">
                        <a:lnSpc>
                          <a:spcPts val="1200"/>
                        </a:lnSpc>
                        <a:spcAft>
                          <a:spcPts val="5"/>
                        </a:spcAft>
                      </a:pPr>
                      <a:r>
                        <a:rPr lang="ru-RU" sz="1200" b="1">
                          <a:effectLst/>
                          <a:latin typeface="Times New Roman" panose="02020603050405020304" pitchFamily="18" charset="0"/>
                          <a:ea typeface="Calibri" panose="020F0502020204030204" pitchFamily="34" charset="0"/>
                        </a:rPr>
                        <a:t>о выдаче денег под отчет</a:t>
                      </a:r>
                      <a:endParaRPr lang="ru-RU" sz="1200">
                        <a:effectLst/>
                        <a:latin typeface="Times New Roman" panose="02020603050405020304" pitchFamily="18" charset="0"/>
                        <a:ea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54746437"/>
                  </a:ext>
                </a:extLst>
              </a:tr>
              <a:tr h="350373">
                <a:tc gridSpan="2">
                  <a:txBody>
                    <a:bodyPr/>
                    <a:lstStyle/>
                    <a:p>
                      <a:pPr>
                        <a:lnSpc>
                          <a:spcPts val="1200"/>
                        </a:lnSpc>
                        <a:spcAft>
                          <a:spcPts val="5"/>
                        </a:spcAft>
                      </a:pPr>
                      <a:r>
                        <a:rPr lang="ru-RU" sz="1200" dirty="0">
                          <a:effectLst/>
                          <a:latin typeface="Times New Roman" panose="02020603050405020304" pitchFamily="18" charset="0"/>
                          <a:ea typeface="Calibri" panose="020F0502020204030204" pitchFamily="34" charset="0"/>
                        </a:rPr>
                        <a:t>14.08.2020</a:t>
                      </a:r>
                      <a:endParaRPr lang="ru-RU" sz="1200" dirty="0">
                        <a:effectLst/>
                        <a:latin typeface="Times New Roman" panose="02020603050405020304" pitchFamily="18" charset="0"/>
                        <a:ea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gridSpan="2">
                  <a:txBody>
                    <a:bodyPr/>
                    <a:lstStyle/>
                    <a:p>
                      <a:pPr algn="r">
                        <a:lnSpc>
                          <a:spcPts val="1200"/>
                        </a:lnSpc>
                        <a:spcAft>
                          <a:spcPts val="5"/>
                        </a:spcAft>
                      </a:pPr>
                      <a:r>
                        <a:rPr lang="ru-RU" sz="1200">
                          <a:effectLst/>
                          <a:latin typeface="Times New Roman" panose="02020603050405020304" pitchFamily="18" charset="0"/>
                          <a:ea typeface="Calibri" panose="020F0502020204030204" pitchFamily="34" charset="0"/>
                        </a:rPr>
                        <a:t>N 64</a:t>
                      </a:r>
                      <a:endParaRPr lang="ru-RU" sz="1200">
                        <a:effectLst/>
                        <a:latin typeface="Times New Roman" panose="02020603050405020304" pitchFamily="18" charset="0"/>
                        <a:ea typeface="Times New Roman" panose="02020603050405020304" pitchFamily="18" charset="0"/>
                      </a:endParaRPr>
                    </a:p>
                  </a:txBody>
                  <a:tcPr marL="39370" marR="39370" marT="64770" marB="6477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extLst>
                  <a:ext uri="{0D108BD9-81ED-4DB2-BD59-A6C34878D82A}">
                    <a16:rowId xmlns:a16="http://schemas.microsoft.com/office/drawing/2014/main" val="3259780100"/>
                  </a:ext>
                </a:extLst>
              </a:tr>
              <a:tr h="729155">
                <a:tc gridSpan="4">
                  <a:txBody>
                    <a:bodyPr/>
                    <a:lstStyle/>
                    <a:p>
                      <a:pPr indent="179705" algn="just">
                        <a:lnSpc>
                          <a:spcPts val="1200"/>
                        </a:lnSpc>
                        <a:spcAft>
                          <a:spcPts val="5"/>
                        </a:spcAft>
                      </a:pPr>
                      <a:r>
                        <a:rPr lang="ru-RU" sz="1200" dirty="0">
                          <a:effectLst/>
                          <a:latin typeface="Times New Roman" panose="02020603050405020304" pitchFamily="18" charset="0"/>
                          <a:ea typeface="Calibri" panose="020F0502020204030204" pitchFamily="34" charset="0"/>
                        </a:rPr>
                        <a:t>Выдать инженеру Смирнову Сергею Сергеевичу под отчет на срок до 23.08.2020 включительно 20 000 руб. на командировочные расходы.</a:t>
                      </a:r>
                      <a:endParaRPr lang="ru-RU" sz="1200" dirty="0">
                        <a:effectLst/>
                        <a:latin typeface="Times New Roman" panose="02020603050405020304" pitchFamily="18" charset="0"/>
                        <a:ea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517598874"/>
                  </a:ext>
                </a:extLst>
              </a:tr>
              <a:tr h="539764">
                <a:tc gridSpan="4">
                  <a:txBody>
                    <a:bodyPr/>
                    <a:lstStyle/>
                    <a:p>
                      <a:pPr algn="just">
                        <a:lnSpc>
                          <a:spcPts val="1200"/>
                        </a:lnSpc>
                        <a:spcAft>
                          <a:spcPts val="5"/>
                        </a:spcAft>
                      </a:pPr>
                      <a:r>
                        <a:rPr lang="ru-RU" sz="1200" dirty="0">
                          <a:effectLst/>
                          <a:latin typeface="Times New Roman" panose="02020603050405020304" pitchFamily="18" charset="0"/>
                          <a:ea typeface="Calibri" panose="020F0502020204030204" pitchFamily="34" charset="0"/>
                        </a:rPr>
                        <a:t>Основание: приказ о направлении работника в командировку от 14.08.2020 N 63/к</a:t>
                      </a:r>
                      <a:endParaRPr lang="ru-RU" sz="1200" dirty="0">
                        <a:effectLst/>
                        <a:latin typeface="Times New Roman" panose="02020603050405020304" pitchFamily="18" charset="0"/>
                        <a:ea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25719156"/>
                  </a:ext>
                </a:extLst>
              </a:tr>
              <a:tr h="918546">
                <a:tc>
                  <a:txBody>
                    <a:bodyPr/>
                    <a:lstStyle/>
                    <a:p>
                      <a:pPr algn="just">
                        <a:lnSpc>
                          <a:spcPts val="1200"/>
                        </a:lnSpc>
                        <a:spcAft>
                          <a:spcPts val="5"/>
                        </a:spcAft>
                      </a:pPr>
                      <a:r>
                        <a:rPr lang="ru-RU" sz="1200">
                          <a:effectLst/>
                          <a:latin typeface="Times New Roman" panose="02020603050405020304" pitchFamily="18" charset="0"/>
                          <a:ea typeface="Calibri" panose="020F0502020204030204" pitchFamily="34" charset="0"/>
                        </a:rPr>
                        <a:t>Генеральный директор</a:t>
                      </a:r>
                      <a:endParaRPr lang="ru-RU" sz="1200">
                        <a:effectLst/>
                        <a:latin typeface="Times New Roman" panose="02020603050405020304" pitchFamily="18" charset="0"/>
                        <a:ea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5"/>
                        </a:spcAft>
                      </a:pPr>
                      <a:r>
                        <a:rPr lang="ru-RU" sz="1200" i="1">
                          <a:effectLst/>
                          <a:latin typeface="Times New Roman" panose="02020603050405020304" pitchFamily="18" charset="0"/>
                          <a:ea typeface="Calibri" panose="020F0502020204030204" pitchFamily="34" charset="0"/>
                        </a:rPr>
                        <a:t>Иванов</a:t>
                      </a:r>
                      <a:endParaRPr lang="ru-RU" sz="1200">
                        <a:effectLst/>
                        <a:latin typeface="Times New Roman" panose="02020603050405020304" pitchFamily="18" charset="0"/>
                        <a:ea typeface="Times New Roman" panose="02020603050405020304" pitchFamily="18" charset="0"/>
                      </a:endParaRPr>
                    </a:p>
                  </a:txBody>
                  <a:tcPr marL="39370" marR="39370" marT="64770" marB="6477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lnSpc>
                          <a:spcPts val="1200"/>
                        </a:lnSpc>
                        <a:spcAft>
                          <a:spcPts val="5"/>
                        </a:spcAft>
                      </a:pPr>
                      <a:r>
                        <a:rPr lang="ru-RU" sz="1200" dirty="0">
                          <a:effectLst/>
                          <a:latin typeface="Times New Roman" panose="02020603050405020304" pitchFamily="18" charset="0"/>
                          <a:ea typeface="Calibri" panose="020F0502020204030204" pitchFamily="34" charset="0"/>
                        </a:rPr>
                        <a:t>Иванов И.И.</a:t>
                      </a:r>
                      <a:endParaRPr lang="ru-RU" sz="1200" dirty="0">
                        <a:effectLst/>
                        <a:latin typeface="Times New Roman" panose="02020603050405020304" pitchFamily="18" charset="0"/>
                        <a:ea typeface="Times New Roman" panose="02020603050405020304" pitchFamily="18" charset="0"/>
                      </a:endParaRPr>
                    </a:p>
                  </a:txBody>
                  <a:tcPr marL="39370" marR="39370" marT="64770" marB="6477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990660"/>
                  </a:ext>
                </a:extLst>
              </a:tr>
            </a:tbl>
          </a:graphicData>
        </a:graphic>
      </p:graphicFrame>
    </p:spTree>
    <p:extLst>
      <p:ext uri="{BB962C8B-B14F-4D97-AF65-F5344CB8AC3E}">
        <p14:creationId xmlns:p14="http://schemas.microsoft.com/office/powerpoint/2010/main" val="15502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D8913639-E471-404E-B075-D3F91BDD23FE}"/>
              </a:ext>
            </a:extLst>
          </p:cNvPr>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3115632767"/>
                    </a:ext>
                  </a:extLst>
                </a:gridCol>
                <a:gridCol w="25400">
                  <a:extLst>
                    <a:ext uri="{9D8B030D-6E8A-4147-A177-3AD203B41FA5}">
                      <a16:colId xmlns:a16="http://schemas.microsoft.com/office/drawing/2014/main" val="2302289842"/>
                    </a:ext>
                  </a:extLst>
                </a:gridCol>
                <a:gridCol w="25400">
                  <a:extLst>
                    <a:ext uri="{9D8B030D-6E8A-4147-A177-3AD203B41FA5}">
                      <a16:colId xmlns:a16="http://schemas.microsoft.com/office/drawing/2014/main" val="1236308777"/>
                    </a:ext>
                  </a:extLst>
                </a:gridCol>
                <a:gridCol w="25400">
                  <a:extLst>
                    <a:ext uri="{9D8B030D-6E8A-4147-A177-3AD203B41FA5}">
                      <a16:colId xmlns:a16="http://schemas.microsoft.com/office/drawing/2014/main" val="3442482143"/>
                    </a:ext>
                  </a:extLst>
                </a:gridCol>
              </a:tblGrid>
              <a:tr h="0">
                <a:tc gridSpan="4">
                  <a:txBody>
                    <a:bodyPr/>
                    <a:lstStyle/>
                    <a:p>
                      <a:pPr algn="ctr">
                        <a:lnSpc>
                          <a:spcPts val="1200"/>
                        </a:lnSpc>
                        <a:spcAft>
                          <a:spcPts val="5"/>
                        </a:spcAft>
                      </a:pPr>
                      <a:r>
                        <a:rPr lang="ru-RU" sz="100">
                          <a:effectLst/>
                        </a:rPr>
                        <a:t>Общество с ограниченной ответственностью "Альфа"</a:t>
                      </a:r>
                    </a:p>
                    <a:p>
                      <a:pPr>
                        <a:lnSpc>
                          <a:spcPts val="1200"/>
                        </a:lnSpc>
                        <a:spcAft>
                          <a:spcPts val="5"/>
                        </a:spcAft>
                      </a:pPr>
                      <a:r>
                        <a:rPr lang="ru-RU" sz="100">
                          <a:effectLst/>
                        </a:rPr>
                        <a:t> </a:t>
                      </a:r>
                    </a:p>
                    <a:p>
                      <a:pPr algn="ctr">
                        <a:lnSpc>
                          <a:spcPts val="1200"/>
                        </a:lnSpc>
                        <a:spcAft>
                          <a:spcPts val="5"/>
                        </a:spcAft>
                      </a:pPr>
                      <a:r>
                        <a:rPr lang="ru-RU" sz="100">
                          <a:effectLst/>
                        </a:rPr>
                        <a:t>ПРИКАЗ</a:t>
                      </a:r>
                    </a:p>
                    <a:p>
                      <a:pPr algn="ctr">
                        <a:lnSpc>
                          <a:spcPts val="1200"/>
                        </a:lnSpc>
                        <a:spcAft>
                          <a:spcPts val="5"/>
                        </a:spcAft>
                      </a:pPr>
                      <a:r>
                        <a:rPr lang="ru-RU" sz="100">
                          <a:effectLst/>
                        </a:rPr>
                        <a:t>о выдаче денег под отчет</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17161451"/>
                  </a:ext>
                </a:extLst>
              </a:tr>
              <a:tr h="0">
                <a:tc gridSpan="2">
                  <a:txBody>
                    <a:bodyPr/>
                    <a:lstStyle/>
                    <a:p>
                      <a:pPr>
                        <a:lnSpc>
                          <a:spcPts val="1200"/>
                        </a:lnSpc>
                        <a:spcAft>
                          <a:spcPts val="5"/>
                        </a:spcAft>
                      </a:pPr>
                      <a:r>
                        <a:rPr lang="ru-RU" sz="100">
                          <a:effectLst/>
                        </a:rPr>
                        <a:t>14.08.2019</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gridSpan="2">
                  <a:txBody>
                    <a:bodyPr/>
                    <a:lstStyle/>
                    <a:p>
                      <a:pPr algn="r">
                        <a:lnSpc>
                          <a:spcPts val="1200"/>
                        </a:lnSpc>
                        <a:spcAft>
                          <a:spcPts val="5"/>
                        </a:spcAft>
                      </a:pPr>
                      <a:r>
                        <a:rPr lang="ru-RU" sz="100">
                          <a:effectLst/>
                        </a:rPr>
                        <a:t>N 64</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extLst>
                  <a:ext uri="{0D108BD9-81ED-4DB2-BD59-A6C34878D82A}">
                    <a16:rowId xmlns:a16="http://schemas.microsoft.com/office/drawing/2014/main" val="4131190914"/>
                  </a:ext>
                </a:extLst>
              </a:tr>
              <a:tr h="0">
                <a:tc gridSpan="4">
                  <a:txBody>
                    <a:bodyPr/>
                    <a:lstStyle/>
                    <a:p>
                      <a:pPr indent="179705" algn="just">
                        <a:lnSpc>
                          <a:spcPts val="1200"/>
                        </a:lnSpc>
                        <a:spcAft>
                          <a:spcPts val="5"/>
                        </a:spcAft>
                      </a:pPr>
                      <a:r>
                        <a:rPr lang="ru-RU" sz="100">
                          <a:effectLst/>
                        </a:rPr>
                        <a:t>Выдать инженеру Смирнову Сергею Сергеевичу под отчет на срок до 23.08.2019 включительно 20 000 руб. на командировочные расходы.</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51718233"/>
                  </a:ext>
                </a:extLst>
              </a:tr>
              <a:tr h="0">
                <a:tc gridSpan="4">
                  <a:txBody>
                    <a:bodyPr/>
                    <a:lstStyle/>
                    <a:p>
                      <a:pPr algn="just">
                        <a:lnSpc>
                          <a:spcPts val="1200"/>
                        </a:lnSpc>
                        <a:spcAft>
                          <a:spcPts val="5"/>
                        </a:spcAft>
                      </a:pPr>
                      <a:r>
                        <a:rPr lang="ru-RU" sz="100">
                          <a:effectLst/>
                        </a:rPr>
                        <a:t>Основание: приказ о направлении работника в командировку от 14.08.2019 N 63/к</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173864546"/>
                  </a:ext>
                </a:extLst>
              </a:tr>
              <a:tr h="0">
                <a:tc>
                  <a:txBody>
                    <a:bodyPr/>
                    <a:lstStyle/>
                    <a:p>
                      <a:pPr algn="just">
                        <a:lnSpc>
                          <a:spcPts val="1200"/>
                        </a:lnSpc>
                        <a:spcAft>
                          <a:spcPts val="5"/>
                        </a:spcAft>
                      </a:pPr>
                      <a:r>
                        <a:rPr lang="ru-RU" sz="100">
                          <a:effectLst/>
                        </a:rPr>
                        <a:t>Генеральный директор</a:t>
                      </a:r>
                      <a:endParaRPr lang="ru-RU" sz="100">
                        <a:effectLst/>
                        <a:latin typeface="Times New Roman" panose="02020603050405020304" pitchFamily="18" charset="0"/>
                        <a:ea typeface="Times New Roman" panose="02020603050405020304" pitchFamily="18" charset="0"/>
                      </a:endParaRPr>
                    </a:p>
                  </a:txBody>
                  <a:tcPr marL="0" marR="0" marT="0" marB="0"/>
                </a:tc>
                <a:tc gridSpan="2">
                  <a:txBody>
                    <a:bodyPr/>
                    <a:lstStyle/>
                    <a:p>
                      <a:pPr algn="ctr">
                        <a:lnSpc>
                          <a:spcPts val="1200"/>
                        </a:lnSpc>
                        <a:spcAft>
                          <a:spcPts val="5"/>
                        </a:spcAft>
                      </a:pPr>
                      <a:r>
                        <a:rPr lang="ru-RU" sz="100">
                          <a:effectLst/>
                        </a:rPr>
                        <a:t>Иванов</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a:txBody>
                    <a:bodyPr/>
                    <a:lstStyle/>
                    <a:p>
                      <a:pPr algn="just">
                        <a:lnSpc>
                          <a:spcPts val="1200"/>
                        </a:lnSpc>
                        <a:spcAft>
                          <a:spcPts val="5"/>
                        </a:spcAft>
                      </a:pPr>
                      <a:r>
                        <a:rPr lang="ru-RU" sz="100" dirty="0">
                          <a:effectLst/>
                        </a:rPr>
                        <a:t>Иванов И.И.</a:t>
                      </a:r>
                      <a:endParaRPr lang="ru-RU" sz="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627964548"/>
                  </a:ext>
                </a:extLst>
              </a:tr>
            </a:tbl>
          </a:graphicData>
        </a:graphic>
      </p:graphicFrame>
      <p:sp>
        <p:nvSpPr>
          <p:cNvPr id="3" name="Прямоугольник 2">
            <a:extLst>
              <a:ext uri="{FF2B5EF4-FFF2-40B4-BE49-F238E27FC236}">
                <a16:creationId xmlns:a16="http://schemas.microsoft.com/office/drawing/2014/main" id="{C3C4E7FE-3077-4150-98E6-68C5EFB11A1E}"/>
              </a:ext>
            </a:extLst>
          </p:cNvPr>
          <p:cNvSpPr/>
          <p:nvPr/>
        </p:nvSpPr>
        <p:spPr>
          <a:xfrm>
            <a:off x="899592" y="627534"/>
            <a:ext cx="7560840" cy="4031873"/>
          </a:xfrm>
          <a:prstGeom prst="rect">
            <a:avLst/>
          </a:prstGeom>
          <a:ln>
            <a:solidFill>
              <a:schemeClr val="tx1"/>
            </a:solidFill>
          </a:ln>
        </p:spPr>
        <p:txBody>
          <a:bodyPr wrap="square">
            <a:spAutoFit/>
          </a:bodyPr>
          <a:lstStyle/>
          <a:p>
            <a:pPr marL="45720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ООО "Колокольчик"</a:t>
            </a:r>
          </a:p>
          <a:p>
            <a:pPr marL="45720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ИНН 7727098772 / КПП 772701001</a:t>
            </a: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ПРИКАЗ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34</a:t>
            </a: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г. Москва 30.11.2020</a:t>
            </a:r>
            <a:b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0215"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Приказываю утвердить список лиц, имеющих право с 01.12.2020 получать денежные средства под отчет:</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Габриэлян</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К.С.</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Иванов Т.П.</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Хрумов</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П.П.</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Драгунова М.К.</a:t>
            </a: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Генеральный директор </a:t>
            </a:r>
            <a:r>
              <a:rPr kumimoji="0" lang="ru-RU"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Самохвалов</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/Самохвалов А.В./</a:t>
            </a:r>
            <a:b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3771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5219BBF-215F-4E72-B6BF-240719B00E06}"/>
              </a:ext>
            </a:extLst>
          </p:cNvPr>
          <p:cNvSpPr/>
          <p:nvPr/>
        </p:nvSpPr>
        <p:spPr>
          <a:xfrm>
            <a:off x="395536" y="309592"/>
            <a:ext cx="8316924" cy="4524315"/>
          </a:xfrm>
          <a:prstGeom prst="rect">
            <a:avLst/>
          </a:prstGeom>
          <a:solidFill>
            <a:schemeClr val="bg1"/>
          </a:solidFill>
          <a:ln>
            <a:solidFill>
              <a:schemeClr val="tx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Генеральному директору ООО «Компания»</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И.И. Астахову</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от инженера С.С. Сидорова</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Tahoma" panose="020B0604030504040204" pitchFamily="34" charset="0"/>
              </a:rPr>
              <a:t> </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Tahoma" panose="020B0604030504040204" pitchFamily="34" charset="0"/>
              </a:rPr>
              <a:t> </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Заявление о выдаче денег под отчет на карту</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Прошу выдать мне под отчет на личную банковскую карту денежные средства в размере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25 000 (двадцать пять тысяч рублей) </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рублей для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покупки ноутбука </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на срок</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7 (семь) </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календарных дней.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Реквизиты карты: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Наименование банка: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АКБ «Банк»</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Корреспондентский счет: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30101810800000000790</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БИК банка:</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045402790</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ИНН/КПП: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7701004282/770101001</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Номер лицевого счета: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40817810500409002050</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FF"/>
                </a:solidFill>
                <a:effectLst/>
                <a:uLnTx/>
                <a:uFillTx/>
                <a:latin typeface="Pushkin"/>
                <a:ea typeface="Times New Roman" panose="02020603050405020304" pitchFamily="18" charset="0"/>
                <a:cs typeface="OKA Carter"/>
              </a:rPr>
              <a:t>Сидоров</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С.С. Сидоров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1 ноября 2019 г.</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p>
          <a:p>
            <a:pPr marL="0" marR="0" lvl="0" indent="144145"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Бухгалтер                                   </a:t>
            </a:r>
            <a:r>
              <a:rPr kumimoji="0" lang="ru-RU" sz="1200" b="0" i="0" u="none" strike="noStrike" kern="1200" cap="none" spc="0" normalizeH="0" baseline="0" noProof="0" dirty="0">
                <a:ln>
                  <a:noFill/>
                </a:ln>
                <a:solidFill>
                  <a:srgbClr val="0000FF"/>
                </a:solidFill>
                <a:effectLst/>
                <a:uLnTx/>
                <a:uFillTx/>
                <a:latin typeface="Pushkin"/>
                <a:ea typeface="Times New Roman" panose="02020603050405020304" pitchFamily="18" charset="0"/>
                <a:cs typeface="OKA Carter"/>
              </a:rPr>
              <a:t>Петрова</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П.П. Петрова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1 ноября 2019 г.</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144145"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Tahoma" panose="020B0604030504040204" pitchFamily="34" charset="0"/>
              </a:rPr>
              <a:t> </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Разрешаю:</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Генеральный директор             </a:t>
            </a:r>
            <a:r>
              <a:rPr kumimoji="0" lang="ru-RU" sz="1200" b="0" i="0" u="none" strike="noStrike" kern="1200" cap="none" spc="0" normalizeH="0" baseline="0" noProof="0" dirty="0">
                <a:ln>
                  <a:noFill/>
                </a:ln>
                <a:solidFill>
                  <a:srgbClr val="0000FF"/>
                </a:solidFill>
                <a:effectLst/>
                <a:uLnTx/>
                <a:uFillTx/>
                <a:latin typeface="Pushkin"/>
                <a:ea typeface="Times New Roman" panose="02020603050405020304" pitchFamily="18" charset="0"/>
                <a:cs typeface="OKA Carter"/>
              </a:rPr>
              <a:t>Астахов</a:t>
            </a:r>
            <a:r>
              <a:rPr kumimoji="0" lang="ru-RU" sz="12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OKA Carter"/>
              </a:rPr>
              <a:t>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И.И. Астахов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1 ноября 2019 г.</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p:txBody>
      </p:sp>
    </p:spTree>
    <p:extLst>
      <p:ext uri="{BB962C8B-B14F-4D97-AF65-F5344CB8AC3E}">
        <p14:creationId xmlns:p14="http://schemas.microsoft.com/office/powerpoint/2010/main" val="425905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6A210C75-6BBB-44AC-9326-CAB47C4617C2}"/>
              </a:ext>
            </a:extLst>
          </p:cNvPr>
          <p:cNvGraphicFramePr>
            <a:graphicFrameLocks noGrp="1"/>
          </p:cNvGraphicFramePr>
          <p:nvPr/>
        </p:nvGraphicFramePr>
        <p:xfrm>
          <a:off x="323528" y="51470"/>
          <a:ext cx="8352928" cy="4919104"/>
        </p:xfrm>
        <a:graphic>
          <a:graphicData uri="http://schemas.openxmlformats.org/drawingml/2006/table">
            <a:tbl>
              <a:tblPr firstRow="1" firstCol="1" bandRow="1"/>
              <a:tblGrid>
                <a:gridCol w="3393290">
                  <a:extLst>
                    <a:ext uri="{9D8B030D-6E8A-4147-A177-3AD203B41FA5}">
                      <a16:colId xmlns:a16="http://schemas.microsoft.com/office/drawing/2014/main" val="3506381313"/>
                    </a:ext>
                  </a:extLst>
                </a:gridCol>
                <a:gridCol w="1722890">
                  <a:extLst>
                    <a:ext uri="{9D8B030D-6E8A-4147-A177-3AD203B41FA5}">
                      <a16:colId xmlns:a16="http://schemas.microsoft.com/office/drawing/2014/main" val="3649056534"/>
                    </a:ext>
                  </a:extLst>
                </a:gridCol>
                <a:gridCol w="3236748">
                  <a:extLst>
                    <a:ext uri="{9D8B030D-6E8A-4147-A177-3AD203B41FA5}">
                      <a16:colId xmlns:a16="http://schemas.microsoft.com/office/drawing/2014/main" val="1822509253"/>
                    </a:ext>
                  </a:extLst>
                </a:gridCol>
              </a:tblGrid>
              <a:tr h="668214">
                <a:tc gridSpan="3">
                  <a:txBody>
                    <a:bodyPr/>
                    <a:lstStyle/>
                    <a:p>
                      <a:pPr algn="ctr">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Общество с ограниченной ответственностью "Дельта"</a:t>
                      </a:r>
                    </a:p>
                    <a:p>
                      <a:pPr algn="ctr">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125080, г. Москва, ул. Царева, д. 12</a:t>
                      </a:r>
                    </a:p>
                    <a:p>
                      <a:pPr algn="ctr">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ИНН 7743037528/КПП 774301001</a:t>
                      </a:r>
                    </a:p>
                    <a:p>
                      <a:pPr algn="ctr">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Приказ N 7</a:t>
                      </a:r>
                    </a:p>
                  </a:txBody>
                  <a:tcPr marL="19503" marR="19503" marT="32085" marB="320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12577077"/>
                  </a:ext>
                </a:extLst>
              </a:tr>
              <a:tr h="197465">
                <a:tc>
                  <a:txBody>
                    <a:bodyPr/>
                    <a:lstStyle/>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г. Москва</a:t>
                      </a:r>
                    </a:p>
                  </a:txBody>
                  <a:tcPr marL="19503" marR="19503" marT="32085" marB="32085">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19503" marR="19503" marT="32085" marB="32085">
                    <a:lnL>
                      <a:noFill/>
                    </a:lnL>
                    <a:lnR>
                      <a:noFill/>
                    </a:lnR>
                    <a:lnT>
                      <a:noFill/>
                    </a:lnT>
                    <a:lnB>
                      <a:noFill/>
                    </a:lnB>
                    <a:solidFill>
                      <a:schemeClr val="bg1"/>
                    </a:solidFill>
                  </a:tcPr>
                </a:tc>
                <a:tc>
                  <a:txBody>
                    <a:bodyPr/>
                    <a:lstStyle/>
                    <a:p>
                      <a:pPr algn="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20.05.2020</a:t>
                      </a:r>
                    </a:p>
                  </a:txBody>
                  <a:tcPr marL="19503" marR="19503" marT="32085" marB="32085">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353517577"/>
                  </a:ext>
                </a:extLst>
              </a:tr>
              <a:tr h="3257335">
                <a:tc gridSpan="3">
                  <a:txBody>
                    <a:bodyPr/>
                    <a:lstStyle/>
                    <a:p>
                      <a:pPr algn="ctr">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О порядке возмещения работникам денежных средств,</a:t>
                      </a:r>
                    </a:p>
                    <a:p>
                      <a:pPr algn="ctr">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потраченных в интересах ООО "Дельта"</a:t>
                      </a:r>
                    </a:p>
                    <a:p>
                      <a:pPr algn="just">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 ПРИКАЗЫВАЮ:</a:t>
                      </a:r>
                    </a:p>
                    <a:p>
                      <a:pPr algn="just">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 1. Разрешить определенным работникам оплачивать товары (работы, услуги) для нужд организации за счет собственных средств без выдачи подотчетного аванса. Перечень должностей таких работников приведен в Приложении N 1 к настоящему Приказу.</a:t>
                      </a:r>
                    </a:p>
                    <a:p>
                      <a:pPr algn="just">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 2. Установить лимит расходов работника за счет собственных средств за 1 месяц в размере 20 000 руб.</a:t>
                      </a:r>
                    </a:p>
                    <a:p>
                      <a:pPr algn="just">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 3. Установить следующий порядок согласования расходов, утверждения отчета и выплаты компенсации:</a:t>
                      </a:r>
                    </a:p>
                    <a:p>
                      <a:pPr algn="just">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 до оплаты затрат работник информирует руководителя отдела о необходимых расходах SMS-сообщением, через мессенджер или по электронной почте;</a:t>
                      </a:r>
                    </a:p>
                    <a:p>
                      <a:pPr algn="just">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 руководитель отдела оценивает необходимость расходов и одобряет их SMS-сообщением, через мессенджер или по электронной почте;</a:t>
                      </a:r>
                    </a:p>
                    <a:p>
                      <a:pPr algn="just">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 работник оплачивает за свой счет согласованные расходы и в течение 3 рабочих дней со дня оплаты представляет отчет руководителю ООО "Дельта" для выплаты компенсации;</a:t>
                      </a:r>
                    </a:p>
                    <a:p>
                      <a:pPr algn="just">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 руководитель ООО "Дельта" утверждает отчет и передает его в бухгалтерию в течение 3 рабочих дней;</a:t>
                      </a:r>
                    </a:p>
                    <a:p>
                      <a:pPr algn="just">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 главный бухгалтер ООО "Дельта" выплачивает работнику компенсацию в течение 3 рабочих дней с даты утверждения отчета.</a:t>
                      </a:r>
                    </a:p>
                    <a:p>
                      <a:pPr algn="just">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 Перечень и формы необходимых для получения компенсации документов приведены в Приложениях N 2 и N 3 к настоящему Приказу.</a:t>
                      </a:r>
                    </a:p>
                  </a:txBody>
                  <a:tcPr marL="19503" marR="19503" marT="32085" marB="320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654038768"/>
                  </a:ext>
                </a:extLst>
              </a:tr>
              <a:tr h="197465">
                <a:tc>
                  <a:txBody>
                    <a:bodyPr/>
                    <a:lstStyle/>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Генеральный директор</a:t>
                      </a:r>
                    </a:p>
                  </a:txBody>
                  <a:tcPr marL="19503" marR="19503" marT="32085" marB="32085">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Ковалев</a:t>
                      </a:r>
                    </a:p>
                  </a:txBody>
                  <a:tcPr marL="19503" marR="19503" marT="32085" marB="32085">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А.И. Ковалев</a:t>
                      </a:r>
                    </a:p>
                  </a:txBody>
                  <a:tcPr marL="19503" marR="19503" marT="32085" marB="32085">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63277540"/>
                  </a:ext>
                </a:extLst>
              </a:tr>
            </a:tbl>
          </a:graphicData>
        </a:graphic>
      </p:graphicFrame>
    </p:spTree>
    <p:extLst>
      <p:ext uri="{BB962C8B-B14F-4D97-AF65-F5344CB8AC3E}">
        <p14:creationId xmlns:p14="http://schemas.microsoft.com/office/powerpoint/2010/main" val="239923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88169"/>
            <a:ext cx="8229600" cy="615429"/>
          </a:xfrm>
        </p:spPr>
        <p:txBody>
          <a:bodyPr>
            <a:normAutofit fontScale="90000"/>
          </a:bodyPr>
          <a:lstStyle/>
          <a:p>
            <a:r>
              <a:rPr lang="ru-RU" altLang="ru-RU" sz="2000" b="1" dirty="0"/>
              <a:t>Возмещение работнику потраченных личных средств</a:t>
            </a:r>
            <a:br>
              <a:rPr lang="ru-RU" altLang="ru-RU" sz="3900" dirty="0"/>
            </a:br>
            <a:endParaRPr lang="ru-RU" altLang="ru-RU" sz="3900" dirty="0"/>
          </a:p>
        </p:txBody>
      </p:sp>
      <p:sp>
        <p:nvSpPr>
          <p:cNvPr id="18435" name="Rectangle 3"/>
          <p:cNvSpPr>
            <a:spLocks noGrp="1" noChangeArrowheads="1"/>
          </p:cNvSpPr>
          <p:nvPr>
            <p:ph type="body" idx="1"/>
          </p:nvPr>
        </p:nvSpPr>
        <p:spPr/>
        <p:txBody>
          <a:bodyPr/>
          <a:lstStyle/>
          <a:p>
            <a:pPr algn="r">
              <a:lnSpc>
                <a:spcPct val="80000"/>
              </a:lnSpc>
              <a:buFont typeface="Wingdings" pitchFamily="2" charset="2"/>
              <a:buNone/>
            </a:pPr>
            <a:r>
              <a:rPr lang="ru-RU" altLang="ru-RU" sz="1800" dirty="0"/>
              <a:t>                                                                                        </a:t>
            </a:r>
            <a:endParaRPr lang="ru-RU" altLang="ru-RU" sz="1800" dirty="0">
              <a:latin typeface="Times New Roman" pitchFamily="18" charset="0"/>
            </a:endParaRPr>
          </a:p>
        </p:txBody>
      </p:sp>
      <p:graphicFrame>
        <p:nvGraphicFramePr>
          <p:cNvPr id="3" name="Таблица 2">
            <a:extLst>
              <a:ext uri="{FF2B5EF4-FFF2-40B4-BE49-F238E27FC236}">
                <a16:creationId xmlns:a16="http://schemas.microsoft.com/office/drawing/2014/main" id="{A3A6E359-7ECA-4E50-A799-BBB44B514089}"/>
              </a:ext>
            </a:extLst>
          </p:cNvPr>
          <p:cNvGraphicFramePr>
            <a:graphicFrameLocks noGrp="1"/>
          </p:cNvGraphicFramePr>
          <p:nvPr/>
        </p:nvGraphicFramePr>
        <p:xfrm>
          <a:off x="1547664" y="987574"/>
          <a:ext cx="6373680" cy="3695632"/>
        </p:xfrm>
        <a:graphic>
          <a:graphicData uri="http://schemas.openxmlformats.org/drawingml/2006/table">
            <a:tbl>
              <a:tblPr firstRow="1" firstCol="1" bandRow="1"/>
              <a:tblGrid>
                <a:gridCol w="1068019">
                  <a:extLst>
                    <a:ext uri="{9D8B030D-6E8A-4147-A177-3AD203B41FA5}">
                      <a16:colId xmlns:a16="http://schemas.microsoft.com/office/drawing/2014/main" val="143543556"/>
                    </a:ext>
                  </a:extLst>
                </a:gridCol>
                <a:gridCol w="1521223">
                  <a:extLst>
                    <a:ext uri="{9D8B030D-6E8A-4147-A177-3AD203B41FA5}">
                      <a16:colId xmlns:a16="http://schemas.microsoft.com/office/drawing/2014/main" val="3168922499"/>
                    </a:ext>
                  </a:extLst>
                </a:gridCol>
                <a:gridCol w="1274595">
                  <a:extLst>
                    <a:ext uri="{9D8B030D-6E8A-4147-A177-3AD203B41FA5}">
                      <a16:colId xmlns:a16="http://schemas.microsoft.com/office/drawing/2014/main" val="305222380"/>
                    </a:ext>
                  </a:extLst>
                </a:gridCol>
                <a:gridCol w="2509843">
                  <a:extLst>
                    <a:ext uri="{9D8B030D-6E8A-4147-A177-3AD203B41FA5}">
                      <a16:colId xmlns:a16="http://schemas.microsoft.com/office/drawing/2014/main" val="3545950093"/>
                    </a:ext>
                  </a:extLst>
                </a:gridCol>
              </a:tblGrid>
              <a:tr h="665034">
                <a:tc gridSpan="2">
                  <a:txBody>
                    <a:bodyPr/>
                    <a:lstStyle/>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УТВЕРЖДАЮ</a:t>
                      </a:r>
                    </a:p>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Генеральный директор</a:t>
                      </a:r>
                    </a:p>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ООО "Дельта"</a:t>
                      </a:r>
                    </a:p>
                  </a:txBody>
                  <a:tcPr marL="36926" marR="36926" marT="60750" marB="6075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ru-RU"/>
                    </a:p>
                  </a:txBody>
                  <a:tcPr/>
                </a:tc>
                <a:tc rowSpan="3">
                  <a:txBody>
                    <a:bodyPr/>
                    <a:lstStyle/>
                    <a:p>
                      <a:pPr algn="just">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36926" marR="36926" marT="60750" marB="60750">
                    <a:lnL>
                      <a:noFill/>
                    </a:lnL>
                    <a:lnR>
                      <a:noFill/>
                    </a:lnR>
                    <a:lnT w="12700" cap="flat" cmpd="sng" algn="ctr">
                      <a:solidFill>
                        <a:srgbClr val="000000"/>
                      </a:solidFill>
                      <a:prstDash val="solid"/>
                      <a:round/>
                      <a:headEnd type="none" w="med" len="med"/>
                      <a:tailEnd type="none" w="med" len="med"/>
                    </a:lnT>
                    <a:lnB>
                      <a:noFill/>
                    </a:lnB>
                    <a:solidFill>
                      <a:schemeClr val="bg1"/>
                    </a:solidFill>
                  </a:tcPr>
                </a:tc>
                <a:tc rowSpan="3">
                  <a:txBody>
                    <a:bodyPr/>
                    <a:lstStyle/>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Генеральному директору</a:t>
                      </a:r>
                    </a:p>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ООО "Дельта"</a:t>
                      </a:r>
                    </a:p>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Ковалеву А.И.</a:t>
                      </a:r>
                    </a:p>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от менеджера</a:t>
                      </a:r>
                    </a:p>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Петрова С.А.</a:t>
                      </a:r>
                    </a:p>
                  </a:txBody>
                  <a:tcPr marL="36926" marR="36926" marT="60750" marB="6075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808069982"/>
                  </a:ext>
                </a:extLst>
              </a:tr>
              <a:tr h="303394">
                <a:tc>
                  <a:txBody>
                    <a:bodyPr/>
                    <a:lstStyle/>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Ковалев</a:t>
                      </a:r>
                    </a:p>
                  </a:txBody>
                  <a:tcPr marL="36926" marR="36926" marT="60750" marB="6075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А.И. Ковалев</a:t>
                      </a:r>
                    </a:p>
                  </a:txBody>
                  <a:tcPr marL="36926" marR="36926" marT="60750" marB="60750">
                    <a:lnL>
                      <a:noFill/>
                    </a:lnL>
                    <a:lnR>
                      <a:noFill/>
                    </a:lnR>
                    <a:lnT>
                      <a:noFill/>
                    </a:lnT>
                    <a:lnB>
                      <a:noFill/>
                    </a:lnB>
                    <a:solidFill>
                      <a:schemeClr val="bg1"/>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4157370269"/>
                  </a:ext>
                </a:extLst>
              </a:tr>
              <a:tr h="303394">
                <a:tc gridSpan="2">
                  <a:txBody>
                    <a:bodyPr/>
                    <a:lstStyle/>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02.06.2020</a:t>
                      </a:r>
                    </a:p>
                  </a:txBody>
                  <a:tcPr marL="36926" marR="36926" marT="60750" marB="6075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226355457"/>
                  </a:ext>
                </a:extLst>
              </a:tr>
              <a:tr h="1930776">
                <a:tc gridSpan="4">
                  <a:txBody>
                    <a:bodyPr/>
                    <a:lstStyle/>
                    <a:p>
                      <a:pPr algn="ct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Отчет</a:t>
                      </a:r>
                    </a:p>
                    <a:p>
                      <a:pPr algn="just">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Для проведения рекламной акции ООО "Дельта" 29.05.2020 мною было оплачено изготовление рекламных буклетов в количестве 20 штук на сумму 3600 руб. (Три тысячи шестьсот рублей) 00 копеек. С руководителем отдела П.А. Смирновым расходы согласованы.</a:t>
                      </a:r>
                    </a:p>
                    <a:p>
                      <a:pPr algn="just">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Прошу возместить понесенные мною расходы.</a:t>
                      </a:r>
                    </a:p>
                    <a:p>
                      <a:pPr algn="just">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К настоящему отчету прилагаю:</a:t>
                      </a:r>
                    </a:p>
                    <a:p>
                      <a:pPr algn="just">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 чек ККТ.</a:t>
                      </a:r>
                    </a:p>
                  </a:txBody>
                  <a:tcPr marL="36926" marR="36926" marT="60750" marB="60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286991022"/>
                  </a:ext>
                </a:extLst>
              </a:tr>
              <a:tr h="303394">
                <a:tc gridSpan="2">
                  <a:txBody>
                    <a:bodyPr/>
                    <a:lstStyle/>
                    <a:p>
                      <a:pP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01 июня 2020 г.</a:t>
                      </a:r>
                    </a:p>
                  </a:txBody>
                  <a:tcPr marL="36926" marR="36926" marT="60750" marB="6075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a:lnSpc>
                          <a:spcPct val="107000"/>
                        </a:lnSpc>
                      </a:pPr>
                      <a:r>
                        <a:rPr lang="ru-RU" sz="1200">
                          <a:effectLst/>
                          <a:latin typeface="Calibri" panose="020F0502020204030204" pitchFamily="34" charset="0"/>
                          <a:ea typeface="Times New Roman" panose="02020603050405020304" pitchFamily="18" charset="0"/>
                          <a:cs typeface="Times New Roman" panose="02020603050405020304" pitchFamily="18" charset="0"/>
                        </a:rPr>
                        <a:t>Петров</a:t>
                      </a:r>
                    </a:p>
                  </a:txBody>
                  <a:tcPr marL="36926" marR="36926" marT="60750" marB="6075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7000"/>
                        </a:lnSpc>
                      </a:pPr>
                      <a:r>
                        <a:rPr lang="ru-RU" sz="1200" dirty="0">
                          <a:effectLst/>
                          <a:latin typeface="Calibri" panose="020F0502020204030204" pitchFamily="34" charset="0"/>
                          <a:ea typeface="Times New Roman" panose="02020603050405020304" pitchFamily="18" charset="0"/>
                          <a:cs typeface="Times New Roman" panose="02020603050405020304" pitchFamily="18" charset="0"/>
                        </a:rPr>
                        <a:t>С.А. Петров</a:t>
                      </a:r>
                    </a:p>
                  </a:txBody>
                  <a:tcPr marL="36926" marR="36926" marT="60750" marB="6075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52108207"/>
                  </a:ext>
                </a:extLst>
              </a:tr>
            </a:tbl>
          </a:graphicData>
        </a:graphic>
      </p:graphicFrame>
    </p:spTree>
    <p:extLst>
      <p:ext uri="{BB962C8B-B14F-4D97-AF65-F5344CB8AC3E}">
        <p14:creationId xmlns:p14="http://schemas.microsoft.com/office/powerpoint/2010/main" val="303021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lstStyle/>
          <a:p>
            <a:pPr algn="r">
              <a:lnSpc>
                <a:spcPct val="80000"/>
              </a:lnSpc>
              <a:buFont typeface="Wingdings" pitchFamily="2" charset="2"/>
              <a:buNone/>
            </a:pPr>
            <a:r>
              <a:rPr lang="ru-RU" altLang="ru-RU" sz="1800" dirty="0"/>
              <a:t>                                                                                        </a:t>
            </a:r>
            <a:endParaRPr lang="ru-RU" altLang="ru-RU" sz="1800" dirty="0">
              <a:latin typeface="Times New Roman" pitchFamily="18" charset="0"/>
            </a:endParaRPr>
          </a:p>
        </p:txBody>
      </p:sp>
      <p:sp>
        <p:nvSpPr>
          <p:cNvPr id="3" name="Прямоугольник 2">
            <a:extLst>
              <a:ext uri="{FF2B5EF4-FFF2-40B4-BE49-F238E27FC236}">
                <a16:creationId xmlns:a16="http://schemas.microsoft.com/office/drawing/2014/main" id="{4ADCE1AB-F381-47BB-8E7C-CC8A7C598DB1}"/>
              </a:ext>
            </a:extLst>
          </p:cNvPr>
          <p:cNvSpPr/>
          <p:nvPr/>
        </p:nvSpPr>
        <p:spPr>
          <a:xfrm>
            <a:off x="251520" y="195486"/>
            <a:ext cx="8712968" cy="4524315"/>
          </a:xfrm>
          <a:prstGeom prst="rect">
            <a:avLst/>
          </a:prstGeom>
          <a:solidFill>
            <a:schemeClr val="bg1"/>
          </a:solidFill>
          <a:ln>
            <a:solidFill>
              <a:schemeClr val="tx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Генеральному директору ООО «Компания»</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И.И. Астахову</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от водителя П.П. Петрова</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Tahoma" panose="020B0604030504040204" pitchFamily="34" charset="0"/>
              </a:rPr>
              <a:t> </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Заявление о возмещении служебных расходов</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Tahoma" panose="020B0604030504040204" pitchFamily="34" charset="0"/>
              </a:rPr>
              <a:t> </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Прошу возместить мне из кассы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7 000 (семь тысяч рублей) </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рублей, которые я потратил 01.11.2017 на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замену резины на служебной машине</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r>
              <a:rPr kumimoji="0" lang="ru-RU" sz="1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OKA Carter"/>
              </a:rPr>
              <a:t>Toyota</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r>
              <a:rPr kumimoji="0" lang="ru-RU" sz="1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OKA Carter"/>
              </a:rPr>
              <a:t>Camry</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(номерной знак О450РУ 77RUS). Резину надо было срочно заменить в связи с проколом, поэтому для покупки я использовал личные деньги.</a:t>
            </a:r>
          </a:p>
          <a:p>
            <a:pPr marL="0" marR="0" lvl="0" indent="144145"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Приложение: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Товарный чек от 01.11.17 № 1123;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Акт приема-передачи работ по замене запчастей от 01.11.17 № Н-123/И;</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Кассовый чек от 01.11.17 № 4123.</a:t>
            </a:r>
          </a:p>
          <a:p>
            <a:pPr marL="0" marR="0" lvl="0" indent="144145" algn="just" defTabSz="914400" rtl="0" eaLnBrk="1" fontAlgn="auto"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144145" algn="just" defTabSz="914400" rtl="0" eaLnBrk="1" fontAlgn="auto"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a:ln>
                  <a:noFill/>
                </a:ln>
                <a:solidFill>
                  <a:srgbClr val="0000FF"/>
                </a:solidFill>
                <a:effectLst/>
                <a:uLnTx/>
                <a:uFillTx/>
                <a:latin typeface="Pushkin"/>
                <a:ea typeface="Times New Roman" panose="02020603050405020304" pitchFamily="18" charset="0"/>
                <a:cs typeface="OKA Carter"/>
              </a:rPr>
              <a:t>Петров</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П.П. Петров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1 ноября 2017 г.</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144145"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144145"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Бухгалтер                                        </a:t>
            </a:r>
            <a:r>
              <a:rPr kumimoji="0" lang="ru-RU" sz="1200" b="1" i="1" u="none" strike="noStrike" kern="1200" cap="none" spc="0" normalizeH="0" baseline="0" noProof="0" dirty="0">
                <a:ln>
                  <a:noFill/>
                </a:ln>
                <a:solidFill>
                  <a:srgbClr val="0000FF"/>
                </a:solidFill>
                <a:effectLst/>
                <a:uLnTx/>
                <a:uFillTx/>
                <a:latin typeface="Pushkin"/>
                <a:ea typeface="Times New Roman" panose="02020603050405020304" pitchFamily="18" charset="0"/>
                <a:cs typeface="OKA Carter"/>
              </a:rPr>
              <a:t>Петрова</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П.П. Петрова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01 ноября 2017 г.</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144145"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Tahoma" panose="020B0604030504040204" pitchFamily="34" charset="0"/>
              </a:rPr>
              <a:t> </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Возместить полностью:</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Генеральный директор                   </a:t>
            </a:r>
            <a:r>
              <a:rPr kumimoji="0" lang="ru-RU" sz="1200" b="1" i="1" u="none" strike="noStrike" kern="1200" cap="none" spc="0" normalizeH="0" baseline="0" noProof="0" dirty="0">
                <a:ln>
                  <a:noFill/>
                </a:ln>
                <a:solidFill>
                  <a:srgbClr val="0000FF"/>
                </a:solidFill>
                <a:effectLst/>
                <a:uLnTx/>
                <a:uFillTx/>
                <a:latin typeface="Pushkin"/>
                <a:ea typeface="Times New Roman" panose="02020603050405020304" pitchFamily="18" charset="0"/>
                <a:cs typeface="OKA Carter"/>
              </a:rPr>
              <a:t>Астахов</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                  </a:t>
            </a:r>
            <a:r>
              <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И.И. Астахов     </a:t>
            </a:r>
            <a:r>
              <a:rPr kumimoji="0" lang="ru-RU" sz="1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rPr>
              <a:t>01 ноября 2017 г.</a:t>
            </a:r>
            <a:endParaRPr kumimoji="0" lang="ru-RU"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OKA Carter"/>
            </a:endParaRPr>
          </a:p>
        </p:txBody>
      </p:sp>
    </p:spTree>
    <p:extLst>
      <p:ext uri="{BB962C8B-B14F-4D97-AF65-F5344CB8AC3E}">
        <p14:creationId xmlns:p14="http://schemas.microsoft.com/office/powerpoint/2010/main" val="121029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88169"/>
            <a:ext cx="8229600" cy="615429"/>
          </a:xfrm>
        </p:spPr>
        <p:txBody>
          <a:bodyPr>
            <a:normAutofit/>
          </a:bodyPr>
          <a:lstStyle/>
          <a:p>
            <a:r>
              <a:rPr lang="ru-RU" altLang="ru-RU" sz="2000" b="1" dirty="0"/>
              <a:t>Возврат в кассу неизрасходованных средств</a:t>
            </a:r>
            <a:endParaRPr lang="ru-RU" altLang="ru-RU" sz="3900" dirty="0"/>
          </a:p>
        </p:txBody>
      </p:sp>
      <p:sp>
        <p:nvSpPr>
          <p:cNvPr id="18435" name="Rectangle 3"/>
          <p:cNvSpPr>
            <a:spLocks noGrp="1" noChangeArrowheads="1"/>
          </p:cNvSpPr>
          <p:nvPr>
            <p:ph type="body" idx="1"/>
          </p:nvPr>
        </p:nvSpPr>
        <p:spPr/>
        <p:txBody>
          <a:bodyPr/>
          <a:lstStyle/>
          <a:p>
            <a:pPr algn="r">
              <a:lnSpc>
                <a:spcPct val="80000"/>
              </a:lnSpc>
              <a:buFont typeface="Wingdings" pitchFamily="2" charset="2"/>
              <a:buNone/>
            </a:pPr>
            <a:r>
              <a:rPr lang="ru-RU" altLang="ru-RU" sz="1800" dirty="0"/>
              <a:t>                                                                                        </a:t>
            </a:r>
            <a:endParaRPr lang="ru-RU" altLang="ru-RU" sz="1800" dirty="0">
              <a:latin typeface="Times New Roman" pitchFamily="18" charset="0"/>
            </a:endParaRPr>
          </a:p>
        </p:txBody>
      </p:sp>
      <p:sp>
        <p:nvSpPr>
          <p:cNvPr id="2" name="Прямоугольник 1">
            <a:extLst>
              <a:ext uri="{FF2B5EF4-FFF2-40B4-BE49-F238E27FC236}">
                <a16:creationId xmlns:a16="http://schemas.microsoft.com/office/drawing/2014/main" id="{D91509FC-8B94-442E-A0B4-2962E7956D47}"/>
              </a:ext>
            </a:extLst>
          </p:cNvPr>
          <p:cNvSpPr/>
          <p:nvPr/>
        </p:nvSpPr>
        <p:spPr>
          <a:xfrm>
            <a:off x="457200" y="1159056"/>
            <a:ext cx="8003232" cy="3367076"/>
          </a:xfrm>
          <a:prstGeom prst="rect">
            <a:avLst/>
          </a:prstGeom>
          <a:ln>
            <a:solidFill>
              <a:schemeClr val="tx1"/>
            </a:solidFill>
          </a:ln>
        </p:spPr>
        <p:txBody>
          <a:bodyPr wrap="square">
            <a:spAutoFit/>
          </a:body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endParaRPr kumimoji="0" lang="ru-RU" altLang="ru-RU"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342900" marR="0" lvl="0" indent="0" algn="l" defTabSz="914400" rtl="0" eaLnBrk="0" fontAlgn="base" latinLnBrk="0" hangingPunct="0">
              <a:lnSpc>
                <a:spcPct val="80000"/>
              </a:lnSpc>
              <a:spcBef>
                <a:spcPct val="20000"/>
              </a:spcBef>
              <a:spcAft>
                <a:spcPct val="0"/>
              </a:spcAft>
              <a:buClrTx/>
              <a:buSzTx/>
              <a:buFontTx/>
              <a:buNone/>
              <a:tabLst/>
              <a:defRPr/>
            </a:pPr>
            <a:r>
              <a:rPr kumimoji="0" lang="ru-RU" altLang="ru-RU" sz="2400" b="0" i="0" u="none" strike="noStrike" kern="1200" cap="none" spc="0" normalizeH="0" baseline="0" noProof="0" dirty="0">
                <a:ln>
                  <a:noFill/>
                </a:ln>
                <a:solidFill>
                  <a:prstClr val="black"/>
                </a:solidFill>
                <a:effectLst/>
                <a:uLnTx/>
                <a:uFillTx/>
                <a:latin typeface="Times New Roman" pitchFamily="18" charset="0"/>
                <a:ea typeface="+mn-ea"/>
                <a:cs typeface="+mn-cs"/>
              </a:rPr>
              <a:t>Наличные деньги, сданные в кассу подотчетным лицом как остаток неизрасходованного аванса, не относятся к тем поступлениям, за счет которых можно совершать траты из кассы без предварительной сдачи на расчетный счет. </a:t>
            </a:r>
          </a:p>
          <a:p>
            <a:pPr marL="342900" marR="0" lvl="0" indent="0" algn="l" defTabSz="914400" rtl="0" eaLnBrk="0" fontAlgn="base" latinLnBrk="0" hangingPunct="0">
              <a:lnSpc>
                <a:spcPct val="80000"/>
              </a:lnSpc>
              <a:spcBef>
                <a:spcPct val="20000"/>
              </a:spcBef>
              <a:spcAft>
                <a:spcPct val="0"/>
              </a:spcAft>
              <a:buClrTx/>
              <a:buSzTx/>
              <a:buFontTx/>
              <a:buNone/>
              <a:tabLst/>
              <a:defRPr/>
            </a:pPr>
            <a:r>
              <a:rPr kumimoji="0" lang="ru-RU" altLang="ru-RU" sz="2400" b="0" i="0" u="none" strike="noStrike" kern="1200" cap="none" spc="0" normalizeH="0" baseline="0" noProof="0" dirty="0">
                <a:ln>
                  <a:noFill/>
                </a:ln>
                <a:solidFill>
                  <a:prstClr val="black"/>
                </a:solidFill>
                <a:effectLst/>
                <a:uLnTx/>
                <a:uFillTx/>
                <a:latin typeface="Times New Roman" pitchFamily="18" charset="0"/>
                <a:ea typeface="+mn-ea"/>
                <a:cs typeface="+mn-cs"/>
              </a:rPr>
              <a:t>Это значит, что возвращенную в кассу подотчетную сумму придется сдавать в банк в обязательном порядке </a:t>
            </a:r>
            <a:r>
              <a:rPr kumimoji="0" lang="ru-RU" altLang="ru-RU" sz="2400" b="1" i="0" u="none" strike="noStrike" kern="1200" cap="none" spc="0" normalizeH="0" baseline="0" noProof="0" dirty="0">
                <a:ln>
                  <a:noFill/>
                </a:ln>
                <a:solidFill>
                  <a:prstClr val="black"/>
                </a:solidFill>
                <a:effectLst/>
                <a:uLnTx/>
                <a:uFillTx/>
                <a:latin typeface="Times New Roman" pitchFamily="18" charset="0"/>
                <a:ea typeface="+mn-ea"/>
                <a:cs typeface="+mn-cs"/>
              </a:rPr>
              <a:t>(письмо Банка России от 9 июля 2020 г. N 29-1-1-ОЭ/10561). </a:t>
            </a:r>
            <a:r>
              <a:rPr kumimoji="0" lang="ru-RU" altLang="ru-RU" sz="2400" b="0" i="0" u="none" strike="noStrike" kern="1200" cap="none" spc="0" normalizeH="0" baseline="0" noProof="0" dirty="0">
                <a:ln>
                  <a:noFill/>
                </a:ln>
                <a:solidFill>
                  <a:prstClr val="black"/>
                </a:solidFill>
                <a:effectLst/>
                <a:uLnTx/>
                <a:uFillTx/>
                <a:latin typeface="Times New Roman" pitchFamily="18" charset="0"/>
                <a:ea typeface="+mn-ea"/>
                <a:cs typeface="+mn-cs"/>
              </a:rPr>
              <a:t>"Транзитом" истратить ее, к примеру выдать снова под отчет, не получится.</a:t>
            </a:r>
          </a:p>
        </p:txBody>
      </p:sp>
    </p:spTree>
    <p:extLst>
      <p:ext uri="{BB962C8B-B14F-4D97-AF65-F5344CB8AC3E}">
        <p14:creationId xmlns:p14="http://schemas.microsoft.com/office/powerpoint/2010/main" val="275431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AE0AFF-3192-409D-A070-9A46038DC6DD}"/>
              </a:ext>
            </a:extLst>
          </p:cNvPr>
          <p:cNvSpPr>
            <a:spLocks noGrp="1"/>
          </p:cNvSpPr>
          <p:nvPr>
            <p:ph type="title"/>
          </p:nvPr>
        </p:nvSpPr>
        <p:spPr>
          <a:xfrm>
            <a:off x="204023" y="195487"/>
            <a:ext cx="8939977" cy="292198"/>
          </a:xfrm>
        </p:spPr>
        <p:txBody>
          <a:bodyPr>
            <a:normAutofit fontScale="90000"/>
          </a:bodyPr>
          <a:lstStyle/>
          <a:p>
            <a:r>
              <a:rPr lang="ru-RU" sz="2000" dirty="0"/>
              <a:t>Чем закончились споры из-за подотчетных документов</a:t>
            </a:r>
          </a:p>
        </p:txBody>
      </p:sp>
      <p:graphicFrame>
        <p:nvGraphicFramePr>
          <p:cNvPr id="6" name="Таблица 5">
            <a:extLst>
              <a:ext uri="{FF2B5EF4-FFF2-40B4-BE49-F238E27FC236}">
                <a16:creationId xmlns:a16="http://schemas.microsoft.com/office/drawing/2014/main" id="{1D2128E3-A689-4DC6-90AB-56202E2A0A63}"/>
              </a:ext>
            </a:extLst>
          </p:cNvPr>
          <p:cNvGraphicFramePr>
            <a:graphicFrameLocks noGrp="1"/>
          </p:cNvGraphicFramePr>
          <p:nvPr/>
        </p:nvGraphicFramePr>
        <p:xfrm>
          <a:off x="251520" y="489784"/>
          <a:ext cx="8712968" cy="4049109"/>
        </p:xfrm>
        <a:graphic>
          <a:graphicData uri="http://schemas.openxmlformats.org/drawingml/2006/table">
            <a:tbl>
              <a:tblPr firstRow="1" firstCol="1" bandRow="1"/>
              <a:tblGrid>
                <a:gridCol w="2779136">
                  <a:extLst>
                    <a:ext uri="{9D8B030D-6E8A-4147-A177-3AD203B41FA5}">
                      <a16:colId xmlns:a16="http://schemas.microsoft.com/office/drawing/2014/main" val="4068337931"/>
                    </a:ext>
                  </a:extLst>
                </a:gridCol>
                <a:gridCol w="2621464">
                  <a:extLst>
                    <a:ext uri="{9D8B030D-6E8A-4147-A177-3AD203B41FA5}">
                      <a16:colId xmlns:a16="http://schemas.microsoft.com/office/drawing/2014/main" val="851563105"/>
                    </a:ext>
                  </a:extLst>
                </a:gridCol>
                <a:gridCol w="3312368">
                  <a:extLst>
                    <a:ext uri="{9D8B030D-6E8A-4147-A177-3AD203B41FA5}">
                      <a16:colId xmlns:a16="http://schemas.microsoft.com/office/drawing/2014/main" val="3934943867"/>
                    </a:ext>
                  </a:extLst>
                </a:gridCol>
              </a:tblGrid>
              <a:tr h="277561">
                <a:tc>
                  <a:txBody>
                    <a:bodyPr/>
                    <a:lstStyle/>
                    <a:p>
                      <a:pPr>
                        <a:lnSpc>
                          <a:spcPts val="1620"/>
                        </a:lnSpc>
                        <a:spcAft>
                          <a:spcPts val="0"/>
                        </a:spcAft>
                      </a:pPr>
                      <a:r>
                        <a:rPr lang="ru-RU" sz="1200" b="1">
                          <a:solidFill>
                            <a:srgbClr val="FFFFFF"/>
                          </a:solidFill>
                          <a:effectLst/>
                          <a:latin typeface="inherit"/>
                          <a:ea typeface="Times New Roman" panose="02020603050405020304" pitchFamily="18" charset="0"/>
                          <a:cs typeface="Arial" panose="020B0604020202020204" pitchFamily="34" charset="0"/>
                        </a:rPr>
                        <a:t>Ситуация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3619" marR="43619" marT="32714" marB="43619" anchor="ctr">
                    <a:lnL>
                      <a:noFill/>
                    </a:lnL>
                    <a:lnR>
                      <a:noFill/>
                    </a:lnR>
                    <a:lnT>
                      <a:noFill/>
                    </a:lnT>
                    <a:lnB>
                      <a:noFill/>
                    </a:lnB>
                    <a:solidFill>
                      <a:srgbClr val="9BB43E"/>
                    </a:solidFill>
                  </a:tcPr>
                </a:tc>
                <a:tc>
                  <a:txBody>
                    <a:bodyPr/>
                    <a:lstStyle/>
                    <a:p>
                      <a:pPr>
                        <a:lnSpc>
                          <a:spcPts val="1620"/>
                        </a:lnSpc>
                        <a:spcAft>
                          <a:spcPts val="0"/>
                        </a:spcAft>
                      </a:pPr>
                      <a:r>
                        <a:rPr lang="ru-RU" sz="1200" b="1">
                          <a:solidFill>
                            <a:srgbClr val="FFFFFF"/>
                          </a:solidFill>
                          <a:effectLst/>
                          <a:latin typeface="inherit"/>
                          <a:ea typeface="Times New Roman" panose="02020603050405020304" pitchFamily="18" charset="0"/>
                          <a:cs typeface="Arial" panose="020B0604020202020204" pitchFamily="34" charset="0"/>
                        </a:rPr>
                        <a:t>Что не понравилось налоговикам</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3619" marR="43619" marT="32714" marB="43619" anchor="ctr">
                    <a:lnL>
                      <a:noFill/>
                    </a:lnL>
                    <a:lnR>
                      <a:noFill/>
                    </a:lnR>
                    <a:lnT>
                      <a:noFill/>
                    </a:lnT>
                    <a:lnB>
                      <a:noFill/>
                    </a:lnB>
                    <a:solidFill>
                      <a:srgbClr val="9BB43E"/>
                    </a:solidFill>
                  </a:tcPr>
                </a:tc>
                <a:tc>
                  <a:txBody>
                    <a:bodyPr/>
                    <a:lstStyle/>
                    <a:p>
                      <a:pPr>
                        <a:lnSpc>
                          <a:spcPts val="1620"/>
                        </a:lnSpc>
                        <a:spcAft>
                          <a:spcPts val="0"/>
                        </a:spcAft>
                      </a:pPr>
                      <a:r>
                        <a:rPr lang="ru-RU" sz="1200" b="1">
                          <a:solidFill>
                            <a:srgbClr val="FFFFFF"/>
                          </a:solidFill>
                          <a:effectLst/>
                          <a:latin typeface="inherit"/>
                          <a:ea typeface="Times New Roman" panose="02020603050405020304" pitchFamily="18" charset="0"/>
                          <a:cs typeface="Arial" panose="020B0604020202020204" pitchFamily="34" charset="0"/>
                        </a:rPr>
                        <a:t>Что решил суд</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3619" marR="43619" marT="32714" marB="43619" anchor="ctr">
                    <a:lnL>
                      <a:noFill/>
                    </a:lnL>
                    <a:lnR>
                      <a:noFill/>
                    </a:lnR>
                    <a:lnT>
                      <a:noFill/>
                    </a:lnT>
                    <a:lnB>
                      <a:noFill/>
                    </a:lnB>
                    <a:solidFill>
                      <a:srgbClr val="9BB43E"/>
                    </a:solidFill>
                  </a:tcPr>
                </a:tc>
                <a:extLst>
                  <a:ext uri="{0D108BD9-81ED-4DB2-BD59-A6C34878D82A}">
                    <a16:rowId xmlns:a16="http://schemas.microsoft.com/office/drawing/2014/main" val="305090644"/>
                  </a:ext>
                </a:extLst>
              </a:tr>
              <a:tr h="985613">
                <a:tc>
                  <a:txBody>
                    <a:bodyPr/>
                    <a:lstStyle/>
                    <a:p>
                      <a:pPr>
                        <a:lnSpc>
                          <a:spcPts val="1620"/>
                        </a:lnSpc>
                        <a:spcAft>
                          <a:spcPts val="0"/>
                        </a:spcAft>
                      </a:pPr>
                      <a:r>
                        <a:rPr lang="ru-RU" sz="1200" b="1" dirty="0">
                          <a:effectLst/>
                          <a:latin typeface="Arial" panose="020B0604020202020204" pitchFamily="34" charset="0"/>
                          <a:ea typeface="Times New Roman" panose="02020603050405020304" pitchFamily="18" charset="0"/>
                          <a:cs typeface="Times New Roman" panose="02020603050405020304" pitchFamily="18" charset="0"/>
                        </a:rPr>
                        <a:t>Фирма выдала несколько миллионов рублей под отчет директору и его родственнице — сотруднице фирмы. Работники частично потратили средства, представили отчеты. Оставшиеся долги висели, хотя срок прошел</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19" marR="43619" marT="65428" marB="5452">
                    <a:lnL>
                      <a:noFill/>
                    </a:lnL>
                    <a:lnR>
                      <a:noFill/>
                    </a:lnR>
                    <a:lnT>
                      <a:noFill/>
                    </a:lnT>
                    <a:lnB>
                      <a:noFill/>
                    </a:lnB>
                  </a:tcPr>
                </a:tc>
                <a:tc>
                  <a:txBody>
                    <a:bodyPr/>
                    <a:lstStyle/>
                    <a:p>
                      <a:pPr>
                        <a:lnSpc>
                          <a:spcPts val="1620"/>
                        </a:lnSpc>
                        <a:spcAft>
                          <a:spcPts val="0"/>
                        </a:spcAft>
                      </a:pPr>
                      <a:r>
                        <a:rPr lang="ru-RU" sz="1200" dirty="0">
                          <a:effectLst/>
                          <a:latin typeface="Arial" panose="020B0604020202020204" pitchFamily="34" charset="0"/>
                          <a:ea typeface="Times New Roman" panose="02020603050405020304" pitchFamily="18" charset="0"/>
                          <a:cs typeface="Times New Roman" panose="02020603050405020304" pitchFamily="18" charset="0"/>
                        </a:rPr>
                        <a:t>На сумму долга компания не начислила НДФЛ. Поэтому инспекция доначислила налог и предложила организации доплатить</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619" marR="43619" marT="65428" marB="5452">
                    <a:lnL>
                      <a:noFill/>
                    </a:lnL>
                    <a:lnR>
                      <a:noFill/>
                    </a:lnR>
                    <a:lnT>
                      <a:noFill/>
                    </a:lnT>
                    <a:lnB>
                      <a:noFill/>
                    </a:lnB>
                  </a:tcPr>
                </a:tc>
                <a:tc>
                  <a:txBody>
                    <a:bodyPr/>
                    <a:lstStyle/>
                    <a:p>
                      <a:pPr>
                        <a:lnSpc>
                          <a:spcPts val="1620"/>
                        </a:lnSpc>
                        <a:spcAft>
                          <a:spcPts val="0"/>
                        </a:spcAft>
                      </a:pPr>
                      <a:r>
                        <a:rPr lang="ru-RU" sz="1200" dirty="0">
                          <a:effectLst/>
                          <a:latin typeface="Arial" panose="020B0604020202020204" pitchFamily="34" charset="0"/>
                          <a:ea typeface="Times New Roman" panose="02020603050405020304" pitchFamily="18" charset="0"/>
                          <a:cs typeface="Times New Roman" panose="02020603050405020304" pitchFamily="18" charset="0"/>
                        </a:rPr>
                        <a:t>Поскольку физлица не представили подтверждающие документы на подотчет, выданные суммы нужно включить в их доход (</a:t>
                      </a:r>
                      <a:r>
                        <a:rPr lang="ru-RU" sz="1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постановление Арбитражного суда Восточно-Сибирского округа от 25.12.2019 № Ф02-6752/2019</a:t>
                      </a:r>
                      <a:r>
                        <a:rPr lang="ru-RU" sz="1200" dirty="0">
                          <a:effectLst/>
                          <a:latin typeface="Arial" panose="020B0604020202020204" pitchFamily="34" charset="0"/>
                          <a:ea typeface="Times New Roman" panose="02020603050405020304" pitchFamily="18" charset="0"/>
                          <a:cs typeface="Times New Roman" panose="02020603050405020304" pitchFamily="18" charset="0"/>
                        </a:rPr>
                        <a:t>, Ф02-6755/2019 по делу № А78-16153/2018)</a:t>
                      </a:r>
                    </a:p>
                  </a:txBody>
                  <a:tcPr marL="43619" marR="43619" marT="65428" marB="5452">
                    <a:lnL>
                      <a:noFill/>
                    </a:lnL>
                    <a:lnR>
                      <a:noFill/>
                    </a:lnR>
                    <a:lnT>
                      <a:noFill/>
                    </a:lnT>
                    <a:lnB>
                      <a:noFill/>
                    </a:lnB>
                  </a:tcPr>
                </a:tc>
                <a:extLst>
                  <a:ext uri="{0D108BD9-81ED-4DB2-BD59-A6C34878D82A}">
                    <a16:rowId xmlns:a16="http://schemas.microsoft.com/office/drawing/2014/main" val="2290470212"/>
                  </a:ext>
                </a:extLst>
              </a:tr>
              <a:tr h="1647248">
                <a:tc>
                  <a:txBody>
                    <a:bodyPr/>
                    <a:lstStyle/>
                    <a:p>
                      <a:pPr>
                        <a:lnSpc>
                          <a:spcPts val="1620"/>
                        </a:lnSpc>
                        <a:spcAft>
                          <a:spcPts val="0"/>
                        </a:spcAft>
                      </a:pPr>
                      <a:r>
                        <a:rPr lang="ru-RU" sz="1200" b="1" dirty="0">
                          <a:effectLst/>
                          <a:latin typeface="Arial" panose="020B0604020202020204" pitchFamily="34" charset="0"/>
                          <a:ea typeface="Times New Roman" panose="02020603050405020304" pitchFamily="18" charset="0"/>
                          <a:cs typeface="Times New Roman" panose="02020603050405020304" pitchFamily="18" charset="0"/>
                        </a:rPr>
                        <a:t>Директор получил под отчет около 22 млн руб., на часть полученной суммы предъявил подтверждающие документы</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19" marR="43619" marT="65428" marB="5452">
                    <a:lnL>
                      <a:noFill/>
                    </a:lnL>
                    <a:lnR>
                      <a:noFill/>
                    </a:lnR>
                    <a:lnT>
                      <a:noFill/>
                    </a:lnT>
                    <a:lnB>
                      <a:noFill/>
                    </a:lnB>
                  </a:tcPr>
                </a:tc>
                <a:tc>
                  <a:txBody>
                    <a:bodyPr/>
                    <a:lstStyle/>
                    <a:p>
                      <a:pPr>
                        <a:lnSpc>
                          <a:spcPts val="1620"/>
                        </a:lnSpc>
                        <a:spcAft>
                          <a:spcPts val="0"/>
                        </a:spcAft>
                      </a:pPr>
                      <a:r>
                        <a:rPr lang="ru-RU" sz="1200" dirty="0">
                          <a:effectLst/>
                          <a:latin typeface="Arial" panose="020B0604020202020204" pitchFamily="34" charset="0"/>
                          <a:ea typeface="Times New Roman" panose="02020603050405020304" pitchFamily="18" charset="0"/>
                          <a:cs typeface="Times New Roman" panose="02020603050405020304" pitchFamily="18" charset="0"/>
                        </a:rPr>
                        <a:t>Инспекторы посчитали подтверждающие документы фальшивыми. Контрагенты не подтвердили полученные суммы. Значит, подотчетные суммы нужно включить в доход директора и удержать НДФЛ</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619" marR="43619" marT="65428" marB="5452">
                    <a:lnL>
                      <a:noFill/>
                    </a:lnL>
                    <a:lnR>
                      <a:noFill/>
                    </a:lnR>
                    <a:lnT>
                      <a:noFill/>
                    </a:lnT>
                    <a:lnB>
                      <a:noFill/>
                    </a:lnB>
                  </a:tcPr>
                </a:tc>
                <a:tc>
                  <a:txBody>
                    <a:bodyPr/>
                    <a:lstStyle/>
                    <a:p>
                      <a:pPr>
                        <a:lnSpc>
                          <a:spcPts val="1620"/>
                        </a:lnSpc>
                        <a:spcAft>
                          <a:spcPts val="0"/>
                        </a:spcAft>
                      </a:pPr>
                      <a:r>
                        <a:rPr lang="ru-RU" sz="1200" dirty="0">
                          <a:effectLst/>
                          <a:latin typeface="Arial" panose="020B0604020202020204" pitchFamily="34" charset="0"/>
                          <a:ea typeface="Times New Roman" panose="02020603050405020304" pitchFamily="18" charset="0"/>
                          <a:cs typeface="Times New Roman" panose="02020603050405020304" pitchFamily="18" charset="0"/>
                        </a:rPr>
                        <a:t>Несмотря на то что срок исковой давности еще не закончился, непогашенные суммы являются доходом руководителя. Судьи убедились, что подтверждающие бумаги поддельные. Организация не доказала, что деньги пошли на оплату материалов, никаких действий, чтобы взыскать долг, не принимала. Значит, должна удержать НДФЛ (</a:t>
                      </a:r>
                      <a:r>
                        <a:rPr lang="ru-RU" sz="1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постановление Арбитражного суда Западно-Сибирского округа от 17.04.2019 № Ф04-692/2019 по делу № А81-2117/2018</a:t>
                      </a:r>
                      <a:r>
                        <a:rPr lang="ru-RU" sz="12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619" marR="43619" marT="65428" marB="5452">
                    <a:lnL>
                      <a:noFill/>
                    </a:lnL>
                    <a:lnR>
                      <a:noFill/>
                    </a:lnR>
                    <a:lnT>
                      <a:noFill/>
                    </a:lnT>
                    <a:lnB>
                      <a:noFill/>
                    </a:lnB>
                  </a:tcPr>
                </a:tc>
                <a:extLst>
                  <a:ext uri="{0D108BD9-81ED-4DB2-BD59-A6C34878D82A}">
                    <a16:rowId xmlns:a16="http://schemas.microsoft.com/office/drawing/2014/main" val="4116124112"/>
                  </a:ext>
                </a:extLst>
              </a:tr>
            </a:tbl>
          </a:graphicData>
        </a:graphic>
      </p:graphicFrame>
    </p:spTree>
    <p:extLst>
      <p:ext uri="{BB962C8B-B14F-4D97-AF65-F5344CB8AC3E}">
        <p14:creationId xmlns:p14="http://schemas.microsoft.com/office/powerpoint/2010/main" val="3062172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CAE0AFF-3192-409D-A070-9A46038DC6DD}"/>
              </a:ext>
            </a:extLst>
          </p:cNvPr>
          <p:cNvSpPr>
            <a:spLocks noGrp="1"/>
          </p:cNvSpPr>
          <p:nvPr>
            <p:ph type="title"/>
          </p:nvPr>
        </p:nvSpPr>
        <p:spPr>
          <a:xfrm>
            <a:off x="204023" y="195487"/>
            <a:ext cx="8939977" cy="292198"/>
          </a:xfrm>
        </p:spPr>
        <p:txBody>
          <a:bodyPr>
            <a:normAutofit fontScale="90000"/>
          </a:bodyPr>
          <a:lstStyle/>
          <a:p>
            <a:r>
              <a:rPr lang="ru-RU" sz="2000" dirty="0"/>
              <a:t>Чем закончились споры из-за подотчетных документов</a:t>
            </a:r>
          </a:p>
        </p:txBody>
      </p:sp>
      <p:graphicFrame>
        <p:nvGraphicFramePr>
          <p:cNvPr id="6" name="Таблица 5">
            <a:extLst>
              <a:ext uri="{FF2B5EF4-FFF2-40B4-BE49-F238E27FC236}">
                <a16:creationId xmlns:a16="http://schemas.microsoft.com/office/drawing/2014/main" id="{1D2128E3-A689-4DC6-90AB-56202E2A0A63}"/>
              </a:ext>
            </a:extLst>
          </p:cNvPr>
          <p:cNvGraphicFramePr>
            <a:graphicFrameLocks noGrp="1"/>
          </p:cNvGraphicFramePr>
          <p:nvPr/>
        </p:nvGraphicFramePr>
        <p:xfrm>
          <a:off x="251520" y="489784"/>
          <a:ext cx="8712968" cy="1957976"/>
        </p:xfrm>
        <a:graphic>
          <a:graphicData uri="http://schemas.openxmlformats.org/drawingml/2006/table">
            <a:tbl>
              <a:tblPr firstRow="1" firstCol="1" bandRow="1"/>
              <a:tblGrid>
                <a:gridCol w="2779136">
                  <a:extLst>
                    <a:ext uri="{9D8B030D-6E8A-4147-A177-3AD203B41FA5}">
                      <a16:colId xmlns:a16="http://schemas.microsoft.com/office/drawing/2014/main" val="4068337931"/>
                    </a:ext>
                  </a:extLst>
                </a:gridCol>
                <a:gridCol w="2621464">
                  <a:extLst>
                    <a:ext uri="{9D8B030D-6E8A-4147-A177-3AD203B41FA5}">
                      <a16:colId xmlns:a16="http://schemas.microsoft.com/office/drawing/2014/main" val="851563105"/>
                    </a:ext>
                  </a:extLst>
                </a:gridCol>
                <a:gridCol w="3312368">
                  <a:extLst>
                    <a:ext uri="{9D8B030D-6E8A-4147-A177-3AD203B41FA5}">
                      <a16:colId xmlns:a16="http://schemas.microsoft.com/office/drawing/2014/main" val="3934943867"/>
                    </a:ext>
                  </a:extLst>
                </a:gridCol>
              </a:tblGrid>
              <a:tr h="277561">
                <a:tc>
                  <a:txBody>
                    <a:bodyPr/>
                    <a:lstStyle/>
                    <a:p>
                      <a:pPr>
                        <a:lnSpc>
                          <a:spcPts val="1620"/>
                        </a:lnSpc>
                        <a:spcAft>
                          <a:spcPts val="0"/>
                        </a:spcAft>
                      </a:pPr>
                      <a:r>
                        <a:rPr lang="ru-RU" sz="1200" b="1">
                          <a:solidFill>
                            <a:srgbClr val="FFFFFF"/>
                          </a:solidFill>
                          <a:effectLst/>
                          <a:latin typeface="inherit"/>
                          <a:ea typeface="Times New Roman" panose="02020603050405020304" pitchFamily="18" charset="0"/>
                          <a:cs typeface="Arial" panose="020B0604020202020204" pitchFamily="34" charset="0"/>
                        </a:rPr>
                        <a:t>Ситуация</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43619" marR="43619" marT="32714" marB="43619" anchor="ctr">
                    <a:lnL>
                      <a:noFill/>
                    </a:lnL>
                    <a:lnR>
                      <a:noFill/>
                    </a:lnR>
                    <a:lnT>
                      <a:noFill/>
                    </a:lnT>
                    <a:lnB>
                      <a:noFill/>
                    </a:lnB>
                    <a:solidFill>
                      <a:srgbClr val="9BB43E"/>
                    </a:solidFill>
                  </a:tcPr>
                </a:tc>
                <a:tc>
                  <a:txBody>
                    <a:bodyPr/>
                    <a:lstStyle/>
                    <a:p>
                      <a:pPr>
                        <a:lnSpc>
                          <a:spcPts val="1620"/>
                        </a:lnSpc>
                        <a:spcAft>
                          <a:spcPts val="0"/>
                        </a:spcAft>
                      </a:pPr>
                      <a:r>
                        <a:rPr lang="ru-RU" sz="1200" b="1">
                          <a:solidFill>
                            <a:srgbClr val="FFFFFF"/>
                          </a:solidFill>
                          <a:effectLst/>
                          <a:latin typeface="inherit"/>
                          <a:ea typeface="Times New Roman" panose="02020603050405020304" pitchFamily="18" charset="0"/>
                          <a:cs typeface="Arial" panose="020B0604020202020204" pitchFamily="34" charset="0"/>
                        </a:rPr>
                        <a:t>Что не понравилось налоговикам</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3619" marR="43619" marT="32714" marB="43619" anchor="ctr">
                    <a:lnL>
                      <a:noFill/>
                    </a:lnL>
                    <a:lnR>
                      <a:noFill/>
                    </a:lnR>
                    <a:lnT>
                      <a:noFill/>
                    </a:lnT>
                    <a:lnB>
                      <a:noFill/>
                    </a:lnB>
                    <a:solidFill>
                      <a:srgbClr val="9BB43E"/>
                    </a:solidFill>
                  </a:tcPr>
                </a:tc>
                <a:tc>
                  <a:txBody>
                    <a:bodyPr/>
                    <a:lstStyle/>
                    <a:p>
                      <a:pPr>
                        <a:lnSpc>
                          <a:spcPts val="1620"/>
                        </a:lnSpc>
                        <a:spcAft>
                          <a:spcPts val="0"/>
                        </a:spcAft>
                      </a:pPr>
                      <a:r>
                        <a:rPr lang="ru-RU" sz="1200" b="1">
                          <a:solidFill>
                            <a:srgbClr val="FFFFFF"/>
                          </a:solidFill>
                          <a:effectLst/>
                          <a:latin typeface="inherit"/>
                          <a:ea typeface="Times New Roman" panose="02020603050405020304" pitchFamily="18" charset="0"/>
                          <a:cs typeface="Arial" panose="020B0604020202020204" pitchFamily="34" charset="0"/>
                        </a:rPr>
                        <a:t>Что решил суд</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3619" marR="43619" marT="32714" marB="43619" anchor="ctr">
                    <a:lnL>
                      <a:noFill/>
                    </a:lnL>
                    <a:lnR>
                      <a:noFill/>
                    </a:lnR>
                    <a:lnT>
                      <a:noFill/>
                    </a:lnT>
                    <a:lnB>
                      <a:noFill/>
                    </a:lnB>
                    <a:solidFill>
                      <a:srgbClr val="9BB43E"/>
                    </a:solidFill>
                  </a:tcPr>
                </a:tc>
                <a:extLst>
                  <a:ext uri="{0D108BD9-81ED-4DB2-BD59-A6C34878D82A}">
                    <a16:rowId xmlns:a16="http://schemas.microsoft.com/office/drawing/2014/main" val="305090644"/>
                  </a:ext>
                </a:extLst>
              </a:tr>
              <a:tr h="985613">
                <a:tc>
                  <a:txBody>
                    <a:bodyPr/>
                    <a:lstStyle/>
                    <a:p>
                      <a:pPr>
                        <a:lnSpc>
                          <a:spcPts val="1620"/>
                        </a:lnSpc>
                        <a:spcAft>
                          <a:spcPts val="0"/>
                        </a:spcAft>
                      </a:pPr>
                      <a:r>
                        <a:rPr lang="ru-RU" sz="1200" b="1" dirty="0">
                          <a:effectLst/>
                          <a:latin typeface="Arial" panose="020B0604020202020204" pitchFamily="34" charset="0"/>
                          <a:ea typeface="Times New Roman" panose="02020603050405020304" pitchFamily="18" charset="0"/>
                          <a:cs typeface="Times New Roman" panose="02020603050405020304" pitchFamily="18" charset="0"/>
                        </a:rPr>
                        <a:t>Компания выдала директору 26 млн руб. под отчет. Руководитель отчитался, приложил подтверждающие документы, подотчет закрыли</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619" marR="43619" marT="65428" marB="5452">
                    <a:lnL>
                      <a:noFill/>
                    </a:lnL>
                    <a:lnR>
                      <a:noFill/>
                    </a:lnR>
                    <a:lnT>
                      <a:noFill/>
                    </a:lnT>
                    <a:lnB>
                      <a:noFill/>
                    </a:lnB>
                  </a:tcPr>
                </a:tc>
                <a:tc>
                  <a:txBody>
                    <a:bodyPr/>
                    <a:lstStyle/>
                    <a:p>
                      <a:pPr>
                        <a:lnSpc>
                          <a:spcPts val="1620"/>
                        </a:lnSpc>
                        <a:spcAft>
                          <a:spcPts val="0"/>
                        </a:spcAft>
                      </a:pPr>
                      <a:r>
                        <a:rPr lang="ru-RU" sz="1200">
                          <a:effectLst/>
                          <a:latin typeface="Arial" panose="020B0604020202020204" pitchFamily="34" charset="0"/>
                          <a:ea typeface="Times New Roman" panose="02020603050405020304" pitchFamily="18" charset="0"/>
                          <a:cs typeface="Times New Roman" panose="02020603050405020304" pitchFamily="18" charset="0"/>
                        </a:rPr>
                        <a:t>Инспекция посчитала, что подотчетные документы фальшивые. ИП, которые якобы выписали товарные чеки, на такие суммы товары не отпускали. Налоговики начислили НДФЛ с «фальшивого» подотчета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3619" marR="43619" marT="65428" marB="5452">
                    <a:lnL>
                      <a:noFill/>
                    </a:lnL>
                    <a:lnR>
                      <a:noFill/>
                    </a:lnR>
                    <a:lnT>
                      <a:noFill/>
                    </a:lnT>
                    <a:lnB>
                      <a:noFill/>
                    </a:lnB>
                  </a:tcPr>
                </a:tc>
                <a:tc>
                  <a:txBody>
                    <a:bodyPr/>
                    <a:lstStyle/>
                    <a:p>
                      <a:pPr>
                        <a:lnSpc>
                          <a:spcPts val="1620"/>
                        </a:lnSpc>
                        <a:spcAft>
                          <a:spcPts val="0"/>
                        </a:spcAft>
                      </a:pPr>
                      <a:r>
                        <a:rPr lang="ru-RU" sz="1200" dirty="0">
                          <a:effectLst/>
                          <a:latin typeface="Arial" panose="020B0604020202020204" pitchFamily="34" charset="0"/>
                          <a:ea typeface="Times New Roman" panose="02020603050405020304" pitchFamily="18" charset="0"/>
                          <a:cs typeface="Times New Roman" panose="02020603050405020304" pitchFamily="18" charset="0"/>
                        </a:rPr>
                        <a:t>Подтверждающие документы оформлены с нарушениями и не подтверждают реальность сделок. Поэтому ИФНС правильно включила подотчетные суммы в доход работника и доначислила НДФЛ (</a:t>
                      </a:r>
                      <a:r>
                        <a:rPr lang="ru-RU" sz="1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постановление Арбитражного суда Северо-Кавказского округа от 23.11.2019 № Ф08-9605/2019 по делу № А32-33822/2018</a:t>
                      </a:r>
                      <a:r>
                        <a:rPr lang="ru-RU" sz="12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619" marR="43619" marT="65428" marB="5452">
                    <a:lnL>
                      <a:noFill/>
                    </a:lnL>
                    <a:lnR>
                      <a:noFill/>
                    </a:lnR>
                    <a:lnT>
                      <a:noFill/>
                    </a:lnT>
                    <a:lnB>
                      <a:noFill/>
                    </a:lnB>
                  </a:tcPr>
                </a:tc>
                <a:extLst>
                  <a:ext uri="{0D108BD9-81ED-4DB2-BD59-A6C34878D82A}">
                    <a16:rowId xmlns:a16="http://schemas.microsoft.com/office/drawing/2014/main" val="2290470212"/>
                  </a:ext>
                </a:extLst>
              </a:tr>
            </a:tbl>
          </a:graphicData>
        </a:graphic>
      </p:graphicFrame>
    </p:spTree>
    <p:extLst>
      <p:ext uri="{BB962C8B-B14F-4D97-AF65-F5344CB8AC3E}">
        <p14:creationId xmlns:p14="http://schemas.microsoft.com/office/powerpoint/2010/main" val="2369199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7544" y="555527"/>
            <a:ext cx="8157592" cy="144016"/>
          </a:xfrm>
        </p:spPr>
        <p:txBody>
          <a:bodyPr>
            <a:normAutofit fontScale="90000"/>
          </a:bodyPr>
          <a:lstStyle/>
          <a:p>
            <a:r>
              <a:rPr lang="ru-RU" altLang="ru-RU" sz="2000" b="1" dirty="0"/>
              <a:t>Корпоративные карты бухучет</a:t>
            </a:r>
          </a:p>
        </p:txBody>
      </p:sp>
      <p:sp>
        <p:nvSpPr>
          <p:cNvPr id="19459" name="Rectangle 3"/>
          <p:cNvSpPr>
            <a:spLocks noGrp="1" noChangeArrowheads="1"/>
          </p:cNvSpPr>
          <p:nvPr>
            <p:ph type="body" idx="1"/>
          </p:nvPr>
        </p:nvSpPr>
        <p:spPr>
          <a:ln>
            <a:solidFill>
              <a:srgbClr val="0000FF"/>
            </a:solidFill>
            <a:miter lim="800000"/>
            <a:headEnd/>
            <a:tailEnd/>
          </a:ln>
        </p:spPr>
        <p:txBody>
          <a:bodyPr/>
          <a:lstStyle/>
          <a:p>
            <a:pPr marL="0" indent="0">
              <a:lnSpc>
                <a:spcPct val="80000"/>
              </a:lnSpc>
              <a:buNone/>
            </a:pPr>
            <a:endParaRPr lang="ru-RU" altLang="ru-RU" sz="1900" dirty="0">
              <a:latin typeface="Times New Roman" pitchFamily="18" charset="0"/>
            </a:endParaRPr>
          </a:p>
        </p:txBody>
      </p:sp>
      <p:sp>
        <p:nvSpPr>
          <p:cNvPr id="2" name="Прямоугольник 1">
            <a:extLst>
              <a:ext uri="{FF2B5EF4-FFF2-40B4-BE49-F238E27FC236}">
                <a16:creationId xmlns:a16="http://schemas.microsoft.com/office/drawing/2014/main" id="{EF5109D0-C0EF-4FF9-9A73-7BF8695CD195}"/>
              </a:ext>
            </a:extLst>
          </p:cNvPr>
          <p:cNvSpPr/>
          <p:nvPr/>
        </p:nvSpPr>
        <p:spPr>
          <a:xfrm>
            <a:off x="611560" y="829734"/>
            <a:ext cx="8157592" cy="3484031"/>
          </a:xfrm>
          <a:prstGeom prst="rect">
            <a:avLst/>
          </a:prstGeom>
        </p:spPr>
        <p:txBody>
          <a:bodyPr wrap="square">
            <a:spAutoFit/>
          </a:bodyPr>
          <a:lstStyle/>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ru-RU" altLang="ru-RU" sz="1900" b="0" i="0" u="none" strike="noStrike" kern="1200" cap="none" spc="0" normalizeH="0" baseline="0" noProof="0" dirty="0">
                <a:ln>
                  <a:noFill/>
                </a:ln>
                <a:solidFill>
                  <a:prstClr val="black"/>
                </a:solidFill>
                <a:effectLst/>
                <a:uLnTx/>
                <a:uFillTx/>
                <a:latin typeface="Times New Roman" pitchFamily="18" charset="0"/>
                <a:ea typeface="+mn-ea"/>
                <a:cs typeface="+mn-cs"/>
              </a:rPr>
              <a:t>Операции по карточному счету отражаются на </a:t>
            </a:r>
            <a:r>
              <a:rPr kumimoji="0" lang="ru-RU" altLang="ru-RU" sz="1900" b="1" i="0" u="none" strike="noStrike" kern="1200" cap="none" spc="0" normalizeH="0" baseline="0" noProof="0" dirty="0">
                <a:ln>
                  <a:noFill/>
                </a:ln>
                <a:solidFill>
                  <a:prstClr val="black"/>
                </a:solidFill>
                <a:effectLst/>
                <a:uLnTx/>
                <a:uFillTx/>
                <a:latin typeface="Times New Roman" pitchFamily="18" charset="0"/>
                <a:ea typeface="+mn-ea"/>
                <a:cs typeface="+mn-cs"/>
              </a:rPr>
              <a:t>счете 55 "Специальные счета в банках",</a:t>
            </a:r>
            <a:r>
              <a:rPr kumimoji="0" lang="ru-RU" altLang="ru-RU" sz="1900" b="0" i="0" u="none" strike="noStrike" kern="1200" cap="none" spc="0" normalizeH="0" baseline="0" noProof="0" dirty="0">
                <a:ln>
                  <a:noFill/>
                </a:ln>
                <a:solidFill>
                  <a:prstClr val="black"/>
                </a:solidFill>
                <a:effectLst/>
                <a:uLnTx/>
                <a:uFillTx/>
                <a:latin typeface="Times New Roman" pitchFamily="18" charset="0"/>
                <a:ea typeface="+mn-ea"/>
                <a:cs typeface="+mn-cs"/>
              </a:rPr>
              <a:t> субсчет "Карточный счет". </a:t>
            </a:r>
          </a:p>
          <a:p>
            <a:pPr marL="342900" marR="0" lvl="0" indent="-342900" algn="l" defTabSz="914400" rtl="0" eaLnBrk="0" fontAlgn="base" latinLnBrk="0" hangingPunct="0">
              <a:lnSpc>
                <a:spcPct val="80000"/>
              </a:lnSpc>
              <a:spcBef>
                <a:spcPct val="20000"/>
              </a:spcBef>
              <a:spcAft>
                <a:spcPct val="0"/>
              </a:spcAft>
              <a:buClrTx/>
              <a:buSzTx/>
              <a:buFontTx/>
              <a:buNone/>
              <a:tabLst/>
              <a:defRPr/>
            </a:pPr>
            <a:endParaRPr kumimoji="0" lang="ru-RU" altLang="ru-RU" sz="1900" b="0"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ru-RU" altLang="ru-RU" sz="1900" b="1" i="0" u="none" strike="noStrike" kern="1200" cap="none" spc="0" normalizeH="0" baseline="0" noProof="0" dirty="0">
                <a:ln>
                  <a:noFill/>
                </a:ln>
                <a:solidFill>
                  <a:prstClr val="black"/>
                </a:solidFill>
                <a:effectLst/>
                <a:uLnTx/>
                <a:uFillTx/>
                <a:latin typeface="Times New Roman" pitchFamily="18" charset="0"/>
                <a:ea typeface="+mn-ea"/>
                <a:cs typeface="+mn-cs"/>
              </a:rPr>
              <a:t>При зачислении на него денег:</a:t>
            </a:r>
          </a:p>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ru-RU" altLang="ru-RU" sz="1900" b="1" i="0" u="none" strike="noStrike" kern="1200" cap="none" spc="0" normalizeH="0" baseline="0" noProof="0" dirty="0">
                <a:ln>
                  <a:noFill/>
                </a:ln>
                <a:solidFill>
                  <a:prstClr val="black"/>
                </a:solidFill>
                <a:effectLst/>
                <a:uLnTx/>
                <a:uFillTx/>
                <a:latin typeface="Times New Roman" pitchFamily="18" charset="0"/>
                <a:ea typeface="+mn-ea"/>
                <a:cs typeface="+mn-cs"/>
              </a:rPr>
              <a:t>(если)</a:t>
            </a:r>
            <a:r>
              <a:rPr kumimoji="0" lang="ru-RU" altLang="ru-RU" sz="1900" b="0" i="0" u="none" strike="noStrike" kern="1200" cap="none" spc="0" normalizeH="0" baseline="0" noProof="0" dirty="0">
                <a:ln>
                  <a:noFill/>
                </a:ln>
                <a:solidFill>
                  <a:prstClr val="black"/>
                </a:solidFill>
                <a:effectLst/>
                <a:uLnTx/>
                <a:uFillTx/>
                <a:latin typeface="Times New Roman" pitchFamily="18" charset="0"/>
                <a:ea typeface="+mn-ea"/>
                <a:cs typeface="+mn-cs"/>
              </a:rPr>
              <a:t> выпущены расчетные карты, то перечисление денег с расчетного счета на карточный отражается </a:t>
            </a:r>
            <a:r>
              <a:rPr kumimoji="0" lang="ru-RU" altLang="ru-RU" sz="1900" b="1" i="0" u="none" strike="noStrike" kern="1200" cap="none" spc="0" normalizeH="0" baseline="0" noProof="0" dirty="0">
                <a:ln>
                  <a:noFill/>
                </a:ln>
                <a:solidFill>
                  <a:prstClr val="black"/>
                </a:solidFill>
                <a:effectLst/>
                <a:uLnTx/>
                <a:uFillTx/>
                <a:latin typeface="Times New Roman" pitchFamily="18" charset="0"/>
                <a:ea typeface="+mn-ea"/>
                <a:cs typeface="+mn-cs"/>
              </a:rPr>
              <a:t>по дебету счета 55</a:t>
            </a:r>
            <a:r>
              <a:rPr kumimoji="0" lang="ru-RU" altLang="ru-RU" sz="1900" b="0" i="0" u="none" strike="noStrike" kern="1200" cap="none" spc="0" normalizeH="0" baseline="0" noProof="0" dirty="0">
                <a:ln>
                  <a:noFill/>
                </a:ln>
                <a:solidFill>
                  <a:prstClr val="black"/>
                </a:solidFill>
                <a:effectLst/>
                <a:uLnTx/>
                <a:uFillTx/>
                <a:latin typeface="Times New Roman" pitchFamily="18" charset="0"/>
                <a:ea typeface="+mn-ea"/>
                <a:cs typeface="+mn-cs"/>
              </a:rPr>
              <a:t> в корреспонденции </a:t>
            </a:r>
            <a:r>
              <a:rPr kumimoji="0" lang="ru-RU" altLang="ru-RU" sz="1900" b="1" i="0" u="none" strike="noStrike" kern="1200" cap="none" spc="0" normalizeH="0" baseline="0" noProof="0" dirty="0">
                <a:ln>
                  <a:noFill/>
                </a:ln>
                <a:solidFill>
                  <a:prstClr val="black"/>
                </a:solidFill>
                <a:effectLst/>
                <a:uLnTx/>
                <a:uFillTx/>
                <a:latin typeface="Times New Roman" pitchFamily="18" charset="0"/>
                <a:ea typeface="+mn-ea"/>
                <a:cs typeface="+mn-cs"/>
              </a:rPr>
              <a:t>с кредитом счета 51 "Расчетные счета";</a:t>
            </a:r>
          </a:p>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ru-RU" altLang="ru-RU" sz="1900" b="1" i="0" u="none" strike="noStrike" kern="1200" cap="none" spc="0" normalizeH="0" baseline="0" noProof="0" dirty="0">
                <a:ln>
                  <a:noFill/>
                </a:ln>
                <a:solidFill>
                  <a:prstClr val="black"/>
                </a:solidFill>
                <a:effectLst/>
                <a:uLnTx/>
                <a:uFillTx/>
                <a:latin typeface="Times New Roman" pitchFamily="18" charset="0"/>
                <a:ea typeface="+mn-ea"/>
                <a:cs typeface="+mn-cs"/>
              </a:rPr>
              <a:t>(если)</a:t>
            </a:r>
            <a:r>
              <a:rPr kumimoji="0" lang="ru-RU" altLang="ru-RU" sz="1900" b="0" i="0" u="none" strike="noStrike" kern="1200" cap="none" spc="0" normalizeH="0" baseline="0" noProof="0" dirty="0">
                <a:ln>
                  <a:noFill/>
                </a:ln>
                <a:solidFill>
                  <a:prstClr val="black"/>
                </a:solidFill>
                <a:effectLst/>
                <a:uLnTx/>
                <a:uFillTx/>
                <a:latin typeface="Times New Roman" pitchFamily="18" charset="0"/>
                <a:ea typeface="+mn-ea"/>
                <a:cs typeface="+mn-cs"/>
              </a:rPr>
              <a:t> выпущены кредитные карты, то зачисление кредита на карточный счет отражается </a:t>
            </a:r>
            <a:r>
              <a:rPr kumimoji="0" lang="ru-RU" altLang="ru-RU" sz="1900" b="1" i="0" u="none" strike="noStrike" kern="1200" cap="none" spc="0" normalizeH="0" baseline="0" noProof="0" dirty="0">
                <a:ln>
                  <a:noFill/>
                </a:ln>
                <a:solidFill>
                  <a:prstClr val="black"/>
                </a:solidFill>
                <a:effectLst/>
                <a:uLnTx/>
                <a:uFillTx/>
                <a:latin typeface="Times New Roman" pitchFamily="18" charset="0"/>
                <a:ea typeface="+mn-ea"/>
                <a:cs typeface="+mn-cs"/>
              </a:rPr>
              <a:t>по дебету счета 55</a:t>
            </a:r>
            <a:r>
              <a:rPr kumimoji="0" lang="ru-RU" altLang="ru-RU" sz="1900" b="0" i="0" u="none" strike="noStrike" kern="1200" cap="none" spc="0" normalizeH="0" baseline="0" noProof="0" dirty="0">
                <a:ln>
                  <a:noFill/>
                </a:ln>
                <a:solidFill>
                  <a:prstClr val="black"/>
                </a:solidFill>
                <a:effectLst/>
                <a:uLnTx/>
                <a:uFillTx/>
                <a:latin typeface="Times New Roman" pitchFamily="18" charset="0"/>
                <a:ea typeface="+mn-ea"/>
                <a:cs typeface="+mn-cs"/>
              </a:rPr>
              <a:t> и </a:t>
            </a:r>
            <a:r>
              <a:rPr kumimoji="0" lang="ru-RU" altLang="ru-RU" sz="1900" b="1" i="0" u="none" strike="noStrike" kern="1200" cap="none" spc="0" normalizeH="0" baseline="0" noProof="0" dirty="0">
                <a:ln>
                  <a:noFill/>
                </a:ln>
                <a:solidFill>
                  <a:prstClr val="black"/>
                </a:solidFill>
                <a:effectLst/>
                <a:uLnTx/>
                <a:uFillTx/>
                <a:latin typeface="Times New Roman" pitchFamily="18" charset="0"/>
                <a:ea typeface="+mn-ea"/>
                <a:cs typeface="+mn-cs"/>
              </a:rPr>
              <a:t>кредиту счета 66 "Расчеты по краткосрочным кредитам и займам</a:t>
            </a:r>
            <a:r>
              <a:rPr kumimoji="0" lang="ru-RU" altLang="ru-RU" sz="1900" b="0"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ru-RU" altLang="ru-RU" sz="1900" b="0" i="0" u="none" strike="noStrike" kern="1200" cap="none" spc="0" normalizeH="0" baseline="0" noProof="0" dirty="0">
                <a:ln>
                  <a:noFill/>
                </a:ln>
                <a:solidFill>
                  <a:prstClr val="black"/>
                </a:solidFill>
                <a:effectLst/>
                <a:uLnTx/>
                <a:uFillTx/>
                <a:latin typeface="Times New Roman" pitchFamily="18" charset="0"/>
                <a:ea typeface="+mn-ea"/>
                <a:cs typeface="+mn-cs"/>
              </a:rPr>
              <a:t>При погашении задолженности и процентов по кредитным картам делается проводка по </a:t>
            </a:r>
            <a:r>
              <a:rPr kumimoji="0" lang="ru-RU" altLang="ru-RU" sz="1900" b="1" i="0" u="none" strike="noStrike" kern="1200" cap="none" spc="0" normalizeH="0" baseline="0" noProof="0" dirty="0">
                <a:ln>
                  <a:noFill/>
                </a:ln>
                <a:solidFill>
                  <a:prstClr val="black"/>
                </a:solidFill>
                <a:effectLst/>
                <a:uLnTx/>
                <a:uFillTx/>
                <a:latin typeface="Times New Roman" pitchFamily="18" charset="0"/>
                <a:ea typeface="+mn-ea"/>
                <a:cs typeface="+mn-cs"/>
              </a:rPr>
              <a:t>дебету счета 66 и кредиту счета 51.</a:t>
            </a:r>
          </a:p>
          <a:p>
            <a:pPr marL="342900" marR="0" lvl="0" indent="-342900" algn="l" defTabSz="914400" rtl="0" eaLnBrk="0" fontAlgn="base" latinLnBrk="0" hangingPunct="0">
              <a:lnSpc>
                <a:spcPct val="80000"/>
              </a:lnSpc>
              <a:spcBef>
                <a:spcPct val="20000"/>
              </a:spcBef>
              <a:spcAft>
                <a:spcPct val="0"/>
              </a:spcAft>
              <a:buClrTx/>
              <a:buSzTx/>
              <a:buFont typeface="Arial" charset="0"/>
              <a:buChar char="•"/>
              <a:tabLst/>
              <a:defRPr/>
            </a:pPr>
            <a:endParaRPr kumimoji="0" lang="ru-RU" altLang="ru-RU" sz="19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75877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83518"/>
            <a:ext cx="9108504" cy="4247317"/>
          </a:xfrm>
          <a:prstGeom prst="rect">
            <a:avLst/>
          </a:prstGeom>
        </p:spPr>
        <p:txBody>
          <a:bodyPr wrap="square">
            <a:spAutoFit/>
          </a:bodyPr>
          <a:lstStyle/>
          <a:p>
            <a:r>
              <a:rPr lang="ru-RU" sz="1500" dirty="0"/>
              <a:t>1. Основные правила и требования к организации расчетов </a:t>
            </a:r>
          </a:p>
          <a:p>
            <a:r>
              <a:rPr lang="ru-RU" sz="1500" dirty="0"/>
              <a:t>с подотчетными лицами: нормативные документы, организация </a:t>
            </a:r>
          </a:p>
          <a:p>
            <a:r>
              <a:rPr lang="ru-RU" sz="1500" dirty="0"/>
              <a:t>документооборота. Изменения, внесенные в Указание </a:t>
            </a:r>
          </a:p>
          <a:p>
            <a:r>
              <a:rPr lang="ru-RU" sz="1500" dirty="0"/>
              <a:t>ЦБ РФ №3210-У. Что необходимо изменить: форма заявления, приказ о подотчетных лицах, приказ о сроках предоставления авансового отчета.</a:t>
            </a:r>
          </a:p>
          <a:p>
            <a:r>
              <a:rPr lang="ru-RU" sz="1500" dirty="0"/>
              <a:t>2. Порядок выдачи денег под отчет наличными, на личную карту. Использование корпоративных карт.</a:t>
            </a:r>
          </a:p>
          <a:p>
            <a:r>
              <a:rPr lang="ru-RU" sz="1500" dirty="0"/>
              <a:t>3. Проблемные вопросы расчетов наличными денежными средствами между юридическими лицами через подотчетных лиц. Что должно быть в кассовых чеках.</a:t>
            </a:r>
          </a:p>
          <a:p>
            <a:r>
              <a:rPr lang="ru-RU" sz="1500" dirty="0"/>
              <a:t>4. Предельный размер расчетов наличными деньгами между юридическими лицами и индивидуальными предпринимателями.</a:t>
            </a:r>
          </a:p>
          <a:p>
            <a:r>
              <a:rPr lang="ru-RU" sz="1500" dirty="0"/>
              <a:t>5. Санкции за нарушение расчетов наличными.</a:t>
            </a:r>
          </a:p>
          <a:p>
            <a:r>
              <a:rPr lang="ru-RU" sz="1500" dirty="0"/>
              <a:t>6. Требования к правильному составлению и своевременному предоставлению авансового отчета. Утверждение срока для предоставления авансового отчета.</a:t>
            </a:r>
          </a:p>
          <a:p>
            <a:r>
              <a:rPr lang="ru-RU" sz="1500" dirty="0"/>
              <a:t>7. Особенности оформления командировочных расходов.</a:t>
            </a:r>
          </a:p>
          <a:p>
            <a:pPr lvl="0"/>
            <a:r>
              <a:rPr lang="ru-RU" sz="1500" dirty="0"/>
              <a:t>• Порядок выплаты суточных.</a:t>
            </a:r>
          </a:p>
          <a:p>
            <a:pPr lvl="0"/>
            <a:r>
              <a:rPr lang="ru-RU" sz="1500" dirty="0"/>
              <a:t>•  Компенсация расходов по командировке (наем жилого помещения, транспорт, гостиничные услуги помимо проживания).</a:t>
            </a:r>
          </a:p>
        </p:txBody>
      </p:sp>
      <p:sp>
        <p:nvSpPr>
          <p:cNvPr id="3" name="Заголовок 2"/>
          <p:cNvSpPr>
            <a:spLocks noGrp="1"/>
          </p:cNvSpPr>
          <p:nvPr>
            <p:ph type="title"/>
          </p:nvPr>
        </p:nvSpPr>
        <p:spPr>
          <a:xfrm>
            <a:off x="179512" y="51470"/>
            <a:ext cx="2495769" cy="494755"/>
          </a:xfrm>
        </p:spPr>
        <p:txBody>
          <a:bodyPr/>
          <a:lstStyle/>
          <a:p>
            <a:r>
              <a:rPr lang="ru-RU" sz="2800" dirty="0"/>
              <a:t>Программа:</a:t>
            </a:r>
          </a:p>
        </p:txBody>
      </p:sp>
    </p:spTree>
    <p:extLst>
      <p:ext uri="{BB962C8B-B14F-4D97-AF65-F5344CB8AC3E}">
        <p14:creationId xmlns:p14="http://schemas.microsoft.com/office/powerpoint/2010/main" val="687069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93204" y="123478"/>
            <a:ext cx="8157592" cy="144016"/>
          </a:xfrm>
        </p:spPr>
        <p:txBody>
          <a:bodyPr>
            <a:normAutofit fontScale="90000"/>
          </a:bodyPr>
          <a:lstStyle/>
          <a:p>
            <a:r>
              <a:rPr lang="ru-RU" altLang="ru-RU" sz="2000" b="1" dirty="0"/>
              <a:t>Корпоративные карты бухучет</a:t>
            </a:r>
          </a:p>
        </p:txBody>
      </p:sp>
      <p:sp>
        <p:nvSpPr>
          <p:cNvPr id="19459" name="Rectangle 3"/>
          <p:cNvSpPr>
            <a:spLocks noGrp="1" noChangeArrowheads="1"/>
          </p:cNvSpPr>
          <p:nvPr>
            <p:ph type="body" idx="1"/>
          </p:nvPr>
        </p:nvSpPr>
        <p:spPr>
          <a:ln>
            <a:solidFill>
              <a:srgbClr val="0000FF"/>
            </a:solidFill>
            <a:miter lim="800000"/>
            <a:headEnd/>
            <a:tailEnd/>
          </a:ln>
        </p:spPr>
        <p:txBody>
          <a:bodyPr/>
          <a:lstStyle/>
          <a:p>
            <a:pPr marL="0" indent="0">
              <a:lnSpc>
                <a:spcPct val="80000"/>
              </a:lnSpc>
              <a:buNone/>
            </a:pPr>
            <a:endParaRPr lang="ru-RU" altLang="ru-RU" sz="1900" dirty="0">
              <a:latin typeface="Times New Roman" pitchFamily="18" charset="0"/>
            </a:endParaRPr>
          </a:p>
        </p:txBody>
      </p:sp>
      <p:graphicFrame>
        <p:nvGraphicFramePr>
          <p:cNvPr id="3" name="Таблица 2">
            <a:extLst>
              <a:ext uri="{FF2B5EF4-FFF2-40B4-BE49-F238E27FC236}">
                <a16:creationId xmlns:a16="http://schemas.microsoft.com/office/drawing/2014/main" id="{33C81C10-C834-405A-A205-0FEB7877FC90}"/>
              </a:ext>
            </a:extLst>
          </p:cNvPr>
          <p:cNvGraphicFramePr>
            <a:graphicFrameLocks noGrp="1"/>
          </p:cNvGraphicFramePr>
          <p:nvPr/>
        </p:nvGraphicFramePr>
        <p:xfrm>
          <a:off x="493204" y="555527"/>
          <a:ext cx="8255258" cy="3896150"/>
        </p:xfrm>
        <a:graphic>
          <a:graphicData uri="http://schemas.openxmlformats.org/drawingml/2006/table">
            <a:tbl>
              <a:tblPr firstRow="1" firstCol="1" bandRow="1"/>
              <a:tblGrid>
                <a:gridCol w="3151544">
                  <a:extLst>
                    <a:ext uri="{9D8B030D-6E8A-4147-A177-3AD203B41FA5}">
                      <a16:colId xmlns:a16="http://schemas.microsoft.com/office/drawing/2014/main" val="2008469408"/>
                    </a:ext>
                  </a:extLst>
                </a:gridCol>
                <a:gridCol w="981554">
                  <a:extLst>
                    <a:ext uri="{9D8B030D-6E8A-4147-A177-3AD203B41FA5}">
                      <a16:colId xmlns:a16="http://schemas.microsoft.com/office/drawing/2014/main" val="1626676594"/>
                    </a:ext>
                  </a:extLst>
                </a:gridCol>
                <a:gridCol w="929604">
                  <a:extLst>
                    <a:ext uri="{9D8B030D-6E8A-4147-A177-3AD203B41FA5}">
                      <a16:colId xmlns:a16="http://schemas.microsoft.com/office/drawing/2014/main" val="2924638811"/>
                    </a:ext>
                  </a:extLst>
                </a:gridCol>
                <a:gridCol w="3192556">
                  <a:extLst>
                    <a:ext uri="{9D8B030D-6E8A-4147-A177-3AD203B41FA5}">
                      <a16:colId xmlns:a16="http://schemas.microsoft.com/office/drawing/2014/main" val="3612750361"/>
                    </a:ext>
                  </a:extLst>
                </a:gridCol>
              </a:tblGrid>
              <a:tr h="243944">
                <a:tc>
                  <a:txBody>
                    <a:bodyPr/>
                    <a:lstStyle/>
                    <a:p>
                      <a:pPr algn="ctr">
                        <a:lnSpc>
                          <a:spcPct val="107000"/>
                        </a:lnSpc>
                      </a:pPr>
                      <a:r>
                        <a:rPr lang="ru-RU" sz="1050" dirty="0">
                          <a:effectLst/>
                          <a:latin typeface="Calibri" panose="020F0502020204030204" pitchFamily="34" charset="0"/>
                          <a:ea typeface="Times New Roman" panose="02020603050405020304" pitchFamily="18" charset="0"/>
                          <a:cs typeface="Times New Roman" panose="02020603050405020304" pitchFamily="18" charset="0"/>
                        </a:rPr>
                        <a:t>Содержание операций</a:t>
                      </a:r>
                    </a:p>
                  </a:txBody>
                  <a:tcPr marL="26770" marR="26770" marT="44042" marB="4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Дебет</a:t>
                      </a:r>
                    </a:p>
                  </a:txBody>
                  <a:tcPr marL="26770" marR="26770" marT="44042" marB="4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Кредит</a:t>
                      </a:r>
                    </a:p>
                  </a:txBody>
                  <a:tcPr marL="26770" marR="26770" marT="44042" marB="4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Первичный документ</a:t>
                      </a:r>
                    </a:p>
                  </a:txBody>
                  <a:tcPr marL="26770" marR="26770" marT="44042" marB="440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248365"/>
                  </a:ext>
                </a:extLst>
              </a:tr>
              <a:tr h="680109">
                <a:tc>
                  <a:txBody>
                    <a:bodyPr/>
                    <a:lstStyle/>
                    <a:p>
                      <a:pP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Перечислены с расчетного счета денежные средства на специальный карточный счет</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55-4</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51</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Выписка банка по расчетному счету,</a:t>
                      </a:r>
                    </a:p>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Выписка банка по счету банковской карты</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863605"/>
                  </a:ext>
                </a:extLst>
              </a:tr>
              <a:tr h="680109">
                <a:tc>
                  <a:txBody>
                    <a:bodyPr/>
                    <a:lstStyle/>
                    <a:p>
                      <a:pP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Списаны со счета денежные средства при оплате корпоративной банковской картой товаров (работ, услуг)</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71</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51 (55-4)</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Выписка банка по расчетному счету</a:t>
                      </a:r>
                    </a:p>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(Выписка банка по счету банковской карты)</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727646"/>
                  </a:ext>
                </a:extLst>
              </a:tr>
              <a:tr h="680109">
                <a:tc>
                  <a:txBody>
                    <a:bodyPr/>
                    <a:lstStyle/>
                    <a:p>
                      <a:pP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Отражена оплата корпоративной банковской картой товаров (работ, услуг)</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60 (76)</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71</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Авансовый отчет,</a:t>
                      </a:r>
                    </a:p>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Выписка банка по расчетному счету</a:t>
                      </a:r>
                    </a:p>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(Выписка банка по счету банковской карты)</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609694"/>
                  </a:ext>
                </a:extLst>
              </a:tr>
              <a:tr h="534721">
                <a:tc>
                  <a:txBody>
                    <a:bodyPr/>
                    <a:lstStyle/>
                    <a:p>
                      <a:pP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Списаны со счета денежные средства при снятии наличных через банкомат</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71</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51 (55-4)</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Выписка банка по расчетному счету</a:t>
                      </a:r>
                    </a:p>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(Выписка банка по счету банковской карты)</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579219"/>
                  </a:ext>
                </a:extLst>
              </a:tr>
              <a:tr h="534721">
                <a:tc>
                  <a:txBody>
                    <a:bodyPr/>
                    <a:lstStyle/>
                    <a:p>
                      <a:pP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Остаток наличных средств, снятых со счета по карте, внесен на карту через банкомат</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51 (55-4)</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71</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Выписка банка по расчетному счету</a:t>
                      </a:r>
                    </a:p>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(Выписка банка по счету банковской карты)</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961730"/>
                  </a:ext>
                </a:extLst>
              </a:tr>
              <a:tr h="534721">
                <a:tc>
                  <a:txBody>
                    <a:bodyPr/>
                    <a:lstStyle/>
                    <a:p>
                      <a:pP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Списана комиссия банка за обслуживание карты и отнесена в прочие расходы</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91-2</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a:effectLst/>
                          <a:latin typeface="Calibri" panose="020F0502020204030204" pitchFamily="34" charset="0"/>
                          <a:ea typeface="Times New Roman" panose="02020603050405020304" pitchFamily="18" charset="0"/>
                          <a:cs typeface="Times New Roman" panose="02020603050405020304" pitchFamily="18" charset="0"/>
                        </a:rPr>
                        <a:t>51 (55-4)</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ru-RU" sz="1050" dirty="0">
                          <a:effectLst/>
                          <a:latin typeface="Calibri" panose="020F0502020204030204" pitchFamily="34" charset="0"/>
                          <a:ea typeface="Times New Roman" panose="02020603050405020304" pitchFamily="18" charset="0"/>
                          <a:cs typeface="Times New Roman" panose="02020603050405020304" pitchFamily="18" charset="0"/>
                        </a:rPr>
                        <a:t>Выписка банка по расчетному счету</a:t>
                      </a:r>
                    </a:p>
                    <a:p>
                      <a:pPr algn="ctr">
                        <a:lnSpc>
                          <a:spcPct val="107000"/>
                        </a:lnSpc>
                      </a:pPr>
                      <a:r>
                        <a:rPr lang="ru-RU" sz="1050" dirty="0">
                          <a:effectLst/>
                          <a:latin typeface="Calibri" panose="020F0502020204030204" pitchFamily="34" charset="0"/>
                          <a:ea typeface="Times New Roman" panose="02020603050405020304" pitchFamily="18" charset="0"/>
                          <a:cs typeface="Times New Roman" panose="02020603050405020304" pitchFamily="18" charset="0"/>
                        </a:rPr>
                        <a:t>(Выписка банка по счету банковской карты)</a:t>
                      </a:r>
                    </a:p>
                  </a:txBody>
                  <a:tcPr marL="26770" marR="26770" marT="44042" marB="440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579352"/>
                  </a:ext>
                </a:extLst>
              </a:tr>
            </a:tbl>
          </a:graphicData>
        </a:graphic>
      </p:graphicFrame>
    </p:spTree>
    <p:extLst>
      <p:ext uri="{BB962C8B-B14F-4D97-AF65-F5344CB8AC3E}">
        <p14:creationId xmlns:p14="http://schemas.microsoft.com/office/powerpoint/2010/main" val="3867169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1520" y="267494"/>
            <a:ext cx="8373616" cy="432049"/>
          </a:xfrm>
        </p:spPr>
        <p:txBody>
          <a:bodyPr/>
          <a:lstStyle/>
          <a:p>
            <a:r>
              <a:rPr lang="ru-RU" altLang="ru-RU" sz="2000" b="1" dirty="0"/>
              <a:t>Пример локального акта об использовании корпоративных карт</a:t>
            </a:r>
          </a:p>
        </p:txBody>
      </p:sp>
      <p:sp>
        <p:nvSpPr>
          <p:cNvPr id="20483" name="Rectangle 3"/>
          <p:cNvSpPr>
            <a:spLocks noGrp="1" noChangeArrowheads="1"/>
          </p:cNvSpPr>
          <p:nvPr>
            <p:ph type="body" idx="1"/>
          </p:nvPr>
        </p:nvSpPr>
        <p:spPr>
          <a:xfrm>
            <a:off x="251520" y="796042"/>
            <a:ext cx="8435280" cy="3819871"/>
          </a:xfrm>
          <a:solidFill>
            <a:schemeClr val="bg1"/>
          </a:solidFill>
          <a:ln>
            <a:solidFill>
              <a:schemeClr val="accent1"/>
            </a:solidFill>
            <a:miter lim="800000"/>
            <a:headEnd/>
            <a:tailEnd/>
          </a:ln>
        </p:spPr>
        <p:txBody>
          <a:bodyPr>
            <a:normAutofit/>
          </a:bodyPr>
          <a:lstStyle/>
          <a:p>
            <a:pPr algn="ctr">
              <a:lnSpc>
                <a:spcPct val="80000"/>
              </a:lnSpc>
              <a:buFont typeface="Wingdings" pitchFamily="2" charset="2"/>
              <a:buNone/>
            </a:pPr>
            <a:r>
              <a:rPr lang="ru-RU" altLang="ru-RU" sz="1600" dirty="0">
                <a:latin typeface="Times New Roman" pitchFamily="18" charset="0"/>
              </a:rPr>
              <a:t>Порядок использования корпоративных банковских</a:t>
            </a:r>
          </a:p>
          <a:p>
            <a:pPr algn="ctr">
              <a:lnSpc>
                <a:spcPct val="80000"/>
              </a:lnSpc>
              <a:buFont typeface="Wingdings" pitchFamily="2" charset="2"/>
              <a:buNone/>
            </a:pPr>
            <a:r>
              <a:rPr lang="ru-RU" altLang="ru-RU" sz="1600" dirty="0">
                <a:latin typeface="Times New Roman" pitchFamily="18" charset="0"/>
              </a:rPr>
              <a:t>карт ООО «Гудвин"</a:t>
            </a:r>
          </a:p>
          <a:p>
            <a:pPr algn="ctr">
              <a:lnSpc>
                <a:spcPct val="80000"/>
              </a:lnSpc>
              <a:buFont typeface="Wingdings" pitchFamily="2" charset="2"/>
              <a:buNone/>
            </a:pPr>
            <a:endParaRPr lang="ru-RU" altLang="ru-RU" sz="1600" dirty="0">
              <a:latin typeface="Times New Roman" pitchFamily="18" charset="0"/>
            </a:endParaRPr>
          </a:p>
          <a:p>
            <a:pPr>
              <a:lnSpc>
                <a:spcPct val="80000"/>
              </a:lnSpc>
              <a:buFont typeface="Wingdings" pitchFamily="2" charset="2"/>
              <a:buNone/>
            </a:pPr>
            <a:r>
              <a:rPr lang="ru-RU" altLang="ru-RU" sz="1600" dirty="0">
                <a:latin typeface="Times New Roman" pitchFamily="18" charset="0"/>
              </a:rPr>
              <a:t>1. Сведения о ПИН-коде карты являются конфиденциальной информацией. Держатели карты не имеют права разглашать эту информацию любым третьим лицам.</a:t>
            </a:r>
          </a:p>
          <a:p>
            <a:pPr>
              <a:lnSpc>
                <a:spcPct val="80000"/>
              </a:lnSpc>
              <a:buFont typeface="Wingdings" pitchFamily="2" charset="2"/>
              <a:buNone/>
            </a:pPr>
            <a:r>
              <a:rPr lang="ru-RU" altLang="ru-RU" sz="1600" dirty="0">
                <a:latin typeface="Times New Roman" pitchFamily="18" charset="0"/>
              </a:rPr>
              <a:t>2. Отчет о целевом расходовании денежных средств по корпоративной банковской карте представляется держателем карты директору организации не позднее 3 рабочих дней со дня проведения расчетов по карте (в том числе дня снятия наличных денежных средств) или со дня возвращения работника из командировки. К отчетам, кроме документов, подтверждающих расходы, должны прилагаться чеки, подтверждающие оплату картой.</a:t>
            </a:r>
          </a:p>
          <a:p>
            <a:pPr>
              <a:lnSpc>
                <a:spcPct val="80000"/>
              </a:lnSpc>
              <a:buFont typeface="Wingdings" pitchFamily="2" charset="2"/>
              <a:buNone/>
            </a:pPr>
            <a:r>
              <a:rPr lang="ru-RU" altLang="ru-RU" sz="1600" dirty="0">
                <a:latin typeface="Times New Roman" pitchFamily="18" charset="0"/>
              </a:rPr>
              <a:t>3. При непредставлении документов, подтверждающих целевое использование денежных средств, или при </a:t>
            </a:r>
            <a:r>
              <a:rPr lang="ru-RU" altLang="ru-RU" sz="1600" dirty="0" err="1">
                <a:latin typeface="Times New Roman" pitchFamily="18" charset="0"/>
              </a:rPr>
              <a:t>неутверждении</a:t>
            </a:r>
            <a:r>
              <a:rPr lang="ru-RU" altLang="ru-RU" sz="1600" dirty="0">
                <a:latin typeface="Times New Roman" pitchFamily="18" charset="0"/>
              </a:rPr>
              <a:t> директором отчета суммы, списанные с корпоративной карты, взыскиваются с держателя карты путем удержания из его заработной платы.</a:t>
            </a:r>
          </a:p>
          <a:p>
            <a:pPr>
              <a:lnSpc>
                <a:spcPct val="80000"/>
              </a:lnSpc>
              <a:buFont typeface="Wingdings" pitchFamily="2" charset="2"/>
              <a:buNone/>
            </a:pPr>
            <a:r>
              <a:rPr lang="ru-RU" altLang="ru-RU" sz="1600" dirty="0">
                <a:latin typeface="Times New Roman" pitchFamily="18" charset="0"/>
              </a:rPr>
              <a:t>4. В случае утраты или хищения корпоративной банковской карты держатель карты обязан незамедлительно сообщить об этом в банк, выдавший карту, для блокирования операций по ней. Если по вине держателя карты счет не будет своевременно заблокирован, сумма причиненного ущерба взыскивается с держателя карты.</a:t>
            </a:r>
          </a:p>
          <a:p>
            <a:pPr>
              <a:lnSpc>
                <a:spcPct val="80000"/>
              </a:lnSpc>
            </a:pPr>
            <a:endParaRPr lang="ru-RU" altLang="ru-RU" sz="1600" dirty="0">
              <a:latin typeface="Times New Roman" pitchFamily="18" charset="0"/>
            </a:endParaRPr>
          </a:p>
        </p:txBody>
      </p:sp>
    </p:spTree>
    <p:extLst>
      <p:ext uri="{BB962C8B-B14F-4D97-AF65-F5344CB8AC3E}">
        <p14:creationId xmlns:p14="http://schemas.microsoft.com/office/powerpoint/2010/main" val="2555747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6"/>
          <p:cNvSpPr>
            <a:spLocks noGrp="1" noChangeArrowheads="1"/>
          </p:cNvSpPr>
          <p:nvPr>
            <p:ph type="body" idx="1"/>
          </p:nvPr>
        </p:nvSpPr>
        <p:spPr>
          <a:xfrm>
            <a:off x="457200" y="195263"/>
            <a:ext cx="8229600" cy="4752975"/>
          </a:xfrm>
          <a:solidFill>
            <a:schemeClr val="bg1"/>
          </a:solidFill>
          <a:ln>
            <a:solidFill>
              <a:schemeClr val="tx1"/>
            </a:solidFill>
            <a:miter lim="800000"/>
            <a:headEnd/>
            <a:tailEnd/>
          </a:ln>
        </p:spPr>
        <p:txBody>
          <a:bodyPr/>
          <a:lstStyle/>
          <a:p>
            <a:pPr>
              <a:lnSpc>
                <a:spcPct val="80000"/>
              </a:lnSpc>
              <a:buFontTx/>
              <a:buNone/>
            </a:pPr>
            <a:r>
              <a:rPr lang="ru-RU" altLang="ru-RU" sz="1600" b="1" dirty="0">
                <a:latin typeface="Times New Roman" pitchFamily="18" charset="0"/>
              </a:rPr>
              <a:t>1) для проведения расчетов с командировочными лицами:</a:t>
            </a:r>
            <a:endParaRPr lang="ru-RU" altLang="ru-RU" sz="1600" i="1" dirty="0">
              <a:latin typeface="Times New Roman" pitchFamily="18" charset="0"/>
            </a:endParaRPr>
          </a:p>
          <a:p>
            <a:pPr>
              <a:lnSpc>
                <a:spcPct val="80000"/>
              </a:lnSpc>
              <a:buFontTx/>
              <a:buNone/>
            </a:pPr>
            <a:r>
              <a:rPr lang="ru-RU" altLang="ru-RU" sz="1600" i="1" dirty="0">
                <a:latin typeface="Times New Roman" pitchFamily="18" charset="0"/>
              </a:rPr>
              <a:t>- авансовые отчеты (Унифицированная форма № АО-1);</a:t>
            </a:r>
          </a:p>
          <a:p>
            <a:pPr>
              <a:lnSpc>
                <a:spcPct val="80000"/>
              </a:lnSpc>
              <a:buFontTx/>
              <a:buNone/>
            </a:pPr>
            <a:r>
              <a:rPr lang="ru-RU" altLang="ru-RU" sz="1600" i="1" dirty="0">
                <a:latin typeface="Times New Roman" pitchFamily="18" charset="0"/>
              </a:rPr>
              <a:t>- приказы о направлении сотрудников в командировки (Унифицированная форма № Т-9а);</a:t>
            </a:r>
          </a:p>
          <a:p>
            <a:pPr>
              <a:lnSpc>
                <a:spcPct val="80000"/>
              </a:lnSpc>
              <a:buFontTx/>
              <a:buNone/>
            </a:pPr>
            <a:r>
              <a:rPr lang="ru-RU" altLang="ru-RU" sz="1600" i="1" dirty="0">
                <a:latin typeface="Times New Roman" pitchFamily="18" charset="0"/>
              </a:rPr>
              <a:t>-- заявление или приказ на выдачу денег из кассы;</a:t>
            </a:r>
          </a:p>
          <a:p>
            <a:pPr>
              <a:lnSpc>
                <a:spcPct val="80000"/>
              </a:lnSpc>
              <a:buFontTx/>
              <a:buNone/>
            </a:pPr>
            <a:r>
              <a:rPr lang="ru-RU" altLang="ru-RU" sz="1600" i="1" dirty="0">
                <a:latin typeface="Times New Roman" pitchFamily="18" charset="0"/>
              </a:rPr>
              <a:t>- документы, подтверждающие произведенные расходы (проездные билеты, счета гостиниц);</a:t>
            </a:r>
          </a:p>
          <a:p>
            <a:pPr>
              <a:lnSpc>
                <a:spcPct val="80000"/>
              </a:lnSpc>
              <a:buFontTx/>
              <a:buNone/>
            </a:pPr>
            <a:r>
              <a:rPr lang="ru-RU" altLang="ru-RU" sz="1600" i="1" dirty="0">
                <a:latin typeface="Times New Roman" pitchFamily="18" charset="0"/>
              </a:rPr>
              <a:t>- копии загранпаспортов с отметками о пересечении границы;</a:t>
            </a:r>
            <a:endParaRPr lang="ru-RU" altLang="ru-RU" sz="1600" b="1" dirty="0">
              <a:latin typeface="Times New Roman" pitchFamily="18" charset="0"/>
            </a:endParaRPr>
          </a:p>
          <a:p>
            <a:pPr>
              <a:lnSpc>
                <a:spcPct val="80000"/>
              </a:lnSpc>
              <a:buFontTx/>
              <a:buNone/>
            </a:pPr>
            <a:r>
              <a:rPr lang="ru-RU" altLang="ru-RU" sz="1600" b="1" dirty="0">
                <a:latin typeface="Times New Roman" pitchFamily="18" charset="0"/>
              </a:rPr>
              <a:t>2) для проведения расчетов по хозяйственным операциям:</a:t>
            </a:r>
            <a:endParaRPr lang="ru-RU" altLang="ru-RU" sz="1600" dirty="0">
              <a:latin typeface="Times New Roman" pitchFamily="18" charset="0"/>
            </a:endParaRPr>
          </a:p>
          <a:p>
            <a:pPr>
              <a:lnSpc>
                <a:spcPct val="80000"/>
              </a:lnSpc>
              <a:buFontTx/>
              <a:buNone/>
            </a:pPr>
            <a:r>
              <a:rPr lang="ru-RU" altLang="ru-RU" sz="1600" dirty="0">
                <a:latin typeface="Times New Roman" pitchFamily="18" charset="0"/>
              </a:rPr>
              <a:t>- </a:t>
            </a:r>
            <a:r>
              <a:rPr lang="ru-RU" altLang="ru-RU" sz="1600" i="1" dirty="0">
                <a:latin typeface="Times New Roman" pitchFamily="18" charset="0"/>
              </a:rPr>
              <a:t>авансовые отчеты;</a:t>
            </a:r>
          </a:p>
          <a:p>
            <a:pPr>
              <a:lnSpc>
                <a:spcPct val="80000"/>
              </a:lnSpc>
              <a:buFontTx/>
              <a:buNone/>
            </a:pPr>
            <a:r>
              <a:rPr lang="ru-RU" altLang="ru-RU" sz="1600" i="1" dirty="0">
                <a:latin typeface="Times New Roman" pitchFamily="18" charset="0"/>
              </a:rPr>
              <a:t>- Заявление или приказ на выдачу денег из кассы;</a:t>
            </a:r>
          </a:p>
          <a:p>
            <a:pPr>
              <a:lnSpc>
                <a:spcPct val="80000"/>
              </a:lnSpc>
              <a:buFontTx/>
              <a:buNone/>
            </a:pPr>
            <a:r>
              <a:rPr lang="ru-RU" altLang="ru-RU" sz="1600" i="1" dirty="0">
                <a:latin typeface="Times New Roman" pitchFamily="18" charset="0"/>
              </a:rPr>
              <a:t>- оправдательные первичные документы;</a:t>
            </a:r>
            <a:endParaRPr lang="ru-RU" altLang="ru-RU" sz="1600" b="1" dirty="0">
              <a:latin typeface="Times New Roman" pitchFamily="18" charset="0"/>
            </a:endParaRPr>
          </a:p>
          <a:p>
            <a:pPr>
              <a:lnSpc>
                <a:spcPct val="80000"/>
              </a:lnSpc>
              <a:buFontTx/>
              <a:buNone/>
            </a:pPr>
            <a:r>
              <a:rPr lang="ru-RU" altLang="ru-RU" sz="1600" b="1" dirty="0">
                <a:latin typeface="Times New Roman" pitchFamily="18" charset="0"/>
              </a:rPr>
              <a:t>3) расчеты по представительским расходам:</a:t>
            </a:r>
            <a:endParaRPr lang="ru-RU" altLang="ru-RU" sz="1600" i="1" dirty="0">
              <a:latin typeface="Times New Roman" pitchFamily="18" charset="0"/>
            </a:endParaRPr>
          </a:p>
          <a:p>
            <a:pPr>
              <a:lnSpc>
                <a:spcPct val="80000"/>
              </a:lnSpc>
              <a:buFontTx/>
              <a:buNone/>
            </a:pPr>
            <a:r>
              <a:rPr lang="ru-RU" altLang="ru-RU" sz="1600" i="1" dirty="0">
                <a:latin typeface="Times New Roman" pitchFamily="18" charset="0"/>
              </a:rPr>
              <a:t>- авансовые отчеты;</a:t>
            </a:r>
          </a:p>
          <a:p>
            <a:pPr>
              <a:lnSpc>
                <a:spcPct val="80000"/>
              </a:lnSpc>
              <a:buFontTx/>
              <a:buNone/>
            </a:pPr>
            <a:r>
              <a:rPr lang="ru-RU" altLang="ru-RU" sz="1600" i="1" dirty="0">
                <a:latin typeface="Times New Roman" pitchFamily="18" charset="0"/>
              </a:rPr>
              <a:t>- Заявление или приказ на выдачу денег;</a:t>
            </a:r>
          </a:p>
          <a:p>
            <a:pPr>
              <a:lnSpc>
                <a:spcPct val="80000"/>
              </a:lnSpc>
              <a:buFontTx/>
              <a:buNone/>
            </a:pPr>
            <a:r>
              <a:rPr lang="ru-RU" altLang="ru-RU" sz="1600" i="1" dirty="0">
                <a:latin typeface="Times New Roman" pitchFamily="18" charset="0"/>
              </a:rPr>
              <a:t>- Отчет о проведенном мероприятии;</a:t>
            </a:r>
          </a:p>
          <a:p>
            <a:pPr>
              <a:lnSpc>
                <a:spcPct val="80000"/>
              </a:lnSpc>
              <a:buFontTx/>
              <a:buNone/>
            </a:pPr>
            <a:r>
              <a:rPr lang="ru-RU" altLang="ru-RU" sz="1600" i="1" dirty="0">
                <a:latin typeface="Times New Roman" pitchFamily="18" charset="0"/>
              </a:rPr>
              <a:t>- приказы об утверждении смет представительских расходов</a:t>
            </a:r>
            <a:endParaRPr lang="ru-RU" altLang="ru-RU" sz="1600" b="1" dirty="0">
              <a:latin typeface="Times New Roman" pitchFamily="18" charset="0"/>
            </a:endParaRPr>
          </a:p>
          <a:p>
            <a:pPr>
              <a:lnSpc>
                <a:spcPct val="80000"/>
              </a:lnSpc>
              <a:buFontTx/>
              <a:buNone/>
            </a:pPr>
            <a:endParaRPr lang="ru-RU" altLang="ru-RU" sz="1600" i="1" dirty="0">
              <a:latin typeface="Times New Roman" pitchFamily="18" charset="0"/>
            </a:endParaRPr>
          </a:p>
        </p:txBody>
      </p:sp>
    </p:spTree>
    <p:extLst>
      <p:ext uri="{BB962C8B-B14F-4D97-AF65-F5344CB8AC3E}">
        <p14:creationId xmlns:p14="http://schemas.microsoft.com/office/powerpoint/2010/main" val="2917995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1400C03C-5969-42DC-AC9D-7AD877847F78}"/>
              </a:ext>
            </a:extLst>
          </p:cNvPr>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1869360990"/>
                    </a:ext>
                  </a:extLst>
                </a:gridCol>
                <a:gridCol w="25400">
                  <a:extLst>
                    <a:ext uri="{9D8B030D-6E8A-4147-A177-3AD203B41FA5}">
                      <a16:colId xmlns:a16="http://schemas.microsoft.com/office/drawing/2014/main" val="4148566008"/>
                    </a:ext>
                  </a:extLst>
                </a:gridCol>
              </a:tblGrid>
              <a:tr h="0">
                <a:tc>
                  <a:txBody>
                    <a:bodyPr/>
                    <a:lstStyle/>
                    <a:p>
                      <a:pPr algn="ctr" fontAlgn="ctr">
                        <a:spcAft>
                          <a:spcPts val="0"/>
                        </a:spcAft>
                        <a:tabLst>
                          <a:tab pos="179705" algn="l"/>
                          <a:tab pos="5092700" algn="r"/>
                        </a:tabLst>
                      </a:pPr>
                      <a:r>
                        <a:rPr lang="ru-RU" sz="100">
                          <a:effectLst/>
                        </a:rPr>
                        <a:t>Вид расходов</a:t>
                      </a:r>
                      <a:endParaRPr lang="ru-RU" sz="100">
                        <a:effectLst/>
                        <a:latin typeface="Times New Roman" panose="02020603050405020304" pitchFamily="18" charset="0"/>
                        <a:ea typeface="Times New Roman" panose="02020603050405020304" pitchFamily="18" charset="0"/>
                      </a:endParaRPr>
                    </a:p>
                  </a:txBody>
                  <a:tcPr marL="0" marR="0" marT="0" marB="0"/>
                </a:tc>
                <a:tc>
                  <a:txBody>
                    <a:bodyPr/>
                    <a:lstStyle/>
                    <a:p>
                      <a:pPr algn="ctr" fontAlgn="ctr">
                        <a:spcAft>
                          <a:spcPts val="0"/>
                        </a:spcAft>
                        <a:tabLst>
                          <a:tab pos="179705" algn="l"/>
                          <a:tab pos="5092700" algn="r"/>
                        </a:tabLst>
                      </a:pPr>
                      <a:r>
                        <a:rPr lang="ru-RU" sz="100">
                          <a:effectLst/>
                        </a:rPr>
                        <a:t>Документы</a:t>
                      </a:r>
                      <a:endParaRPr lang="ru-RU" sz="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093969755"/>
                  </a:ext>
                </a:extLst>
              </a:tr>
              <a:tr h="0">
                <a:tc>
                  <a:txBody>
                    <a:bodyPr/>
                    <a:lstStyle/>
                    <a:p>
                      <a:pPr fontAlgn="ctr">
                        <a:spcAft>
                          <a:spcPts val="0"/>
                        </a:spcAft>
                        <a:tabLst>
                          <a:tab pos="179705" algn="l"/>
                          <a:tab pos="5092700" algn="r"/>
                        </a:tabLst>
                      </a:pPr>
                      <a:r>
                        <a:rPr lang="ru-RU" sz="100">
                          <a:effectLst/>
                        </a:rPr>
                        <a:t>Оплата товаров в розничных магазинах</a:t>
                      </a:r>
                      <a:endParaRPr lang="ru-RU" sz="100">
                        <a:effectLst/>
                        <a:latin typeface="Times New Roman" panose="02020603050405020304" pitchFamily="18" charset="0"/>
                        <a:ea typeface="Times New Roman" panose="02020603050405020304" pitchFamily="18" charset="0"/>
                      </a:endParaRPr>
                    </a:p>
                  </a:txBody>
                  <a:tcPr marL="0" marR="0" marT="0" marB="0"/>
                </a:tc>
                <a:tc>
                  <a:txBody>
                    <a:bodyPr/>
                    <a:lstStyle/>
                    <a:p>
                      <a:pPr fontAlgn="ctr">
                        <a:spcAft>
                          <a:spcPts val="0"/>
                        </a:spcAft>
                        <a:tabLst>
                          <a:tab pos="179705" algn="l"/>
                          <a:tab pos="5092700" algn="r"/>
                        </a:tabLst>
                      </a:pPr>
                      <a:r>
                        <a:rPr lang="ru-RU" sz="100">
                          <a:effectLst/>
                        </a:rPr>
                        <a:t>Кассовый чек с QR-кодом или распечатанный электронный чек.</a:t>
                      </a:r>
                    </a:p>
                    <a:p>
                      <a:pPr fontAlgn="ctr">
                        <a:spcAft>
                          <a:spcPts val="0"/>
                        </a:spcAft>
                        <a:tabLst>
                          <a:tab pos="179705" algn="l"/>
                          <a:tab pos="5092700" algn="r"/>
                        </a:tabLst>
                      </a:pPr>
                      <a:r>
                        <a:rPr lang="ru-RU" sz="100">
                          <a:effectLst/>
                        </a:rPr>
                        <a:t>Без кассового чека возможна оплата у ИП без наемных работников, которые продают товары собственного производства. В этом случае в бухгалтерию представьте квитанцию или иной документ, подтверждающий оплату. Следите, чтобы в нем были реквизиты ИП, дата документа, наименование товара, его количество, стоимость и подпись ИП</a:t>
                      </a:r>
                      <a:endParaRPr lang="ru-RU" sz="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138770553"/>
                  </a:ext>
                </a:extLst>
              </a:tr>
              <a:tr h="0">
                <a:tc>
                  <a:txBody>
                    <a:bodyPr/>
                    <a:lstStyle/>
                    <a:p>
                      <a:pPr fontAlgn="ctr">
                        <a:spcAft>
                          <a:spcPts val="0"/>
                        </a:spcAft>
                        <a:tabLst>
                          <a:tab pos="179705" algn="l"/>
                          <a:tab pos="5092700" algn="r"/>
                        </a:tabLst>
                      </a:pPr>
                      <a:r>
                        <a:rPr lang="ru-RU" sz="100">
                          <a:effectLst/>
                        </a:rPr>
                        <a:t>Оплата товаров в интернет-магазине</a:t>
                      </a:r>
                      <a:endParaRPr lang="ru-RU" sz="100">
                        <a:effectLst/>
                        <a:latin typeface="Times New Roman" panose="02020603050405020304" pitchFamily="18" charset="0"/>
                        <a:ea typeface="Times New Roman" panose="02020603050405020304" pitchFamily="18" charset="0"/>
                      </a:endParaRPr>
                    </a:p>
                  </a:txBody>
                  <a:tcPr marL="0" marR="0" marT="0" marB="0"/>
                </a:tc>
                <a:tc>
                  <a:txBody>
                    <a:bodyPr/>
                    <a:lstStyle/>
                    <a:p>
                      <a:pPr fontAlgn="ctr">
                        <a:spcAft>
                          <a:spcPts val="0"/>
                        </a:spcAft>
                        <a:tabLst>
                          <a:tab pos="179705" algn="l"/>
                          <a:tab pos="5092700" algn="r"/>
                        </a:tabLst>
                      </a:pPr>
                      <a:r>
                        <a:rPr lang="ru-RU" sz="100">
                          <a:effectLst/>
                        </a:rPr>
                        <a:t>Кассовый чек с QR-кодом или распечатка электронного чека.</a:t>
                      </a:r>
                    </a:p>
                    <a:p>
                      <a:pPr fontAlgn="ctr">
                        <a:spcAft>
                          <a:spcPts val="0"/>
                        </a:spcAft>
                        <a:tabLst>
                          <a:tab pos="179705" algn="l"/>
                          <a:tab pos="5092700" algn="r"/>
                        </a:tabLst>
                      </a:pPr>
                      <a:r>
                        <a:rPr lang="ru-RU" sz="100">
                          <a:effectLst/>
                        </a:rPr>
                        <a:t>Интернет-магазины вправе не выдавать кассовый чек, а дать вам только QR-код — прислать его на почту или дать считать с мобильника или планшета. Но для подтверждения расходов распечатайте электронный чек </a:t>
                      </a:r>
                      <a:endParaRPr lang="ru-RU" sz="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43386096"/>
                  </a:ext>
                </a:extLst>
              </a:tr>
              <a:tr h="0">
                <a:tc>
                  <a:txBody>
                    <a:bodyPr/>
                    <a:lstStyle/>
                    <a:p>
                      <a:pPr fontAlgn="ctr">
                        <a:spcAft>
                          <a:spcPts val="0"/>
                        </a:spcAft>
                        <a:tabLst>
                          <a:tab pos="179705" algn="l"/>
                          <a:tab pos="5092700" algn="r"/>
                        </a:tabLst>
                      </a:pPr>
                      <a:r>
                        <a:rPr lang="ru-RU" sz="100">
                          <a:effectLst/>
                        </a:rPr>
                        <a:t>Оплата товара оптом</a:t>
                      </a:r>
                      <a:endParaRPr lang="ru-RU" sz="100">
                        <a:effectLst/>
                        <a:latin typeface="Times New Roman" panose="02020603050405020304" pitchFamily="18" charset="0"/>
                        <a:ea typeface="Times New Roman" panose="02020603050405020304" pitchFamily="18" charset="0"/>
                      </a:endParaRPr>
                    </a:p>
                  </a:txBody>
                  <a:tcPr marL="0" marR="0" marT="0" marB="0"/>
                </a:tc>
                <a:tc>
                  <a:txBody>
                    <a:bodyPr/>
                    <a:lstStyle/>
                    <a:p>
                      <a:pPr fontAlgn="ctr">
                        <a:spcAft>
                          <a:spcPts val="0"/>
                        </a:spcAft>
                        <a:tabLst>
                          <a:tab pos="179705" algn="l"/>
                          <a:tab pos="5092700" algn="r"/>
                        </a:tabLst>
                      </a:pPr>
                      <a:r>
                        <a:rPr lang="ru-RU" sz="100">
                          <a:effectLst/>
                        </a:rPr>
                        <a:t>Кассовый чек с QR-кодом или распечатка электронного чека, товарная накладная, счет-фактура и корешок доверенности на получение ТМЦ </a:t>
                      </a:r>
                      <a:endParaRPr lang="ru-RU" sz="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995341756"/>
                  </a:ext>
                </a:extLst>
              </a:tr>
              <a:tr h="0">
                <a:tc>
                  <a:txBody>
                    <a:bodyPr/>
                    <a:lstStyle/>
                    <a:p>
                      <a:pPr fontAlgn="ctr">
                        <a:spcAft>
                          <a:spcPts val="0"/>
                        </a:spcAft>
                        <a:tabLst>
                          <a:tab pos="179705" algn="l"/>
                          <a:tab pos="5092700" algn="r"/>
                        </a:tabLst>
                      </a:pPr>
                      <a:r>
                        <a:rPr lang="ru-RU" sz="100">
                          <a:effectLst/>
                        </a:rPr>
                        <a:t>Оплата услуг по договору с организацией или индивидуальным предпринимателем</a:t>
                      </a:r>
                      <a:endParaRPr lang="ru-RU" sz="100">
                        <a:effectLst/>
                        <a:latin typeface="Times New Roman" panose="02020603050405020304" pitchFamily="18" charset="0"/>
                        <a:ea typeface="Times New Roman" panose="02020603050405020304" pitchFamily="18" charset="0"/>
                      </a:endParaRPr>
                    </a:p>
                  </a:txBody>
                  <a:tcPr marL="0" marR="0" marT="0" marB="0"/>
                </a:tc>
                <a:tc>
                  <a:txBody>
                    <a:bodyPr/>
                    <a:lstStyle/>
                    <a:p>
                      <a:pPr fontAlgn="ctr">
                        <a:spcAft>
                          <a:spcPts val="0"/>
                        </a:spcAft>
                        <a:tabLst>
                          <a:tab pos="179705" algn="l"/>
                          <a:tab pos="5092700" algn="r"/>
                        </a:tabLst>
                      </a:pPr>
                      <a:r>
                        <a:rPr lang="ru-RU" sz="100">
                          <a:effectLst/>
                        </a:rPr>
                        <a:t>Кассовый чек с QR-кодом и акт об оказании услуг.</a:t>
                      </a:r>
                    </a:p>
                    <a:p>
                      <a:pPr fontAlgn="ctr">
                        <a:spcAft>
                          <a:spcPts val="0"/>
                        </a:spcAft>
                        <a:tabLst>
                          <a:tab pos="179705" algn="l"/>
                          <a:tab pos="5092700" algn="r"/>
                        </a:tabLst>
                      </a:pPr>
                      <a:r>
                        <a:rPr lang="ru-RU" sz="100">
                          <a:effectLst/>
                        </a:rPr>
                        <a:t>Обратите внимание! С 1 июля при оказании услуг компании и предприниматели обязаны применять ККТ. Исключение только для ИП без наемных работников, которые лично оказывают услуги, например консультируют или проводят семинары</a:t>
                      </a:r>
                      <a:endParaRPr lang="ru-RU" sz="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934703439"/>
                  </a:ext>
                </a:extLst>
              </a:tr>
              <a:tr h="0">
                <a:tc>
                  <a:txBody>
                    <a:bodyPr/>
                    <a:lstStyle/>
                    <a:p>
                      <a:pPr fontAlgn="ctr">
                        <a:spcAft>
                          <a:spcPts val="0"/>
                        </a:spcAft>
                        <a:tabLst>
                          <a:tab pos="179705" algn="l"/>
                          <a:tab pos="5092700" algn="r"/>
                        </a:tabLst>
                      </a:pPr>
                      <a:r>
                        <a:rPr lang="ru-RU" sz="100">
                          <a:effectLst/>
                        </a:rPr>
                        <a:t>Оплата проезда в общественном транспорте</a:t>
                      </a:r>
                      <a:endParaRPr lang="ru-RU" sz="100">
                        <a:effectLst/>
                        <a:latin typeface="Times New Roman" panose="02020603050405020304" pitchFamily="18" charset="0"/>
                        <a:ea typeface="Times New Roman" panose="02020603050405020304" pitchFamily="18" charset="0"/>
                      </a:endParaRPr>
                    </a:p>
                  </a:txBody>
                  <a:tcPr marL="0" marR="0" marT="0" marB="0"/>
                </a:tc>
                <a:tc>
                  <a:txBody>
                    <a:bodyPr/>
                    <a:lstStyle/>
                    <a:p>
                      <a:pPr fontAlgn="ctr">
                        <a:spcAft>
                          <a:spcPts val="0"/>
                        </a:spcAft>
                        <a:tabLst>
                          <a:tab pos="179705" algn="l"/>
                          <a:tab pos="5092700" algn="r"/>
                        </a:tabLst>
                      </a:pPr>
                      <a:r>
                        <a:rPr lang="ru-RU" sz="100" dirty="0">
                          <a:effectLst/>
                        </a:rPr>
                        <a:t>Билет и кассовый чек с QR кодом.</a:t>
                      </a:r>
                    </a:p>
                    <a:p>
                      <a:pPr fontAlgn="ctr">
                        <a:spcAft>
                          <a:spcPts val="0"/>
                        </a:spcAft>
                        <a:tabLst>
                          <a:tab pos="179705" algn="l"/>
                          <a:tab pos="5092700" algn="r"/>
                        </a:tabLst>
                      </a:pPr>
                      <a:r>
                        <a:rPr lang="ru-RU" sz="100" dirty="0">
                          <a:effectLst/>
                        </a:rPr>
                        <a:t>С 1 июля вам могут выдавать билеты с QR-кодом или ссылкой, по которой можно скачать электронный чек. Распечатайте его и приложите к авансовому отчету</a:t>
                      </a:r>
                      <a:endParaRPr lang="ru-RU" sz="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741731667"/>
                  </a:ext>
                </a:extLst>
              </a:tr>
            </a:tbl>
          </a:graphicData>
        </a:graphic>
      </p:graphicFrame>
      <p:graphicFrame>
        <p:nvGraphicFramePr>
          <p:cNvPr id="5" name="Таблица 4">
            <a:extLst>
              <a:ext uri="{FF2B5EF4-FFF2-40B4-BE49-F238E27FC236}">
                <a16:creationId xmlns:a16="http://schemas.microsoft.com/office/drawing/2014/main" id="{A74E6D24-BFAD-4B15-B824-1237A1162867}"/>
              </a:ext>
            </a:extLst>
          </p:cNvPr>
          <p:cNvGraphicFramePr>
            <a:graphicFrameLocks noGrp="1"/>
          </p:cNvGraphicFramePr>
          <p:nvPr>
            <p:extLst>
              <p:ext uri="{D42A27DB-BD31-4B8C-83A1-F6EECF244321}">
                <p14:modId xmlns:p14="http://schemas.microsoft.com/office/powerpoint/2010/main" val="2681451632"/>
              </p:ext>
            </p:extLst>
          </p:nvPr>
        </p:nvGraphicFramePr>
        <p:xfrm>
          <a:off x="323528" y="267494"/>
          <a:ext cx="8064896" cy="4197362"/>
        </p:xfrm>
        <a:graphic>
          <a:graphicData uri="http://schemas.openxmlformats.org/drawingml/2006/table">
            <a:tbl>
              <a:tblPr/>
              <a:tblGrid>
                <a:gridCol w="2268696">
                  <a:extLst>
                    <a:ext uri="{9D8B030D-6E8A-4147-A177-3AD203B41FA5}">
                      <a16:colId xmlns:a16="http://schemas.microsoft.com/office/drawing/2014/main" val="3997140255"/>
                    </a:ext>
                  </a:extLst>
                </a:gridCol>
                <a:gridCol w="5796200">
                  <a:extLst>
                    <a:ext uri="{9D8B030D-6E8A-4147-A177-3AD203B41FA5}">
                      <a16:colId xmlns:a16="http://schemas.microsoft.com/office/drawing/2014/main" val="1358930015"/>
                    </a:ext>
                  </a:extLst>
                </a:gridCol>
              </a:tblGrid>
              <a:tr h="274738">
                <a:tc>
                  <a:txBody>
                    <a:bodyPr/>
                    <a:lstStyle/>
                    <a:p>
                      <a:pPr algn="ctr" fontAlgn="ctr">
                        <a:spcAft>
                          <a:spcPts val="0"/>
                        </a:spcAft>
                        <a:tabLst>
                          <a:tab pos="179705" algn="l"/>
                          <a:tab pos="5092700" algn="r"/>
                        </a:tabLst>
                      </a:pPr>
                      <a:r>
                        <a:rPr lang="ru-RU" sz="1200">
                          <a:solidFill>
                            <a:srgbClr val="000000"/>
                          </a:solidFill>
                          <a:effectLst/>
                          <a:latin typeface="Times New Roman" panose="02020603050405020304" pitchFamily="18" charset="0"/>
                          <a:ea typeface="Calibri" panose="020F0502020204030204" pitchFamily="34" charset="0"/>
                        </a:rPr>
                        <a:t>Вид расходов</a:t>
                      </a:r>
                      <a:endParaRPr lang="ru-RU" sz="1200">
                        <a:effectLst/>
                        <a:latin typeface="Times New Roman" panose="02020603050405020304" pitchFamily="18" charset="0"/>
                        <a:ea typeface="Times New Roman" panose="02020603050405020304" pitchFamily="18" charset="0"/>
                      </a:endParaRPr>
                    </a:p>
                  </a:txBody>
                  <a:tcPr marL="29238" marR="29238" marT="37958" marB="37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tabLst>
                          <a:tab pos="179705" algn="l"/>
                          <a:tab pos="5092700" algn="r"/>
                        </a:tabLst>
                      </a:pPr>
                      <a:r>
                        <a:rPr lang="ru-RU" sz="1200">
                          <a:solidFill>
                            <a:srgbClr val="000000"/>
                          </a:solidFill>
                          <a:effectLst/>
                          <a:latin typeface="Times New Roman" panose="02020603050405020304" pitchFamily="18" charset="0"/>
                          <a:ea typeface="Calibri" panose="020F0502020204030204" pitchFamily="34" charset="0"/>
                        </a:rPr>
                        <a:t>Документы</a:t>
                      </a:r>
                      <a:endParaRPr lang="ru-RU" sz="1200">
                        <a:effectLst/>
                        <a:latin typeface="Times New Roman" panose="02020603050405020304" pitchFamily="18" charset="0"/>
                        <a:ea typeface="Times New Roman" panose="02020603050405020304" pitchFamily="18" charset="0"/>
                      </a:endParaRPr>
                    </a:p>
                  </a:txBody>
                  <a:tcPr marL="29238" marR="29238" marT="37958" marB="37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10257"/>
                  </a:ext>
                </a:extLst>
              </a:tr>
              <a:tr h="1008283">
                <a:tc>
                  <a:txBody>
                    <a:bodyPr/>
                    <a:lstStyle/>
                    <a:p>
                      <a:pPr fontAlgn="ctr">
                        <a:spcAft>
                          <a:spcPts val="0"/>
                        </a:spcAft>
                        <a:tabLst>
                          <a:tab pos="179705" algn="l"/>
                          <a:tab pos="5092700" algn="r"/>
                        </a:tabLst>
                      </a:pPr>
                      <a:r>
                        <a:rPr lang="ru-RU" sz="1200" dirty="0">
                          <a:solidFill>
                            <a:srgbClr val="000000"/>
                          </a:solidFill>
                          <a:effectLst/>
                          <a:latin typeface="Times New Roman" panose="02020603050405020304" pitchFamily="18" charset="0"/>
                          <a:ea typeface="Calibri" panose="020F0502020204030204" pitchFamily="34" charset="0"/>
                        </a:rPr>
                        <a:t>Оплата товаров в розничных магазинах</a:t>
                      </a:r>
                      <a:endParaRPr lang="ru-RU" sz="1200" dirty="0">
                        <a:effectLst/>
                        <a:latin typeface="Times New Roman" panose="02020603050405020304" pitchFamily="18" charset="0"/>
                        <a:ea typeface="Times New Roman" panose="02020603050405020304" pitchFamily="18" charset="0"/>
                      </a:endParaRPr>
                    </a:p>
                  </a:txBody>
                  <a:tcPr marL="29238" marR="29238" marT="37958" marB="37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spcAft>
                          <a:spcPts val="0"/>
                        </a:spcAft>
                        <a:tabLst>
                          <a:tab pos="179705" algn="l"/>
                          <a:tab pos="5092700" algn="r"/>
                        </a:tabLst>
                      </a:pPr>
                      <a:r>
                        <a:rPr lang="ru-RU" sz="1200" dirty="0">
                          <a:solidFill>
                            <a:srgbClr val="000000"/>
                          </a:solidFill>
                          <a:effectLst/>
                          <a:latin typeface="Times New Roman" panose="02020603050405020304" pitchFamily="18" charset="0"/>
                          <a:ea typeface="Calibri" panose="020F0502020204030204" pitchFamily="34" charset="0"/>
                        </a:rPr>
                        <a:t>Кассовый чек с QR-кодом или распечатанный электронный чек.</a:t>
                      </a:r>
                      <a:endParaRPr lang="ru-RU" sz="1200" dirty="0">
                        <a:effectLst/>
                        <a:latin typeface="Times New Roman" panose="02020603050405020304" pitchFamily="18" charset="0"/>
                        <a:ea typeface="Times New Roman" panose="02020603050405020304" pitchFamily="18" charset="0"/>
                      </a:endParaRPr>
                    </a:p>
                    <a:p>
                      <a:pPr fontAlgn="ctr">
                        <a:spcAft>
                          <a:spcPts val="0"/>
                        </a:spcAft>
                        <a:tabLst>
                          <a:tab pos="179705" algn="l"/>
                          <a:tab pos="5092700" algn="r"/>
                        </a:tabLst>
                      </a:pPr>
                      <a:r>
                        <a:rPr lang="ru-RU" sz="1200" dirty="0">
                          <a:solidFill>
                            <a:srgbClr val="000000"/>
                          </a:solidFill>
                          <a:effectLst/>
                          <a:latin typeface="Times New Roman" panose="02020603050405020304" pitchFamily="18" charset="0"/>
                          <a:ea typeface="Calibri" panose="020F0502020204030204" pitchFamily="34" charset="0"/>
                        </a:rPr>
                        <a:t>До </a:t>
                      </a:r>
                      <a:r>
                        <a:rPr lang="ru-RU" sz="1200">
                          <a:solidFill>
                            <a:srgbClr val="000000"/>
                          </a:solidFill>
                          <a:effectLst/>
                          <a:latin typeface="Times New Roman" panose="02020603050405020304" pitchFamily="18" charset="0"/>
                          <a:ea typeface="Calibri" panose="020F0502020204030204" pitchFamily="34" charset="0"/>
                        </a:rPr>
                        <a:t>1 июля 2021 без </a:t>
                      </a:r>
                      <a:r>
                        <a:rPr lang="ru-RU" sz="1200" dirty="0">
                          <a:solidFill>
                            <a:srgbClr val="000000"/>
                          </a:solidFill>
                          <a:effectLst/>
                          <a:latin typeface="Times New Roman" panose="02020603050405020304" pitchFamily="18" charset="0"/>
                          <a:ea typeface="Calibri" panose="020F0502020204030204" pitchFamily="34" charset="0"/>
                        </a:rPr>
                        <a:t>кассового чека возможна оплата у ИП без наемных работников, которые продают товары собственного производства. В этом случае в бухгалтерию представьте квитанцию или иной документ, подтверждающий оплату. Следите, чтобы в нем были реквизиты ИП, дата документа, наименование товара, его количество, стоимость и подпись ИП</a:t>
                      </a:r>
                      <a:endParaRPr lang="ru-RU" sz="1200" dirty="0">
                        <a:effectLst/>
                        <a:latin typeface="Times New Roman" panose="02020603050405020304" pitchFamily="18" charset="0"/>
                        <a:ea typeface="Times New Roman" panose="02020603050405020304" pitchFamily="18" charset="0"/>
                      </a:endParaRPr>
                    </a:p>
                  </a:txBody>
                  <a:tcPr marL="29238" marR="29238" marT="37958" marB="37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555640"/>
                  </a:ext>
                </a:extLst>
              </a:tr>
              <a:tr h="824897">
                <a:tc>
                  <a:txBody>
                    <a:bodyPr/>
                    <a:lstStyle/>
                    <a:p>
                      <a:pPr fontAlgn="ctr">
                        <a:spcAft>
                          <a:spcPts val="0"/>
                        </a:spcAft>
                        <a:tabLst>
                          <a:tab pos="179705" algn="l"/>
                          <a:tab pos="5092700" algn="r"/>
                        </a:tabLst>
                      </a:pPr>
                      <a:r>
                        <a:rPr lang="ru-RU" sz="1200">
                          <a:solidFill>
                            <a:srgbClr val="000000"/>
                          </a:solidFill>
                          <a:effectLst/>
                          <a:latin typeface="Times New Roman" panose="02020603050405020304" pitchFamily="18" charset="0"/>
                          <a:ea typeface="Calibri" panose="020F0502020204030204" pitchFamily="34" charset="0"/>
                        </a:rPr>
                        <a:t>Оплата товаров в интернет-магазине</a:t>
                      </a:r>
                      <a:endParaRPr lang="ru-RU" sz="1200">
                        <a:effectLst/>
                        <a:latin typeface="Times New Roman" panose="02020603050405020304" pitchFamily="18" charset="0"/>
                        <a:ea typeface="Times New Roman" panose="02020603050405020304" pitchFamily="18" charset="0"/>
                      </a:endParaRPr>
                    </a:p>
                  </a:txBody>
                  <a:tcPr marL="29238" marR="29238" marT="37958" marB="37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spcAft>
                          <a:spcPts val="0"/>
                        </a:spcAft>
                        <a:tabLst>
                          <a:tab pos="179705" algn="l"/>
                          <a:tab pos="5092700" algn="r"/>
                        </a:tabLst>
                      </a:pPr>
                      <a:r>
                        <a:rPr lang="ru-RU" sz="1200">
                          <a:solidFill>
                            <a:srgbClr val="000000"/>
                          </a:solidFill>
                          <a:effectLst/>
                          <a:latin typeface="Times New Roman" panose="02020603050405020304" pitchFamily="18" charset="0"/>
                          <a:ea typeface="Calibri" panose="020F0502020204030204" pitchFamily="34" charset="0"/>
                        </a:rPr>
                        <a:t>Кассовый чек с QR-кодом или распечатка электронного чека.</a:t>
                      </a:r>
                      <a:endParaRPr lang="ru-RU" sz="1200">
                        <a:effectLst/>
                        <a:latin typeface="Times New Roman" panose="02020603050405020304" pitchFamily="18" charset="0"/>
                        <a:ea typeface="Times New Roman" panose="02020603050405020304" pitchFamily="18" charset="0"/>
                      </a:endParaRPr>
                    </a:p>
                    <a:p>
                      <a:pPr fontAlgn="ctr">
                        <a:spcAft>
                          <a:spcPts val="0"/>
                        </a:spcAft>
                        <a:tabLst>
                          <a:tab pos="179705" algn="l"/>
                          <a:tab pos="5092700" algn="r"/>
                        </a:tabLst>
                      </a:pPr>
                      <a:r>
                        <a:rPr lang="ru-RU" sz="1200">
                          <a:solidFill>
                            <a:srgbClr val="000000"/>
                          </a:solidFill>
                          <a:effectLst/>
                          <a:latin typeface="Times New Roman" panose="02020603050405020304" pitchFamily="18" charset="0"/>
                          <a:ea typeface="Calibri" panose="020F0502020204030204" pitchFamily="34" charset="0"/>
                        </a:rPr>
                        <a:t>Интернет-магазины вправе не выдавать кассовый чек, а дать вам только QR-код — прислать его на почту или дать считать с мобильника или планшета. Но для подтверждения расходов распечатайте электронный чек </a:t>
                      </a:r>
                      <a:endParaRPr lang="ru-RU" sz="1200">
                        <a:effectLst/>
                        <a:latin typeface="Times New Roman" panose="02020603050405020304" pitchFamily="18" charset="0"/>
                        <a:ea typeface="Times New Roman" panose="02020603050405020304" pitchFamily="18" charset="0"/>
                      </a:endParaRPr>
                    </a:p>
                  </a:txBody>
                  <a:tcPr marL="29238" marR="29238" marT="37958" marB="37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474021"/>
                  </a:ext>
                </a:extLst>
              </a:tr>
              <a:tr h="458124">
                <a:tc>
                  <a:txBody>
                    <a:bodyPr/>
                    <a:lstStyle/>
                    <a:p>
                      <a:pPr fontAlgn="ctr">
                        <a:spcAft>
                          <a:spcPts val="0"/>
                        </a:spcAft>
                        <a:tabLst>
                          <a:tab pos="179705" algn="l"/>
                          <a:tab pos="5092700" algn="r"/>
                        </a:tabLst>
                      </a:pPr>
                      <a:r>
                        <a:rPr lang="ru-RU" sz="1200">
                          <a:solidFill>
                            <a:srgbClr val="000000"/>
                          </a:solidFill>
                          <a:effectLst/>
                          <a:latin typeface="Times New Roman" panose="02020603050405020304" pitchFamily="18" charset="0"/>
                          <a:ea typeface="Calibri" panose="020F0502020204030204" pitchFamily="34" charset="0"/>
                        </a:rPr>
                        <a:t>Оплата товара оптом</a:t>
                      </a:r>
                      <a:endParaRPr lang="ru-RU" sz="1200">
                        <a:effectLst/>
                        <a:latin typeface="Times New Roman" panose="02020603050405020304" pitchFamily="18" charset="0"/>
                        <a:ea typeface="Times New Roman" panose="02020603050405020304" pitchFamily="18" charset="0"/>
                      </a:endParaRPr>
                    </a:p>
                  </a:txBody>
                  <a:tcPr marL="29238" marR="29238" marT="37958" marB="37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spcAft>
                          <a:spcPts val="0"/>
                        </a:spcAft>
                        <a:tabLst>
                          <a:tab pos="179705" algn="l"/>
                          <a:tab pos="5092700" algn="r"/>
                        </a:tabLst>
                      </a:pPr>
                      <a:r>
                        <a:rPr lang="ru-RU" sz="1200">
                          <a:solidFill>
                            <a:srgbClr val="000000"/>
                          </a:solidFill>
                          <a:effectLst/>
                          <a:latin typeface="Times New Roman" panose="02020603050405020304" pitchFamily="18" charset="0"/>
                          <a:ea typeface="Calibri" panose="020F0502020204030204" pitchFamily="34" charset="0"/>
                        </a:rPr>
                        <a:t>Кассовый чек с QR-кодом или распечатка электронного чека, товарная накладная, счет-фактура и корешок доверенности на получение ТМЦ </a:t>
                      </a:r>
                      <a:endParaRPr lang="ru-RU" sz="1200">
                        <a:effectLst/>
                        <a:latin typeface="Times New Roman" panose="02020603050405020304" pitchFamily="18" charset="0"/>
                        <a:ea typeface="Times New Roman" panose="02020603050405020304" pitchFamily="18" charset="0"/>
                      </a:endParaRPr>
                    </a:p>
                  </a:txBody>
                  <a:tcPr marL="29238" marR="29238" marT="37958" marB="37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002939"/>
                  </a:ext>
                </a:extLst>
              </a:tr>
              <a:tr h="824897">
                <a:tc>
                  <a:txBody>
                    <a:bodyPr/>
                    <a:lstStyle/>
                    <a:p>
                      <a:pPr fontAlgn="ctr">
                        <a:spcAft>
                          <a:spcPts val="0"/>
                        </a:spcAft>
                        <a:tabLst>
                          <a:tab pos="179705" algn="l"/>
                          <a:tab pos="5092700" algn="r"/>
                        </a:tabLst>
                      </a:pPr>
                      <a:r>
                        <a:rPr lang="ru-RU" sz="1200">
                          <a:solidFill>
                            <a:srgbClr val="000000"/>
                          </a:solidFill>
                          <a:effectLst/>
                          <a:latin typeface="Times New Roman" panose="02020603050405020304" pitchFamily="18" charset="0"/>
                          <a:ea typeface="Calibri" panose="020F0502020204030204" pitchFamily="34" charset="0"/>
                        </a:rPr>
                        <a:t>Оплата услуг по договору с организацией или индивидуальным предпринимателем</a:t>
                      </a:r>
                      <a:endParaRPr lang="ru-RU" sz="1200">
                        <a:effectLst/>
                        <a:latin typeface="Times New Roman" panose="02020603050405020304" pitchFamily="18" charset="0"/>
                        <a:ea typeface="Times New Roman" panose="02020603050405020304" pitchFamily="18" charset="0"/>
                      </a:endParaRPr>
                    </a:p>
                  </a:txBody>
                  <a:tcPr marL="29238" marR="29238" marT="37958" marB="37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spcAft>
                          <a:spcPts val="0"/>
                        </a:spcAft>
                        <a:tabLst>
                          <a:tab pos="179705" algn="l"/>
                          <a:tab pos="5092700" algn="r"/>
                        </a:tabLst>
                      </a:pPr>
                      <a:r>
                        <a:rPr lang="ru-RU" sz="1200">
                          <a:solidFill>
                            <a:srgbClr val="000000"/>
                          </a:solidFill>
                          <a:effectLst/>
                          <a:latin typeface="Times New Roman" panose="02020603050405020304" pitchFamily="18" charset="0"/>
                          <a:ea typeface="Calibri" panose="020F0502020204030204" pitchFamily="34" charset="0"/>
                        </a:rPr>
                        <a:t>Кассовый чек с QR-кодом и акт об оказании услуг.</a:t>
                      </a:r>
                      <a:endParaRPr lang="ru-RU" sz="1200">
                        <a:effectLst/>
                        <a:latin typeface="Times New Roman" panose="02020603050405020304" pitchFamily="18" charset="0"/>
                        <a:ea typeface="Times New Roman" panose="02020603050405020304" pitchFamily="18" charset="0"/>
                      </a:endParaRPr>
                    </a:p>
                    <a:p>
                      <a:pPr fontAlgn="ctr">
                        <a:spcAft>
                          <a:spcPts val="0"/>
                        </a:spcAft>
                        <a:tabLst>
                          <a:tab pos="179705" algn="l"/>
                          <a:tab pos="5092700" algn="r"/>
                        </a:tabLst>
                      </a:pPr>
                      <a:r>
                        <a:rPr lang="ru-RU" sz="1200">
                          <a:solidFill>
                            <a:srgbClr val="000000"/>
                          </a:solidFill>
                          <a:effectLst/>
                          <a:latin typeface="Times New Roman" panose="02020603050405020304" pitchFamily="18" charset="0"/>
                          <a:ea typeface="Calibri" panose="020F0502020204030204" pitchFamily="34" charset="0"/>
                        </a:rPr>
                        <a:t>Обратите внимание! С 1 июля при оказании услуг компании и предприниматели обязаны применять ККТ. Исключение только для ИП без наемных работников, которые лично оказывают услуги, например консультируют или проводят семинары</a:t>
                      </a:r>
                      <a:endParaRPr lang="ru-RU" sz="1200">
                        <a:effectLst/>
                        <a:latin typeface="Times New Roman" panose="02020603050405020304" pitchFamily="18" charset="0"/>
                        <a:ea typeface="Times New Roman" panose="02020603050405020304" pitchFamily="18" charset="0"/>
                      </a:endParaRPr>
                    </a:p>
                  </a:txBody>
                  <a:tcPr marL="29238" marR="29238" marT="37958" marB="37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330764"/>
                  </a:ext>
                </a:extLst>
              </a:tr>
              <a:tr h="641510">
                <a:tc>
                  <a:txBody>
                    <a:bodyPr/>
                    <a:lstStyle/>
                    <a:p>
                      <a:pPr fontAlgn="ctr">
                        <a:spcAft>
                          <a:spcPts val="0"/>
                        </a:spcAft>
                        <a:tabLst>
                          <a:tab pos="179705" algn="l"/>
                          <a:tab pos="5092700" algn="r"/>
                        </a:tabLst>
                      </a:pPr>
                      <a:r>
                        <a:rPr lang="ru-RU" sz="1200" dirty="0">
                          <a:solidFill>
                            <a:srgbClr val="000000"/>
                          </a:solidFill>
                          <a:effectLst/>
                          <a:latin typeface="Times New Roman" panose="02020603050405020304" pitchFamily="18" charset="0"/>
                          <a:ea typeface="Calibri" panose="020F0502020204030204" pitchFamily="34" charset="0"/>
                        </a:rPr>
                        <a:t>Оплата проезда в общественном транспорте</a:t>
                      </a:r>
                      <a:endParaRPr lang="ru-RU" sz="1200" dirty="0">
                        <a:effectLst/>
                        <a:latin typeface="Times New Roman" panose="02020603050405020304" pitchFamily="18" charset="0"/>
                        <a:ea typeface="Times New Roman" panose="02020603050405020304" pitchFamily="18" charset="0"/>
                      </a:endParaRPr>
                    </a:p>
                  </a:txBody>
                  <a:tcPr marL="29238" marR="29238" marT="37958" marB="37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spcAft>
                          <a:spcPts val="0"/>
                        </a:spcAft>
                        <a:tabLst>
                          <a:tab pos="179705" algn="l"/>
                          <a:tab pos="5092700" algn="r"/>
                        </a:tabLst>
                      </a:pPr>
                      <a:r>
                        <a:rPr lang="ru-RU" sz="1200" dirty="0">
                          <a:solidFill>
                            <a:srgbClr val="000000"/>
                          </a:solidFill>
                          <a:effectLst/>
                          <a:latin typeface="Times New Roman" panose="02020603050405020304" pitchFamily="18" charset="0"/>
                          <a:ea typeface="Calibri" panose="020F0502020204030204" pitchFamily="34" charset="0"/>
                        </a:rPr>
                        <a:t>Билет и кассовый чек с QR кодом.</a:t>
                      </a:r>
                      <a:endParaRPr lang="ru-RU" sz="1200" dirty="0">
                        <a:effectLst/>
                        <a:latin typeface="Times New Roman" panose="02020603050405020304" pitchFamily="18" charset="0"/>
                        <a:ea typeface="Times New Roman" panose="02020603050405020304" pitchFamily="18" charset="0"/>
                      </a:endParaRPr>
                    </a:p>
                    <a:p>
                      <a:pPr fontAlgn="ctr">
                        <a:spcAft>
                          <a:spcPts val="0"/>
                        </a:spcAft>
                        <a:tabLst>
                          <a:tab pos="179705" algn="l"/>
                          <a:tab pos="5092700" algn="r"/>
                        </a:tabLst>
                      </a:pPr>
                      <a:r>
                        <a:rPr lang="ru-RU" sz="1200" dirty="0">
                          <a:solidFill>
                            <a:srgbClr val="000000"/>
                          </a:solidFill>
                          <a:effectLst/>
                          <a:latin typeface="Times New Roman" panose="02020603050405020304" pitchFamily="18" charset="0"/>
                          <a:ea typeface="Calibri" panose="020F0502020204030204" pitchFamily="34" charset="0"/>
                        </a:rPr>
                        <a:t>С 1 октября вам могут выдавать билеты с QR-кодом или ссылкой, по которой можно скачать электронный чек. Распечатайте его и приложите к авансовому отчету</a:t>
                      </a:r>
                      <a:endParaRPr lang="ru-RU" sz="1200" dirty="0">
                        <a:effectLst/>
                        <a:latin typeface="Times New Roman" panose="02020603050405020304" pitchFamily="18" charset="0"/>
                        <a:ea typeface="Times New Roman" panose="02020603050405020304" pitchFamily="18" charset="0"/>
                      </a:endParaRPr>
                    </a:p>
                  </a:txBody>
                  <a:tcPr marL="29238" marR="29238" marT="37958" marB="379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11569"/>
                  </a:ext>
                </a:extLst>
              </a:tr>
            </a:tbl>
          </a:graphicData>
        </a:graphic>
      </p:graphicFrame>
    </p:spTree>
    <p:extLst>
      <p:ext uri="{BB962C8B-B14F-4D97-AF65-F5344CB8AC3E}">
        <p14:creationId xmlns:p14="http://schemas.microsoft.com/office/powerpoint/2010/main" val="3205686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99030A91-0AF2-4BED-AFCD-44E6D2874434}"/>
              </a:ext>
            </a:extLst>
          </p:cNvPr>
          <p:cNvGraphicFramePr>
            <a:graphicFrameLocks noGrp="1"/>
          </p:cNvGraphicFramePr>
          <p:nvPr/>
        </p:nvGraphicFramePr>
        <p:xfrm>
          <a:off x="107504" y="267494"/>
          <a:ext cx="8640959" cy="4646621"/>
        </p:xfrm>
        <a:graphic>
          <a:graphicData uri="http://schemas.openxmlformats.org/drawingml/2006/table">
            <a:tbl>
              <a:tblPr firstRow="1" firstCol="1" bandRow="1"/>
              <a:tblGrid>
                <a:gridCol w="1728192">
                  <a:extLst>
                    <a:ext uri="{9D8B030D-6E8A-4147-A177-3AD203B41FA5}">
                      <a16:colId xmlns:a16="http://schemas.microsoft.com/office/drawing/2014/main" val="3609808104"/>
                    </a:ext>
                  </a:extLst>
                </a:gridCol>
                <a:gridCol w="3072341">
                  <a:extLst>
                    <a:ext uri="{9D8B030D-6E8A-4147-A177-3AD203B41FA5}">
                      <a16:colId xmlns:a16="http://schemas.microsoft.com/office/drawing/2014/main" val="875728929"/>
                    </a:ext>
                  </a:extLst>
                </a:gridCol>
                <a:gridCol w="3840426">
                  <a:extLst>
                    <a:ext uri="{9D8B030D-6E8A-4147-A177-3AD203B41FA5}">
                      <a16:colId xmlns:a16="http://schemas.microsoft.com/office/drawing/2014/main" val="2932609429"/>
                    </a:ext>
                  </a:extLst>
                </a:gridCol>
              </a:tblGrid>
              <a:tr h="335518">
                <a:tc>
                  <a:txBody>
                    <a:bodyPr/>
                    <a:lstStyle/>
                    <a:p>
                      <a:pPr algn="ctr">
                        <a:spcAft>
                          <a:spcPts val="0"/>
                        </a:spcAft>
                      </a:pPr>
                      <a:r>
                        <a:rPr lang="ru-RU" sz="1200" b="1" dirty="0">
                          <a:effectLst/>
                          <a:latin typeface="Times New Roman" panose="02020603050405020304" pitchFamily="18" charset="0"/>
                          <a:ea typeface="Times New Roman" panose="02020603050405020304" pitchFamily="18" charset="0"/>
                        </a:rPr>
                        <a:t>Что купил/оплатил</a:t>
                      </a:r>
                      <a:endParaRPr lang="ru-RU" sz="1200" dirty="0">
                        <a:effectLst/>
                        <a:latin typeface="Times New Roman" panose="02020603050405020304" pitchFamily="18" charset="0"/>
                        <a:ea typeface="Times New Roman" panose="02020603050405020304" pitchFamily="18" charset="0"/>
                      </a:endParaRPr>
                    </a:p>
                  </a:txBody>
                  <a:tcPr marL="6499" marR="6499" marT="6499" marB="6499" anchor="ctr">
                    <a:lnL>
                      <a:noFill/>
                    </a:lnL>
                    <a:lnR>
                      <a:noFill/>
                    </a:lnR>
                    <a:lnT>
                      <a:noFill/>
                    </a:lnT>
                    <a:lnB>
                      <a:noFill/>
                    </a:lnB>
                    <a:solidFill>
                      <a:schemeClr val="bg1"/>
                    </a:solidFill>
                  </a:tcPr>
                </a:tc>
                <a:tc>
                  <a:txBody>
                    <a:bodyPr/>
                    <a:lstStyle/>
                    <a:p>
                      <a:pPr algn="ctr">
                        <a:spcAft>
                          <a:spcPts val="0"/>
                        </a:spcAft>
                      </a:pPr>
                      <a:r>
                        <a:rPr lang="ru-RU" sz="1200" b="1">
                          <a:effectLst/>
                          <a:latin typeface="Times New Roman" panose="02020603050405020304" pitchFamily="18" charset="0"/>
                          <a:ea typeface="Times New Roman" panose="02020603050405020304" pitchFamily="18" charset="0"/>
                        </a:rPr>
                        <a:t>Как оплатил</a:t>
                      </a:r>
                      <a:endParaRPr lang="ru-RU" sz="1200">
                        <a:effectLst/>
                        <a:latin typeface="Times New Roman" panose="02020603050405020304" pitchFamily="18" charset="0"/>
                        <a:ea typeface="Times New Roman" panose="02020603050405020304" pitchFamily="18" charset="0"/>
                      </a:endParaRPr>
                    </a:p>
                  </a:txBody>
                  <a:tcPr marL="6499" marR="6499" marT="6499" marB="6499" anchor="ctr">
                    <a:lnL>
                      <a:noFill/>
                    </a:lnL>
                    <a:lnR>
                      <a:noFill/>
                    </a:lnR>
                    <a:lnT>
                      <a:noFill/>
                    </a:lnT>
                    <a:lnB>
                      <a:noFill/>
                    </a:lnB>
                    <a:solidFill>
                      <a:schemeClr val="bg1"/>
                    </a:solidFill>
                  </a:tcPr>
                </a:tc>
                <a:tc>
                  <a:txBody>
                    <a:bodyPr/>
                    <a:lstStyle/>
                    <a:p>
                      <a:pPr algn="ctr">
                        <a:spcAft>
                          <a:spcPts val="0"/>
                        </a:spcAft>
                      </a:pPr>
                      <a:r>
                        <a:rPr lang="ru-RU" sz="1200" b="1">
                          <a:effectLst/>
                          <a:latin typeface="Times New Roman" panose="02020603050405020304" pitchFamily="18" charset="0"/>
                          <a:ea typeface="Times New Roman" panose="02020603050405020304" pitchFamily="18" charset="0"/>
                        </a:rPr>
                        <a:t>Какие документы подготовить для авансового отчета</a:t>
                      </a:r>
                      <a:endParaRPr lang="ru-RU" sz="1200">
                        <a:effectLst/>
                        <a:latin typeface="Times New Roman" panose="02020603050405020304" pitchFamily="18" charset="0"/>
                        <a:ea typeface="Times New Roman" panose="02020603050405020304" pitchFamily="18" charset="0"/>
                      </a:endParaRPr>
                    </a:p>
                  </a:txBody>
                  <a:tcPr marL="6499" marR="6499" marT="6499" marB="6499" anchor="ctr">
                    <a:lnL>
                      <a:noFill/>
                    </a:lnL>
                    <a:lnR>
                      <a:noFill/>
                    </a:lnR>
                    <a:lnT>
                      <a:noFill/>
                    </a:lnT>
                    <a:lnB>
                      <a:noFill/>
                    </a:lnB>
                    <a:solidFill>
                      <a:schemeClr val="bg1"/>
                    </a:solidFill>
                  </a:tcPr>
                </a:tc>
                <a:extLst>
                  <a:ext uri="{0D108BD9-81ED-4DB2-BD59-A6C34878D82A}">
                    <a16:rowId xmlns:a16="http://schemas.microsoft.com/office/drawing/2014/main" val="4011255295"/>
                  </a:ext>
                </a:extLst>
              </a:tr>
              <a:tr h="494971">
                <a:tc rowSpan="2">
                  <a:txBody>
                    <a:bodyPr/>
                    <a:lstStyle/>
                    <a:p>
                      <a:pPr>
                        <a:spcAft>
                          <a:spcPts val="0"/>
                        </a:spcAft>
                      </a:pPr>
                      <a:r>
                        <a:rPr lang="ru-RU" sz="1200" b="1" dirty="0">
                          <a:effectLst/>
                          <a:latin typeface="Times New Roman" panose="02020603050405020304" pitchFamily="18" charset="0"/>
                          <a:ea typeface="Times New Roman" panose="02020603050405020304" pitchFamily="18" charset="0"/>
                        </a:rPr>
                        <a:t>Авиабилет</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dirty="0">
                          <a:effectLst/>
                          <a:latin typeface="Times New Roman" panose="02020603050405020304" pitchFamily="18" charset="0"/>
                          <a:ea typeface="Times New Roman" panose="02020603050405020304" pitchFamily="18" charset="0"/>
                        </a:rPr>
                        <a:t>В кассе</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Маршрут-квитанция и посадочный талон с отметкой аэропорта или справка о полете, чек ККТ</a:t>
                      </a:r>
                    </a:p>
                  </a:txBody>
                  <a:tcPr marL="6499" marR="6499" marT="6499" marB="6499" anchor="ctr">
                    <a:lnL>
                      <a:noFill/>
                    </a:lnL>
                    <a:lnR>
                      <a:noFill/>
                    </a:lnR>
                    <a:lnT>
                      <a:noFill/>
                    </a:lnT>
                    <a:lnB>
                      <a:noFill/>
                    </a:lnB>
                    <a:solidFill>
                      <a:schemeClr val="bg1"/>
                    </a:solidFill>
                  </a:tcPr>
                </a:tc>
                <a:extLst>
                  <a:ext uri="{0D108BD9-81ED-4DB2-BD59-A6C34878D82A}">
                    <a16:rowId xmlns:a16="http://schemas.microsoft.com/office/drawing/2014/main" val="2955997407"/>
                  </a:ext>
                </a:extLst>
              </a:tr>
              <a:tr h="813881">
                <a:tc vMerge="1">
                  <a:txBody>
                    <a:bodyPr/>
                    <a:lstStyle/>
                    <a:p>
                      <a:endParaRPr lang="ru-RU"/>
                    </a:p>
                  </a:txBody>
                  <a:tcPr/>
                </a:tc>
                <a:tc>
                  <a:txBody>
                    <a:bodyPr/>
                    <a:lstStyle/>
                    <a:p>
                      <a:pPr>
                        <a:spcAft>
                          <a:spcPts val="0"/>
                        </a:spcAft>
                      </a:pPr>
                      <a:r>
                        <a:rPr lang="ru-RU" sz="1200" dirty="0">
                          <a:effectLst/>
                          <a:latin typeface="Times New Roman" panose="02020603050405020304" pitchFamily="18" charset="0"/>
                          <a:ea typeface="Times New Roman" panose="02020603050405020304" pitchFamily="18" charset="0"/>
                        </a:rPr>
                        <a:t>Через сайт авиакомпании или посредника</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Маршрут-квитанция и посадочный талон с отметкой аэропорта или справка о полете, онлайн-чек или от посредника — другой документ об оплате</a:t>
                      </a:r>
                    </a:p>
                  </a:txBody>
                  <a:tcPr marL="6499" marR="6499" marT="6499" marB="6499" anchor="ctr">
                    <a:lnL>
                      <a:noFill/>
                    </a:lnL>
                    <a:lnR>
                      <a:noFill/>
                    </a:lnR>
                    <a:lnT>
                      <a:noFill/>
                    </a:lnT>
                    <a:lnB>
                      <a:noFill/>
                    </a:lnB>
                    <a:solidFill>
                      <a:schemeClr val="bg1"/>
                    </a:solidFill>
                  </a:tcPr>
                </a:tc>
                <a:extLst>
                  <a:ext uri="{0D108BD9-81ED-4DB2-BD59-A6C34878D82A}">
                    <a16:rowId xmlns:a16="http://schemas.microsoft.com/office/drawing/2014/main" val="3163928687"/>
                  </a:ext>
                </a:extLst>
              </a:tr>
              <a:tr h="198961">
                <a:tc rowSpan="3">
                  <a:txBody>
                    <a:bodyPr/>
                    <a:lstStyle/>
                    <a:p>
                      <a:pPr>
                        <a:spcAft>
                          <a:spcPts val="0"/>
                        </a:spcAft>
                      </a:pPr>
                      <a:r>
                        <a:rPr lang="ru-RU" sz="1200" b="1">
                          <a:effectLst/>
                          <a:latin typeface="Times New Roman" panose="02020603050405020304" pitchFamily="18" charset="0"/>
                          <a:ea typeface="Times New Roman" panose="02020603050405020304" pitchFamily="18" charset="0"/>
                        </a:rPr>
                        <a:t>Ж/д билет</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В кассе</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Билет и чек</a:t>
                      </a:r>
                    </a:p>
                  </a:txBody>
                  <a:tcPr marL="6499" marR="6499" marT="6499" marB="6499" anchor="ctr">
                    <a:lnL>
                      <a:noFill/>
                    </a:lnL>
                    <a:lnR>
                      <a:noFill/>
                    </a:lnR>
                    <a:lnT>
                      <a:noFill/>
                    </a:lnT>
                    <a:lnB>
                      <a:noFill/>
                    </a:lnB>
                    <a:solidFill>
                      <a:schemeClr val="bg1"/>
                    </a:solidFill>
                  </a:tcPr>
                </a:tc>
                <a:extLst>
                  <a:ext uri="{0D108BD9-81ED-4DB2-BD59-A6C34878D82A}">
                    <a16:rowId xmlns:a16="http://schemas.microsoft.com/office/drawing/2014/main" val="1505587900"/>
                  </a:ext>
                </a:extLst>
              </a:tr>
              <a:tr h="198961">
                <a:tc vMerge="1">
                  <a:txBody>
                    <a:bodyPr/>
                    <a:lstStyle/>
                    <a:p>
                      <a:endParaRPr lang="ru-RU"/>
                    </a:p>
                  </a:txBody>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На сайте РЖД</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Распечатка электронного билета и чека</a:t>
                      </a:r>
                    </a:p>
                  </a:txBody>
                  <a:tcPr marL="6499" marR="6499" marT="6499" marB="6499" anchor="ctr">
                    <a:lnL>
                      <a:noFill/>
                    </a:lnL>
                    <a:lnR>
                      <a:noFill/>
                    </a:lnR>
                    <a:lnT>
                      <a:noFill/>
                    </a:lnT>
                    <a:lnB>
                      <a:noFill/>
                    </a:lnB>
                    <a:solidFill>
                      <a:schemeClr val="bg1"/>
                    </a:solidFill>
                  </a:tcPr>
                </a:tc>
                <a:extLst>
                  <a:ext uri="{0D108BD9-81ED-4DB2-BD59-A6C34878D82A}">
                    <a16:rowId xmlns:a16="http://schemas.microsoft.com/office/drawing/2014/main" val="3944550558"/>
                  </a:ext>
                </a:extLst>
              </a:tr>
              <a:tr h="198961">
                <a:tc vMerge="1">
                  <a:txBody>
                    <a:bodyPr/>
                    <a:lstStyle/>
                    <a:p>
                      <a:endParaRPr lang="ru-RU"/>
                    </a:p>
                  </a:txBody>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В автомате по продаже билетов</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Билет и чек</a:t>
                      </a:r>
                    </a:p>
                  </a:txBody>
                  <a:tcPr marL="6499" marR="6499" marT="6499" marB="6499" anchor="ctr">
                    <a:lnL>
                      <a:noFill/>
                    </a:lnL>
                    <a:lnR>
                      <a:noFill/>
                    </a:lnR>
                    <a:lnT>
                      <a:noFill/>
                    </a:lnT>
                    <a:lnB>
                      <a:noFill/>
                    </a:lnB>
                    <a:solidFill>
                      <a:schemeClr val="bg1"/>
                    </a:solidFill>
                  </a:tcPr>
                </a:tc>
                <a:extLst>
                  <a:ext uri="{0D108BD9-81ED-4DB2-BD59-A6C34878D82A}">
                    <a16:rowId xmlns:a16="http://schemas.microsoft.com/office/drawing/2014/main" val="4034147423"/>
                  </a:ext>
                </a:extLst>
              </a:tr>
              <a:tr h="198961">
                <a:tc rowSpan="2">
                  <a:txBody>
                    <a:bodyPr/>
                    <a:lstStyle/>
                    <a:p>
                      <a:pPr>
                        <a:spcAft>
                          <a:spcPts val="0"/>
                        </a:spcAft>
                      </a:pPr>
                      <a:r>
                        <a:rPr lang="ru-RU" sz="1200" b="1" dirty="0">
                          <a:effectLst/>
                          <a:latin typeface="Times New Roman" panose="02020603050405020304" pitchFamily="18" charset="0"/>
                          <a:ea typeface="Times New Roman" panose="02020603050405020304" pitchFamily="18" charset="0"/>
                        </a:rPr>
                        <a:t>Проезд в такси</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Через интернет</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Справка о маршруте и распечатка чека</a:t>
                      </a:r>
                    </a:p>
                  </a:txBody>
                  <a:tcPr marL="6499" marR="6499" marT="6499" marB="6499" anchor="ctr">
                    <a:lnL>
                      <a:noFill/>
                    </a:lnL>
                    <a:lnR>
                      <a:noFill/>
                    </a:lnR>
                    <a:lnT>
                      <a:noFill/>
                    </a:lnT>
                    <a:lnB>
                      <a:noFill/>
                    </a:lnB>
                    <a:solidFill>
                      <a:schemeClr val="bg1"/>
                    </a:solidFill>
                  </a:tcPr>
                </a:tc>
                <a:extLst>
                  <a:ext uri="{0D108BD9-81ED-4DB2-BD59-A6C34878D82A}">
                    <a16:rowId xmlns:a16="http://schemas.microsoft.com/office/drawing/2014/main" val="1619024389"/>
                  </a:ext>
                </a:extLst>
              </a:tr>
              <a:tr h="494971">
                <a:tc vMerge="1">
                  <a:txBody>
                    <a:bodyPr/>
                    <a:lstStyle/>
                    <a:p>
                      <a:endParaRPr lang="ru-RU"/>
                    </a:p>
                  </a:txBody>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В машине</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Распечатка чека или квитанция, если услуги оказывает ИП без работников </a:t>
                      </a:r>
                    </a:p>
                  </a:txBody>
                  <a:tcPr marL="6499" marR="6499" marT="6499" marB="6499" anchor="ctr">
                    <a:lnL>
                      <a:noFill/>
                    </a:lnL>
                    <a:lnR>
                      <a:noFill/>
                    </a:lnR>
                    <a:lnT>
                      <a:noFill/>
                    </a:lnT>
                    <a:lnB>
                      <a:noFill/>
                    </a:lnB>
                    <a:solidFill>
                      <a:schemeClr val="bg1"/>
                    </a:solidFill>
                  </a:tcPr>
                </a:tc>
                <a:extLst>
                  <a:ext uri="{0D108BD9-81ED-4DB2-BD59-A6C34878D82A}">
                    <a16:rowId xmlns:a16="http://schemas.microsoft.com/office/drawing/2014/main" val="3724380785"/>
                  </a:ext>
                </a:extLst>
              </a:tr>
              <a:tr h="941996">
                <a:tc>
                  <a:txBody>
                    <a:bodyPr/>
                    <a:lstStyle/>
                    <a:p>
                      <a:pPr>
                        <a:spcAft>
                          <a:spcPts val="0"/>
                        </a:spcAft>
                      </a:pPr>
                      <a:r>
                        <a:rPr lang="ru-RU" sz="1200" b="1" dirty="0">
                          <a:effectLst/>
                          <a:latin typeface="Times New Roman" panose="02020603050405020304" pitchFamily="18" charset="0"/>
                          <a:ea typeface="Times New Roman" panose="02020603050405020304" pitchFamily="18" charset="0"/>
                        </a:rPr>
                        <a:t>Проезд в городском транспорте</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В салоне транспорта</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Билет и бумажный чек;</a:t>
                      </a:r>
                      <a:br>
                        <a:rPr lang="ru-RU" sz="1200">
                          <a:effectLst/>
                          <a:latin typeface="Times New Roman" panose="02020603050405020304" pitchFamily="18" charset="0"/>
                          <a:ea typeface="Times New Roman" panose="02020603050405020304" pitchFamily="18" charset="0"/>
                        </a:rPr>
                      </a:br>
                      <a:r>
                        <a:rPr lang="ru-RU" sz="1200">
                          <a:effectLst/>
                          <a:latin typeface="Times New Roman" panose="02020603050405020304" pitchFamily="18" charset="0"/>
                          <a:ea typeface="Times New Roman" panose="02020603050405020304" pitchFamily="18" charset="0"/>
                        </a:rPr>
                        <a:t>бумажный чек с дополнительными реквизитами о поездке;</a:t>
                      </a:r>
                      <a:br>
                        <a:rPr lang="ru-RU" sz="1200">
                          <a:effectLst/>
                          <a:latin typeface="Times New Roman" panose="02020603050405020304" pitchFamily="18" charset="0"/>
                          <a:ea typeface="Times New Roman" panose="02020603050405020304" pitchFamily="18" charset="0"/>
                        </a:rPr>
                      </a:br>
                      <a:r>
                        <a:rPr lang="ru-RU" sz="1200">
                          <a:effectLst/>
                          <a:latin typeface="Times New Roman" panose="02020603050405020304" pitchFamily="18" charset="0"/>
                          <a:ea typeface="Times New Roman" panose="02020603050405020304" pitchFamily="18" charset="0"/>
                        </a:rPr>
                        <a:t>электронный БСО или кассовый чек;</a:t>
                      </a:r>
                      <a:br>
                        <a:rPr lang="ru-RU" sz="1200">
                          <a:effectLst/>
                          <a:latin typeface="Times New Roman" panose="02020603050405020304" pitchFamily="18" charset="0"/>
                          <a:ea typeface="Times New Roman" panose="02020603050405020304" pitchFamily="18" charset="0"/>
                        </a:rPr>
                      </a:br>
                      <a:r>
                        <a:rPr lang="ru-RU" sz="1200">
                          <a:effectLst/>
                          <a:latin typeface="Times New Roman" panose="02020603050405020304" pitchFamily="18" charset="0"/>
                          <a:ea typeface="Times New Roman" panose="02020603050405020304" pitchFamily="18" charset="0"/>
                        </a:rPr>
                        <a:t>билет на проезд и электронный чек</a:t>
                      </a:r>
                    </a:p>
                  </a:txBody>
                  <a:tcPr marL="6499" marR="6499" marT="6499" marB="6499" anchor="ctr">
                    <a:lnL>
                      <a:noFill/>
                    </a:lnL>
                    <a:lnR>
                      <a:noFill/>
                    </a:lnR>
                    <a:lnT>
                      <a:noFill/>
                    </a:lnT>
                    <a:lnB>
                      <a:noFill/>
                    </a:lnB>
                    <a:solidFill>
                      <a:schemeClr val="bg1"/>
                    </a:solidFill>
                  </a:tcPr>
                </a:tc>
                <a:extLst>
                  <a:ext uri="{0D108BD9-81ED-4DB2-BD59-A6C34878D82A}">
                    <a16:rowId xmlns:a16="http://schemas.microsoft.com/office/drawing/2014/main" val="1051281708"/>
                  </a:ext>
                </a:extLst>
              </a:tr>
              <a:tr h="384720">
                <a:tc>
                  <a:txBody>
                    <a:bodyPr/>
                    <a:lstStyle/>
                    <a:p>
                      <a:pPr>
                        <a:spcAft>
                          <a:spcPts val="0"/>
                        </a:spcAft>
                      </a:pPr>
                      <a:r>
                        <a:rPr lang="ru-RU" sz="1200" b="1" dirty="0">
                          <a:effectLst/>
                          <a:latin typeface="Times New Roman" panose="02020603050405020304" pitchFamily="18" charset="0"/>
                          <a:ea typeface="Times New Roman" panose="02020603050405020304" pitchFamily="18" charset="0"/>
                        </a:rPr>
                        <a:t>Аренда автомобиля/каршеринг</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dirty="0">
                          <a:effectLst/>
                          <a:latin typeface="Times New Roman" panose="02020603050405020304" pitchFamily="18" charset="0"/>
                          <a:ea typeface="Times New Roman" panose="02020603050405020304" pitchFamily="18" charset="0"/>
                        </a:rPr>
                        <a:t>На сайте или в приложении арендодателя</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Справка о маршруте и распечатка чека</a:t>
                      </a:r>
                    </a:p>
                  </a:txBody>
                  <a:tcPr marL="6499" marR="6499" marT="6499" marB="6499" anchor="ctr">
                    <a:lnL>
                      <a:noFill/>
                    </a:lnL>
                    <a:lnR>
                      <a:noFill/>
                    </a:lnR>
                    <a:lnT>
                      <a:noFill/>
                    </a:lnT>
                    <a:lnB>
                      <a:noFill/>
                    </a:lnB>
                    <a:solidFill>
                      <a:schemeClr val="bg1"/>
                    </a:solidFill>
                  </a:tcPr>
                </a:tc>
                <a:extLst>
                  <a:ext uri="{0D108BD9-81ED-4DB2-BD59-A6C34878D82A}">
                    <a16:rowId xmlns:a16="http://schemas.microsoft.com/office/drawing/2014/main" val="1772152366"/>
                  </a:ext>
                </a:extLst>
              </a:tr>
              <a:tr h="384720">
                <a:tc>
                  <a:txBody>
                    <a:bodyPr/>
                    <a:lstStyle/>
                    <a:p>
                      <a:pPr>
                        <a:spcAft>
                          <a:spcPts val="0"/>
                        </a:spcAft>
                      </a:pPr>
                      <a:r>
                        <a:rPr lang="ru-RU" sz="1200" b="1" dirty="0">
                          <a:effectLst/>
                          <a:latin typeface="Times New Roman" panose="02020603050405020304" pitchFamily="18" charset="0"/>
                          <a:ea typeface="Times New Roman" panose="02020603050405020304" pitchFamily="18" charset="0"/>
                        </a:rPr>
                        <a:t>Проезд на собственном автомобиле</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a:effectLst/>
                          <a:latin typeface="Times New Roman" panose="02020603050405020304" pitchFamily="18" charset="0"/>
                          <a:ea typeface="Times New Roman" panose="02020603050405020304" pitchFamily="18" charset="0"/>
                        </a:rPr>
                        <a:t>На автозаправке</a:t>
                      </a:r>
                    </a:p>
                  </a:txBody>
                  <a:tcPr marL="6499" marR="6499" marT="6499" marB="6499" anchor="ctr">
                    <a:lnL>
                      <a:noFill/>
                    </a:lnL>
                    <a:lnR>
                      <a:noFill/>
                    </a:lnR>
                    <a:lnT>
                      <a:noFill/>
                    </a:lnT>
                    <a:lnB>
                      <a:noFill/>
                    </a:lnB>
                    <a:solidFill>
                      <a:schemeClr val="bg1"/>
                    </a:solidFill>
                  </a:tcPr>
                </a:tc>
                <a:tc>
                  <a:txBody>
                    <a:bodyPr/>
                    <a:lstStyle/>
                    <a:p>
                      <a:pPr>
                        <a:spcAft>
                          <a:spcPts val="0"/>
                        </a:spcAft>
                      </a:pPr>
                      <a:r>
                        <a:rPr lang="ru-RU" sz="1200" dirty="0">
                          <a:effectLst/>
                          <a:latin typeface="Times New Roman" panose="02020603050405020304" pitchFamily="18" charset="0"/>
                          <a:ea typeface="Times New Roman" panose="02020603050405020304" pitchFamily="18" charset="0"/>
                        </a:rPr>
                        <a:t>Чеки с АЗС</a:t>
                      </a:r>
                    </a:p>
                  </a:txBody>
                  <a:tcPr marL="6499" marR="6499" marT="6499" marB="6499" anchor="ctr">
                    <a:lnL>
                      <a:noFill/>
                    </a:lnL>
                    <a:lnR>
                      <a:noFill/>
                    </a:lnR>
                    <a:lnT>
                      <a:noFill/>
                    </a:lnT>
                    <a:lnB>
                      <a:noFill/>
                    </a:lnB>
                    <a:solidFill>
                      <a:schemeClr val="bg1"/>
                    </a:solidFill>
                  </a:tcPr>
                </a:tc>
                <a:extLst>
                  <a:ext uri="{0D108BD9-81ED-4DB2-BD59-A6C34878D82A}">
                    <a16:rowId xmlns:a16="http://schemas.microsoft.com/office/drawing/2014/main" val="25195818"/>
                  </a:ext>
                </a:extLst>
              </a:tr>
            </a:tbl>
          </a:graphicData>
        </a:graphic>
      </p:graphicFrame>
    </p:spTree>
    <p:extLst>
      <p:ext uri="{BB962C8B-B14F-4D97-AF65-F5344CB8AC3E}">
        <p14:creationId xmlns:p14="http://schemas.microsoft.com/office/powerpoint/2010/main" val="2523898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FDD51609-B160-4C4D-85CF-BDF47D284D56}"/>
              </a:ext>
            </a:extLst>
          </p:cNvPr>
          <p:cNvGraphicFramePr>
            <a:graphicFrameLocks noGrp="1"/>
          </p:cNvGraphicFramePr>
          <p:nvPr/>
        </p:nvGraphicFramePr>
        <p:xfrm>
          <a:off x="395536" y="123478"/>
          <a:ext cx="7886700" cy="3771900"/>
        </p:xfrm>
        <a:graphic>
          <a:graphicData uri="http://schemas.openxmlformats.org/drawingml/2006/table">
            <a:tbl>
              <a:tblPr firstRow="1" firstCol="1" bandRow="1"/>
              <a:tblGrid>
                <a:gridCol w="1224136">
                  <a:extLst>
                    <a:ext uri="{9D8B030D-6E8A-4147-A177-3AD203B41FA5}">
                      <a16:colId xmlns:a16="http://schemas.microsoft.com/office/drawing/2014/main" val="823732521"/>
                    </a:ext>
                  </a:extLst>
                </a:gridCol>
                <a:gridCol w="3096344">
                  <a:extLst>
                    <a:ext uri="{9D8B030D-6E8A-4147-A177-3AD203B41FA5}">
                      <a16:colId xmlns:a16="http://schemas.microsoft.com/office/drawing/2014/main" val="1047802529"/>
                    </a:ext>
                  </a:extLst>
                </a:gridCol>
                <a:gridCol w="3566220">
                  <a:extLst>
                    <a:ext uri="{9D8B030D-6E8A-4147-A177-3AD203B41FA5}">
                      <a16:colId xmlns:a16="http://schemas.microsoft.com/office/drawing/2014/main" val="2746446869"/>
                    </a:ext>
                  </a:extLst>
                </a:gridCol>
              </a:tblGrid>
              <a:tr h="0">
                <a:tc>
                  <a:txBody>
                    <a:bodyPr/>
                    <a:lstStyle/>
                    <a:p>
                      <a:pPr algn="ctr">
                        <a:spcAft>
                          <a:spcPts val="0"/>
                        </a:spcAft>
                      </a:pPr>
                      <a:r>
                        <a:rPr lang="ru-RU" sz="1600" b="1" dirty="0">
                          <a:effectLst/>
                          <a:latin typeface="Times New Roman" panose="02020603050405020304" pitchFamily="18" charset="0"/>
                          <a:ea typeface="Times New Roman" panose="02020603050405020304" pitchFamily="18" charset="0"/>
                        </a:rPr>
                        <a:t>Место, в котором проживал</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L>
                      <a:noFill/>
                    </a:lnL>
                    <a:lnR>
                      <a:noFill/>
                    </a:lnR>
                    <a:lnT>
                      <a:noFill/>
                    </a:lnT>
                    <a:lnB>
                      <a:noFill/>
                    </a:lnB>
                  </a:tcPr>
                </a:tc>
                <a:tc>
                  <a:txBody>
                    <a:bodyPr/>
                    <a:lstStyle/>
                    <a:p>
                      <a:pPr algn="ctr">
                        <a:spcAft>
                          <a:spcPts val="0"/>
                        </a:spcAft>
                      </a:pPr>
                      <a:r>
                        <a:rPr lang="ru-RU" sz="1600" b="1">
                          <a:effectLst/>
                          <a:latin typeface="Times New Roman" panose="02020603050405020304" pitchFamily="18" charset="0"/>
                          <a:ea typeface="Times New Roman" panose="02020603050405020304" pitchFamily="18" charset="0"/>
                        </a:rPr>
                        <a:t>Где оплатил счет за проживание</a:t>
                      </a:r>
                      <a:endParaRPr lang="ru-RU" sz="1600">
                        <a:effectLst/>
                        <a:latin typeface="Times New Roman" panose="02020603050405020304" pitchFamily="18" charset="0"/>
                        <a:ea typeface="Times New Roman" panose="02020603050405020304" pitchFamily="18" charset="0"/>
                      </a:endParaRPr>
                    </a:p>
                  </a:txBody>
                  <a:tcPr marL="9525" marR="9525" marT="9525" marB="9525" anchor="ctr">
                    <a:lnL>
                      <a:noFill/>
                    </a:lnL>
                    <a:lnR>
                      <a:noFill/>
                    </a:lnR>
                    <a:lnT>
                      <a:noFill/>
                    </a:lnT>
                    <a:lnB>
                      <a:noFill/>
                    </a:lnB>
                  </a:tcPr>
                </a:tc>
                <a:tc>
                  <a:txBody>
                    <a:bodyPr/>
                    <a:lstStyle/>
                    <a:p>
                      <a:pPr algn="ctr">
                        <a:spcAft>
                          <a:spcPts val="0"/>
                        </a:spcAft>
                      </a:pPr>
                      <a:r>
                        <a:rPr lang="ru-RU" sz="1600" b="1">
                          <a:effectLst/>
                          <a:latin typeface="Times New Roman" panose="02020603050405020304" pitchFamily="18" charset="0"/>
                          <a:ea typeface="Times New Roman" panose="02020603050405020304" pitchFamily="18" charset="0"/>
                        </a:rPr>
                        <a:t>Документы</a:t>
                      </a:r>
                      <a:endParaRPr lang="ru-RU" sz="1600">
                        <a:effectLst/>
                        <a:latin typeface="Times New Roman" panose="02020603050405020304" pitchFamily="18" charset="0"/>
                        <a:ea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09328911"/>
                  </a:ext>
                </a:extLst>
              </a:tr>
              <a:tr h="0">
                <a:tc rowSpan="2">
                  <a:txBody>
                    <a:bodyPr/>
                    <a:lstStyle/>
                    <a:p>
                      <a:pPr>
                        <a:spcAft>
                          <a:spcPts val="0"/>
                        </a:spcAft>
                      </a:pPr>
                      <a:r>
                        <a:rPr lang="ru-RU" sz="1600" b="1" dirty="0">
                          <a:effectLst/>
                          <a:latin typeface="Times New Roman" panose="02020603050405020304" pitchFamily="18" charset="0"/>
                          <a:ea typeface="Times New Roman" panose="02020603050405020304" pitchFamily="18" charset="0"/>
                        </a:rPr>
                        <a:t>Гостиница</a:t>
                      </a:r>
                    </a:p>
                  </a:txBody>
                  <a:tcPr marL="9525" marR="9525" marT="9525" marB="9525" anchor="ctr">
                    <a:lnL>
                      <a:noFill/>
                    </a:lnL>
                    <a:lnR>
                      <a:noFill/>
                    </a:lnR>
                    <a:lnT>
                      <a:noFill/>
                    </a:lnT>
                    <a:lnB>
                      <a:noFill/>
                    </a:lnB>
                  </a:tcPr>
                </a:tc>
                <a:tc>
                  <a:txBody>
                    <a:bodyPr/>
                    <a:lstStyle/>
                    <a:p>
                      <a:pPr>
                        <a:spcAft>
                          <a:spcPts val="0"/>
                        </a:spcAft>
                      </a:pPr>
                      <a:r>
                        <a:rPr lang="ru-RU" sz="1600">
                          <a:effectLst/>
                          <a:latin typeface="Times New Roman" panose="02020603050405020304" pitchFamily="18" charset="0"/>
                          <a:ea typeface="Times New Roman" panose="02020603050405020304" pitchFamily="18" charset="0"/>
                        </a:rPr>
                        <a:t>В гостинице</a:t>
                      </a:r>
                    </a:p>
                  </a:txBody>
                  <a:tcPr marL="9525" marR="9525" marT="9525" marB="9525" anchor="ctr">
                    <a:lnL>
                      <a:noFill/>
                    </a:lnL>
                    <a:lnR>
                      <a:noFill/>
                    </a:lnR>
                    <a:lnT>
                      <a:noFill/>
                    </a:lnT>
                    <a:lnB>
                      <a:noFill/>
                    </a:lnB>
                  </a:tcPr>
                </a:tc>
                <a:tc>
                  <a:txBody>
                    <a:bodyPr/>
                    <a:lstStyle/>
                    <a:p>
                      <a:pPr>
                        <a:spcAft>
                          <a:spcPts val="0"/>
                        </a:spcAft>
                      </a:pPr>
                      <a:r>
                        <a:rPr lang="ru-RU" sz="1600">
                          <a:effectLst/>
                          <a:latin typeface="Times New Roman" panose="02020603050405020304" pitchFamily="18" charset="0"/>
                          <a:ea typeface="Times New Roman" panose="02020603050405020304" pitchFamily="18" charset="0"/>
                        </a:rPr>
                        <a:t>Электронный чек или БСО и акт из гостиницы</a:t>
                      </a:r>
                    </a:p>
                  </a:txBody>
                  <a:tcPr marL="9525" marR="9525" marT="9525" marB="9525" anchor="ctr">
                    <a:lnL>
                      <a:noFill/>
                    </a:lnL>
                    <a:lnR>
                      <a:noFill/>
                    </a:lnR>
                    <a:lnT>
                      <a:noFill/>
                    </a:lnT>
                    <a:lnB>
                      <a:noFill/>
                    </a:lnB>
                  </a:tcPr>
                </a:tc>
                <a:extLst>
                  <a:ext uri="{0D108BD9-81ED-4DB2-BD59-A6C34878D82A}">
                    <a16:rowId xmlns:a16="http://schemas.microsoft.com/office/drawing/2014/main" val="2127646169"/>
                  </a:ext>
                </a:extLst>
              </a:tr>
              <a:tr h="0">
                <a:tc vMerge="1">
                  <a:txBody>
                    <a:bodyPr/>
                    <a:lstStyle/>
                    <a:p>
                      <a:endParaRPr lang="ru-RU"/>
                    </a:p>
                  </a:txBody>
                  <a:tcPr/>
                </a:tc>
                <a:tc>
                  <a:txBody>
                    <a:bodyPr/>
                    <a:lstStyle/>
                    <a:p>
                      <a:pPr>
                        <a:spcAft>
                          <a:spcPts val="0"/>
                        </a:spcAft>
                      </a:pPr>
                      <a:r>
                        <a:rPr lang="ru-RU" sz="1600" dirty="0">
                          <a:effectLst/>
                          <a:latin typeface="Times New Roman" panose="02020603050405020304" pitchFamily="18" charset="0"/>
                          <a:ea typeface="Times New Roman" panose="02020603050405020304" pitchFamily="18" charset="0"/>
                        </a:rPr>
                        <a:t>Через сайт гостиницы либо посредника</a:t>
                      </a:r>
                    </a:p>
                  </a:txBody>
                  <a:tcPr marL="9525" marR="9525" marT="9525" marB="9525" anchor="ctr">
                    <a:lnL>
                      <a:noFill/>
                    </a:lnL>
                    <a:lnR>
                      <a:noFill/>
                    </a:lnR>
                    <a:lnT>
                      <a:noFill/>
                    </a:lnT>
                    <a:lnB>
                      <a:noFill/>
                    </a:lnB>
                    <a:solidFill>
                      <a:schemeClr val="bg1"/>
                    </a:solidFill>
                  </a:tcPr>
                </a:tc>
                <a:tc>
                  <a:txBody>
                    <a:bodyPr/>
                    <a:lstStyle/>
                    <a:p>
                      <a:pPr>
                        <a:spcAft>
                          <a:spcPts val="0"/>
                        </a:spcAft>
                      </a:pPr>
                      <a:r>
                        <a:rPr lang="ru-RU" sz="1600">
                          <a:effectLst/>
                          <a:latin typeface="Times New Roman" panose="02020603050405020304" pitchFamily="18" charset="0"/>
                          <a:ea typeface="Times New Roman" panose="02020603050405020304" pitchFamily="18" charset="0"/>
                        </a:rPr>
                        <a:t>Кассовый чек или БСО и акт из гостиницы. Если платили через посредника, то банковскую выписку и распечатку подтверждения об оплате</a:t>
                      </a:r>
                    </a:p>
                  </a:txBody>
                  <a:tcPr marL="9525" marR="9525" marT="9525" marB="9525" anchor="ctr">
                    <a:lnL>
                      <a:noFill/>
                    </a:lnL>
                    <a:lnR>
                      <a:noFill/>
                    </a:lnR>
                    <a:lnT>
                      <a:noFill/>
                    </a:lnT>
                    <a:lnB>
                      <a:noFill/>
                    </a:lnB>
                  </a:tcPr>
                </a:tc>
                <a:extLst>
                  <a:ext uri="{0D108BD9-81ED-4DB2-BD59-A6C34878D82A}">
                    <a16:rowId xmlns:a16="http://schemas.microsoft.com/office/drawing/2014/main" val="729500068"/>
                  </a:ext>
                </a:extLst>
              </a:tr>
              <a:tr h="0">
                <a:tc rowSpan="3">
                  <a:txBody>
                    <a:bodyPr/>
                    <a:lstStyle/>
                    <a:p>
                      <a:pPr>
                        <a:spcAft>
                          <a:spcPts val="0"/>
                        </a:spcAft>
                      </a:pPr>
                      <a:r>
                        <a:rPr lang="ru-RU" sz="1600" b="1" dirty="0">
                          <a:effectLst/>
                          <a:latin typeface="Times New Roman" panose="02020603050405020304" pitchFamily="18" charset="0"/>
                          <a:ea typeface="Times New Roman" panose="02020603050405020304" pitchFamily="18" charset="0"/>
                        </a:rPr>
                        <a:t>Квартира</a:t>
                      </a:r>
                    </a:p>
                  </a:txBody>
                  <a:tcPr marL="9525" marR="9525" marT="9525" marB="9525" anchor="ctr">
                    <a:lnL>
                      <a:noFill/>
                    </a:lnL>
                    <a:lnR>
                      <a:noFill/>
                    </a:lnR>
                    <a:lnT>
                      <a:noFill/>
                    </a:lnT>
                    <a:lnB>
                      <a:noFill/>
                    </a:lnB>
                  </a:tcPr>
                </a:tc>
                <a:tc>
                  <a:txBody>
                    <a:bodyPr/>
                    <a:lstStyle/>
                    <a:p>
                      <a:pPr>
                        <a:spcAft>
                          <a:spcPts val="0"/>
                        </a:spcAft>
                      </a:pPr>
                      <a:r>
                        <a:rPr lang="ru-RU" sz="1600">
                          <a:effectLst/>
                          <a:latin typeface="Times New Roman" panose="02020603050405020304" pitchFamily="18" charset="0"/>
                          <a:ea typeface="Times New Roman" panose="02020603050405020304" pitchFamily="18" charset="0"/>
                        </a:rPr>
                        <a:t>В агентстве по сдаче квартир</a:t>
                      </a:r>
                    </a:p>
                  </a:txBody>
                  <a:tcPr marL="9525" marR="9525" marT="9525" marB="9525" anchor="ctr">
                    <a:lnL>
                      <a:noFill/>
                    </a:lnL>
                    <a:lnR>
                      <a:noFill/>
                    </a:lnR>
                    <a:lnT>
                      <a:noFill/>
                    </a:lnT>
                    <a:lnB>
                      <a:noFill/>
                    </a:lnB>
                  </a:tcPr>
                </a:tc>
                <a:tc>
                  <a:txBody>
                    <a:bodyPr/>
                    <a:lstStyle/>
                    <a:p>
                      <a:pPr>
                        <a:spcAft>
                          <a:spcPts val="0"/>
                        </a:spcAft>
                      </a:pPr>
                      <a:r>
                        <a:rPr lang="ru-RU" sz="1600">
                          <a:effectLst/>
                          <a:latin typeface="Times New Roman" panose="02020603050405020304" pitchFamily="18" charset="0"/>
                          <a:ea typeface="Times New Roman" panose="02020603050405020304" pitchFamily="18" charset="0"/>
                        </a:rPr>
                        <a:t>Договор аренды и электронный чек или БСО</a:t>
                      </a:r>
                    </a:p>
                  </a:txBody>
                  <a:tcPr marL="9525" marR="9525" marT="9525" marB="9525" anchor="ctr">
                    <a:lnL>
                      <a:noFill/>
                    </a:lnL>
                    <a:lnR>
                      <a:noFill/>
                    </a:lnR>
                    <a:lnT>
                      <a:noFill/>
                    </a:lnT>
                    <a:lnB>
                      <a:noFill/>
                    </a:lnB>
                  </a:tcPr>
                </a:tc>
                <a:extLst>
                  <a:ext uri="{0D108BD9-81ED-4DB2-BD59-A6C34878D82A}">
                    <a16:rowId xmlns:a16="http://schemas.microsoft.com/office/drawing/2014/main" val="2553214391"/>
                  </a:ext>
                </a:extLst>
              </a:tr>
              <a:tr h="0">
                <a:tc vMerge="1">
                  <a:txBody>
                    <a:bodyPr/>
                    <a:lstStyle/>
                    <a:p>
                      <a:endParaRPr lang="ru-RU"/>
                    </a:p>
                  </a:txBody>
                  <a:tcPr/>
                </a:tc>
                <a:tc>
                  <a:txBody>
                    <a:bodyPr/>
                    <a:lstStyle/>
                    <a:p>
                      <a:pPr>
                        <a:spcAft>
                          <a:spcPts val="0"/>
                        </a:spcAft>
                      </a:pPr>
                      <a:r>
                        <a:rPr lang="ru-RU" sz="1600">
                          <a:effectLst/>
                          <a:latin typeface="Times New Roman" panose="02020603050405020304" pitchFamily="18" charset="0"/>
                          <a:ea typeface="Times New Roman" panose="02020603050405020304" pitchFamily="18" charset="0"/>
                        </a:rPr>
                        <a:t>Лично «физику» — хозяину квартиры</a:t>
                      </a:r>
                    </a:p>
                  </a:txBody>
                  <a:tcPr marL="9525" marR="9525" marT="9525" marB="9525" anchor="ctr">
                    <a:lnL>
                      <a:noFill/>
                    </a:lnL>
                    <a:lnR>
                      <a:noFill/>
                    </a:lnR>
                    <a:lnT>
                      <a:noFill/>
                    </a:lnT>
                    <a:lnB>
                      <a:noFill/>
                    </a:lnB>
                  </a:tcPr>
                </a:tc>
                <a:tc>
                  <a:txBody>
                    <a:bodyPr/>
                    <a:lstStyle/>
                    <a:p>
                      <a:pPr>
                        <a:spcAft>
                          <a:spcPts val="0"/>
                        </a:spcAft>
                      </a:pPr>
                      <a:r>
                        <a:rPr lang="ru-RU" sz="1600">
                          <a:effectLst/>
                          <a:latin typeface="Times New Roman" panose="02020603050405020304" pitchFamily="18" charset="0"/>
                          <a:ea typeface="Times New Roman" panose="02020603050405020304" pitchFamily="18" charset="0"/>
                        </a:rPr>
                        <a:t>Договор аренды и расписка о получении оплаты</a:t>
                      </a:r>
                    </a:p>
                  </a:txBody>
                  <a:tcPr marL="9525" marR="9525" marT="9525" marB="9525" anchor="ctr">
                    <a:lnL>
                      <a:noFill/>
                    </a:lnL>
                    <a:lnR>
                      <a:noFill/>
                    </a:lnR>
                    <a:lnT>
                      <a:noFill/>
                    </a:lnT>
                    <a:lnB>
                      <a:noFill/>
                    </a:lnB>
                  </a:tcPr>
                </a:tc>
                <a:extLst>
                  <a:ext uri="{0D108BD9-81ED-4DB2-BD59-A6C34878D82A}">
                    <a16:rowId xmlns:a16="http://schemas.microsoft.com/office/drawing/2014/main" val="3816134315"/>
                  </a:ext>
                </a:extLst>
              </a:tr>
              <a:tr h="0">
                <a:tc vMerge="1">
                  <a:txBody>
                    <a:bodyPr/>
                    <a:lstStyle/>
                    <a:p>
                      <a:endParaRPr lang="ru-RU"/>
                    </a:p>
                  </a:txBody>
                  <a:tcPr/>
                </a:tc>
                <a:tc>
                  <a:txBody>
                    <a:bodyPr/>
                    <a:lstStyle/>
                    <a:p>
                      <a:pPr>
                        <a:spcAft>
                          <a:spcPts val="0"/>
                        </a:spcAft>
                      </a:pPr>
                      <a:r>
                        <a:rPr lang="ru-RU" sz="1600" dirty="0">
                          <a:effectLst/>
                          <a:latin typeface="Times New Roman" panose="02020603050405020304" pitchFamily="18" charset="0"/>
                          <a:ea typeface="Times New Roman" panose="02020603050405020304" pitchFamily="18" charset="0"/>
                        </a:rPr>
                        <a:t>Через сайт компании — представителя хозяина квартиры</a:t>
                      </a:r>
                    </a:p>
                  </a:txBody>
                  <a:tcPr marL="9525" marR="9525" marT="9525" marB="9525" anchor="ctr">
                    <a:lnL>
                      <a:noFill/>
                    </a:lnL>
                    <a:lnR>
                      <a:noFill/>
                    </a:lnR>
                    <a:lnT>
                      <a:noFill/>
                    </a:lnT>
                    <a:lnB>
                      <a:noFill/>
                    </a:lnB>
                  </a:tcPr>
                </a:tc>
                <a:tc>
                  <a:txBody>
                    <a:bodyPr/>
                    <a:lstStyle/>
                    <a:p>
                      <a:pPr>
                        <a:spcAft>
                          <a:spcPts val="0"/>
                        </a:spcAft>
                      </a:pPr>
                      <a:r>
                        <a:rPr lang="ru-RU" sz="1600" dirty="0">
                          <a:effectLst/>
                          <a:latin typeface="Times New Roman" panose="02020603050405020304" pitchFamily="18" charset="0"/>
                          <a:ea typeface="Times New Roman" panose="02020603050405020304" pitchFamily="18" charset="0"/>
                        </a:rPr>
                        <a:t>Договор аренды и электронный чек или БСО</a:t>
                      </a:r>
                    </a:p>
                  </a:txBody>
                  <a:tcPr marL="9525" marR="9525" marT="9525" marB="9525" anchor="ctr">
                    <a:lnL>
                      <a:noFill/>
                    </a:lnL>
                    <a:lnR>
                      <a:noFill/>
                    </a:lnR>
                    <a:lnT>
                      <a:noFill/>
                    </a:lnT>
                    <a:lnB>
                      <a:noFill/>
                    </a:lnB>
                  </a:tcPr>
                </a:tc>
                <a:extLst>
                  <a:ext uri="{0D108BD9-81ED-4DB2-BD59-A6C34878D82A}">
                    <a16:rowId xmlns:a16="http://schemas.microsoft.com/office/drawing/2014/main" val="675892486"/>
                  </a:ext>
                </a:extLst>
              </a:tr>
            </a:tbl>
          </a:graphicData>
        </a:graphic>
      </p:graphicFrame>
    </p:spTree>
    <p:extLst>
      <p:ext uri="{BB962C8B-B14F-4D97-AF65-F5344CB8AC3E}">
        <p14:creationId xmlns:p14="http://schemas.microsoft.com/office/powerpoint/2010/main" val="1725364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A0F426E-68E3-4566-ACC4-0511E3879C45}"/>
              </a:ext>
            </a:extLst>
          </p:cNvPr>
          <p:cNvPicPr>
            <a:picLocks noChangeAspect="1"/>
          </p:cNvPicPr>
          <p:nvPr/>
        </p:nvPicPr>
        <p:blipFill>
          <a:blip r:embed="rId2"/>
          <a:stretch>
            <a:fillRect/>
          </a:stretch>
        </p:blipFill>
        <p:spPr>
          <a:xfrm>
            <a:off x="611560" y="267494"/>
            <a:ext cx="7145131" cy="4304149"/>
          </a:xfrm>
          <a:prstGeom prst="rect">
            <a:avLst/>
          </a:prstGeom>
        </p:spPr>
      </p:pic>
    </p:spTree>
    <p:extLst>
      <p:ext uri="{BB962C8B-B14F-4D97-AF65-F5344CB8AC3E}">
        <p14:creationId xmlns:p14="http://schemas.microsoft.com/office/powerpoint/2010/main" val="518173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219655C-1A65-4252-992C-42B5D87CC05A}"/>
              </a:ext>
            </a:extLst>
          </p:cNvPr>
          <p:cNvPicPr>
            <a:picLocks noChangeAspect="1"/>
          </p:cNvPicPr>
          <p:nvPr/>
        </p:nvPicPr>
        <p:blipFill>
          <a:blip r:embed="rId2"/>
          <a:stretch>
            <a:fillRect/>
          </a:stretch>
        </p:blipFill>
        <p:spPr>
          <a:xfrm>
            <a:off x="611560" y="555526"/>
            <a:ext cx="5646536" cy="1914284"/>
          </a:xfrm>
          <a:prstGeom prst="rect">
            <a:avLst/>
          </a:prstGeom>
        </p:spPr>
      </p:pic>
    </p:spTree>
    <p:extLst>
      <p:ext uri="{BB962C8B-B14F-4D97-AF65-F5344CB8AC3E}">
        <p14:creationId xmlns:p14="http://schemas.microsoft.com/office/powerpoint/2010/main" val="3870965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1AAB8EE-8FE7-48A4-B4F7-6E17CB767F90}"/>
              </a:ext>
            </a:extLst>
          </p:cNvPr>
          <p:cNvPicPr>
            <a:picLocks noChangeAspect="1"/>
          </p:cNvPicPr>
          <p:nvPr/>
        </p:nvPicPr>
        <p:blipFill>
          <a:blip r:embed="rId2"/>
          <a:stretch>
            <a:fillRect/>
          </a:stretch>
        </p:blipFill>
        <p:spPr>
          <a:xfrm>
            <a:off x="971600" y="339502"/>
            <a:ext cx="5047154" cy="4536504"/>
          </a:xfrm>
          <a:prstGeom prst="rect">
            <a:avLst/>
          </a:prstGeom>
          <a:solidFill>
            <a:schemeClr val="bg1"/>
          </a:solidFill>
        </p:spPr>
      </p:pic>
    </p:spTree>
    <p:extLst>
      <p:ext uri="{BB962C8B-B14F-4D97-AF65-F5344CB8AC3E}">
        <p14:creationId xmlns:p14="http://schemas.microsoft.com/office/powerpoint/2010/main" val="3298705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EC5EA85-5C43-455E-9842-64FEB5CE7E9A}"/>
              </a:ext>
            </a:extLst>
          </p:cNvPr>
          <p:cNvPicPr>
            <a:picLocks noChangeAspect="1"/>
          </p:cNvPicPr>
          <p:nvPr/>
        </p:nvPicPr>
        <p:blipFill>
          <a:blip r:embed="rId2"/>
          <a:stretch>
            <a:fillRect/>
          </a:stretch>
        </p:blipFill>
        <p:spPr>
          <a:xfrm>
            <a:off x="611560" y="195486"/>
            <a:ext cx="6034104" cy="4536504"/>
          </a:xfrm>
          <a:prstGeom prst="rect">
            <a:avLst/>
          </a:prstGeom>
        </p:spPr>
      </p:pic>
    </p:spTree>
    <p:extLst>
      <p:ext uri="{BB962C8B-B14F-4D97-AF65-F5344CB8AC3E}">
        <p14:creationId xmlns:p14="http://schemas.microsoft.com/office/powerpoint/2010/main" val="416642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023" y="195486"/>
            <a:ext cx="2495769" cy="494755"/>
          </a:xfrm>
        </p:spPr>
        <p:txBody>
          <a:bodyPr/>
          <a:lstStyle/>
          <a:p>
            <a:r>
              <a:rPr lang="ru-RU" sz="2800" dirty="0"/>
              <a:t>Программа:</a:t>
            </a:r>
          </a:p>
        </p:txBody>
      </p:sp>
      <p:sp>
        <p:nvSpPr>
          <p:cNvPr id="3" name="Текст 2"/>
          <p:cNvSpPr>
            <a:spLocks noGrp="1"/>
          </p:cNvSpPr>
          <p:nvPr>
            <p:ph type="body" sz="quarter" idx="10"/>
          </p:nvPr>
        </p:nvSpPr>
        <p:spPr>
          <a:xfrm>
            <a:off x="35496" y="699542"/>
            <a:ext cx="9108504" cy="3798194"/>
          </a:xfrm>
        </p:spPr>
        <p:txBody>
          <a:bodyPr/>
          <a:lstStyle/>
          <a:p>
            <a:pPr lvl="0">
              <a:spcBef>
                <a:spcPts val="0"/>
              </a:spcBef>
            </a:pPr>
            <a:r>
              <a:rPr lang="ru-RU" sz="1500" dirty="0"/>
              <a:t>•  Особенности учета расчетов по загранкомандировкам.</a:t>
            </a:r>
          </a:p>
          <a:p>
            <a:pPr lvl="0">
              <a:spcBef>
                <a:spcPts val="0"/>
              </a:spcBef>
            </a:pPr>
            <a:r>
              <a:rPr lang="ru-RU" sz="1500" dirty="0"/>
              <a:t>•  Организация командировок через туристическую фирму.</a:t>
            </a:r>
          </a:p>
          <a:p>
            <a:pPr lvl="0">
              <a:spcBef>
                <a:spcPts val="0"/>
              </a:spcBef>
            </a:pPr>
            <a:r>
              <a:rPr lang="ru-RU" sz="1500" dirty="0"/>
              <a:t>•  Налогообложение компенсационных выплат по командировкам: </a:t>
            </a:r>
          </a:p>
          <a:p>
            <a:pPr lvl="0">
              <a:spcBef>
                <a:spcPts val="0"/>
              </a:spcBef>
            </a:pPr>
            <a:r>
              <a:rPr lang="ru-RU" sz="1500" dirty="0"/>
              <a:t>налог на прибыль и НДФЛ.</a:t>
            </a:r>
          </a:p>
          <a:p>
            <a:pPr lvl="0">
              <a:spcBef>
                <a:spcPts val="0"/>
              </a:spcBef>
            </a:pPr>
            <a:r>
              <a:rPr lang="ru-RU" sz="1500" dirty="0"/>
              <a:t>•  Проблемы налоговых вычетов по НДС в части командировочных расходов.</a:t>
            </a:r>
          </a:p>
          <a:p>
            <a:pPr>
              <a:spcBef>
                <a:spcPts val="0"/>
              </a:spcBef>
            </a:pPr>
            <a:r>
              <a:rPr lang="ru-RU" sz="1500" dirty="0"/>
              <a:t>8. Учет расчетов с подотчетными лицами по оплате хозяйственных и представительских расходов.</a:t>
            </a:r>
          </a:p>
          <a:p>
            <a:pPr lvl="0">
              <a:spcBef>
                <a:spcPts val="0"/>
              </a:spcBef>
            </a:pPr>
            <a:r>
              <a:rPr lang="ru-RU" sz="1500" dirty="0"/>
              <a:t>•  Операции с подотчетными наличными денежными суммами, выданными на хозяйственные расходы; отражение в учете.</a:t>
            </a:r>
          </a:p>
          <a:p>
            <a:pPr lvl="0">
              <a:spcBef>
                <a:spcPts val="0"/>
              </a:spcBef>
            </a:pPr>
            <a:r>
              <a:rPr lang="ru-RU" sz="1500" dirty="0"/>
              <a:t>•  Учет использования подотчетных сумм на приобретение ТМЦ, включая ГСМ, канцтовары.</a:t>
            </a:r>
          </a:p>
          <a:p>
            <a:pPr lvl="0">
              <a:spcBef>
                <a:spcPts val="0"/>
              </a:spcBef>
            </a:pPr>
            <a:r>
              <a:rPr lang="ru-RU" sz="1500" dirty="0"/>
              <a:t>•  Требования к документам, подтверждающим расходование подотчетным лицом денежных средств для хозяйственных нужд.</a:t>
            </a:r>
          </a:p>
          <a:p>
            <a:pPr lvl="0">
              <a:spcBef>
                <a:spcPts val="0"/>
              </a:spcBef>
            </a:pPr>
            <a:r>
              <a:rPr lang="ru-RU" sz="1500" dirty="0"/>
              <a:t>•  Учет использования подотчетных сумм на представительские расходы.</a:t>
            </a:r>
          </a:p>
          <a:p>
            <a:pPr lvl="0">
              <a:spcBef>
                <a:spcPts val="0"/>
              </a:spcBef>
            </a:pPr>
            <a:r>
              <a:rPr lang="ru-RU" sz="1500" dirty="0"/>
              <a:t>•  Налоговые последствия учета расходов по командировкам (НДС, налог на прибыль, НДФЛ).</a:t>
            </a:r>
          </a:p>
          <a:p>
            <a:pPr>
              <a:spcBef>
                <a:spcPts val="0"/>
              </a:spcBef>
            </a:pPr>
            <a:r>
              <a:rPr lang="ru-RU" sz="1500" dirty="0"/>
              <a:t>9. Проверка расчетов с подотчетными лицами. Характерные ошибки и нарушения, выявляемые при проверке. Последствия допущенных нарушений для целей налогообложения. Арбитражная практика по налоговым спорам при расчетах наличными.</a:t>
            </a:r>
          </a:p>
          <a:p>
            <a:endParaRPr lang="ru-RU" sz="1500" dirty="0"/>
          </a:p>
        </p:txBody>
      </p:sp>
    </p:spTree>
    <p:extLst>
      <p:ext uri="{BB962C8B-B14F-4D97-AF65-F5344CB8AC3E}">
        <p14:creationId xmlns:p14="http://schemas.microsoft.com/office/powerpoint/2010/main" val="2571176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1D6618C-EAE2-4CCF-9655-16535D572602}"/>
              </a:ext>
            </a:extLst>
          </p:cNvPr>
          <p:cNvPicPr>
            <a:picLocks noChangeAspect="1"/>
          </p:cNvPicPr>
          <p:nvPr/>
        </p:nvPicPr>
        <p:blipFill>
          <a:blip r:embed="rId2"/>
          <a:stretch>
            <a:fillRect/>
          </a:stretch>
        </p:blipFill>
        <p:spPr>
          <a:xfrm>
            <a:off x="251520" y="627534"/>
            <a:ext cx="8275032" cy="3579862"/>
          </a:xfrm>
          <a:prstGeom prst="rect">
            <a:avLst/>
          </a:prstGeom>
        </p:spPr>
      </p:pic>
    </p:spTree>
    <p:extLst>
      <p:ext uri="{BB962C8B-B14F-4D97-AF65-F5344CB8AC3E}">
        <p14:creationId xmlns:p14="http://schemas.microsoft.com/office/powerpoint/2010/main" val="3899594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4AD2EF8-D33E-43E3-B15C-5206D8215D4C}"/>
              </a:ext>
            </a:extLst>
          </p:cNvPr>
          <p:cNvPicPr>
            <a:picLocks noChangeAspect="1"/>
          </p:cNvPicPr>
          <p:nvPr/>
        </p:nvPicPr>
        <p:blipFill>
          <a:blip r:embed="rId2"/>
          <a:stretch>
            <a:fillRect/>
          </a:stretch>
        </p:blipFill>
        <p:spPr>
          <a:xfrm>
            <a:off x="683568" y="195486"/>
            <a:ext cx="6326290" cy="4443958"/>
          </a:xfrm>
          <a:prstGeom prst="rect">
            <a:avLst/>
          </a:prstGeom>
        </p:spPr>
      </p:pic>
    </p:spTree>
    <p:extLst>
      <p:ext uri="{BB962C8B-B14F-4D97-AF65-F5344CB8AC3E}">
        <p14:creationId xmlns:p14="http://schemas.microsoft.com/office/powerpoint/2010/main" val="168002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E9729F-CD7A-465E-A6C0-8258968617B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D1990E6-A7CF-421F-AD5C-D0068E6EE815}"/>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E853099E-A6DE-4599-99E3-0D8D4485AEC8}"/>
              </a:ext>
            </a:extLst>
          </p:cNvPr>
          <p:cNvPicPr>
            <a:picLocks noChangeAspect="1"/>
          </p:cNvPicPr>
          <p:nvPr/>
        </p:nvPicPr>
        <p:blipFill>
          <a:blip r:embed="rId2"/>
          <a:stretch>
            <a:fillRect/>
          </a:stretch>
        </p:blipFill>
        <p:spPr>
          <a:xfrm>
            <a:off x="395536" y="106680"/>
            <a:ext cx="8208912" cy="4930140"/>
          </a:xfrm>
          <a:prstGeom prst="rect">
            <a:avLst/>
          </a:prstGeom>
        </p:spPr>
      </p:pic>
    </p:spTree>
    <p:extLst>
      <p:ext uri="{BB962C8B-B14F-4D97-AF65-F5344CB8AC3E}">
        <p14:creationId xmlns:p14="http://schemas.microsoft.com/office/powerpoint/2010/main" val="1086432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907704" y="207539"/>
            <a:ext cx="3231356" cy="4160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778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293F40-10A7-4B78-A3C3-0A8AFD939BE6}"/>
              </a:ext>
            </a:extLst>
          </p:cNvPr>
          <p:cNvSpPr>
            <a:spLocks noGrp="1"/>
          </p:cNvSpPr>
          <p:nvPr>
            <p:ph type="title"/>
          </p:nvPr>
        </p:nvSpPr>
        <p:spPr/>
        <p:txBody>
          <a:bodyPr/>
          <a:lstStyle/>
          <a:p>
            <a:endParaRPr lang="ru-RU"/>
          </a:p>
        </p:txBody>
      </p:sp>
      <p:pic>
        <p:nvPicPr>
          <p:cNvPr id="3" name="Рисунок 2">
            <a:extLst>
              <a:ext uri="{FF2B5EF4-FFF2-40B4-BE49-F238E27FC236}">
                <a16:creationId xmlns:a16="http://schemas.microsoft.com/office/drawing/2014/main" id="{112F29E4-F6AA-4F48-8C5F-F29C07C60E86}"/>
              </a:ext>
            </a:extLst>
          </p:cNvPr>
          <p:cNvPicPr>
            <a:picLocks noChangeAspect="1"/>
          </p:cNvPicPr>
          <p:nvPr/>
        </p:nvPicPr>
        <p:blipFill>
          <a:blip r:embed="rId2"/>
          <a:stretch>
            <a:fillRect/>
          </a:stretch>
        </p:blipFill>
        <p:spPr>
          <a:xfrm>
            <a:off x="204023" y="215743"/>
            <a:ext cx="4596971" cy="3312368"/>
          </a:xfrm>
          <a:prstGeom prst="rect">
            <a:avLst/>
          </a:prstGeom>
        </p:spPr>
      </p:pic>
    </p:spTree>
    <p:extLst>
      <p:ext uri="{BB962C8B-B14F-4D97-AF65-F5344CB8AC3E}">
        <p14:creationId xmlns:p14="http://schemas.microsoft.com/office/powerpoint/2010/main" val="2152186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42900"/>
            <a:ext cx="8229600" cy="857250"/>
          </a:xfrm>
        </p:spPr>
        <p:txBody>
          <a:bodyPr/>
          <a:lstStyle/>
          <a:p>
            <a:r>
              <a:rPr lang="ru-RU" altLang="ru-RU" sz="2000" b="1"/>
              <a:t>Нарушение требования к оформлению авансовых отчетов</a:t>
            </a:r>
          </a:p>
        </p:txBody>
      </p:sp>
      <p:sp>
        <p:nvSpPr>
          <p:cNvPr id="22531" name="Rectangle 3"/>
          <p:cNvSpPr>
            <a:spLocks noGrp="1" noChangeArrowheads="1"/>
          </p:cNvSpPr>
          <p:nvPr>
            <p:ph type="body" idx="1"/>
          </p:nvPr>
        </p:nvSpPr>
        <p:spPr>
          <a:xfrm>
            <a:off x="323528" y="1200150"/>
            <a:ext cx="8363272" cy="3747863"/>
          </a:xfrm>
          <a:solidFill>
            <a:schemeClr val="bg1"/>
          </a:solidFill>
          <a:ln>
            <a:solidFill>
              <a:schemeClr val="accent1"/>
            </a:solidFill>
            <a:miter lim="800000"/>
            <a:headEnd/>
            <a:tailEnd/>
          </a:ln>
        </p:spPr>
        <p:txBody>
          <a:bodyPr/>
          <a:lstStyle/>
          <a:p>
            <a:pPr>
              <a:lnSpc>
                <a:spcPct val="80000"/>
              </a:lnSpc>
              <a:buFont typeface="Wingdings" pitchFamily="2" charset="2"/>
              <a:buNone/>
            </a:pPr>
            <a:endParaRPr lang="ru-RU" altLang="ru-RU" sz="1800" b="1" dirty="0"/>
          </a:p>
          <a:p>
            <a:pPr>
              <a:lnSpc>
                <a:spcPct val="80000"/>
              </a:lnSpc>
              <a:buFont typeface="Wingdings" pitchFamily="2" charset="2"/>
              <a:buNone/>
            </a:pPr>
            <a:r>
              <a:rPr lang="ru-RU" altLang="ru-RU" sz="1800" b="1" dirty="0">
                <a:latin typeface="Times New Roman" pitchFamily="18" charset="0"/>
              </a:rPr>
              <a:t>Отсутствии реквизитов данных первичных учетных документов, таких как:</a:t>
            </a:r>
          </a:p>
          <a:p>
            <a:pPr>
              <a:lnSpc>
                <a:spcPct val="80000"/>
              </a:lnSpc>
              <a:buFont typeface="Wingdings" pitchFamily="2" charset="2"/>
              <a:buNone/>
            </a:pPr>
            <a:endParaRPr lang="ru-RU" altLang="ru-RU" sz="1800" b="1" dirty="0">
              <a:latin typeface="Times New Roman" pitchFamily="18" charset="0"/>
            </a:endParaRPr>
          </a:p>
          <a:p>
            <a:pPr>
              <a:lnSpc>
                <a:spcPct val="80000"/>
              </a:lnSpc>
              <a:buFontTx/>
              <a:buChar char="-"/>
            </a:pPr>
            <a:r>
              <a:rPr lang="ru-RU" altLang="ru-RU" sz="1800" dirty="0">
                <a:latin typeface="Times New Roman" pitchFamily="18" charset="0"/>
              </a:rPr>
              <a:t>сумма внесенного остатка (выданного перерасхода);</a:t>
            </a:r>
          </a:p>
          <a:p>
            <a:pPr>
              <a:lnSpc>
                <a:spcPct val="80000"/>
              </a:lnSpc>
              <a:buFontTx/>
              <a:buChar char="-"/>
            </a:pPr>
            <a:r>
              <a:rPr lang="ru-RU" altLang="ru-RU" sz="1800" dirty="0">
                <a:latin typeface="Times New Roman" pitchFamily="18" charset="0"/>
              </a:rPr>
              <a:t>счета и суммы по дебету и кредиту;</a:t>
            </a:r>
          </a:p>
          <a:p>
            <a:pPr>
              <a:lnSpc>
                <a:spcPct val="80000"/>
              </a:lnSpc>
              <a:buFontTx/>
              <a:buChar char="-"/>
            </a:pPr>
            <a:r>
              <a:rPr lang="ru-RU" altLang="ru-RU" sz="1800" dirty="0">
                <a:latin typeface="Times New Roman" pitchFamily="18" charset="0"/>
              </a:rPr>
              <a:t>профессия (должность) подотчетного лица, его табельный номер;</a:t>
            </a:r>
          </a:p>
          <a:p>
            <a:pPr>
              <a:lnSpc>
                <a:spcPct val="80000"/>
              </a:lnSpc>
              <a:buFontTx/>
              <a:buChar char="-"/>
            </a:pPr>
            <a:r>
              <a:rPr lang="ru-RU" altLang="ru-RU" sz="1800" dirty="0">
                <a:latin typeface="Times New Roman" pitchFamily="18" charset="0"/>
              </a:rPr>
              <a:t>информация о количестве документов и листов, являющихся приложениями к авансовому отчету;</a:t>
            </a:r>
          </a:p>
          <a:p>
            <a:pPr>
              <a:lnSpc>
                <a:spcPct val="80000"/>
              </a:lnSpc>
              <a:buFont typeface="Wingdings" pitchFamily="2" charset="2"/>
              <a:buNone/>
            </a:pPr>
            <a:r>
              <a:rPr lang="ru-RU" altLang="ru-RU" sz="1800" dirty="0">
                <a:latin typeface="Times New Roman" pitchFamily="18" charset="0"/>
              </a:rPr>
              <a:t>-      подпись подотчетного лица, главного бухгалтера, руководителя организации и прочие нарушения.</a:t>
            </a:r>
          </a:p>
          <a:p>
            <a:pPr>
              <a:lnSpc>
                <a:spcPct val="80000"/>
              </a:lnSpc>
            </a:pPr>
            <a:endParaRPr lang="ru-RU" altLang="ru-RU" sz="1800" dirty="0">
              <a:latin typeface="Times New Roman" pitchFamily="18" charset="0"/>
            </a:endParaRPr>
          </a:p>
        </p:txBody>
      </p:sp>
    </p:spTree>
    <p:extLst>
      <p:ext uri="{BB962C8B-B14F-4D97-AF65-F5344CB8AC3E}">
        <p14:creationId xmlns:p14="http://schemas.microsoft.com/office/powerpoint/2010/main" val="3964629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body" sz="quarter" idx="10"/>
          </p:nvPr>
        </p:nvSpPr>
        <p:spPr>
          <a:solidFill>
            <a:schemeClr val="bg1"/>
          </a:solidFill>
          <a:ln>
            <a:solidFill>
              <a:schemeClr val="tx1"/>
            </a:solidFill>
            <a:miter lim="800000"/>
            <a:headEnd/>
            <a:tailEnd/>
          </a:ln>
        </p:spPr>
        <p:txBody>
          <a:bodyPr/>
          <a:lstStyle/>
          <a:p>
            <a:pPr>
              <a:lnSpc>
                <a:spcPct val="80000"/>
              </a:lnSpc>
              <a:buFont typeface="Wingdings" pitchFamily="2" charset="2"/>
              <a:buNone/>
            </a:pPr>
            <a:r>
              <a:rPr lang="ru-RU" altLang="ru-RU" sz="1700" b="1" dirty="0">
                <a:latin typeface="Times New Roman" pitchFamily="18" charset="0"/>
              </a:rPr>
              <a:t>Запрещается направление в служебные командировки:</a:t>
            </a:r>
          </a:p>
          <a:p>
            <a:pPr>
              <a:lnSpc>
                <a:spcPct val="80000"/>
              </a:lnSpc>
              <a:buFont typeface="Wingdings" pitchFamily="2" charset="2"/>
              <a:buNone/>
            </a:pPr>
            <a:r>
              <a:rPr lang="ru-RU" altLang="ru-RU" sz="1500" dirty="0">
                <a:latin typeface="Times New Roman" pitchFamily="18" charset="0"/>
              </a:rPr>
              <a:t>- работников в возрасте до 18 лет (за исключением творческих работников средств массовой информации, организаций кинематографии, теле- и </a:t>
            </a:r>
            <a:r>
              <a:rPr lang="ru-RU" altLang="ru-RU" sz="1500" dirty="0" err="1">
                <a:latin typeface="Times New Roman" pitchFamily="18" charset="0"/>
              </a:rPr>
              <a:t>видеосъемочных</a:t>
            </a:r>
            <a:r>
              <a:rPr lang="ru-RU" altLang="ru-RU" sz="1500" dirty="0">
                <a:latin typeface="Times New Roman" pitchFamily="18" charset="0"/>
              </a:rPr>
              <a:t> коллективов, театров, театральных и концертных организаций, цирков и иных лиц, участвующих в создании и (или) исполнении (экспонировании) произведений, профессиональных спортсменов </a:t>
            </a:r>
            <a:r>
              <a:rPr lang="ru-RU" altLang="ru-RU" sz="1500" b="1" dirty="0">
                <a:latin typeface="Times New Roman" pitchFamily="18" charset="0"/>
              </a:rPr>
              <a:t>(ст. 268 ТК РФ);</a:t>
            </a:r>
          </a:p>
          <a:p>
            <a:pPr>
              <a:lnSpc>
                <a:spcPct val="80000"/>
              </a:lnSpc>
              <a:buFont typeface="Wingdings" pitchFamily="2" charset="2"/>
              <a:buNone/>
            </a:pPr>
            <a:r>
              <a:rPr lang="ru-RU" altLang="ru-RU" sz="1500" dirty="0">
                <a:latin typeface="Times New Roman" pitchFamily="18" charset="0"/>
              </a:rPr>
              <a:t>- беременных женщин </a:t>
            </a:r>
            <a:r>
              <a:rPr lang="ru-RU" altLang="ru-RU" sz="1500" b="1" dirty="0">
                <a:latin typeface="Times New Roman" pitchFamily="18" charset="0"/>
              </a:rPr>
              <a:t>(ст. 259 ТК РФ);</a:t>
            </a:r>
          </a:p>
          <a:p>
            <a:pPr>
              <a:lnSpc>
                <a:spcPct val="80000"/>
              </a:lnSpc>
              <a:buFont typeface="Wingdings" pitchFamily="2" charset="2"/>
              <a:buNone/>
            </a:pPr>
            <a:r>
              <a:rPr lang="ru-RU" altLang="ru-RU" sz="1500" dirty="0">
                <a:latin typeface="Times New Roman" pitchFamily="18" charset="0"/>
              </a:rPr>
              <a:t>- женщин (одиноких отцов), имеющих детей в возрасте до трех лет. Направлять их в командировки допускается только с письменного согласия и при условии, что это не запрещено им  по состоянию здоровья. При этом женщины, имеющие детей в возрасте до трех лет, должны быть ознакомлены в письменной форме со своим правом отказаться от направления в служебную командировку </a:t>
            </a:r>
            <a:r>
              <a:rPr lang="ru-RU" altLang="ru-RU" sz="1500" b="1" dirty="0">
                <a:latin typeface="Times New Roman" pitchFamily="18" charset="0"/>
              </a:rPr>
              <a:t>(ст. ст. 259, 264 ТК РФ);</a:t>
            </a:r>
          </a:p>
          <a:p>
            <a:pPr>
              <a:lnSpc>
                <a:spcPct val="80000"/>
              </a:lnSpc>
              <a:buFontTx/>
              <a:buChar char="-"/>
            </a:pPr>
            <a:r>
              <a:rPr lang="ru-RU" altLang="ru-RU" sz="1500" dirty="0">
                <a:latin typeface="Times New Roman" pitchFamily="18" charset="0"/>
              </a:rPr>
              <a:t>работников в период действия ученического договора, если командировки не связаны с ученичеством </a:t>
            </a:r>
            <a:r>
              <a:rPr lang="ru-RU" altLang="ru-RU" sz="1500" b="1" dirty="0">
                <a:latin typeface="Times New Roman" pitchFamily="18" charset="0"/>
              </a:rPr>
              <a:t>(ст. 203 ТК РФ)</a:t>
            </a:r>
          </a:p>
          <a:p>
            <a:pPr>
              <a:lnSpc>
                <a:spcPct val="80000"/>
              </a:lnSpc>
              <a:buFontTx/>
              <a:buChar char="-"/>
            </a:pPr>
            <a:r>
              <a:rPr lang="ru-RU" altLang="ru-RU" sz="1500" dirty="0">
                <a:latin typeface="Times New Roman" pitchFamily="18" charset="0"/>
              </a:rPr>
              <a:t>инвалида, если это противоречит индивидуальной программе реабилитации инвалида (</a:t>
            </a:r>
            <a:r>
              <a:rPr lang="ru-RU" altLang="ru-RU" sz="1500" dirty="0">
                <a:latin typeface="Times New Roman" pitchFamily="18" charset="0"/>
                <a:hlinkClick r:id="rId2"/>
              </a:rPr>
              <a:t>ч. 1 ст. 23</a:t>
            </a:r>
            <a:r>
              <a:rPr lang="ru-RU" altLang="ru-RU" sz="1500" dirty="0">
                <a:latin typeface="Times New Roman" pitchFamily="18" charset="0"/>
              </a:rPr>
              <a:t> Федерального закона от 24.11.1995 N 181-ФЗ "О социальной защите инвалидов в Российской Федерации");</a:t>
            </a:r>
          </a:p>
          <a:p>
            <a:pPr>
              <a:lnSpc>
                <a:spcPct val="80000"/>
              </a:lnSpc>
              <a:buFont typeface="Wingdings" pitchFamily="2" charset="2"/>
              <a:buNone/>
            </a:pPr>
            <a:r>
              <a:rPr lang="ru-RU" altLang="ru-RU" sz="1500" dirty="0">
                <a:latin typeface="Times New Roman" pitchFamily="18" charset="0"/>
              </a:rPr>
              <a:t>-      зарегистрированного кандидата (</a:t>
            </a:r>
            <a:r>
              <a:rPr lang="ru-RU" altLang="ru-RU" sz="1500" dirty="0">
                <a:latin typeface="Times New Roman" pitchFamily="18" charset="0"/>
                <a:hlinkClick r:id="rId3"/>
              </a:rPr>
              <a:t>п. 2 ст. 41</a:t>
            </a:r>
            <a:r>
              <a:rPr lang="ru-RU" altLang="ru-RU" sz="1500" dirty="0">
                <a:latin typeface="Times New Roman" pitchFamily="18" charset="0"/>
              </a:rPr>
              <a:t> Федерального закона от 12.06.2002 N 67-ФЗ "Об основных гарантиях избирательных прав и права на участие в референдуме граждан Российской Федерации").</a:t>
            </a:r>
          </a:p>
          <a:p>
            <a:pPr>
              <a:lnSpc>
                <a:spcPct val="80000"/>
              </a:lnSpc>
              <a:buFontTx/>
              <a:buChar char="-"/>
            </a:pPr>
            <a:endParaRPr lang="ru-RU" altLang="ru-RU" sz="1500" dirty="0">
              <a:latin typeface="Times New Roman" pitchFamily="18" charset="0"/>
            </a:endParaRPr>
          </a:p>
        </p:txBody>
      </p:sp>
    </p:spTree>
    <p:extLst>
      <p:ext uri="{BB962C8B-B14F-4D97-AF65-F5344CB8AC3E}">
        <p14:creationId xmlns:p14="http://schemas.microsoft.com/office/powerpoint/2010/main" val="3937575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8105778" y="4904186"/>
            <a:ext cx="735013"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p>
            <a:pPr marL="0" marR="0" lvl="0" indent="0" algn="ctr" defTabSz="914239" rtl="0" eaLnBrk="1" fontAlgn="auto" latinLnBrk="0" hangingPunct="1">
              <a:lnSpc>
                <a:spcPct val="100000"/>
              </a:lnSpc>
              <a:spcBef>
                <a:spcPts val="0"/>
              </a:spcBef>
              <a:spcAft>
                <a:spcPts val="0"/>
              </a:spcAft>
              <a:buClrTx/>
              <a:buSzTx/>
              <a:buFontTx/>
              <a:buNone/>
              <a:tabLst/>
              <a:defRPr/>
            </a:pPr>
            <a:fld id="{C3DDF077-08B1-4CFA-B71C-09B80B67774F}" type="slidenum">
              <a:rPr kumimoji="0" lang="ru-RU" sz="1200" b="0" i="0" u="none" strike="noStrike" kern="1200" cap="none" spc="0" normalizeH="0" baseline="0" noProof="0">
                <a:ln>
                  <a:noFill/>
                </a:ln>
                <a:solidFill>
                  <a:srgbClr val="9BBB59"/>
                </a:solidFill>
                <a:effectLst/>
                <a:uLnTx/>
                <a:uFillTx/>
                <a:latin typeface="Calibri"/>
                <a:ea typeface="+mn-ea"/>
                <a:cs typeface="+mn-cs"/>
              </a:rPr>
              <a:pPr marL="0" marR="0" lvl="0" indent="0" algn="ctr" defTabSz="914239" rtl="0" eaLnBrk="1" fontAlgn="auto" latinLnBrk="0" hangingPunct="1">
                <a:lnSpc>
                  <a:spcPct val="100000"/>
                </a:lnSpc>
                <a:spcBef>
                  <a:spcPts val="0"/>
                </a:spcBef>
                <a:spcAft>
                  <a:spcPts val="0"/>
                </a:spcAft>
                <a:buClrTx/>
                <a:buSzTx/>
                <a:buFontTx/>
                <a:buNone/>
                <a:tabLst/>
                <a:defRPr/>
              </a:pPr>
              <a:t>37</a:t>
            </a:fld>
            <a:endParaRPr kumimoji="0" lang="ru-RU" sz="1200" b="0" i="0" u="none" strike="noStrike" kern="1200" cap="none" spc="0" normalizeH="0" baseline="0" noProof="0" dirty="0">
              <a:ln>
                <a:noFill/>
              </a:ln>
              <a:solidFill>
                <a:srgbClr val="9BBB59"/>
              </a:solidFill>
              <a:effectLst/>
              <a:uLnTx/>
              <a:uFillTx/>
              <a:latin typeface="Calibri"/>
              <a:ea typeface="+mn-ea"/>
              <a:cs typeface="+mn-cs"/>
            </a:endParaRPr>
          </a:p>
        </p:txBody>
      </p:sp>
      <p:sp>
        <p:nvSpPr>
          <p:cNvPr id="3075" name="Title 7"/>
          <p:cNvSpPr>
            <a:spLocks noGrp="1"/>
          </p:cNvSpPr>
          <p:nvPr>
            <p:ph type="title"/>
          </p:nvPr>
        </p:nvSpPr>
        <p:spPr>
          <a:xfrm>
            <a:off x="522288" y="123478"/>
            <a:ext cx="8229600" cy="857250"/>
          </a:xfrm>
        </p:spPr>
        <p:txBody>
          <a:bodyPr lIns="91376" tIns="45688" rIns="91376" bIns="45688">
            <a:normAutofit fontScale="90000"/>
          </a:bodyPr>
          <a:lstStyle/>
          <a:p>
            <a:r>
              <a:rPr lang="ru-RU" altLang="ru-RU" sz="3900" dirty="0"/>
              <a:t> </a:t>
            </a:r>
            <a:r>
              <a:rPr lang="ru-RU" altLang="ru-RU" sz="2000" b="1" dirty="0"/>
              <a:t>Сроки нахождения временно пребывающего иностранного работника в командировке и служебной поездке</a:t>
            </a:r>
            <a:endParaRPr lang="ru-RU" altLang="ru-RU" sz="2000" b="1" dirty="0">
              <a:latin typeface="Arial" pitchFamily="34" charset="0"/>
            </a:endParaRPr>
          </a:p>
        </p:txBody>
      </p:sp>
      <p:sp>
        <p:nvSpPr>
          <p:cNvPr id="3076" name="Rectangle 6"/>
          <p:cNvSpPr>
            <a:spLocks noGrp="1" noChangeArrowheads="1"/>
          </p:cNvSpPr>
          <p:nvPr>
            <p:ph idx="1"/>
          </p:nvPr>
        </p:nvSpPr>
        <p:spPr>
          <a:xfrm>
            <a:off x="288773" y="929755"/>
            <a:ext cx="8579296" cy="3742259"/>
          </a:xfrm>
          <a:solidFill>
            <a:schemeClr val="bg1"/>
          </a:solidFill>
          <a:ln>
            <a:solidFill>
              <a:srgbClr val="0000FF"/>
            </a:solidFill>
            <a:miter lim="800000"/>
            <a:headEnd/>
            <a:tailEnd/>
          </a:ln>
        </p:spPr>
        <p:txBody>
          <a:bodyPr/>
          <a:lstStyle/>
          <a:p>
            <a:pPr>
              <a:buFont typeface="Wingdings" pitchFamily="2" charset="2"/>
              <a:buNone/>
            </a:pPr>
            <a:r>
              <a:rPr lang="ru-RU" altLang="ru-RU" sz="1500" b="1" dirty="0">
                <a:latin typeface="Times New Roman" pitchFamily="18" charset="0"/>
              </a:rPr>
              <a:t>Если командировка по России</a:t>
            </a:r>
            <a:r>
              <a:rPr lang="ru-RU" altLang="ru-RU" sz="1500" dirty="0">
                <a:latin typeface="Times New Roman" pitchFamily="18" charset="0"/>
              </a:rPr>
              <a:t>. Продолжительность не может превышать:</a:t>
            </a:r>
          </a:p>
          <a:p>
            <a:pPr>
              <a:buFont typeface="Wingdings" pitchFamily="2" charset="2"/>
              <a:buNone/>
            </a:pPr>
            <a:r>
              <a:rPr lang="ru-RU" altLang="ru-RU" sz="1500" dirty="0">
                <a:latin typeface="Times New Roman" pitchFamily="18" charset="0"/>
              </a:rPr>
              <a:t>- </a:t>
            </a:r>
            <a:r>
              <a:rPr lang="ru-RU" altLang="ru-RU" sz="1500" b="1" dirty="0">
                <a:latin typeface="Times New Roman" pitchFamily="18" charset="0"/>
              </a:rPr>
              <a:t>10 календарных дней</a:t>
            </a:r>
            <a:r>
              <a:rPr lang="ru-RU" altLang="ru-RU" sz="1500" dirty="0">
                <a:latin typeface="Times New Roman" pitchFamily="18" charset="0"/>
              </a:rPr>
              <a:t> в течение всего срока действия разрешения на работу - для иностранных работников, не относящихся к категории высококвалифицированных;</a:t>
            </a:r>
          </a:p>
          <a:p>
            <a:pPr>
              <a:buFont typeface="Wingdings" pitchFamily="2" charset="2"/>
              <a:buNone/>
            </a:pPr>
            <a:r>
              <a:rPr lang="ru-RU" altLang="ru-RU" sz="1500" b="1" dirty="0">
                <a:latin typeface="Times New Roman" pitchFamily="18" charset="0"/>
              </a:rPr>
              <a:t>- 30 календарных дней</a:t>
            </a:r>
            <a:r>
              <a:rPr lang="ru-RU" altLang="ru-RU" sz="1500" dirty="0">
                <a:latin typeface="Times New Roman" pitchFamily="18" charset="0"/>
              </a:rPr>
              <a:t> ежегодно в течение периода действия разрешения на работу - для высококвалифицированных иностранных специалистов.</a:t>
            </a:r>
          </a:p>
          <a:p>
            <a:pPr>
              <a:buFont typeface="Wingdings" pitchFamily="2" charset="2"/>
              <a:buNone/>
            </a:pPr>
            <a:r>
              <a:rPr lang="ru-RU" altLang="ru-RU" sz="1500" b="1" dirty="0">
                <a:latin typeface="Times New Roman" pitchFamily="18" charset="0"/>
              </a:rPr>
              <a:t>Если командировка за границу</a:t>
            </a:r>
            <a:r>
              <a:rPr lang="ru-RU" altLang="ru-RU" sz="1500" dirty="0">
                <a:latin typeface="Times New Roman" pitchFamily="18" charset="0"/>
              </a:rPr>
              <a:t>. Предельный срок законом не установлен, следовательно, временно пребывающий иностранный работник может находиться в ней неограниченное количество дней. </a:t>
            </a:r>
          </a:p>
          <a:p>
            <a:pPr>
              <a:buFont typeface="Wingdings" pitchFamily="2" charset="2"/>
              <a:buNone/>
            </a:pPr>
            <a:r>
              <a:rPr lang="ru-RU" altLang="ru-RU" sz="1500" b="1" dirty="0">
                <a:latin typeface="Times New Roman" pitchFamily="18" charset="0"/>
              </a:rPr>
              <a:t>Служебные поездки.</a:t>
            </a:r>
            <a:r>
              <a:rPr lang="ru-RU" altLang="ru-RU" sz="1500" dirty="0">
                <a:latin typeface="Times New Roman" pitchFamily="18" charset="0"/>
              </a:rPr>
              <a:t> Если условия трудового договора с иностранным работником предусматривают разъездной характер работы или работу, осуществляемую в пути, то он может находиться в разъездах:</a:t>
            </a:r>
          </a:p>
          <a:p>
            <a:pPr>
              <a:buFont typeface="Wingdings" pitchFamily="2" charset="2"/>
              <a:buNone/>
            </a:pPr>
            <a:r>
              <a:rPr lang="ru-RU" altLang="ru-RU" sz="1500" dirty="0">
                <a:latin typeface="Times New Roman" pitchFamily="18" charset="0"/>
              </a:rPr>
              <a:t>- </a:t>
            </a:r>
            <a:r>
              <a:rPr lang="ru-RU" altLang="ru-RU" sz="1500" b="1" dirty="0">
                <a:latin typeface="Times New Roman" pitchFamily="18" charset="0"/>
              </a:rPr>
              <a:t>до 60 календарных дней в</a:t>
            </a:r>
            <a:r>
              <a:rPr lang="ru-RU" altLang="ru-RU" sz="1500" dirty="0">
                <a:latin typeface="Times New Roman" pitchFamily="18" charset="0"/>
              </a:rPr>
              <a:t> течение периода действия разрешения на работу - если иностранный работник не высококвалифицированный специалист;</a:t>
            </a:r>
          </a:p>
          <a:p>
            <a:pPr>
              <a:buFont typeface="Wingdings" pitchFamily="2" charset="2"/>
              <a:buNone/>
            </a:pPr>
            <a:r>
              <a:rPr lang="ru-RU" altLang="ru-RU" sz="1500" dirty="0">
                <a:latin typeface="Times New Roman" pitchFamily="18" charset="0"/>
              </a:rPr>
              <a:t>- без ограничения срока - если это высококвалифицированный работник.</a:t>
            </a:r>
          </a:p>
          <a:p>
            <a:pPr>
              <a:buFont typeface="Wingdings" pitchFamily="2" charset="2"/>
              <a:buNone/>
            </a:pPr>
            <a:r>
              <a:rPr lang="ru-RU" altLang="ru-RU" sz="1500" i="1" dirty="0">
                <a:latin typeface="Times New Roman" pitchFamily="18" charset="0"/>
              </a:rPr>
              <a:t>( Приказа </a:t>
            </a:r>
            <a:r>
              <a:rPr lang="ru-RU" altLang="ru-RU" sz="1500" i="1" dirty="0" err="1">
                <a:latin typeface="Times New Roman" pitchFamily="18" charset="0"/>
              </a:rPr>
              <a:t>Минздравсоцразвития</a:t>
            </a:r>
            <a:r>
              <a:rPr lang="ru-RU" altLang="ru-RU" sz="1500" i="1" dirty="0">
                <a:latin typeface="Times New Roman" pitchFamily="18" charset="0"/>
              </a:rPr>
              <a:t> России от 28.07.2010 N 564н</a:t>
            </a:r>
            <a:r>
              <a:rPr lang="ru-RU" altLang="ru-RU" sz="1600" i="1" dirty="0">
                <a:latin typeface="Times New Roman" pitchFamily="18" charset="0"/>
              </a:rPr>
              <a:t>)</a:t>
            </a:r>
          </a:p>
        </p:txBody>
      </p:sp>
      <p:sp>
        <p:nvSpPr>
          <p:cNvPr id="3077" name="Slide Number Placeholder 6"/>
          <p:cNvSpPr txBox="1">
            <a:spLocks noGrp="1"/>
          </p:cNvSpPr>
          <p:nvPr/>
        </p:nvSpPr>
        <p:spPr bwMode="auto">
          <a:xfrm>
            <a:off x="8383588" y="4672014"/>
            <a:ext cx="736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6C1B55D8-2300-46D5-83C0-AB769A9734B6}" type="slidenum">
              <a:rPr kumimoji="0" lang="ru-RU" altLang="ru-RU" sz="1500" b="1" i="0" u="none" strike="noStrike" kern="1200" cap="none" spc="0" normalizeH="0" baseline="0" noProof="0">
                <a:ln>
                  <a:noFill/>
                </a:ln>
                <a:solidFill>
                  <a:srgbClr val="ADD054"/>
                </a:solidFill>
                <a:effectLst/>
                <a:uLnTx/>
                <a:uFillTx/>
                <a:latin typeface="FranklinGothicBookCondC"/>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37</a:t>
            </a:fld>
            <a:endParaRPr kumimoji="0" lang="ru-RU" altLang="ru-RU" sz="1500" b="1" i="0" u="none" strike="noStrike" kern="1200" cap="none" spc="0" normalizeH="0" baseline="0" noProof="0">
              <a:ln>
                <a:noFill/>
              </a:ln>
              <a:solidFill>
                <a:srgbClr val="ADD054"/>
              </a:solidFill>
              <a:effectLst/>
              <a:uLnTx/>
              <a:uFillTx/>
              <a:latin typeface="FranklinGothicBookCondC"/>
              <a:ea typeface="+mn-ea"/>
              <a:cs typeface="+mn-cs"/>
            </a:endParaRPr>
          </a:p>
        </p:txBody>
      </p:sp>
      <p:sp>
        <p:nvSpPr>
          <p:cNvPr id="3078" name="Footer Placeholder 4"/>
          <p:cNvSpPr txBox="1">
            <a:spLocks noGrp="1"/>
          </p:cNvSpPr>
          <p:nvPr/>
        </p:nvSpPr>
        <p:spPr bwMode="auto">
          <a:xfrm>
            <a:off x="1466850" y="4945857"/>
            <a:ext cx="6769100" cy="19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ru-RU" altLang="ru-RU" sz="1400" b="0" i="0" u="none" strike="noStrike" kern="1200" cap="none" spc="0" normalizeH="0" baseline="0" noProof="0">
              <a:ln>
                <a:noFill/>
              </a:ln>
              <a:solidFill>
                <a:prstClr val="white"/>
              </a:solidFill>
              <a:effectLst/>
              <a:uLnTx/>
              <a:uFillTx/>
              <a:latin typeface="Franklin Gothic Demi" pitchFamily="34" charset="0"/>
              <a:ea typeface="+mn-ea"/>
              <a:cs typeface="+mn-cs"/>
            </a:endParaRPr>
          </a:p>
        </p:txBody>
      </p:sp>
    </p:spTree>
    <p:extLst>
      <p:ext uri="{BB962C8B-B14F-4D97-AF65-F5344CB8AC3E}">
        <p14:creationId xmlns:p14="http://schemas.microsoft.com/office/powerpoint/2010/main" val="1268687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8105778" y="4904186"/>
            <a:ext cx="735013"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p>
            <a:pPr marL="0" marR="0" lvl="0" indent="0" algn="ctr" defTabSz="914239" rtl="0" eaLnBrk="1" fontAlgn="auto" latinLnBrk="0" hangingPunct="1">
              <a:lnSpc>
                <a:spcPct val="100000"/>
              </a:lnSpc>
              <a:spcBef>
                <a:spcPts val="0"/>
              </a:spcBef>
              <a:spcAft>
                <a:spcPts val="0"/>
              </a:spcAft>
              <a:buClrTx/>
              <a:buSzTx/>
              <a:buFontTx/>
              <a:buNone/>
              <a:tabLst/>
              <a:defRPr/>
            </a:pPr>
            <a:fld id="{13251623-5293-48DD-9904-60CC0BC6D99E}" type="slidenum">
              <a:rPr kumimoji="0" lang="ru-RU" sz="1200" b="0" i="0" u="none" strike="noStrike" kern="1200" cap="none" spc="0" normalizeH="0" baseline="0" noProof="0">
                <a:ln>
                  <a:noFill/>
                </a:ln>
                <a:solidFill>
                  <a:srgbClr val="9BBB59"/>
                </a:solidFill>
                <a:effectLst/>
                <a:uLnTx/>
                <a:uFillTx/>
                <a:latin typeface="Calibri"/>
                <a:ea typeface="+mn-ea"/>
                <a:cs typeface="+mn-cs"/>
              </a:rPr>
              <a:pPr marL="0" marR="0" lvl="0" indent="0" algn="ctr" defTabSz="914239" rtl="0" eaLnBrk="1" fontAlgn="auto" latinLnBrk="0" hangingPunct="1">
                <a:lnSpc>
                  <a:spcPct val="100000"/>
                </a:lnSpc>
                <a:spcBef>
                  <a:spcPts val="0"/>
                </a:spcBef>
                <a:spcAft>
                  <a:spcPts val="0"/>
                </a:spcAft>
                <a:buClrTx/>
                <a:buSzTx/>
                <a:buFontTx/>
                <a:buNone/>
                <a:tabLst/>
                <a:defRPr/>
              </a:pPr>
              <a:t>38</a:t>
            </a:fld>
            <a:endParaRPr kumimoji="0" lang="ru-RU" sz="1200" b="0" i="0" u="none" strike="noStrike" kern="1200" cap="none" spc="0" normalizeH="0" baseline="0" noProof="0" dirty="0">
              <a:ln>
                <a:noFill/>
              </a:ln>
              <a:solidFill>
                <a:srgbClr val="9BBB59"/>
              </a:solidFill>
              <a:effectLst/>
              <a:uLnTx/>
              <a:uFillTx/>
              <a:latin typeface="Calibri"/>
              <a:ea typeface="+mn-ea"/>
              <a:cs typeface="+mn-cs"/>
            </a:endParaRPr>
          </a:p>
        </p:txBody>
      </p:sp>
      <p:sp>
        <p:nvSpPr>
          <p:cNvPr id="4099" name="Title 7"/>
          <p:cNvSpPr>
            <a:spLocks noGrp="1"/>
          </p:cNvSpPr>
          <p:nvPr>
            <p:ph type="title"/>
          </p:nvPr>
        </p:nvSpPr>
        <p:spPr>
          <a:xfrm>
            <a:off x="522288" y="339502"/>
            <a:ext cx="8229600" cy="857250"/>
          </a:xfrm>
        </p:spPr>
        <p:txBody>
          <a:bodyPr lIns="91376" tIns="45688" rIns="91376" bIns="45688">
            <a:normAutofit fontScale="90000"/>
          </a:bodyPr>
          <a:lstStyle/>
          <a:p>
            <a:r>
              <a:rPr lang="ru-RU" altLang="ru-RU" sz="2000" b="1" dirty="0"/>
              <a:t>Сроки нахождения временно пребывающего иностранного работника ВЫСОКОКВАЛИФИЦИРОВАННОГО специалиста в командировке и служебной поездке</a:t>
            </a:r>
          </a:p>
        </p:txBody>
      </p:sp>
      <p:sp>
        <p:nvSpPr>
          <p:cNvPr id="4100" name="Rectangle 6"/>
          <p:cNvSpPr>
            <a:spLocks noGrp="1" noChangeArrowheads="1"/>
          </p:cNvSpPr>
          <p:nvPr>
            <p:ph idx="1"/>
          </p:nvPr>
        </p:nvSpPr>
        <p:spPr>
          <a:xfrm>
            <a:off x="522288" y="1203598"/>
            <a:ext cx="8229600" cy="3395663"/>
          </a:xfrm>
          <a:solidFill>
            <a:schemeClr val="bg1"/>
          </a:solidFill>
          <a:ln>
            <a:solidFill>
              <a:srgbClr val="0000FF"/>
            </a:solidFill>
            <a:miter lim="800000"/>
            <a:headEnd/>
            <a:tailEnd/>
          </a:ln>
        </p:spPr>
        <p:txBody>
          <a:bodyPr/>
          <a:lstStyle/>
          <a:p>
            <a:r>
              <a:rPr lang="ru-RU" altLang="ru-RU" sz="1800" dirty="0">
                <a:latin typeface="Times New Roman" pitchFamily="18" charset="0"/>
              </a:rPr>
              <a:t>непрерывная продолжительность трудовой деятельности иностранных граждан вне пределов субъекта (субъектов) Российской Федерации, на территории которого (которых) им выдано разрешение на работу, не может превышать 30 календарных дней ежегодно, в течение периода действия разрешения на работу, при направлении в служебную командировку;</a:t>
            </a:r>
          </a:p>
          <a:p>
            <a:endParaRPr lang="ru-RU" altLang="ru-RU" sz="1800" dirty="0">
              <a:latin typeface="Times New Roman" pitchFamily="18" charset="0"/>
            </a:endParaRPr>
          </a:p>
          <a:p>
            <a:r>
              <a:rPr lang="ru-RU" altLang="ru-RU" sz="1800" dirty="0">
                <a:latin typeface="Times New Roman" pitchFamily="18" charset="0"/>
              </a:rPr>
              <a:t>общая продолжительность трудовой деятельности иностранных граждан вне пределов субъекта (субъектов) Российской Федерации, на территории которого (которых) им выдано разрешение на работу, не ограничивается, если постоянная работа осуществляется работником в пути или носит разъездной характер и это определено его трудовым договором.</a:t>
            </a:r>
          </a:p>
          <a:p>
            <a:endParaRPr lang="ru-RU" altLang="ru-RU" sz="1800" dirty="0">
              <a:latin typeface="Times New Roman" pitchFamily="18" charset="0"/>
            </a:endParaRPr>
          </a:p>
        </p:txBody>
      </p:sp>
      <p:sp>
        <p:nvSpPr>
          <p:cNvPr id="4101" name="Slide Number Placeholder 6"/>
          <p:cNvSpPr txBox="1">
            <a:spLocks noGrp="1"/>
          </p:cNvSpPr>
          <p:nvPr/>
        </p:nvSpPr>
        <p:spPr bwMode="auto">
          <a:xfrm>
            <a:off x="8383588" y="4672014"/>
            <a:ext cx="736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C8521BB5-B9B4-43B4-9EB3-49E54405FC47}" type="slidenum">
              <a:rPr kumimoji="0" lang="ru-RU" altLang="ru-RU" sz="1500" b="1" i="0" u="none" strike="noStrike" kern="1200" cap="none" spc="0" normalizeH="0" baseline="0" noProof="0">
                <a:ln>
                  <a:noFill/>
                </a:ln>
                <a:solidFill>
                  <a:srgbClr val="ADD054"/>
                </a:solidFill>
                <a:effectLst/>
                <a:uLnTx/>
                <a:uFillTx/>
                <a:latin typeface="FranklinGothicBookCondC"/>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38</a:t>
            </a:fld>
            <a:endParaRPr kumimoji="0" lang="ru-RU" altLang="ru-RU" sz="1500" b="1" i="0" u="none" strike="noStrike" kern="1200" cap="none" spc="0" normalizeH="0" baseline="0" noProof="0">
              <a:ln>
                <a:noFill/>
              </a:ln>
              <a:solidFill>
                <a:srgbClr val="ADD054"/>
              </a:solidFill>
              <a:effectLst/>
              <a:uLnTx/>
              <a:uFillTx/>
              <a:latin typeface="FranklinGothicBookCondC"/>
              <a:ea typeface="+mn-ea"/>
              <a:cs typeface="+mn-cs"/>
            </a:endParaRPr>
          </a:p>
        </p:txBody>
      </p:sp>
      <p:sp>
        <p:nvSpPr>
          <p:cNvPr id="4102" name="Footer Placeholder 4"/>
          <p:cNvSpPr txBox="1">
            <a:spLocks noGrp="1"/>
          </p:cNvSpPr>
          <p:nvPr/>
        </p:nvSpPr>
        <p:spPr bwMode="auto">
          <a:xfrm>
            <a:off x="1466850" y="4945857"/>
            <a:ext cx="6769100" cy="19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ru-RU" altLang="ru-RU" sz="1400" b="0" i="0" u="none" strike="noStrike" kern="1200" cap="none" spc="0" normalizeH="0" baseline="0" noProof="0">
              <a:ln>
                <a:noFill/>
              </a:ln>
              <a:solidFill>
                <a:prstClr val="white"/>
              </a:solidFill>
              <a:effectLst/>
              <a:uLnTx/>
              <a:uFillTx/>
              <a:latin typeface="Franklin Gothic Demi" pitchFamily="34" charset="0"/>
              <a:ea typeface="+mn-ea"/>
              <a:cs typeface="+mn-cs"/>
            </a:endParaRPr>
          </a:p>
        </p:txBody>
      </p:sp>
    </p:spTree>
    <p:extLst>
      <p:ext uri="{BB962C8B-B14F-4D97-AF65-F5344CB8AC3E}">
        <p14:creationId xmlns:p14="http://schemas.microsoft.com/office/powerpoint/2010/main" val="2205506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endParaRPr lang="ru-RU" altLang="ru-RU"/>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5263"/>
            <a:ext cx="7416800" cy="453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23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Заголовок 1">
            <a:extLst>
              <a:ext uri="{FF2B5EF4-FFF2-40B4-BE49-F238E27FC236}">
                <a16:creationId xmlns:a16="http://schemas.microsoft.com/office/drawing/2014/main" id="{143E484F-77B9-450C-BC5B-64D93F8318F4}"/>
              </a:ext>
            </a:extLst>
          </p:cNvPr>
          <p:cNvSpPr>
            <a:spLocks noGrp="1"/>
          </p:cNvSpPr>
          <p:nvPr>
            <p:ph type="title" idx="4294967295"/>
          </p:nvPr>
        </p:nvSpPr>
        <p:spPr>
          <a:xfrm>
            <a:off x="971600" y="747713"/>
            <a:ext cx="6735317" cy="858441"/>
          </a:xfrm>
        </p:spPr>
        <p:txBody>
          <a:bodyPr anchor="t"/>
          <a:lstStyle/>
          <a:p>
            <a:pPr eaLnBrk="1" hangingPunct="1">
              <a:lnSpc>
                <a:spcPts val="2400"/>
              </a:lnSpc>
            </a:pPr>
            <a:r>
              <a:rPr lang="ru-RU" altLang="ru-RU" sz="2700" dirty="0">
                <a:solidFill>
                  <a:srgbClr val="C00000"/>
                </a:solidFill>
                <a:latin typeface="Proxima Nova"/>
                <a:ea typeface="Proxima Nova"/>
                <a:cs typeface="Proxima Nova"/>
              </a:rPr>
              <a:t> </a:t>
            </a:r>
            <a:r>
              <a:rPr lang="ru-RU" altLang="ru-RU" sz="2700" dirty="0">
                <a:latin typeface="Proxima Nova"/>
                <a:ea typeface="Proxima Nova"/>
                <a:cs typeface="Proxima Nova"/>
              </a:rPr>
              <a:t>Указание Банка России от 11.03.2014 N 3210-У</a:t>
            </a:r>
            <a:br>
              <a:rPr lang="ru-RU" altLang="ru-RU" sz="2700" dirty="0">
                <a:latin typeface="Proxima Nova"/>
                <a:ea typeface="Proxima Nova"/>
                <a:cs typeface="Proxima Nova"/>
              </a:rPr>
            </a:br>
            <a:endParaRPr lang="ru-RU" altLang="ru-RU" sz="2700" dirty="0">
              <a:solidFill>
                <a:srgbClr val="C00000"/>
              </a:solidFill>
              <a:latin typeface="Proxima Nova"/>
              <a:ea typeface="Proxima Nova"/>
              <a:cs typeface="Proxima Nova"/>
            </a:endParaRPr>
          </a:p>
        </p:txBody>
      </p:sp>
      <p:sp>
        <p:nvSpPr>
          <p:cNvPr id="2" name="Прямоугольник 1">
            <a:extLst>
              <a:ext uri="{FF2B5EF4-FFF2-40B4-BE49-F238E27FC236}">
                <a16:creationId xmlns:a16="http://schemas.microsoft.com/office/drawing/2014/main" id="{92EFDC43-4302-4483-AFBE-5DEC01853215}"/>
              </a:ext>
            </a:extLst>
          </p:cNvPr>
          <p:cNvSpPr/>
          <p:nvPr/>
        </p:nvSpPr>
        <p:spPr>
          <a:xfrm>
            <a:off x="970129" y="1606154"/>
            <a:ext cx="5958408" cy="24622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6.3. Для выдачи наличных денег работнику под отчет (далее - подотчетное лицо) на расходы, связанные с осуществлением деятельности юридического лица, индивидуального предпринимателя, расходный кассовый ордер 0310002 должен оформляться согласно распорядительному документу юридического лица, индивидуального предпринимателя либо письменному заявлению подотчетного лица. Распорядительный документ юридического лица, индивидуального предпринимателя допускается оформлять на несколько выдач наличных денег одному или нескольким подотчетным лицам с указанием фамилии (фамилий) и инициалов, суммы (сумм) наличных денег и срока (сроков), на который они выдаются.</a:t>
            </a:r>
          </a:p>
        </p:txBody>
      </p:sp>
    </p:spTree>
    <p:extLst>
      <p:ext uri="{BB962C8B-B14F-4D97-AF65-F5344CB8AC3E}">
        <p14:creationId xmlns:p14="http://schemas.microsoft.com/office/powerpoint/2010/main" val="2502196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Объект 2"/>
          <p:cNvSpPr>
            <a:spLocks noGrp="1"/>
          </p:cNvSpPr>
          <p:nvPr>
            <p:ph idx="1"/>
          </p:nvPr>
        </p:nvSpPr>
        <p:spPr/>
        <p:txBody>
          <a:bodyPr/>
          <a:lstStyle/>
          <a:p>
            <a:endParaRPr lang="ru-RU" altLang="ru-RU"/>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50032"/>
            <a:ext cx="7416800" cy="442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287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12088" cy="489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447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65535"/>
            <a:ext cx="6481762" cy="388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968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65535"/>
            <a:ext cx="5624513" cy="37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1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1" y="303610"/>
            <a:ext cx="6696075" cy="410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412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83518"/>
            <a:ext cx="6553200" cy="414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220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71BFA98-810C-4F74-89F5-2D275C4A0C59}"/>
              </a:ext>
            </a:extLst>
          </p:cNvPr>
          <p:cNvSpPr/>
          <p:nvPr/>
        </p:nvSpPr>
        <p:spPr>
          <a:xfrm>
            <a:off x="179512" y="123478"/>
            <a:ext cx="8784976" cy="4610749"/>
          </a:xfrm>
          <a:prstGeom prst="rect">
            <a:avLst/>
          </a:prstGeom>
          <a:solidFill>
            <a:schemeClr val="bg1"/>
          </a:solidFill>
          <a:ln>
            <a:solidFill>
              <a:schemeClr val="accent1"/>
            </a:solidFill>
          </a:ln>
        </p:spPr>
        <p:txBody>
          <a:bodyPr wrap="square">
            <a:spAutoFit/>
          </a:bodyPr>
          <a:lstStyle/>
          <a:p>
            <a:pPr marL="0" marR="0" lvl="0" indent="0" algn="l" defTabSz="914400" rtl="0" eaLnBrk="1" fontAlgn="ctr" latinLnBrk="0" hangingPunct="1">
              <a:lnSpc>
                <a:spcPct val="107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Приказ об отмене командировки </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ctr" latinLnBrk="0" hangingPunct="1">
              <a:lnSpc>
                <a:spcPts val="1000"/>
              </a:lnSpc>
              <a:spcBef>
                <a:spcPts val="285"/>
              </a:spcBef>
              <a:spcAft>
                <a:spcPts val="0"/>
              </a:spcAft>
              <a:buClrTx/>
              <a:buSzTx/>
              <a:buFontTx/>
              <a:buNone/>
              <a:tabLst>
                <a:tab pos="179705" algn="l"/>
                <a:tab pos="5092700" algn="r"/>
              </a:tabLst>
              <a:defRPr/>
            </a:pPr>
            <a:r>
              <a:rPr kumimoji="0" lang="ru-RU" sz="1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Приказ № 36</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Об отмене командировки</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(приложение к приказу о направлении работника в командировку от 05.02.2020 № 33)</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285"/>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ctr" latinLnBrk="0" hangingPunct="1">
              <a:lnSpc>
                <a:spcPts val="1000"/>
              </a:lnSpc>
              <a:spcBef>
                <a:spcPts val="285"/>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г. Москва	11 февраля 2020 года</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ru-RU" sz="1000" b="0" i="0" u="none" strike="noStrike" kern="1200" cap="none" spc="-1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В </a:t>
            </a:r>
            <a:r>
              <a:rPr kumimoji="0" lang="ru-RU" sz="1000" b="0" i="0" u="none" strike="noStrike" kern="1200" cap="none" spc="-1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связи опасной </a:t>
            </a:r>
            <a:r>
              <a:rPr kumimoji="0" lang="ru-RU" sz="1000" b="0" i="0" u="none" strike="noStrike" kern="1200" cap="none" spc="-1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болезни COVID-19, вызываемой коронавирусом 2019-nCoV, риском ее распространения по всему миру и введением рядом стран ограничений на въезд иностранных граждан, а также с учетом обязанности работодателя по обеспечению безопасных условий и охраны труда, закрепленной в статьях 22 и 212 ТК РФ,</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ПРИКАЗЫВАЮ:</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Отменить командировку Платонова Александра Викторовича, заместителя генерального директора, и Хромова Сергея Николаевича, старшего менеджера, в компанию AСTC </a:t>
            </a:r>
            <a:r>
              <a:rPr kumimoji="0" lang="ru-RU" sz="10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Company</a:t>
            </a: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ru-RU" sz="10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Ltd</a:t>
            </a: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(г. Чикаго, США), которая была запланирована на период с 12 по 15 февраля 2020 года включительно (четыре календарных дня).</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5"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2. Сдать купленные авиабилеты по маршруту Москва — Нью-Йорк — Чикаго и обратно.</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Ответственный — С.Н. Хромов. Срок — 11 февраля 2020 года.</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3. Аннулировать бронирование двух номеров в отеле г. Чикаго, США.</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Ответственный — С.Н. Хромов. Срок — 11 февраля 2020 года.</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4. Представить в бухгалтерию авансовые отчеты о фактически израсходованных денежных средствах и вернуть в кассу остаток неиспользованного аванса.</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Ответственные — А.В. Платонов и С.Н. Хромов. Срок — 12 февраля 2020 года.</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5. При расчетах с А.В. Платоновым и С.Н. Хромовым за отмененную командировку возместить им следующие расходы:</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 разницу между стоимостью покупки авиабилетов и суммой, которую вернул перевозчик при их возврате;</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 расходы на уплату штрафа или иного сбора отеля за снятую бронь;</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 расходы на покупку медицинской страховки для поездки в США.</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Ответственный — В.В. Петрова, главный бухгалтер.</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Основание:</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временные методические рекомендации Минздрава России от 03.02.2020 «Профилактика, диагностика и лечение новой </a:t>
            </a:r>
            <a:r>
              <a:rPr kumimoji="0" lang="ru-RU" sz="10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коронавирусной</a:t>
            </a: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инфекции (2019-nCoV)» (размещены на сайте Минздрава России </a:t>
            </a:r>
            <a:r>
              <a:rPr kumimoji="0" lang="ru-RU"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rosminzdrav.ru</a:t>
            </a: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2) рекомендации Всемирной организации здравоохранения (размещены на сайте ВОЗ </a:t>
            </a:r>
            <a:r>
              <a:rPr kumimoji="0" lang="ru-RU"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who.int</a:t>
            </a: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Генеральный директор</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ts val="1000"/>
              </a:lnSpc>
              <a:spcBef>
                <a:spcPts val="0"/>
              </a:spcBef>
              <a:spcAft>
                <a:spcPts val="0"/>
              </a:spcAft>
              <a:buClrTx/>
              <a:buSzTx/>
              <a:buFontTx/>
              <a:buNone/>
              <a:tabLst>
                <a:tab pos="2133600" algn="ctr"/>
                <a:tab pos="3810000" algn="r"/>
              </a:tabLst>
              <a:defRPr/>
            </a:pP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ООО «Компания»	</a:t>
            </a:r>
            <a:r>
              <a:rPr kumimoji="0" lang="ru-RU" sz="1000" b="0" i="0" u="heavy"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Иванов      </a:t>
            </a:r>
            <a:r>
              <a:rPr kumimoji="0" lang="ru-RU"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ru-RU" sz="10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И.И.Иванов</a:t>
            </a:r>
            <a:endParaRPr kumimoji="0" lang="ru-R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52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71BFA98-810C-4F74-89F5-2D275C4A0C59}"/>
              </a:ext>
            </a:extLst>
          </p:cNvPr>
          <p:cNvSpPr/>
          <p:nvPr/>
        </p:nvSpPr>
        <p:spPr>
          <a:xfrm>
            <a:off x="107504" y="123478"/>
            <a:ext cx="8856984" cy="3068853"/>
          </a:xfrm>
          <a:prstGeom prst="rect">
            <a:avLst/>
          </a:prstGeom>
          <a:solidFill>
            <a:schemeClr val="bg1"/>
          </a:solidFill>
          <a:ln>
            <a:solidFill>
              <a:schemeClr val="accent1"/>
            </a:solidFill>
          </a:ln>
        </p:spPr>
        <p:txBody>
          <a:bodyPr wrap="square">
            <a:spAutoFit/>
          </a:bodyPr>
          <a:lstStyle/>
          <a:p>
            <a:pPr marL="0" marR="0" lvl="0" indent="0" algn="l" defTabSz="914400" rtl="0" eaLnBrk="1" fontAlgn="ctr" latinLnBrk="0" hangingPunct="1">
              <a:lnSpc>
                <a:spcPct val="107000"/>
              </a:lnSpc>
              <a:spcBef>
                <a:spcPts val="0"/>
              </a:spcBef>
              <a:spcAft>
                <a:spcPts val="0"/>
              </a:spcAft>
              <a:buClrTx/>
              <a:buSzTx/>
              <a:buFontTx/>
              <a:buNone/>
              <a:tabLst/>
              <a:defRPr/>
            </a:pPr>
            <a:r>
              <a:rPr kumimoji="0" lang="ru-RU" sz="1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Приказ о сокращении срока командировки (фрагмент)</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Приказ № 37</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Об изменении срока командировки</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(приложение к приказу о направлении работника в командировку от 07.02.2020 № 34)</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г. Москва	11 февраля 2020 года</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В связи со вспышкой в Китае опасной болезни COVID-19, вызываемой коронавирусом 2019-nCoV, риском ее распространения по всему миру, а также с учетом обязанности работодателя по обеспечению безопасных условий и охраны труда, закрепленной в статьях 22 и 212 ТК РФ,</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565"/>
              </a:spcBef>
              <a:spcAft>
                <a:spcPts val="565"/>
              </a:spcAft>
              <a:buClrTx/>
              <a:buSzTx/>
              <a:buFontTx/>
              <a:buNone/>
              <a:tabLst>
                <a:tab pos="179705" algn="l"/>
                <a:tab pos="5092700" algn="r"/>
              </a:tabLst>
              <a:defRPr/>
            </a:pPr>
            <a:r>
              <a:rPr kumimoji="0" lang="ru-RU"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ПРИКАЗЫВАЮ:</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ru-RU" sz="1100" b="0" i="0" u="none" strike="noStrike" kern="1200" cap="none" spc="-1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 Сократить срок командировки Новикова Олега Ивановича, экспедитора, в АО «Поставщик», г. Тюмень, c изначально запланированных пяти дней (с 13 по 17 февраля 2020 года включительно) до двух дней — с 13 по 14 февраля 2020 года включительно.</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2. Обменять обратный авиабилет по маршруту Тюмень — Москва на 14 февраля 2020 года. При отсутствии билетов в экономкласс разрешаю перелет любым другим доступным классом.</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3. Аннулировать бронирование номера в гостинице г. Тюмени на период с 15 по 17 февраля 2020 года.</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4. При расчетах с О.И.</a:t>
            </a: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ru-RU"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Новиковым за командировку возместить ему сумму сбора, уплаченного авиакомпании за переоформление авиабилета.</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Ответственный — В.В. Петрова, главный бухгалтер.</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0279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71BFA98-810C-4F74-89F5-2D275C4A0C59}"/>
              </a:ext>
            </a:extLst>
          </p:cNvPr>
          <p:cNvSpPr/>
          <p:nvPr/>
        </p:nvSpPr>
        <p:spPr>
          <a:xfrm>
            <a:off x="179512" y="123478"/>
            <a:ext cx="8784976" cy="3171446"/>
          </a:xfrm>
          <a:prstGeom prst="rect">
            <a:avLst/>
          </a:prstGeom>
          <a:solidFill>
            <a:schemeClr val="bg1"/>
          </a:solidFill>
          <a:ln>
            <a:solidFill>
              <a:schemeClr val="accent1"/>
            </a:solidFill>
          </a:ln>
        </p:spPr>
        <p:txBody>
          <a:bodyPr wrap="square">
            <a:spAutoFit/>
          </a:bodyPr>
          <a:lstStyle/>
          <a:p>
            <a:pPr marL="0" marR="0" lvl="0" indent="0" algn="l" defTabSz="914400" rtl="0" eaLnBrk="1" fontAlgn="ctr" latinLnBrk="0" hangingPunct="1">
              <a:lnSpc>
                <a:spcPct val="107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Приказ о продлении срока командировки (фрагмент)</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u-RU" sz="1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Приказ № 40</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Об изменении срока командировки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(приложение к приказу о направлении работника в командировку от 10.02.2020 № 35)</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г. Москва	12 февраля 2020 года</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В связи с болезнью Семеновой Ольги Николаевны, менеджера, находящейся в командировке в ООО «Покупатель», г. Новосибирск,</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ПРИКАЗЫВАЮ:</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Продлить срок командировки О.Н. Семеновой с изначально запланированных трех дней (с 11 по 13 февраля 2020 года включительно) до восьми дней — с 11 по 18 февраля 2020 года включительно.</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2. Обменять обратный авиабилет по маршруту Новосибирск — Москва на 18 февраля 2020 года. При отсутствии билетов в </a:t>
            </a:r>
            <a:r>
              <a:rPr kumimoji="0" lang="ru-RU"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экономкласс</a:t>
            </a: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разрешаю перелет любым другим доступным классом.</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3. Продлить бронирование номера в гостинице г. Новосибирска на период с 14 по 18 февраля 2020 года.</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4. При расчетах с О.Н. Семеновой за командировку возместить ей сумму сбора, уплаченного авиакомпании за переоформление авиабилета.</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Ответственный — В.В. Петрова, главный бухгалтер.</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000"/>
              </a:lnSpc>
              <a:spcBef>
                <a:spcPts val="0"/>
              </a:spcBef>
              <a:spcAft>
                <a:spcPts val="0"/>
              </a:spcAft>
              <a:buClrTx/>
              <a:buSzTx/>
              <a:buFontTx/>
              <a:buNone/>
              <a:tabLst>
                <a:tab pos="179705" algn="l"/>
                <a:tab pos="5092700" algn="r"/>
              </a:tabLst>
              <a:defRPr/>
            </a:pPr>
            <a:r>
              <a:rPr kumimoji="0" lang="ru-RU"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918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644F13-19CE-4238-9C90-9AB50E8D16C0}"/>
              </a:ext>
            </a:extLst>
          </p:cNvPr>
          <p:cNvSpPr>
            <a:spLocks noGrp="1"/>
          </p:cNvSpPr>
          <p:nvPr>
            <p:ph type="title"/>
          </p:nvPr>
        </p:nvSpPr>
        <p:spPr>
          <a:xfrm>
            <a:off x="2051720" y="4083918"/>
            <a:ext cx="6512511" cy="857250"/>
          </a:xfrm>
        </p:spPr>
        <p:txBody>
          <a:bodyPr/>
          <a:lstStyle/>
          <a:p>
            <a:pPr marL="0" indent="0">
              <a:buNone/>
            </a:pPr>
            <a:r>
              <a:rPr lang="ru-RU" sz="1800" dirty="0"/>
              <a:t>Болезнь в командировке</a:t>
            </a:r>
          </a:p>
        </p:txBody>
      </p:sp>
      <p:sp>
        <p:nvSpPr>
          <p:cNvPr id="6" name="Объект 5">
            <a:extLst>
              <a:ext uri="{FF2B5EF4-FFF2-40B4-BE49-F238E27FC236}">
                <a16:creationId xmlns:a16="http://schemas.microsoft.com/office/drawing/2014/main" id="{17936411-DC7E-4FA3-A4D5-AB5FB45BC489}"/>
              </a:ext>
            </a:extLst>
          </p:cNvPr>
          <p:cNvSpPr>
            <a:spLocks noGrp="1"/>
          </p:cNvSpPr>
          <p:nvPr>
            <p:ph sz="quarter" idx="4294967295"/>
          </p:nvPr>
        </p:nvSpPr>
        <p:spPr>
          <a:xfrm>
            <a:off x="467544" y="548640"/>
            <a:ext cx="8424936" cy="3535278"/>
          </a:xfrm>
          <a:solidFill>
            <a:schemeClr val="bg1"/>
          </a:solidFill>
          <a:ln>
            <a:solidFill>
              <a:schemeClr val="accent1"/>
            </a:solidFill>
          </a:ln>
        </p:spPr>
        <p:txBody>
          <a:bodyPr>
            <a:normAutofit fontScale="62500" lnSpcReduction="20000"/>
          </a:bodyPr>
          <a:lstStyle/>
          <a:p>
            <a:pPr marL="45720" indent="0">
              <a:buNone/>
            </a:pPr>
            <a:r>
              <a:rPr lang="ru-RU" b="1" dirty="0">
                <a:latin typeface="Times New Roman" panose="02020603050405020304" pitchFamily="18" charset="0"/>
                <a:cs typeface="Times New Roman" panose="02020603050405020304" pitchFamily="18" charset="0"/>
              </a:rPr>
              <a:t>Пример</a:t>
            </a:r>
            <a:endParaRPr lang="ru-RU" dirty="0">
              <a:latin typeface="Times New Roman" panose="02020603050405020304" pitchFamily="18" charset="0"/>
              <a:cs typeface="Times New Roman" panose="02020603050405020304" pitchFamily="18" charset="0"/>
            </a:endParaRPr>
          </a:p>
          <a:p>
            <a:pPr marL="45720" indent="0">
              <a:buNone/>
            </a:pPr>
            <a:r>
              <a:rPr lang="ru-RU" dirty="0">
                <a:latin typeface="Times New Roman" panose="02020603050405020304" pitchFamily="18" charset="0"/>
                <a:cs typeface="Times New Roman" panose="02020603050405020304" pitchFamily="18" charset="0"/>
              </a:rPr>
              <a:t>Работник уехал в командировку на три дня с 10 по 12 февраля. Там он заболел и был на больничном с 11 по 14 февраля. Лечение проходил амбулаторно. Домой вернулся 14 февраля. За переоформление обратного билета на 14 февраля перевозчик взял плату 2600 руб. Работодатель обязан выплатить сотруднику:</a:t>
            </a:r>
          </a:p>
          <a:p>
            <a:pPr marL="45720" indent="0">
              <a:buNone/>
            </a:pPr>
            <a:r>
              <a:rPr lang="ru-RU" dirty="0">
                <a:latin typeface="Times New Roman" panose="02020603050405020304" pitchFamily="18" charset="0"/>
                <a:cs typeface="Times New Roman" panose="02020603050405020304" pitchFamily="18" charset="0"/>
              </a:rPr>
              <a:t>— средний заработок за один день командировки — 10 февраля;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пособие по нетрудоспособности за четыре дня — с 11 по 14 февраля;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суточные за пять дней — с 10 по 14 февраля;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компенсацию расходов на проживание в гостинице за период с 10 по 14 февраля.</a:t>
            </a:r>
          </a:p>
          <a:p>
            <a:pPr marL="45720" indent="0">
              <a:buNone/>
            </a:pPr>
            <a:r>
              <a:rPr lang="ru-RU" dirty="0">
                <a:latin typeface="Times New Roman" panose="02020603050405020304" pitchFamily="18" charset="0"/>
                <a:cs typeface="Times New Roman" panose="02020603050405020304" pitchFamily="18" charset="0"/>
              </a:rPr>
              <a:t>Кроме того, компания должна возместить работнику плату за переоформление обратного билета — 2600 руб.</a:t>
            </a:r>
          </a:p>
          <a:p>
            <a:endParaRPr lang="ru-RU" dirty="0"/>
          </a:p>
        </p:txBody>
      </p:sp>
    </p:spTree>
    <p:extLst>
      <p:ext uri="{BB962C8B-B14F-4D97-AF65-F5344CB8AC3E}">
        <p14:creationId xmlns:p14="http://schemas.microsoft.com/office/powerpoint/2010/main" val="276008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Заголовок 1">
            <a:extLst>
              <a:ext uri="{FF2B5EF4-FFF2-40B4-BE49-F238E27FC236}">
                <a16:creationId xmlns:a16="http://schemas.microsoft.com/office/drawing/2014/main" id="{143E484F-77B9-450C-BC5B-64D93F8318F4}"/>
              </a:ext>
            </a:extLst>
          </p:cNvPr>
          <p:cNvSpPr>
            <a:spLocks noGrp="1"/>
          </p:cNvSpPr>
          <p:nvPr>
            <p:ph type="title" idx="4294967295"/>
          </p:nvPr>
        </p:nvSpPr>
        <p:spPr>
          <a:xfrm>
            <a:off x="971600" y="747713"/>
            <a:ext cx="6735317" cy="858441"/>
          </a:xfrm>
        </p:spPr>
        <p:txBody>
          <a:bodyPr anchor="t"/>
          <a:lstStyle/>
          <a:p>
            <a:pPr eaLnBrk="1" hangingPunct="1">
              <a:lnSpc>
                <a:spcPts val="2400"/>
              </a:lnSpc>
            </a:pPr>
            <a:r>
              <a:rPr lang="ru-RU" altLang="ru-RU" sz="2700" dirty="0">
                <a:solidFill>
                  <a:srgbClr val="C00000"/>
                </a:solidFill>
                <a:latin typeface="Proxima Nova"/>
                <a:ea typeface="Proxima Nova"/>
                <a:cs typeface="Proxima Nova"/>
              </a:rPr>
              <a:t> </a:t>
            </a:r>
            <a:r>
              <a:rPr lang="ru-RU" altLang="ru-RU" sz="2700" dirty="0">
                <a:latin typeface="Proxima Nova"/>
                <a:ea typeface="Proxima Nova"/>
                <a:cs typeface="Proxima Nova"/>
              </a:rPr>
              <a:t>Указание Банка России от 11.03.2014 N 3210-У</a:t>
            </a:r>
            <a:br>
              <a:rPr lang="ru-RU" altLang="ru-RU" sz="2700" dirty="0">
                <a:latin typeface="Proxima Nova"/>
                <a:ea typeface="Proxima Nova"/>
                <a:cs typeface="Proxima Nova"/>
              </a:rPr>
            </a:br>
            <a:endParaRPr lang="ru-RU" altLang="ru-RU" sz="2700" dirty="0">
              <a:solidFill>
                <a:srgbClr val="C00000"/>
              </a:solidFill>
              <a:latin typeface="Proxima Nova"/>
              <a:ea typeface="Proxima Nova"/>
              <a:cs typeface="Proxima Nova"/>
            </a:endParaRPr>
          </a:p>
        </p:txBody>
      </p:sp>
      <p:sp>
        <p:nvSpPr>
          <p:cNvPr id="2" name="Прямоугольник 1">
            <a:extLst>
              <a:ext uri="{FF2B5EF4-FFF2-40B4-BE49-F238E27FC236}">
                <a16:creationId xmlns:a16="http://schemas.microsoft.com/office/drawing/2014/main" id="{92EFDC43-4302-4483-AFBE-5DEC01853215}"/>
              </a:ext>
            </a:extLst>
          </p:cNvPr>
          <p:cNvSpPr/>
          <p:nvPr/>
        </p:nvSpPr>
        <p:spPr>
          <a:xfrm>
            <a:off x="970129" y="1606154"/>
            <a:ext cx="5958408"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Подотчетное лицо обязано в срок, установленный руководителем юридического лица, индивидуальным предпринимателем, предъявить главному бухгалтеру или бухгалтеру (при их отсутствии - руководителю) авансовый отчет с прилагаемыми подтверждающими документами. Проверка авансового отчета главным бухгалтером или бухгалтером (при их отсутствии - руководителем), его утверждение руководителем и окончательный расчет по авансовому отчету осуществляются в срок, установленный руководителем.</a:t>
            </a:r>
          </a:p>
        </p:txBody>
      </p:sp>
    </p:spTree>
    <p:extLst>
      <p:ext uri="{BB962C8B-B14F-4D97-AF65-F5344CB8AC3E}">
        <p14:creationId xmlns:p14="http://schemas.microsoft.com/office/powerpoint/2010/main" val="2174921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195487"/>
            <a:ext cx="8301608" cy="792087"/>
          </a:xfrm>
          <a:solidFill>
            <a:schemeClr val="bg1"/>
          </a:solidFill>
          <a:ln>
            <a:solidFill>
              <a:schemeClr val="tx1"/>
            </a:solidFill>
            <a:miter lim="800000"/>
            <a:headEnd/>
            <a:tailEnd/>
          </a:ln>
        </p:spPr>
        <p:txBody>
          <a:bodyPr/>
          <a:lstStyle/>
          <a:p>
            <a:br>
              <a:rPr lang="ru-RU" altLang="ru-RU" sz="2500" b="1" i="1" dirty="0">
                <a:latin typeface="Times New Roman" pitchFamily="18" charset="0"/>
              </a:rPr>
            </a:br>
            <a:br>
              <a:rPr lang="ru-RU" altLang="ru-RU" sz="2500" b="1" i="1" dirty="0">
                <a:latin typeface="Times New Roman" pitchFamily="18" charset="0"/>
              </a:rPr>
            </a:br>
            <a:r>
              <a:rPr lang="ru-RU" altLang="ru-RU" sz="2500" b="1" i="1" dirty="0">
                <a:latin typeface="Times New Roman" pitchFamily="18" charset="0"/>
              </a:rPr>
              <a:t>ПРИМЕР</a:t>
            </a:r>
            <a:br>
              <a:rPr lang="ru-RU" altLang="ru-RU" sz="2500" b="1" i="1" dirty="0">
                <a:latin typeface="Times New Roman" pitchFamily="18" charset="0"/>
              </a:rPr>
            </a:br>
            <a:r>
              <a:rPr lang="ru-RU" altLang="ru-RU" sz="2500" b="1" i="1" dirty="0">
                <a:latin typeface="Times New Roman" pitchFamily="18" charset="0"/>
              </a:rPr>
              <a:t>расчета продолжительности командировки</a:t>
            </a:r>
            <a:br>
              <a:rPr lang="ru-RU" altLang="ru-RU" sz="3900" b="1" i="1" dirty="0">
                <a:latin typeface="Times New Roman" pitchFamily="18" charset="0"/>
              </a:rPr>
            </a:br>
            <a:endParaRPr lang="ru-RU" altLang="ru-RU" sz="3900" b="1" i="1" dirty="0">
              <a:latin typeface="Times New Roman" pitchFamily="18" charset="0"/>
            </a:endParaRPr>
          </a:p>
        </p:txBody>
      </p:sp>
      <p:sp>
        <p:nvSpPr>
          <p:cNvPr id="14339" name="Rectangle 3"/>
          <p:cNvSpPr>
            <a:spLocks noGrp="1" noChangeArrowheads="1"/>
          </p:cNvSpPr>
          <p:nvPr>
            <p:ph type="body" idx="1"/>
          </p:nvPr>
        </p:nvSpPr>
        <p:spPr>
          <a:xfrm>
            <a:off x="179512" y="951310"/>
            <a:ext cx="8507288" cy="3996704"/>
          </a:xfrm>
          <a:solidFill>
            <a:schemeClr val="bg1"/>
          </a:solidFill>
          <a:ln>
            <a:solidFill>
              <a:schemeClr val="tx1"/>
            </a:solidFill>
            <a:miter lim="800000"/>
            <a:headEnd/>
            <a:tailEnd/>
          </a:ln>
        </p:spPr>
        <p:txBody>
          <a:bodyPr/>
          <a:lstStyle/>
          <a:p>
            <a:pPr>
              <a:lnSpc>
                <a:spcPct val="80000"/>
              </a:lnSpc>
              <a:buFont typeface="Wingdings" pitchFamily="2" charset="2"/>
              <a:buNone/>
            </a:pPr>
            <a:r>
              <a:rPr lang="ru-RU" altLang="ru-RU" sz="1600" b="1" dirty="0">
                <a:latin typeface="Times New Roman" pitchFamily="18" charset="0"/>
              </a:rPr>
              <a:t>Работник добирается до места командировки и обратно к месту постоянной работы самолетом.</a:t>
            </a:r>
          </a:p>
          <a:p>
            <a:pPr>
              <a:lnSpc>
                <a:spcPct val="80000"/>
              </a:lnSpc>
              <a:buFont typeface="Wingdings" pitchFamily="2" charset="2"/>
              <a:buNone/>
            </a:pPr>
            <a:r>
              <a:rPr lang="ru-RU" altLang="ru-RU" sz="1600" b="1" dirty="0">
                <a:latin typeface="Times New Roman" pitchFamily="18" charset="0"/>
              </a:rPr>
              <a:t>Время вылета самолета при отправлении в командировку - 20 июля в 0 часов 10 минут, время прибытия самолета при возвращении из командировки - 24 июля в 23 часа 30 </a:t>
            </a:r>
            <a:r>
              <a:rPr lang="ru-RU" altLang="ru-RU" sz="1600" b="1" dirty="0" err="1">
                <a:latin typeface="Times New Roman" pitchFamily="18" charset="0"/>
              </a:rPr>
              <a:t>минут.Время</a:t>
            </a:r>
            <a:r>
              <a:rPr lang="ru-RU" altLang="ru-RU" sz="1600" b="1" dirty="0">
                <a:latin typeface="Times New Roman" pitchFamily="18" charset="0"/>
              </a:rPr>
              <a:t> в пути до аэропорта, расположенного за чертой города, составляет 1,5 часа.</a:t>
            </a:r>
          </a:p>
          <a:p>
            <a:pPr>
              <a:lnSpc>
                <a:spcPct val="80000"/>
              </a:lnSpc>
              <a:buFont typeface="Wingdings" pitchFamily="2" charset="2"/>
              <a:buNone/>
            </a:pPr>
            <a:r>
              <a:rPr lang="ru-RU" altLang="ru-RU" sz="1600" b="1" dirty="0">
                <a:latin typeface="Times New Roman" pitchFamily="18" charset="0"/>
              </a:rPr>
              <a:t>Необходимо рассчитать количество дней, за которые работнику полагаются суточные.</a:t>
            </a:r>
          </a:p>
          <a:p>
            <a:pPr>
              <a:lnSpc>
                <a:spcPct val="80000"/>
              </a:lnSpc>
              <a:buFont typeface="Wingdings" pitchFamily="2" charset="2"/>
              <a:buNone/>
            </a:pPr>
            <a:r>
              <a:rPr lang="ru-RU" altLang="ru-RU" sz="1600" b="1" i="1" u="sng" dirty="0">
                <a:latin typeface="Times New Roman" pitchFamily="18" charset="0"/>
              </a:rPr>
              <a:t>Решение:</a:t>
            </a:r>
            <a:endParaRPr lang="ru-RU" altLang="ru-RU" sz="1600" i="1" u="sng" dirty="0">
              <a:latin typeface="Times New Roman" pitchFamily="18" charset="0"/>
            </a:endParaRPr>
          </a:p>
          <a:p>
            <a:pPr>
              <a:lnSpc>
                <a:spcPct val="80000"/>
              </a:lnSpc>
              <a:buFont typeface="Wingdings" pitchFamily="2" charset="2"/>
              <a:buNone/>
            </a:pPr>
            <a:r>
              <a:rPr lang="ru-RU" altLang="ru-RU" sz="1600" dirty="0">
                <a:latin typeface="Times New Roman" pitchFamily="18" charset="0"/>
              </a:rPr>
              <a:t>Регистрация пассажиров заканчивается за 40 минут до вылета самолета.</a:t>
            </a:r>
          </a:p>
          <a:p>
            <a:pPr>
              <a:lnSpc>
                <a:spcPct val="80000"/>
              </a:lnSpc>
              <a:buFont typeface="Wingdings" pitchFamily="2" charset="2"/>
              <a:buNone/>
            </a:pPr>
            <a:r>
              <a:rPr lang="ru-RU" altLang="ru-RU" sz="1600" dirty="0">
                <a:latin typeface="Times New Roman" pitchFamily="18" charset="0"/>
              </a:rPr>
              <a:t>Таким образом, чтобы успеть вовремя на регистрацию, работник должен выехать из города не позднее 22 часов 19 июля. Следовательно, в данном случае первым днем командировки является 19 июля.</a:t>
            </a:r>
          </a:p>
          <a:p>
            <a:pPr>
              <a:lnSpc>
                <a:spcPct val="80000"/>
              </a:lnSpc>
              <a:buFont typeface="Wingdings" pitchFamily="2" charset="2"/>
              <a:buNone/>
            </a:pPr>
            <a:r>
              <a:rPr lang="ru-RU" altLang="ru-RU" sz="1600" dirty="0">
                <a:latin typeface="Times New Roman" pitchFamily="18" charset="0"/>
              </a:rPr>
              <a:t>Чтобы после прибытия самолета добраться до города, работнику потребуется 1,5 часа. С учетом времени прибытия самолета в городе работник окажется не ранее 1 часа 25 июля. Значит, последним днем командировки в рассматриваемой ситуации будет 25 июля.</a:t>
            </a:r>
          </a:p>
          <a:p>
            <a:pPr>
              <a:lnSpc>
                <a:spcPct val="80000"/>
              </a:lnSpc>
              <a:buFont typeface="Wingdings" pitchFamily="2" charset="2"/>
              <a:buNone/>
            </a:pPr>
            <a:r>
              <a:rPr lang="ru-RU" altLang="ru-RU" sz="1600" b="1" i="1" dirty="0">
                <a:latin typeface="Times New Roman" pitchFamily="18" charset="0"/>
              </a:rPr>
              <a:t>Поэтому суточные работнику должны быть выплачены за 7 дней (с 19 июля по 25 июля).</a:t>
            </a:r>
          </a:p>
        </p:txBody>
      </p:sp>
    </p:spTree>
    <p:extLst>
      <p:ext uri="{BB962C8B-B14F-4D97-AF65-F5344CB8AC3E}">
        <p14:creationId xmlns:p14="http://schemas.microsoft.com/office/powerpoint/2010/main" val="3720099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8105776" y="4904185"/>
            <a:ext cx="735013"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p>
            <a:pPr marL="0" marR="0" lvl="0" indent="0" algn="ctr" defTabSz="914239" rtl="0" eaLnBrk="1" fontAlgn="auto" latinLnBrk="0" hangingPunct="1">
              <a:lnSpc>
                <a:spcPct val="100000"/>
              </a:lnSpc>
              <a:spcBef>
                <a:spcPts val="0"/>
              </a:spcBef>
              <a:spcAft>
                <a:spcPts val="0"/>
              </a:spcAft>
              <a:buClrTx/>
              <a:buSzTx/>
              <a:buFontTx/>
              <a:buNone/>
              <a:tabLst/>
              <a:defRPr/>
            </a:pPr>
            <a:fld id="{18D22B7C-BDC5-4836-A980-F75BFA6CC887}" type="slidenum">
              <a:rPr kumimoji="0" lang="ru-RU" sz="1200" b="0" i="0" u="none" strike="noStrike" kern="1200" cap="none" spc="0" normalizeH="0" baseline="0" noProof="0">
                <a:ln>
                  <a:noFill/>
                </a:ln>
                <a:solidFill>
                  <a:srgbClr val="9BBB59"/>
                </a:solidFill>
                <a:effectLst/>
                <a:uLnTx/>
                <a:uFillTx/>
                <a:latin typeface="Arial"/>
                <a:ea typeface="+mn-ea"/>
                <a:cs typeface="+mn-cs"/>
              </a:rPr>
              <a:pPr marL="0" marR="0" lvl="0" indent="0" algn="ctr" defTabSz="914239" rtl="0" eaLnBrk="1" fontAlgn="auto" latinLnBrk="0" hangingPunct="1">
                <a:lnSpc>
                  <a:spcPct val="100000"/>
                </a:lnSpc>
                <a:spcBef>
                  <a:spcPts val="0"/>
                </a:spcBef>
                <a:spcAft>
                  <a:spcPts val="0"/>
                </a:spcAft>
                <a:buClrTx/>
                <a:buSzTx/>
                <a:buFontTx/>
                <a:buNone/>
                <a:tabLst/>
                <a:defRPr/>
              </a:pPr>
              <a:t>51</a:t>
            </a:fld>
            <a:endParaRPr kumimoji="0" lang="ru-RU" sz="1200" b="0" i="0" u="none" strike="noStrike" kern="1200" cap="none" spc="0" normalizeH="0" baseline="0" noProof="0" dirty="0">
              <a:ln>
                <a:noFill/>
              </a:ln>
              <a:solidFill>
                <a:srgbClr val="9BBB59"/>
              </a:solidFill>
              <a:effectLst/>
              <a:uLnTx/>
              <a:uFillTx/>
              <a:latin typeface="Arial"/>
              <a:ea typeface="+mn-ea"/>
              <a:cs typeface="+mn-cs"/>
            </a:endParaRPr>
          </a:p>
        </p:txBody>
      </p:sp>
      <p:sp>
        <p:nvSpPr>
          <p:cNvPr id="15364" name="Rectangle 6"/>
          <p:cNvSpPr>
            <a:spLocks noGrp="1" noChangeArrowheads="1"/>
          </p:cNvSpPr>
          <p:nvPr>
            <p:ph type="body" idx="1"/>
          </p:nvPr>
        </p:nvSpPr>
        <p:spPr>
          <a:xfrm>
            <a:off x="457200" y="465535"/>
            <a:ext cx="8229600" cy="4129088"/>
          </a:xfrm>
          <a:solidFill>
            <a:schemeClr val="bg1"/>
          </a:solidFill>
          <a:ln>
            <a:solidFill>
              <a:srgbClr val="0000FF"/>
            </a:solidFill>
            <a:miter lim="800000"/>
            <a:headEnd/>
            <a:tailEnd/>
          </a:ln>
        </p:spPr>
        <p:txBody>
          <a:bodyPr/>
          <a:lstStyle/>
          <a:p>
            <a:pPr>
              <a:lnSpc>
                <a:spcPct val="80000"/>
              </a:lnSpc>
              <a:buFont typeface="Wingdings" pitchFamily="2" charset="2"/>
              <a:buNone/>
            </a:pPr>
            <a:r>
              <a:rPr lang="ru-RU" altLang="ru-RU" sz="2400" dirty="0">
                <a:latin typeface="Times New Roman" pitchFamily="18" charset="0"/>
              </a:rPr>
              <a:t>     </a:t>
            </a:r>
            <a:r>
              <a:rPr lang="ru-RU" altLang="ru-RU" sz="2400" b="1" dirty="0">
                <a:latin typeface="Times New Roman" pitchFamily="18" charset="0"/>
              </a:rPr>
              <a:t>ПРИМЕР:</a:t>
            </a:r>
          </a:p>
          <a:p>
            <a:pPr>
              <a:lnSpc>
                <a:spcPct val="80000"/>
              </a:lnSpc>
              <a:buFont typeface="Wingdings" pitchFamily="2" charset="2"/>
              <a:buNone/>
            </a:pPr>
            <a:r>
              <a:rPr lang="ru-RU" altLang="ru-RU" sz="2400" dirty="0">
                <a:latin typeface="Times New Roman" pitchFamily="18" charset="0"/>
              </a:rPr>
              <a:t>     Работник из Самары, направляется в командировку в Москву. Отправление поезда из Самары - 30.05.2020 в 00.05. Из командировки сотрудник вернется также на поезде, который прибудет в Самару 07.06.2020 в 23.55.</a:t>
            </a:r>
          </a:p>
          <a:p>
            <a:pPr>
              <a:lnSpc>
                <a:spcPct val="80000"/>
              </a:lnSpc>
              <a:buFont typeface="Wingdings" pitchFamily="2" charset="2"/>
              <a:buNone/>
            </a:pPr>
            <a:r>
              <a:rPr lang="ru-RU" altLang="ru-RU" sz="2400" dirty="0">
                <a:latin typeface="Times New Roman" pitchFamily="18" charset="0"/>
              </a:rPr>
              <a:t>     В данном случае днем отъезда в командировку считаются текущие сутки (30.05.2020). Днем приезда из командировки будет 07.06.2020.</a:t>
            </a:r>
          </a:p>
          <a:p>
            <a:pPr>
              <a:lnSpc>
                <a:spcPct val="80000"/>
              </a:lnSpc>
              <a:buFont typeface="Wingdings" pitchFamily="2" charset="2"/>
              <a:buNone/>
            </a:pPr>
            <a:r>
              <a:rPr lang="ru-RU" altLang="ru-RU" sz="2400" dirty="0">
                <a:latin typeface="Times New Roman" pitchFamily="18" charset="0"/>
              </a:rPr>
              <a:t>     Срок командировки 9 календарных дней.</a:t>
            </a:r>
          </a:p>
        </p:txBody>
      </p:sp>
      <p:sp>
        <p:nvSpPr>
          <p:cNvPr id="15365" name="Slide Number Placeholder 6"/>
          <p:cNvSpPr txBox="1">
            <a:spLocks noGrp="1"/>
          </p:cNvSpPr>
          <p:nvPr/>
        </p:nvSpPr>
        <p:spPr bwMode="auto">
          <a:xfrm>
            <a:off x="8383588" y="4672013"/>
            <a:ext cx="736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96DDE2AD-1DBB-4201-BBD4-8FAD324BD8DB}" type="slidenum">
              <a:rPr kumimoji="0" lang="ru-RU" altLang="ru-RU" sz="1500" b="1" i="0" u="none" strike="noStrike" kern="1200" cap="none" spc="0" normalizeH="0" baseline="0" noProof="0">
                <a:ln>
                  <a:noFill/>
                </a:ln>
                <a:solidFill>
                  <a:srgbClr val="ADD054"/>
                </a:solidFill>
                <a:effectLst/>
                <a:uLnTx/>
                <a:uFillTx/>
                <a:latin typeface="FranklinGothicBookCondC"/>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51</a:t>
            </a:fld>
            <a:endParaRPr kumimoji="0" lang="ru-RU" altLang="ru-RU" sz="1500" b="1" i="0" u="none" strike="noStrike" kern="1200" cap="none" spc="0" normalizeH="0" baseline="0" noProof="0">
              <a:ln>
                <a:noFill/>
              </a:ln>
              <a:solidFill>
                <a:srgbClr val="ADD054"/>
              </a:solidFill>
              <a:effectLst/>
              <a:uLnTx/>
              <a:uFillTx/>
              <a:latin typeface="FranklinGothicBookCondC"/>
              <a:ea typeface="+mn-ea"/>
              <a:cs typeface="+mn-cs"/>
            </a:endParaRPr>
          </a:p>
        </p:txBody>
      </p:sp>
      <p:sp>
        <p:nvSpPr>
          <p:cNvPr id="15366" name="Footer Placeholder 4"/>
          <p:cNvSpPr txBox="1">
            <a:spLocks noGrp="1"/>
          </p:cNvSpPr>
          <p:nvPr/>
        </p:nvSpPr>
        <p:spPr bwMode="auto">
          <a:xfrm>
            <a:off x="1466850" y="4945857"/>
            <a:ext cx="6769100" cy="19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ru-RU" altLang="ru-RU" sz="1400" b="0" i="0" u="none" strike="noStrike" kern="1200" cap="none" spc="0" normalizeH="0" baseline="0" noProof="0">
              <a:ln>
                <a:noFill/>
              </a:ln>
              <a:solidFill>
                <a:prstClr val="white"/>
              </a:solidFill>
              <a:effectLst/>
              <a:uLnTx/>
              <a:uFillTx/>
              <a:latin typeface="Franklin Gothic Demi" pitchFamily="34" charset="0"/>
              <a:ea typeface="+mn-ea"/>
              <a:cs typeface="+mn-cs"/>
            </a:endParaRPr>
          </a:p>
        </p:txBody>
      </p:sp>
    </p:spTree>
    <p:extLst>
      <p:ext uri="{BB962C8B-B14F-4D97-AF65-F5344CB8AC3E}">
        <p14:creationId xmlns:p14="http://schemas.microsoft.com/office/powerpoint/2010/main" val="6404857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8105776" y="4904185"/>
            <a:ext cx="735013"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p>
            <a:pPr marL="0" marR="0" lvl="0" indent="0" algn="ctr" defTabSz="914239" rtl="0" eaLnBrk="1" fontAlgn="auto" latinLnBrk="0" hangingPunct="1">
              <a:lnSpc>
                <a:spcPct val="100000"/>
              </a:lnSpc>
              <a:spcBef>
                <a:spcPts val="0"/>
              </a:spcBef>
              <a:spcAft>
                <a:spcPts val="0"/>
              </a:spcAft>
              <a:buClrTx/>
              <a:buSzTx/>
              <a:buFontTx/>
              <a:buNone/>
              <a:tabLst/>
              <a:defRPr/>
            </a:pPr>
            <a:fld id="{E74CFFC1-5C57-4EDA-BD09-22775964EACC}" type="slidenum">
              <a:rPr kumimoji="0" lang="ru-RU" sz="1200" b="0" i="0" u="none" strike="noStrike" kern="1200" cap="none" spc="0" normalizeH="0" baseline="0" noProof="0">
                <a:ln>
                  <a:noFill/>
                </a:ln>
                <a:solidFill>
                  <a:srgbClr val="9BBB59"/>
                </a:solidFill>
                <a:effectLst/>
                <a:uLnTx/>
                <a:uFillTx/>
                <a:latin typeface="Arial"/>
                <a:ea typeface="+mn-ea"/>
                <a:cs typeface="+mn-cs"/>
              </a:rPr>
              <a:pPr marL="0" marR="0" lvl="0" indent="0" algn="ctr" defTabSz="914239" rtl="0" eaLnBrk="1" fontAlgn="auto" latinLnBrk="0" hangingPunct="1">
                <a:lnSpc>
                  <a:spcPct val="100000"/>
                </a:lnSpc>
                <a:spcBef>
                  <a:spcPts val="0"/>
                </a:spcBef>
                <a:spcAft>
                  <a:spcPts val="0"/>
                </a:spcAft>
                <a:buClrTx/>
                <a:buSzTx/>
                <a:buFontTx/>
                <a:buNone/>
                <a:tabLst/>
                <a:defRPr/>
              </a:pPr>
              <a:t>52</a:t>
            </a:fld>
            <a:endParaRPr kumimoji="0" lang="ru-RU" sz="1200" b="0" i="0" u="none" strike="noStrike" kern="1200" cap="none" spc="0" normalizeH="0" baseline="0" noProof="0" dirty="0">
              <a:ln>
                <a:noFill/>
              </a:ln>
              <a:solidFill>
                <a:srgbClr val="9BBB59"/>
              </a:solidFill>
              <a:effectLst/>
              <a:uLnTx/>
              <a:uFillTx/>
              <a:latin typeface="Arial"/>
              <a:ea typeface="+mn-ea"/>
              <a:cs typeface="+mn-cs"/>
            </a:endParaRPr>
          </a:p>
        </p:txBody>
      </p:sp>
      <p:sp>
        <p:nvSpPr>
          <p:cNvPr id="16387" name="Rectangle 7"/>
          <p:cNvSpPr>
            <a:spLocks noGrp="1" noChangeArrowheads="1"/>
          </p:cNvSpPr>
          <p:nvPr>
            <p:ph type="body" idx="1"/>
          </p:nvPr>
        </p:nvSpPr>
        <p:spPr>
          <a:xfrm>
            <a:off x="323528" y="555526"/>
            <a:ext cx="8229600" cy="3816424"/>
          </a:xfrm>
          <a:solidFill>
            <a:schemeClr val="bg1"/>
          </a:solidFill>
          <a:ln>
            <a:solidFill>
              <a:srgbClr val="0000FF"/>
            </a:solidFill>
            <a:miter lim="800000"/>
            <a:headEnd/>
            <a:tailEnd/>
          </a:ln>
        </p:spPr>
        <p:txBody>
          <a:bodyPr/>
          <a:lstStyle/>
          <a:p>
            <a:pPr algn="just">
              <a:lnSpc>
                <a:spcPct val="80000"/>
              </a:lnSpc>
              <a:buFont typeface="Wingdings" pitchFamily="2" charset="2"/>
              <a:buNone/>
            </a:pPr>
            <a:r>
              <a:rPr lang="ru-RU" altLang="ru-RU" sz="1000" dirty="0"/>
              <a:t>     </a:t>
            </a:r>
            <a:r>
              <a:rPr lang="ru-RU" altLang="ru-RU" sz="1600" b="1" dirty="0">
                <a:latin typeface="Times New Roman" pitchFamily="18" charset="0"/>
              </a:rPr>
              <a:t>Оплата труда работника в случае привлечения его к работе в выходные или нерабочие праздничные дни производится в соответствии с трудовым </a:t>
            </a:r>
            <a:r>
              <a:rPr lang="ru-RU" altLang="ru-RU" sz="1600" b="1" dirty="0">
                <a:latin typeface="Times New Roman" pitchFamily="18" charset="0"/>
                <a:hlinkClick r:id="rId3"/>
              </a:rPr>
              <a:t>законодательством</a:t>
            </a:r>
            <a:r>
              <a:rPr lang="ru-RU" altLang="ru-RU" sz="1600" b="1" dirty="0">
                <a:latin typeface="Times New Roman" pitchFamily="18" charset="0"/>
              </a:rPr>
              <a:t> Российской Федерации (п.5 </a:t>
            </a:r>
            <a:r>
              <a:rPr lang="ru-RU" altLang="ru-RU" sz="1600" b="1" dirty="0" err="1">
                <a:latin typeface="Times New Roman" pitchFamily="18" charset="0"/>
              </a:rPr>
              <a:t>Постновления</a:t>
            </a:r>
            <a:r>
              <a:rPr lang="ru-RU" altLang="ru-RU" sz="1600" b="1" dirty="0">
                <a:latin typeface="Times New Roman" pitchFamily="18" charset="0"/>
              </a:rPr>
              <a:t> №749). </a:t>
            </a:r>
          </a:p>
          <a:p>
            <a:pPr algn="just">
              <a:lnSpc>
                <a:spcPct val="80000"/>
              </a:lnSpc>
              <a:buFont typeface="Wingdings" pitchFamily="2" charset="2"/>
              <a:buNone/>
            </a:pPr>
            <a:endParaRPr lang="ru-RU" altLang="ru-RU" sz="1600" b="1" dirty="0">
              <a:latin typeface="Times New Roman" pitchFamily="18" charset="0"/>
            </a:endParaRPr>
          </a:p>
          <a:p>
            <a:pPr algn="just">
              <a:lnSpc>
                <a:spcPct val="80000"/>
              </a:lnSpc>
              <a:buFont typeface="Wingdings" pitchFamily="2" charset="2"/>
              <a:buNone/>
            </a:pPr>
            <a:r>
              <a:rPr lang="ru-RU" altLang="ru-RU" sz="1600" dirty="0">
                <a:latin typeface="Times New Roman" pitchFamily="18" charset="0"/>
              </a:rPr>
              <a:t>Работа в выходной или нерабочий праздничный день оплачивается не менее чем в двойном размере (ч. 1 ст. 153 ТК РФ). Поскольку время нахождения работника в пути в выходной день или нерабочий праздничный день при командировке относится к случаям привлечения работника к работе в выходные или нерабочие праздничные дни, оплата его труда должна производиться в соответствии со ст. 153 ТК РФ не менее чем в двойном размере </a:t>
            </a:r>
            <a:r>
              <a:rPr lang="ru-RU" altLang="ru-RU" sz="1600" b="1" dirty="0">
                <a:latin typeface="Times New Roman" pitchFamily="18" charset="0"/>
              </a:rPr>
              <a:t>(Письмо Минтруда России от 21.02.2020 N 14-1/ООГ-1110).</a:t>
            </a:r>
          </a:p>
          <a:p>
            <a:pPr algn="just">
              <a:lnSpc>
                <a:spcPct val="80000"/>
              </a:lnSpc>
              <a:buFont typeface="Wingdings" pitchFamily="2" charset="2"/>
              <a:buNone/>
            </a:pPr>
            <a:r>
              <a:rPr lang="ru-RU" altLang="ru-RU" sz="1600" dirty="0">
                <a:latin typeface="Times New Roman" pitchFamily="18" charset="0"/>
              </a:rPr>
              <a:t>В соответствии с ч. 3 ст. 153 ТК РФ оплата в повышенном размере производится всем работникам за часы, фактически отработанные в выходной или нерабочий праздничный день. Если на выходной или нерабочий праздничный день приходится часть рабочего дня (смены), в повышенном размере оплачиваются часы, фактически отработанные в выходной или нерабочий праздничный день (от 0 часов до 24 часов).</a:t>
            </a:r>
          </a:p>
          <a:p>
            <a:pPr algn="just">
              <a:lnSpc>
                <a:spcPct val="80000"/>
              </a:lnSpc>
              <a:buFont typeface="Wingdings" pitchFamily="2" charset="2"/>
              <a:buNone/>
            </a:pPr>
            <a:r>
              <a:rPr lang="ru-RU" altLang="ru-RU" sz="1600" dirty="0">
                <a:latin typeface="Times New Roman" pitchFamily="18" charset="0"/>
              </a:rPr>
              <a:t>Следовательно, в случае возвращения работника из командировки в середине выходного дня в повышенном размере оплачивается только то количество часов работы в выходной день, в которые работник фактически находился в пути из командировки.</a:t>
            </a:r>
          </a:p>
          <a:p>
            <a:pPr algn="just">
              <a:lnSpc>
                <a:spcPct val="80000"/>
              </a:lnSpc>
              <a:buFont typeface="Wingdings" pitchFamily="2" charset="2"/>
              <a:buNone/>
            </a:pPr>
            <a:endParaRPr lang="ru-RU" altLang="ru-RU" sz="1800" i="1" dirty="0">
              <a:latin typeface="Times New Roman" pitchFamily="18" charset="0"/>
            </a:endParaRPr>
          </a:p>
          <a:p>
            <a:pPr>
              <a:lnSpc>
                <a:spcPct val="80000"/>
              </a:lnSpc>
            </a:pPr>
            <a:endParaRPr lang="ru-RU" altLang="ru-RU" sz="1800" dirty="0">
              <a:latin typeface="Times New Roman" pitchFamily="18" charset="0"/>
            </a:endParaRPr>
          </a:p>
        </p:txBody>
      </p:sp>
      <p:sp>
        <p:nvSpPr>
          <p:cNvPr id="16388" name="Slide Number Placeholder 6"/>
          <p:cNvSpPr txBox="1">
            <a:spLocks noGrp="1"/>
          </p:cNvSpPr>
          <p:nvPr/>
        </p:nvSpPr>
        <p:spPr bwMode="auto">
          <a:xfrm>
            <a:off x="8383588" y="4672013"/>
            <a:ext cx="736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4C7AF34-5754-4859-AC25-E486836B5C87}" type="slidenum">
              <a:rPr kumimoji="0" lang="ru-RU" altLang="ru-RU" sz="1500" b="1" i="0" u="none" strike="noStrike" kern="1200" cap="none" spc="0" normalizeH="0" baseline="0" noProof="0">
                <a:ln>
                  <a:noFill/>
                </a:ln>
                <a:solidFill>
                  <a:srgbClr val="ADD054"/>
                </a:solidFill>
                <a:effectLst/>
                <a:uLnTx/>
                <a:uFillTx/>
                <a:latin typeface="FranklinGothicBookCondC"/>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52</a:t>
            </a:fld>
            <a:endParaRPr kumimoji="0" lang="ru-RU" altLang="ru-RU" sz="1500" b="1" i="0" u="none" strike="noStrike" kern="1200" cap="none" spc="0" normalizeH="0" baseline="0" noProof="0">
              <a:ln>
                <a:noFill/>
              </a:ln>
              <a:solidFill>
                <a:srgbClr val="ADD054"/>
              </a:solidFill>
              <a:effectLst/>
              <a:uLnTx/>
              <a:uFillTx/>
              <a:latin typeface="FranklinGothicBookCondC"/>
              <a:ea typeface="+mn-ea"/>
              <a:cs typeface="+mn-cs"/>
            </a:endParaRPr>
          </a:p>
        </p:txBody>
      </p:sp>
      <p:sp>
        <p:nvSpPr>
          <p:cNvPr id="16389" name="Footer Placeholder 4"/>
          <p:cNvSpPr txBox="1">
            <a:spLocks noGrp="1"/>
          </p:cNvSpPr>
          <p:nvPr/>
        </p:nvSpPr>
        <p:spPr bwMode="auto">
          <a:xfrm>
            <a:off x="1466850" y="4945857"/>
            <a:ext cx="6769100" cy="19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ru-RU" altLang="ru-RU" sz="1400" b="0" i="0" u="none" strike="noStrike" kern="1200" cap="none" spc="0" normalizeH="0" baseline="0" noProof="0">
              <a:ln>
                <a:noFill/>
              </a:ln>
              <a:solidFill>
                <a:prstClr val="white"/>
              </a:solidFill>
              <a:effectLst/>
              <a:uLnTx/>
              <a:uFillTx/>
              <a:latin typeface="Franklin Gothic Demi" pitchFamily="34" charset="0"/>
              <a:ea typeface="+mn-ea"/>
              <a:cs typeface="+mn-cs"/>
            </a:endParaRPr>
          </a:p>
        </p:txBody>
      </p:sp>
    </p:spTree>
    <p:extLst>
      <p:ext uri="{BB962C8B-B14F-4D97-AF65-F5344CB8AC3E}">
        <p14:creationId xmlns:p14="http://schemas.microsoft.com/office/powerpoint/2010/main" val="2719714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850" y="208360"/>
            <a:ext cx="8362950" cy="516731"/>
          </a:xfrm>
          <a:solidFill>
            <a:schemeClr val="bg1"/>
          </a:solidFill>
          <a:ln>
            <a:solidFill>
              <a:schemeClr val="tx1"/>
            </a:solidFill>
            <a:miter lim="800000"/>
            <a:headEnd/>
            <a:tailEnd/>
          </a:ln>
        </p:spPr>
        <p:txBody>
          <a:bodyPr/>
          <a:lstStyle/>
          <a:p>
            <a:r>
              <a:rPr lang="ru-RU" altLang="ru-RU" sz="2100" b="1">
                <a:latin typeface="Times New Roman" pitchFamily="18" charset="0"/>
              </a:rPr>
              <a:t>Пример.</a:t>
            </a:r>
            <a:r>
              <a:rPr lang="ru-RU" altLang="ru-RU" sz="2100">
                <a:latin typeface="Times New Roman" pitchFamily="18" charset="0"/>
              </a:rPr>
              <a:t> Расчет оплаты за время командировки в выходной день</a:t>
            </a:r>
          </a:p>
        </p:txBody>
      </p:sp>
      <p:sp>
        <p:nvSpPr>
          <p:cNvPr id="17411" name="Rectangle 3"/>
          <p:cNvSpPr>
            <a:spLocks noGrp="1" noChangeArrowheads="1"/>
          </p:cNvSpPr>
          <p:nvPr>
            <p:ph type="body" idx="1"/>
          </p:nvPr>
        </p:nvSpPr>
        <p:spPr>
          <a:xfrm>
            <a:off x="323850" y="725091"/>
            <a:ext cx="8362950" cy="3862883"/>
          </a:xfrm>
          <a:solidFill>
            <a:schemeClr val="bg1"/>
          </a:solidFill>
          <a:ln>
            <a:solidFill>
              <a:schemeClr val="tx1"/>
            </a:solidFill>
            <a:miter lim="800000"/>
            <a:headEnd/>
            <a:tailEnd/>
          </a:ln>
        </p:spPr>
        <p:txBody>
          <a:bodyPr/>
          <a:lstStyle/>
          <a:p>
            <a:pPr>
              <a:lnSpc>
                <a:spcPct val="80000"/>
              </a:lnSpc>
            </a:pPr>
            <a:r>
              <a:rPr lang="ru-RU" altLang="ru-RU" sz="2100" dirty="0">
                <a:latin typeface="Times New Roman" pitchFamily="18" charset="0"/>
              </a:rPr>
              <a:t>Сотрудник ООО «Ромашка" Петров С.Н. направлен в командировку. День отъезда - 29 октября, день приезда - 4 ноября 2012 г. При этом 3 ноября у Петрова день отдыха. Месячный оклад работника - 20 000 руб., среднедневной заработок - 875,5 руб. Каков размер оплаты труда данного сотрудника за время командировки?</a:t>
            </a:r>
          </a:p>
          <a:p>
            <a:pPr>
              <a:lnSpc>
                <a:spcPct val="80000"/>
              </a:lnSpc>
              <a:buFont typeface="Wingdings" pitchFamily="2" charset="2"/>
              <a:buNone/>
            </a:pPr>
            <a:r>
              <a:rPr lang="ru-RU" altLang="ru-RU" sz="2100" dirty="0">
                <a:latin typeface="Times New Roman" pitchFamily="18" charset="0"/>
              </a:rPr>
              <a:t>Время нахождения сотрудника в командировке (включая время нахождения в пути) - 7 дней. Из них последний приходится на праздничный день, значит, он оплачивается в двойном размере исходя из оклада - 1904,76 руб. (20 000 руб. / 21 </a:t>
            </a:r>
            <a:r>
              <a:rPr lang="ru-RU" altLang="ru-RU" sz="2100" dirty="0" err="1">
                <a:latin typeface="Times New Roman" pitchFamily="18" charset="0"/>
              </a:rPr>
              <a:t>дн</a:t>
            </a:r>
            <a:r>
              <a:rPr lang="ru-RU" altLang="ru-RU" sz="2100" dirty="0">
                <a:latin typeface="Times New Roman" pitchFamily="18" charset="0"/>
              </a:rPr>
              <a:t>. x 2). Один день оплате не подлежит, так как это день отдыха. Остальные дни оплачиваются исходя из среднего заработка - 4377,5 руб. (875,5 руб. x 5 </a:t>
            </a:r>
            <a:r>
              <a:rPr lang="ru-RU" altLang="ru-RU" sz="2100" dirty="0" err="1">
                <a:latin typeface="Times New Roman" pitchFamily="18" charset="0"/>
              </a:rPr>
              <a:t>дн</a:t>
            </a:r>
            <a:r>
              <a:rPr lang="ru-RU" altLang="ru-RU" sz="2100" dirty="0">
                <a:latin typeface="Times New Roman" pitchFamily="18" charset="0"/>
              </a:rPr>
              <a:t>.).</a:t>
            </a:r>
          </a:p>
          <a:p>
            <a:pPr>
              <a:lnSpc>
                <a:spcPct val="80000"/>
              </a:lnSpc>
              <a:buFont typeface="Wingdings" pitchFamily="2" charset="2"/>
              <a:buNone/>
            </a:pPr>
            <a:r>
              <a:rPr lang="ru-RU" altLang="ru-RU" sz="2100" dirty="0">
                <a:latin typeface="Times New Roman" pitchFamily="18" charset="0"/>
              </a:rPr>
              <a:t>В результате за время командировки Петрову С.Н. будет начислена заработная плата в размере 6282,26 руб. (1904,76 + 4377,5).</a:t>
            </a:r>
          </a:p>
        </p:txBody>
      </p:sp>
    </p:spTree>
    <p:extLst>
      <p:ext uri="{BB962C8B-B14F-4D97-AF65-F5344CB8AC3E}">
        <p14:creationId xmlns:p14="http://schemas.microsoft.com/office/powerpoint/2010/main" val="3975514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158" y="123478"/>
            <a:ext cx="8373616" cy="504055"/>
          </a:xfrm>
          <a:ln>
            <a:headEnd/>
            <a:tailEnd/>
          </a:ln>
        </p:spPr>
        <p:style>
          <a:lnRef idx="2">
            <a:schemeClr val="dk1"/>
          </a:lnRef>
          <a:fillRef idx="1">
            <a:schemeClr val="lt1"/>
          </a:fillRef>
          <a:effectRef idx="0">
            <a:schemeClr val="dk1"/>
          </a:effectRef>
          <a:fontRef idx="minor">
            <a:schemeClr val="dk1"/>
          </a:fontRef>
        </p:style>
        <p:txBody>
          <a:bodyPr/>
          <a:lstStyle/>
          <a:p>
            <a:r>
              <a:rPr lang="ru-RU" altLang="ru-RU" sz="1800" dirty="0">
                <a:latin typeface="Times New Roman" pitchFamily="18" charset="0"/>
              </a:rPr>
              <a:t>Суточные при загранкомандировке.</a:t>
            </a:r>
          </a:p>
        </p:txBody>
      </p:sp>
      <p:sp>
        <p:nvSpPr>
          <p:cNvPr id="23555" name="Rectangle 3"/>
          <p:cNvSpPr>
            <a:spLocks noGrp="1" noChangeArrowheads="1"/>
          </p:cNvSpPr>
          <p:nvPr>
            <p:ph type="body" idx="1"/>
          </p:nvPr>
        </p:nvSpPr>
        <p:spPr>
          <a:xfrm>
            <a:off x="176158" y="699542"/>
            <a:ext cx="8510642" cy="3888431"/>
          </a:xfrm>
          <a:solidFill>
            <a:schemeClr val="bg1"/>
          </a:solidFill>
          <a:ln>
            <a:solidFill>
              <a:schemeClr val="tx1"/>
            </a:solidFill>
            <a:miter lim="800000"/>
            <a:headEnd/>
            <a:tailEnd/>
          </a:ln>
        </p:spPr>
        <p:txBody>
          <a:bodyPr/>
          <a:lstStyle/>
          <a:p>
            <a:pPr>
              <a:lnSpc>
                <a:spcPct val="80000"/>
              </a:lnSpc>
              <a:buFont typeface="Wingdings" pitchFamily="2" charset="2"/>
              <a:buNone/>
            </a:pPr>
            <a:r>
              <a:rPr lang="ru-RU" altLang="ru-RU" sz="1400" dirty="0">
                <a:latin typeface="Times New Roman" pitchFamily="18" charset="0"/>
              </a:rPr>
              <a:t>За время нахождения в пути работника, направляемого в командировку за пределы территории Российской Федерации, суточные выплачиваются:</a:t>
            </a:r>
          </a:p>
          <a:p>
            <a:pPr>
              <a:lnSpc>
                <a:spcPct val="80000"/>
              </a:lnSpc>
              <a:buFont typeface="Wingdings" pitchFamily="2" charset="2"/>
              <a:buNone/>
            </a:pPr>
            <a:r>
              <a:rPr lang="ru-RU" altLang="ru-RU" sz="1400" dirty="0">
                <a:latin typeface="Times New Roman" pitchFamily="18" charset="0"/>
              </a:rPr>
              <a:t>а) при проезде по территории Российской Федерации - в порядке и размерах, определяемых коллективным договором или локальным нормативным актом для командировок в пределах территории Российской Федерации;</a:t>
            </a:r>
          </a:p>
          <a:p>
            <a:pPr>
              <a:lnSpc>
                <a:spcPct val="80000"/>
              </a:lnSpc>
              <a:buFont typeface="Wingdings" pitchFamily="2" charset="2"/>
              <a:buNone/>
            </a:pPr>
            <a:r>
              <a:rPr lang="ru-RU" altLang="ru-RU" sz="1400" dirty="0">
                <a:latin typeface="Times New Roman" pitchFamily="18" charset="0"/>
              </a:rPr>
              <a:t>б) при проезде по территории иностранного государства - в порядке и размерах, определяемых коллективным договором или локальным нормативным актом для командировок на территории иностранных государств.</a:t>
            </a:r>
          </a:p>
          <a:p>
            <a:pPr>
              <a:lnSpc>
                <a:spcPct val="80000"/>
              </a:lnSpc>
              <a:buFont typeface="Wingdings" pitchFamily="2" charset="2"/>
              <a:buNone/>
            </a:pPr>
            <a:r>
              <a:rPr lang="ru-RU" altLang="ru-RU" sz="1400" dirty="0">
                <a:latin typeface="Times New Roman" pitchFamily="18" charset="0"/>
              </a:rPr>
              <a:t>При следовании работника с территории Российской Федерации дата пересечения государственной границы Российской Федерации включается в дни, за которые суточные выплачиваются в иностранной валюте, а при следовании на территорию Российской Федерации дата пересечения государственной границы Российской Федерации включается в дни, за которые суточные выплачиваются в рублях.</a:t>
            </a:r>
          </a:p>
          <a:p>
            <a:pPr>
              <a:lnSpc>
                <a:spcPct val="80000"/>
              </a:lnSpc>
              <a:buFont typeface="Wingdings" pitchFamily="2" charset="2"/>
              <a:buNone/>
            </a:pPr>
            <a:r>
              <a:rPr lang="ru-RU" altLang="ru-RU" sz="1400" dirty="0">
                <a:latin typeface="Times New Roman" pitchFamily="18" charset="0"/>
              </a:rPr>
              <a:t>Даты пересечения государственной границы Российской Федерации при следовании с территории Российской Федерации и на территорию Российской Федерации определяются по отметкам пограничных органов в паспорте.</a:t>
            </a:r>
          </a:p>
          <a:p>
            <a:pPr>
              <a:lnSpc>
                <a:spcPct val="80000"/>
              </a:lnSpc>
              <a:buFont typeface="Wingdings" pitchFamily="2" charset="2"/>
              <a:buNone/>
            </a:pPr>
            <a:r>
              <a:rPr lang="ru-RU" altLang="ru-RU" sz="1400" dirty="0">
                <a:latin typeface="Times New Roman" pitchFamily="18" charset="0"/>
              </a:rPr>
              <a:t>При направлении работника в командировку на территории 2 или более иностранных государств суточные за день пересечения границы между государствами выплачиваются в иностранной валюте по нормам, установленным для государства, в которое направляется работник.</a:t>
            </a:r>
          </a:p>
          <a:p>
            <a:pPr>
              <a:lnSpc>
                <a:spcPct val="80000"/>
              </a:lnSpc>
              <a:buFont typeface="Wingdings" pitchFamily="2" charset="2"/>
              <a:buNone/>
            </a:pPr>
            <a:endParaRPr lang="ru-RU" altLang="ru-RU" sz="1400" dirty="0">
              <a:latin typeface="Times New Roman" pitchFamily="18" charset="0"/>
            </a:endParaRPr>
          </a:p>
        </p:txBody>
      </p:sp>
    </p:spTree>
    <p:extLst>
      <p:ext uri="{BB962C8B-B14F-4D97-AF65-F5344CB8AC3E}">
        <p14:creationId xmlns:p14="http://schemas.microsoft.com/office/powerpoint/2010/main" val="945227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08360"/>
            <a:ext cx="8229600" cy="311944"/>
          </a:xfrm>
          <a:solidFill>
            <a:schemeClr val="bg1"/>
          </a:solidFill>
          <a:ln>
            <a:solidFill>
              <a:schemeClr val="tx1"/>
            </a:solidFill>
            <a:miter lim="800000"/>
            <a:headEnd/>
            <a:tailEnd/>
          </a:ln>
        </p:spPr>
        <p:txBody>
          <a:bodyPr/>
          <a:lstStyle/>
          <a:p>
            <a:r>
              <a:rPr lang="ru-RU" altLang="ru-RU" sz="2500">
                <a:latin typeface="Times New Roman" pitchFamily="18" charset="0"/>
              </a:rPr>
              <a:t>Пример при загранкомандировке.</a:t>
            </a:r>
          </a:p>
        </p:txBody>
      </p:sp>
      <p:sp>
        <p:nvSpPr>
          <p:cNvPr id="24579" name="Rectangle 3"/>
          <p:cNvSpPr>
            <a:spLocks noGrp="1" noChangeArrowheads="1"/>
          </p:cNvSpPr>
          <p:nvPr>
            <p:ph type="body" idx="1"/>
          </p:nvPr>
        </p:nvSpPr>
        <p:spPr>
          <a:xfrm>
            <a:off x="179512" y="681038"/>
            <a:ext cx="8507288" cy="4338984"/>
          </a:xfrm>
          <a:solidFill>
            <a:schemeClr val="bg1"/>
          </a:solidFill>
          <a:ln>
            <a:solidFill>
              <a:schemeClr val="tx1"/>
            </a:solidFill>
            <a:miter lim="800000"/>
            <a:headEnd/>
            <a:tailEnd/>
          </a:ln>
        </p:spPr>
        <p:txBody>
          <a:bodyPr/>
          <a:lstStyle/>
          <a:p>
            <a:pPr>
              <a:lnSpc>
                <a:spcPct val="80000"/>
              </a:lnSpc>
              <a:buFont typeface="Wingdings" pitchFamily="2" charset="2"/>
              <a:buNone/>
            </a:pPr>
            <a:r>
              <a:rPr lang="ru-RU" altLang="ru-RU" sz="1400" b="1" dirty="0">
                <a:latin typeface="Times New Roman" pitchFamily="18" charset="0"/>
              </a:rPr>
              <a:t>Работник направляется из Санкт-Петербурга в командировку в Токио (через Москву), а затем из Токио для дальнейшего выполнения служебного задания переезжает в Шанхай и в Новосибирск. Из Новосибирска рейсом в Санкт-Петербург он возвращается к месту жительства.</a:t>
            </a:r>
          </a:p>
          <a:p>
            <a:pPr>
              <a:lnSpc>
                <a:spcPct val="80000"/>
              </a:lnSpc>
              <a:buFont typeface="Wingdings" pitchFamily="2" charset="2"/>
              <a:buNone/>
            </a:pPr>
            <a:r>
              <a:rPr lang="ru-RU" altLang="ru-RU" sz="1400" dirty="0">
                <a:latin typeface="Times New Roman" pitchFamily="18" charset="0"/>
              </a:rPr>
              <a:t>По данным билетов и отметкам в заграничном паспорте работника можно составить следующий график его переездов:</a:t>
            </a:r>
          </a:p>
          <a:p>
            <a:pPr>
              <a:lnSpc>
                <a:spcPct val="80000"/>
              </a:lnSpc>
            </a:pPr>
            <a:r>
              <a:rPr lang="ru-RU" altLang="ru-RU" sz="1400" i="1" dirty="0">
                <a:latin typeface="Times New Roman" pitchFamily="18" charset="0"/>
              </a:rPr>
              <a:t>17 ноября - вылетел из Санкт-Петербурга в Москву и в этот же день прошел пограничный контроль для вылета в Японию;</a:t>
            </a:r>
          </a:p>
          <a:p>
            <a:pPr>
              <a:lnSpc>
                <a:spcPct val="80000"/>
              </a:lnSpc>
            </a:pPr>
            <a:r>
              <a:rPr lang="ru-RU" altLang="ru-RU" sz="1400" i="1" dirty="0">
                <a:latin typeface="Times New Roman" pitchFamily="18" charset="0"/>
              </a:rPr>
              <a:t>18 ноября - вылет в Токио;</a:t>
            </a:r>
          </a:p>
          <a:p>
            <a:pPr>
              <a:lnSpc>
                <a:spcPct val="80000"/>
              </a:lnSpc>
            </a:pPr>
            <a:r>
              <a:rPr lang="ru-RU" altLang="ru-RU" sz="1400" i="1" dirty="0">
                <a:latin typeface="Times New Roman" pitchFamily="18" charset="0"/>
              </a:rPr>
              <a:t>24 ноября - прошел пограничный контроль для вылета в Шанхай, вылет;</a:t>
            </a:r>
          </a:p>
          <a:p>
            <a:pPr>
              <a:lnSpc>
                <a:spcPct val="80000"/>
              </a:lnSpc>
            </a:pPr>
            <a:r>
              <a:rPr lang="ru-RU" altLang="ru-RU" sz="1400" i="1" dirty="0">
                <a:latin typeface="Times New Roman" pitchFamily="18" charset="0"/>
              </a:rPr>
              <a:t>29 ноября - прошел пограничный контроль для вылета в РФ, вылетел в Новосибирск;</a:t>
            </a:r>
          </a:p>
          <a:p>
            <a:pPr>
              <a:lnSpc>
                <a:spcPct val="80000"/>
              </a:lnSpc>
            </a:pPr>
            <a:r>
              <a:rPr lang="ru-RU" altLang="ru-RU" sz="1400" i="1" dirty="0">
                <a:latin typeface="Times New Roman" pitchFamily="18" charset="0"/>
              </a:rPr>
              <a:t>30 ноября - из-за разницы во времени и длительности перелета самолет приземлился в Новосибирске;</a:t>
            </a:r>
          </a:p>
          <a:p>
            <a:pPr>
              <a:lnSpc>
                <a:spcPct val="80000"/>
              </a:lnSpc>
            </a:pPr>
            <a:r>
              <a:rPr lang="ru-RU" altLang="ru-RU" sz="1400" i="1" dirty="0">
                <a:latin typeface="Times New Roman" pitchFamily="18" charset="0"/>
              </a:rPr>
              <a:t>2 декабря - вылетел в Санкт-Петербург, этой же датой прибыл к месту жительства.</a:t>
            </a:r>
          </a:p>
          <a:p>
            <a:pPr>
              <a:lnSpc>
                <a:spcPct val="80000"/>
              </a:lnSpc>
              <a:buFont typeface="Wingdings" pitchFamily="2" charset="2"/>
              <a:buNone/>
            </a:pPr>
            <a:r>
              <a:rPr lang="ru-RU" altLang="ru-RU" sz="1400" dirty="0">
                <a:latin typeface="Times New Roman" pitchFamily="18" charset="0"/>
              </a:rPr>
              <a:t>Суточные за день нахождения в командировке на территории РФ установлены работнику в размере 1000 руб.</a:t>
            </a:r>
          </a:p>
          <a:p>
            <a:pPr>
              <a:lnSpc>
                <a:spcPct val="80000"/>
              </a:lnSpc>
              <a:buFont typeface="Wingdings" pitchFamily="2" charset="2"/>
              <a:buNone/>
            </a:pPr>
            <a:r>
              <a:rPr lang="ru-RU" altLang="ru-RU" sz="1400" dirty="0">
                <a:latin typeface="Times New Roman" pitchFamily="18" charset="0"/>
              </a:rPr>
              <a:t>Суточные по Японии - 83 долл. США/день, по Китаю - 67 долл. США/день.</a:t>
            </a:r>
          </a:p>
          <a:p>
            <a:pPr>
              <a:lnSpc>
                <a:spcPct val="80000"/>
              </a:lnSpc>
              <a:buFont typeface="Wingdings" pitchFamily="2" charset="2"/>
              <a:buNone/>
            </a:pPr>
            <a:r>
              <a:rPr lang="ru-RU" altLang="ru-RU" sz="1400" dirty="0">
                <a:latin typeface="Times New Roman" pitchFamily="18" charset="0"/>
              </a:rPr>
              <a:t>Работнику причитаются следующие суммы суточных:</a:t>
            </a:r>
          </a:p>
          <a:p>
            <a:pPr>
              <a:lnSpc>
                <a:spcPct val="80000"/>
              </a:lnSpc>
            </a:pPr>
            <a:r>
              <a:rPr lang="ru-RU" altLang="ru-RU" sz="1400" b="1" i="1" dirty="0">
                <a:latin typeface="Times New Roman" pitchFamily="18" charset="0"/>
              </a:rPr>
              <a:t>за 17 ноября - 23 ноября включительно - 83 долл. США/день. Несмотря на то что 17 ноября работник находился в РФ, он успел пройти пограничный контроль и формально выбыл из страны;</a:t>
            </a:r>
          </a:p>
          <a:p>
            <a:pPr>
              <a:lnSpc>
                <a:spcPct val="80000"/>
              </a:lnSpc>
            </a:pPr>
            <a:r>
              <a:rPr lang="ru-RU" altLang="ru-RU" sz="1400" b="1" i="1" dirty="0">
                <a:latin typeface="Times New Roman" pitchFamily="18" charset="0"/>
              </a:rPr>
              <a:t>с 24 ноября по 28 ноября - 67 долл. США/день;</a:t>
            </a:r>
          </a:p>
          <a:p>
            <a:pPr>
              <a:lnSpc>
                <a:spcPct val="80000"/>
              </a:lnSpc>
            </a:pPr>
            <a:r>
              <a:rPr lang="ru-RU" altLang="ru-RU" sz="1400" b="1" i="1" dirty="0">
                <a:latin typeface="Times New Roman" pitchFamily="18" charset="0"/>
              </a:rPr>
              <a:t>с 29 ноября по 2 декабря включительно - 1000 руб./день.</a:t>
            </a:r>
          </a:p>
        </p:txBody>
      </p:sp>
    </p:spTree>
    <p:extLst>
      <p:ext uri="{BB962C8B-B14F-4D97-AF65-F5344CB8AC3E}">
        <p14:creationId xmlns:p14="http://schemas.microsoft.com/office/powerpoint/2010/main" val="1469361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555625"/>
            <a:ext cx="8445500" cy="215900"/>
          </a:xfrm>
        </p:spPr>
        <p:txBody>
          <a:bodyPr/>
          <a:lstStyle/>
          <a:p>
            <a:pPr marL="342900" lvl="0" indent="-342900">
              <a:spcBef>
                <a:spcPct val="20000"/>
              </a:spcBef>
            </a:pPr>
            <a:r>
              <a:rPr lang="ru-RU" sz="1600" b="1" dirty="0">
                <a:solidFill>
                  <a:prstClr val="black"/>
                </a:solidFill>
                <a:latin typeface="Arial"/>
                <a:ea typeface="+mn-ea"/>
                <a:cs typeface="+mn-cs"/>
              </a:rPr>
              <a:t>По какому курсу валюты пересчитывать расходы по загранкомандировке</a:t>
            </a:r>
            <a:br>
              <a:rPr lang="ru-RU" sz="1600" dirty="0">
                <a:solidFill>
                  <a:prstClr val="black"/>
                </a:solidFill>
                <a:latin typeface="Arial"/>
                <a:ea typeface="+mn-ea"/>
                <a:cs typeface="+mn-cs"/>
              </a:rPr>
            </a:br>
            <a:endParaRPr lang="ru-RU" sz="1600" dirty="0"/>
          </a:p>
        </p:txBody>
      </p:sp>
      <p:sp>
        <p:nvSpPr>
          <p:cNvPr id="6" name="Прямоугольник 5">
            <a:extLst>
              <a:ext uri="{FF2B5EF4-FFF2-40B4-BE49-F238E27FC236}">
                <a16:creationId xmlns:a16="http://schemas.microsoft.com/office/drawing/2014/main" id="{3E491A54-E87A-403D-B427-E9E97A8170F5}"/>
              </a:ext>
            </a:extLst>
          </p:cNvPr>
          <p:cNvSpPr/>
          <p:nvPr/>
        </p:nvSpPr>
        <p:spPr>
          <a:xfrm>
            <a:off x="611560" y="793918"/>
            <a:ext cx="7632848" cy="2376035"/>
          </a:xfrm>
          <a:prstGeom prst="rect">
            <a:avLst/>
          </a:prstGeom>
          <a:ln>
            <a:solidFill>
              <a:schemeClr val="tx1"/>
            </a:solidFill>
          </a:ln>
        </p:spPr>
        <p:txBody>
          <a:bodyPr wrap="square">
            <a:spAutoFit/>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Если работник приложил к авансовому отчету по загранкомандировке документ, подтверждающий курс конвертации рублей в иностранную валюту (например, справку о покупке), то валютные расходы пересчитываются в рубли по курсу, указанному в этом документе (Письма Минфина от 21.01.2016 N 03-03-06/1/2059, от 17.07.2015 N 03-03-06/41128).</a:t>
            </a:r>
          </a:p>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Если такого документа нет, то расходы работника, понесенные в иностранной валюте, надо пересчитать в рубли по курсу Банка России:</a:t>
            </a:r>
          </a:p>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части, приходящейся на выданный аванс для загранкомандировки, - на дату выдачи аванса (Письмо Минфина от 21.01.2016 N 03-03-06/1/2059);</a:t>
            </a:r>
          </a:p>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части, не покрытой авансом (т.е. в сумме перерасхода), - на дату утверждения авансового отчета по загранкомандировке (Письмо Минфина от 06.06.2011 N 03-03-06/1/324).</a:t>
            </a:r>
          </a:p>
        </p:txBody>
      </p:sp>
    </p:spTree>
    <p:extLst>
      <p:ext uri="{BB962C8B-B14F-4D97-AF65-F5344CB8AC3E}">
        <p14:creationId xmlns:p14="http://schemas.microsoft.com/office/powerpoint/2010/main" val="1411726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7A31F5A-313F-4B5E-8FFD-74DFAB284608}"/>
              </a:ext>
            </a:extLst>
          </p:cNvPr>
          <p:cNvSpPr/>
          <p:nvPr/>
        </p:nvSpPr>
        <p:spPr>
          <a:xfrm>
            <a:off x="251520" y="123478"/>
            <a:ext cx="8136904" cy="4185761"/>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Пример расчета с работником, которому был выдан аванс на командировку в наличных рублях, а расходы понесены в рублях и евро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Работнику, командированному с 4 по 8 февраля в Германию, был выдан аванс в сумме 80 000 руб. Курс Банка России на дату выдачи аванса - 75,4550 </a:t>
            </a:r>
            <a:r>
              <a:rPr kumimoji="0" lang="ru-RU"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руб</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/евро.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За 76 000 руб. работник купил в банке 1 000 евро по курсу 76 </a:t>
            </a:r>
            <a:r>
              <a:rPr kumimoji="0" lang="ru-RU"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руб</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/евро, о чем представил справку банка.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Согласно положению о командировках и приложенным к авансовому отчету первичным документам командировочные расходы работника составили 1 100 евро и 3 000 руб., из них: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расходы на оформление визы - 2 000 руб.;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суточные за 4 дня нахождения в Германии - 400 евро, за день возвращения в РФ - 1 000 руб.;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проживание в гостинице - 600 евро;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такси в аэропорт в Германии - 100 евро.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Курс Банка России на дату утверждения авансового отчета - 75,1550 </a:t>
            </a:r>
            <a:r>
              <a:rPr kumimoji="0" lang="ru-RU"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руб</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/евро.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сумму приобретенной работником валюты (1 000 евро) укладываются (в хронологическом порядке) расходы по командировке в валюте - суточные (400 евро) и проживание в гостинице (600 евро). Пересчитываем эти расходы по курсу покупки валюты - 76 </a:t>
            </a:r>
            <a:r>
              <a:rPr kumimoji="0" lang="ru-RU"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руб</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/евро: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суточные - 30 400 руб. (400 евро x 76 </a:t>
            </a:r>
            <a:r>
              <a:rPr kumimoji="0" lang="ru-RU"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руб</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/евро);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проживание в гостинице - 45 600 руб. (600 евро x 76 </a:t>
            </a:r>
            <a:r>
              <a:rPr kumimoji="0" lang="ru-RU"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руб</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/евро).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Суммы валюты, купленной работником за счет полученного им аванса, оказалось недостаточно для оплаты такси. Значит, этот расход работник оплатил в евро, не представив справку о покупке валюты.</a:t>
            </a:r>
          </a:p>
        </p:txBody>
      </p:sp>
    </p:spTree>
    <p:extLst>
      <p:ext uri="{BB962C8B-B14F-4D97-AF65-F5344CB8AC3E}">
        <p14:creationId xmlns:p14="http://schemas.microsoft.com/office/powerpoint/2010/main" val="460794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A9ADCE5-C5DA-48DB-B843-4D236F3AE666}"/>
              </a:ext>
            </a:extLst>
          </p:cNvPr>
          <p:cNvSpPr/>
          <p:nvPr/>
        </p:nvSpPr>
        <p:spPr>
          <a:xfrm>
            <a:off x="395536" y="483518"/>
            <a:ext cx="7632848" cy="3754874"/>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Чтобы пересчитать стоимость проезда на такси в рубли для отражения в авансовом отчете и расчетов с работником, надо: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1)определить, в какой части этот расход был оплачен работником за счет выданного в рублях аванса. Для этого из суммы рублевого аванса нужно вычесть расходы командированного работника (в хронологическом порядке):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80 000 руб. - 2 000 руб. - 1 000 руб. - 76 000 руб. = 1 000 руб.;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2)определить сумму в валюте, оплаченную в пределах выданного аванса (для пересчета применяем курс Банка России на дату выдачи аванса):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1 000 руб. / 75,4550 </a:t>
            </a:r>
            <a:r>
              <a:rPr kumimoji="0" lang="ru-RU"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руб</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/евро = 13,25 евро;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3)посчитать сумму, уплаченную работником за счет собственных средств в валюте: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100 евро - 13,25 евро = 86,75 евро;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4)пересчитать сумму в валюте, уплаченную работником за счет собственных средств, в рубли (по курсу Банка России на дату утверждения авансового отчета):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86,75 евро x 75,1550 </a:t>
            </a:r>
            <a:r>
              <a:rPr kumimoji="0" lang="ru-RU" sz="1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руб</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/евро = 6 519,70 руб. Эту сумму (перерасход) надо возместить работнику после утверждения авансового отчета;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5)определить стоимость проезда на такси в рублях: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1 000 руб. + 6 519,70 руб. = 7 519,70 руб.</a:t>
            </a:r>
          </a:p>
        </p:txBody>
      </p:sp>
    </p:spTree>
    <p:extLst>
      <p:ext uri="{BB962C8B-B14F-4D97-AF65-F5344CB8AC3E}">
        <p14:creationId xmlns:p14="http://schemas.microsoft.com/office/powerpoint/2010/main" val="1357424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solidFill>
            <a:schemeClr val="bg1"/>
          </a:solidFill>
          <a:ln>
            <a:solidFill>
              <a:schemeClr val="tx1"/>
            </a:solidFill>
          </a:ln>
        </p:spPr>
        <p:txBody>
          <a:bodyPr/>
          <a:lstStyle/>
          <a:p>
            <a:pPr marL="0" indent="0">
              <a:buNone/>
            </a:pPr>
            <a:r>
              <a:rPr lang="ru-RU" dirty="0">
                <a:latin typeface="Times New Roman" panose="02020603050405020304" pitchFamily="18" charset="0"/>
                <a:cs typeface="Times New Roman" panose="02020603050405020304" pitchFamily="18" charset="0"/>
              </a:rPr>
              <a:t>Авансовый отчет в валюте</a:t>
            </a:r>
          </a:p>
        </p:txBody>
      </p:sp>
      <p:pic>
        <p:nvPicPr>
          <p:cNvPr id="5" name="Рисунок 4">
            <a:extLst>
              <a:ext uri="{FF2B5EF4-FFF2-40B4-BE49-F238E27FC236}">
                <a16:creationId xmlns:a16="http://schemas.microsoft.com/office/drawing/2014/main" id="{98E7BE2D-A966-4AC5-ACB9-69EF88C02D1D}"/>
              </a:ext>
            </a:extLst>
          </p:cNvPr>
          <p:cNvPicPr>
            <a:picLocks noChangeAspect="1"/>
          </p:cNvPicPr>
          <p:nvPr/>
        </p:nvPicPr>
        <p:blipFill>
          <a:blip r:embed="rId2"/>
          <a:stretch>
            <a:fillRect/>
          </a:stretch>
        </p:blipFill>
        <p:spPr>
          <a:xfrm>
            <a:off x="611560" y="843558"/>
            <a:ext cx="7194411" cy="2808312"/>
          </a:xfrm>
          <a:prstGeom prst="rect">
            <a:avLst/>
          </a:prstGeom>
        </p:spPr>
      </p:pic>
    </p:spTree>
    <p:extLst>
      <p:ext uri="{BB962C8B-B14F-4D97-AF65-F5344CB8AC3E}">
        <p14:creationId xmlns:p14="http://schemas.microsoft.com/office/powerpoint/2010/main" val="334360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id="{2A20FDBF-4E51-4ED4-A928-345C9514B3F2}"/>
              </a:ext>
            </a:extLst>
          </p:cNvPr>
          <p:cNvGraphicFramePr>
            <a:graphicFrameLocks noGrp="1"/>
          </p:cNvGraphicFramePr>
          <p:nvPr/>
        </p:nvGraphicFramePr>
        <p:xfrm>
          <a:off x="215516" y="123478"/>
          <a:ext cx="8712968" cy="4765144"/>
        </p:xfrm>
        <a:graphic>
          <a:graphicData uri="http://schemas.openxmlformats.org/drawingml/2006/table">
            <a:tbl>
              <a:tblPr firstRow="1" firstCol="1" bandRow="1">
                <a:tableStyleId>{5C22544A-7EE6-4342-B048-85BDC9FD1C3A}</a:tableStyleId>
              </a:tblPr>
              <a:tblGrid>
                <a:gridCol w="1877795">
                  <a:extLst>
                    <a:ext uri="{9D8B030D-6E8A-4147-A177-3AD203B41FA5}">
                      <a16:colId xmlns:a16="http://schemas.microsoft.com/office/drawing/2014/main" val="3202836955"/>
                    </a:ext>
                  </a:extLst>
                </a:gridCol>
                <a:gridCol w="3774833">
                  <a:extLst>
                    <a:ext uri="{9D8B030D-6E8A-4147-A177-3AD203B41FA5}">
                      <a16:colId xmlns:a16="http://schemas.microsoft.com/office/drawing/2014/main" val="1666307128"/>
                    </a:ext>
                  </a:extLst>
                </a:gridCol>
                <a:gridCol w="3060340">
                  <a:extLst>
                    <a:ext uri="{9D8B030D-6E8A-4147-A177-3AD203B41FA5}">
                      <a16:colId xmlns:a16="http://schemas.microsoft.com/office/drawing/2014/main" val="317734541"/>
                    </a:ext>
                  </a:extLst>
                </a:gridCol>
              </a:tblGrid>
              <a:tr h="169601">
                <a:tc>
                  <a:txBody>
                    <a:bodyPr/>
                    <a:lstStyle/>
                    <a:p>
                      <a:pPr algn="ctr">
                        <a:lnSpc>
                          <a:spcPct val="107000"/>
                        </a:lnSpc>
                        <a:spcAft>
                          <a:spcPts val="2000"/>
                        </a:spcAft>
                      </a:pPr>
                      <a:r>
                        <a:rPr lang="ru-RU" sz="1200">
                          <a:effectLst/>
                        </a:rPr>
                        <a:t>Изменение</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4945" marR="34945" marT="37829" marB="37829"/>
                </a:tc>
                <a:tc>
                  <a:txBody>
                    <a:bodyPr/>
                    <a:lstStyle/>
                    <a:p>
                      <a:pPr algn="ctr">
                        <a:lnSpc>
                          <a:spcPct val="107000"/>
                        </a:lnSpc>
                        <a:spcAft>
                          <a:spcPts val="2000"/>
                        </a:spcAft>
                      </a:pPr>
                      <a:r>
                        <a:rPr lang="ru-RU" sz="1200">
                          <a:effectLst/>
                        </a:rPr>
                        <a:t>Было</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4945" marR="34945" marT="37829" marB="37829"/>
                </a:tc>
                <a:tc>
                  <a:txBody>
                    <a:bodyPr/>
                    <a:lstStyle/>
                    <a:p>
                      <a:pPr algn="ctr">
                        <a:lnSpc>
                          <a:spcPct val="107000"/>
                        </a:lnSpc>
                        <a:spcAft>
                          <a:spcPts val="2000"/>
                        </a:spcAft>
                      </a:pPr>
                      <a:r>
                        <a:rPr lang="ru-RU" sz="1200">
                          <a:effectLst/>
                        </a:rPr>
                        <a:t>Стало</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34945" marR="34945" marT="37829" marB="37829"/>
                </a:tc>
                <a:extLst>
                  <a:ext uri="{0D108BD9-81ED-4DB2-BD59-A6C34878D82A}">
                    <a16:rowId xmlns:a16="http://schemas.microsoft.com/office/drawing/2014/main" val="665643146"/>
                  </a:ext>
                </a:extLst>
              </a:tr>
              <a:tr h="883490">
                <a:tc>
                  <a:txBody>
                    <a:bodyPr/>
                    <a:lstStyle/>
                    <a:p>
                      <a:pPr>
                        <a:lnSpc>
                          <a:spcPct val="107000"/>
                        </a:lnSpc>
                        <a:spcAft>
                          <a:spcPts val="2000"/>
                        </a:spcAft>
                      </a:pPr>
                      <a:r>
                        <a:rPr lang="ru-RU" sz="1200">
                          <a:effectLst/>
                        </a:rPr>
                        <a:t>Документы для выдачи подотчётных</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1500"/>
                        </a:spcAft>
                      </a:pPr>
                      <a:r>
                        <a:rPr lang="ru-RU" sz="1200" dirty="0">
                          <a:effectLst/>
                        </a:rPr>
                        <a:t>Заявление работника содержит сумму, период, на который они получены, подпись руководителя и дату. Распорядительный документ оформляется на каждую выдачу наличных</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1500"/>
                        </a:spcAft>
                      </a:pPr>
                      <a:r>
                        <a:rPr lang="ru-RU" sz="1200" dirty="0">
                          <a:effectLst/>
                        </a:rPr>
                        <a:t>К заявлению нет требований. Достаточно одного документа на несколько выдач наличных и </a:t>
                      </a:r>
                      <a:r>
                        <a:rPr lang="ru-RU" sz="1200" dirty="0" err="1">
                          <a:effectLst/>
                        </a:rPr>
                        <a:t>подотчётников</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extLst>
                  <a:ext uri="{0D108BD9-81ED-4DB2-BD59-A6C34878D82A}">
                    <a16:rowId xmlns:a16="http://schemas.microsoft.com/office/drawing/2014/main" val="3935610342"/>
                  </a:ext>
                </a:extLst>
              </a:tr>
              <a:tr h="567666">
                <a:tc>
                  <a:txBody>
                    <a:bodyPr/>
                    <a:lstStyle/>
                    <a:p>
                      <a:pPr>
                        <a:lnSpc>
                          <a:spcPct val="107000"/>
                        </a:lnSpc>
                        <a:spcAft>
                          <a:spcPts val="0"/>
                        </a:spcAft>
                      </a:pPr>
                      <a:r>
                        <a:rPr lang="ru-RU" sz="1200">
                          <a:effectLst/>
                        </a:rPr>
                        <a:t>Срок сдачи авансового отчёта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0"/>
                        </a:spcAft>
                      </a:pPr>
                      <a:r>
                        <a:rPr lang="ru-RU" sz="1200">
                          <a:effectLst/>
                        </a:rPr>
                        <a:t>Три рабочих дня со дня выхода на работу или со дня, следующего за истечением срока, на который выданы деньги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0"/>
                        </a:spcAft>
                      </a:pPr>
                      <a:r>
                        <a:rPr lang="ru-RU" sz="1200">
                          <a:effectLst/>
                        </a:rPr>
                        <a:t>Устанавливает руководитель или ИП самостоятельно</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extLst>
                  <a:ext uri="{0D108BD9-81ED-4DB2-BD59-A6C34878D82A}">
                    <a16:rowId xmlns:a16="http://schemas.microsoft.com/office/drawing/2014/main" val="317842970"/>
                  </a:ext>
                </a:extLst>
              </a:tr>
              <a:tr h="404249">
                <a:tc>
                  <a:txBody>
                    <a:bodyPr/>
                    <a:lstStyle/>
                    <a:p>
                      <a:pPr>
                        <a:lnSpc>
                          <a:spcPct val="107000"/>
                        </a:lnSpc>
                        <a:spcAft>
                          <a:spcPts val="0"/>
                        </a:spcAft>
                      </a:pPr>
                      <a:r>
                        <a:rPr lang="ru-RU" sz="1200">
                          <a:effectLst/>
                        </a:rPr>
                        <a:t>Приём наличных</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0"/>
                        </a:spcAft>
                      </a:pPr>
                      <a:r>
                        <a:rPr lang="ru-RU" sz="1200" dirty="0">
                          <a:effectLst/>
                        </a:rPr>
                        <a:t>Нет контроля платежеспособности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0"/>
                        </a:spcAft>
                      </a:pPr>
                      <a:r>
                        <a:rPr lang="ru-RU" sz="1200">
                          <a:effectLst/>
                        </a:rPr>
                        <a:t>Обязателен контроль платежеспособности. Все платежеспособные деньги нужно принять</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extLst>
                  <a:ext uri="{0D108BD9-81ED-4DB2-BD59-A6C34878D82A}">
                    <a16:rowId xmlns:a16="http://schemas.microsoft.com/office/drawing/2014/main" val="3917073848"/>
                  </a:ext>
                </a:extLst>
              </a:tr>
              <a:tr h="404249">
                <a:tc>
                  <a:txBody>
                    <a:bodyPr/>
                    <a:lstStyle/>
                    <a:p>
                      <a:pPr>
                        <a:lnSpc>
                          <a:spcPct val="107000"/>
                        </a:lnSpc>
                        <a:spcAft>
                          <a:spcPts val="0"/>
                        </a:spcAft>
                      </a:pPr>
                      <a:r>
                        <a:rPr lang="ru-RU" sz="1200">
                          <a:effectLst/>
                        </a:rPr>
                        <a:t>Выдача наличных</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0"/>
                        </a:spcAft>
                      </a:pPr>
                      <a:r>
                        <a:rPr lang="ru-RU" sz="1200">
                          <a:effectLst/>
                        </a:rPr>
                        <a:t>Проверка качества банкнот перед выдачей не предусмотрена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0"/>
                        </a:spcAft>
                      </a:pPr>
                      <a:r>
                        <a:rPr lang="ru-RU" sz="1200">
                          <a:effectLst/>
                        </a:rPr>
                        <a:t>Кассир не может выдавать банкноты даже с одним повреждением. Их нужно сдать в банк</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extLst>
                  <a:ext uri="{0D108BD9-81ED-4DB2-BD59-A6C34878D82A}">
                    <a16:rowId xmlns:a16="http://schemas.microsoft.com/office/drawing/2014/main" val="2890512925"/>
                  </a:ext>
                </a:extLst>
              </a:tr>
              <a:tr h="485958">
                <a:tc>
                  <a:txBody>
                    <a:bodyPr/>
                    <a:lstStyle/>
                    <a:p>
                      <a:pPr>
                        <a:lnSpc>
                          <a:spcPct val="107000"/>
                        </a:lnSpc>
                        <a:spcAft>
                          <a:spcPts val="0"/>
                        </a:spcAft>
                      </a:pPr>
                      <a:r>
                        <a:rPr lang="ru-RU" sz="1200">
                          <a:effectLst/>
                        </a:rPr>
                        <a:t>Проверка получателя наличных</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0"/>
                        </a:spcAft>
                      </a:pPr>
                      <a:r>
                        <a:rPr lang="ru-RU" sz="1200">
                          <a:effectLst/>
                        </a:rPr>
                        <a:t>Обязательна проверка удостоверения личности, предусмотрен особый порядок проверки доверенности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0"/>
                        </a:spcAft>
                      </a:pPr>
                      <a:r>
                        <a:rPr lang="ru-RU" sz="1200">
                          <a:effectLst/>
                        </a:rPr>
                        <a:t>Кассир сам решает, как проверить личность получателя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extLst>
                  <a:ext uri="{0D108BD9-81ED-4DB2-BD59-A6C34878D82A}">
                    <a16:rowId xmlns:a16="http://schemas.microsoft.com/office/drawing/2014/main" val="3134240771"/>
                  </a:ext>
                </a:extLst>
              </a:tr>
              <a:tr h="567666">
                <a:tc>
                  <a:txBody>
                    <a:bodyPr/>
                    <a:lstStyle/>
                    <a:p>
                      <a:pPr>
                        <a:lnSpc>
                          <a:spcPct val="107000"/>
                        </a:lnSpc>
                        <a:spcAft>
                          <a:spcPts val="0"/>
                        </a:spcAft>
                      </a:pPr>
                      <a:r>
                        <a:rPr lang="ru-RU" sz="1200" dirty="0">
                          <a:effectLst/>
                        </a:rPr>
                        <a:t>Кассовая книга в обособленных подразделениях</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0"/>
                        </a:spcAft>
                      </a:pPr>
                      <a:r>
                        <a:rPr lang="ru-RU" sz="1200">
                          <a:effectLst/>
                        </a:rPr>
                        <a:t>Кассовые книги обязательны для всех ОП</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0"/>
                        </a:spcAft>
                      </a:pPr>
                      <a:r>
                        <a:rPr lang="ru-RU" sz="1200">
                          <a:effectLst/>
                        </a:rPr>
                        <a:t>Можно не вести кассовую книгу, если после каждой смены наличные ОП передаются в кассу юрлица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extLst>
                  <a:ext uri="{0D108BD9-81ED-4DB2-BD59-A6C34878D82A}">
                    <a16:rowId xmlns:a16="http://schemas.microsoft.com/office/drawing/2014/main" val="3790753889"/>
                  </a:ext>
                </a:extLst>
              </a:tr>
              <a:tr h="322542">
                <a:tc>
                  <a:txBody>
                    <a:bodyPr/>
                    <a:lstStyle/>
                    <a:p>
                      <a:pPr>
                        <a:lnSpc>
                          <a:spcPct val="107000"/>
                        </a:lnSpc>
                        <a:spcAft>
                          <a:spcPts val="0"/>
                        </a:spcAft>
                      </a:pPr>
                      <a:r>
                        <a:rPr lang="ru-RU" sz="1200">
                          <a:effectLst/>
                        </a:rPr>
                        <a:t>Депонирование выплат</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0"/>
                        </a:spcAft>
                      </a:pPr>
                      <a:r>
                        <a:rPr lang="ru-RU" sz="1200">
                          <a:effectLst/>
                        </a:rPr>
                        <a:t>Обязательна отметка о депонировании и передача денег в банк</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tc>
                  <a:txBody>
                    <a:bodyPr/>
                    <a:lstStyle/>
                    <a:p>
                      <a:pPr>
                        <a:lnSpc>
                          <a:spcPct val="107000"/>
                        </a:lnSpc>
                        <a:spcAft>
                          <a:spcPts val="0"/>
                        </a:spcAft>
                      </a:pPr>
                      <a:r>
                        <a:rPr lang="ru-RU" sz="1200" dirty="0">
                          <a:effectLst/>
                        </a:rPr>
                        <a:t>Депонировать не обязательно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142" marR="27142" marT="29347" marB="29347"/>
                </a:tc>
                <a:extLst>
                  <a:ext uri="{0D108BD9-81ED-4DB2-BD59-A6C34878D82A}">
                    <a16:rowId xmlns:a16="http://schemas.microsoft.com/office/drawing/2014/main" val="74660355"/>
                  </a:ext>
                </a:extLst>
              </a:tr>
            </a:tbl>
          </a:graphicData>
        </a:graphic>
      </p:graphicFrame>
    </p:spTree>
    <p:extLst>
      <p:ext uri="{BB962C8B-B14F-4D97-AF65-F5344CB8AC3E}">
        <p14:creationId xmlns:p14="http://schemas.microsoft.com/office/powerpoint/2010/main" val="10716657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634604"/>
            <a:ext cx="8229600" cy="857250"/>
          </a:xfrm>
        </p:spPr>
        <p:txBody>
          <a:bodyPr/>
          <a:lstStyle/>
          <a:p>
            <a:r>
              <a:rPr lang="ru-RU" altLang="ru-RU" sz="2000" b="1"/>
              <a:t>Обоснование использования такси в локальном акте</a:t>
            </a:r>
          </a:p>
        </p:txBody>
      </p:sp>
      <p:sp>
        <p:nvSpPr>
          <p:cNvPr id="25603" name="Rectangle 3"/>
          <p:cNvSpPr>
            <a:spLocks noGrp="1" noChangeArrowheads="1"/>
          </p:cNvSpPr>
          <p:nvPr>
            <p:ph type="body" idx="1"/>
          </p:nvPr>
        </p:nvSpPr>
        <p:spPr>
          <a:xfrm>
            <a:off x="457200" y="1491853"/>
            <a:ext cx="8229600" cy="3395663"/>
          </a:xfrm>
          <a:solidFill>
            <a:schemeClr val="bg1"/>
          </a:solidFill>
          <a:ln>
            <a:solidFill>
              <a:schemeClr val="accent1"/>
            </a:solidFill>
          </a:ln>
        </p:spPr>
        <p:txBody>
          <a:bodyPr/>
          <a:lstStyle/>
          <a:p>
            <a:pPr>
              <a:buFont typeface="Wingdings" pitchFamily="2" charset="2"/>
              <a:buNone/>
            </a:pPr>
            <a:r>
              <a:rPr lang="ru-RU" altLang="ru-RU" sz="1800" dirty="0">
                <a:latin typeface="Times New Roman" pitchFamily="18" charset="0"/>
              </a:rPr>
              <a:t>-  необходимостью решения рабочих и производственных вопросов в максимально короткие сроки;</a:t>
            </a:r>
          </a:p>
          <a:p>
            <a:pPr>
              <a:buFont typeface="Wingdings" pitchFamily="2" charset="2"/>
              <a:buNone/>
            </a:pPr>
            <a:r>
              <a:rPr lang="ru-RU" altLang="ru-RU" sz="1800" dirty="0">
                <a:latin typeface="Times New Roman" pitchFamily="18" charset="0"/>
              </a:rPr>
              <a:t>-  ограниченным числом авиарейсов;</a:t>
            </a:r>
          </a:p>
          <a:p>
            <a:pPr>
              <a:buFont typeface="Wingdings" pitchFamily="2" charset="2"/>
              <a:buNone/>
            </a:pPr>
            <a:r>
              <a:rPr lang="ru-RU" altLang="ru-RU" sz="1800" dirty="0">
                <a:latin typeface="Times New Roman" pitchFamily="18" charset="0"/>
              </a:rPr>
              <a:t>-  некруглосуточным движением, возможными сбоями в движении общественного транспорта;</a:t>
            </a:r>
          </a:p>
          <a:p>
            <a:pPr>
              <a:buFont typeface="Wingdings" pitchFamily="2" charset="2"/>
              <a:buNone/>
            </a:pPr>
            <a:r>
              <a:rPr lang="ru-RU" altLang="ru-RU" sz="1800" dirty="0">
                <a:latin typeface="Times New Roman" pitchFamily="18" charset="0"/>
              </a:rPr>
              <a:t>-  необходимостью экономии денежных средств на проживание в гостинице;</a:t>
            </a:r>
          </a:p>
          <a:p>
            <a:pPr>
              <a:buFont typeface="Wingdings" pitchFamily="2" charset="2"/>
              <a:buNone/>
            </a:pPr>
            <a:r>
              <a:rPr lang="ru-RU" altLang="ru-RU" sz="1800" dirty="0">
                <a:latin typeface="Times New Roman" pitchFamily="18" charset="0"/>
              </a:rPr>
              <a:t>-  плотностью графика работы командированных сотрудников, которые могут не успеть решить поставленные задачи (опоздать на встречу, совещание, не явиться в назначенное время в налоговый орган на рассмотрение спорных вопросов и т.д.).</a:t>
            </a:r>
          </a:p>
          <a:p>
            <a:endParaRPr lang="ru-RU" altLang="ru-RU" sz="1800" dirty="0">
              <a:latin typeface="Times New Roman" pitchFamily="18" charset="0"/>
            </a:endParaRPr>
          </a:p>
          <a:p>
            <a:endParaRPr lang="ru-RU" altLang="ru-RU" sz="1800" dirty="0">
              <a:latin typeface="Times New Roman" pitchFamily="18" charset="0"/>
            </a:endParaRPr>
          </a:p>
        </p:txBody>
      </p:sp>
    </p:spTree>
    <p:extLst>
      <p:ext uri="{BB962C8B-B14F-4D97-AF65-F5344CB8AC3E}">
        <p14:creationId xmlns:p14="http://schemas.microsoft.com/office/powerpoint/2010/main" val="7101170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43608" y="123478"/>
            <a:ext cx="6647923" cy="4680520"/>
          </a:xfrm>
          <a:prstGeom prst="rect">
            <a:avLst/>
          </a:prstGeom>
          <a:solidFill>
            <a:schemeClr val="bg1"/>
          </a:solidFill>
          <a:ln>
            <a:solidFill>
              <a:schemeClr val="accent1"/>
            </a:solidFill>
          </a:ln>
        </p:spPr>
      </p:pic>
    </p:spTree>
    <p:extLst>
      <p:ext uri="{BB962C8B-B14F-4D97-AF65-F5344CB8AC3E}">
        <p14:creationId xmlns:p14="http://schemas.microsoft.com/office/powerpoint/2010/main" val="1583186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323528" y="303610"/>
            <a:ext cx="7993385" cy="4212356"/>
          </a:xfrm>
          <a:prstGeom prst="rect">
            <a:avLst/>
          </a:prstGeom>
          <a:solidFill>
            <a:schemeClr val="bg1"/>
          </a:solidFill>
          <a:ln w="9525">
            <a:solidFill>
              <a:schemeClr val="tx1"/>
            </a:solidFill>
            <a:miter lim="800000"/>
            <a:headEnd/>
            <a:tailEnd/>
          </a:ln>
        </p:spPr>
        <p:txBody>
          <a:bodyPr wrap="square">
            <a:spAutoFit/>
          </a:bodyPr>
          <a:lstStyle>
            <a:lvl1pPr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342900" algn="just" defTabSz="914400" rtl="0" eaLnBrk="1" fontAlgn="auto" latinLnBrk="0" hangingPunct="1">
              <a:lnSpc>
                <a:spcPct val="100000"/>
              </a:lnSpc>
              <a:spcBef>
                <a:spcPct val="0"/>
              </a:spcBef>
              <a:spcAft>
                <a:spcPts val="0"/>
              </a:spcAft>
              <a:buClrTx/>
              <a:buSzTx/>
              <a:buFontTx/>
              <a:buNone/>
              <a:tabLst/>
              <a:defRPr/>
            </a:pPr>
            <a:r>
              <a:rPr kumimoji="0" lang="ru-RU" altLang="ru-RU" sz="1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Пример</a:t>
            </a: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Организацией "Альфа" в мае проведены переговоры с представителями организации "Дельта". Целью переговоров является достижение соглашения об организации совместного производства товаров народного потребления.</a:t>
            </a:r>
            <a:endParaRPr kumimoji="0" lang="ru-RU" altLang="ru-RU"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342900" algn="just" defTabSz="914400" rtl="0" eaLnBrk="1" fontAlgn="auto" latinLnBrk="0" hangingPunct="1">
              <a:lnSpc>
                <a:spcPct val="100000"/>
              </a:lnSpc>
              <a:spcBef>
                <a:spcPct val="0"/>
              </a:spcBef>
              <a:spcAft>
                <a:spcPts val="0"/>
              </a:spcAft>
              <a:buClrTx/>
              <a:buSzTx/>
              <a:buFontTx/>
              <a:buNone/>
              <a:tabLst/>
              <a:defRPr/>
            </a:pP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Затраты принимающей стороны - организации "Альфа" - на проведение переговоров составили (суммы без учета налога на добавленную стоимость) </a:t>
            </a:r>
            <a:r>
              <a:rPr kumimoji="0" lang="ru-RU" altLang="ru-RU" sz="1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25 350 руб</a:t>
            </a: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в том числе:</a:t>
            </a:r>
            <a:endParaRPr kumimoji="0" lang="ru-RU" altLang="ru-RU"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342900" algn="just" defTabSz="914400" rtl="0" eaLnBrk="1" fontAlgn="auto" latinLnBrk="0" hangingPunct="1">
              <a:lnSpc>
                <a:spcPct val="115000"/>
              </a:lnSpc>
              <a:spcBef>
                <a:spcPct val="0"/>
              </a:spcBef>
              <a:spcAft>
                <a:spcPts val="1000"/>
              </a:spcAft>
              <a:buClrTx/>
              <a:buSzTx/>
              <a:buFont typeface="Courier New" pitchFamily="49" charset="0"/>
              <a:buChar char="o"/>
              <a:tabLst/>
              <a:defRPr/>
            </a:pP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официальный прием (обед в ресторане) - </a:t>
            </a:r>
            <a:r>
              <a:rPr kumimoji="0" lang="ru-RU" altLang="ru-RU" sz="1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16 450 руб</a:t>
            </a: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ru-RU" altLang="ru-RU"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342900" algn="just" defTabSz="914400" rtl="0" eaLnBrk="1" fontAlgn="auto" latinLnBrk="0" hangingPunct="1">
              <a:lnSpc>
                <a:spcPct val="115000"/>
              </a:lnSpc>
              <a:spcBef>
                <a:spcPct val="0"/>
              </a:spcBef>
              <a:spcAft>
                <a:spcPts val="1000"/>
              </a:spcAft>
              <a:buClrTx/>
              <a:buSzTx/>
              <a:buFont typeface="Courier New" pitchFamily="49" charset="0"/>
              <a:buChar char="o"/>
              <a:tabLst/>
              <a:defRPr/>
            </a:pP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транспортное обслуживание участников переговоров </a:t>
            </a:r>
            <a:r>
              <a:rPr kumimoji="0" lang="ru-RU" altLang="ru-RU" sz="1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- 3700 руб.;</a:t>
            </a:r>
            <a:endParaRPr kumimoji="0" lang="ru-RU" altLang="ru-RU"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342900" algn="just" defTabSz="914400" rtl="0" eaLnBrk="1" fontAlgn="auto" latinLnBrk="0" hangingPunct="1">
              <a:lnSpc>
                <a:spcPct val="115000"/>
              </a:lnSpc>
              <a:spcBef>
                <a:spcPct val="0"/>
              </a:spcBef>
              <a:spcAft>
                <a:spcPts val="1000"/>
              </a:spcAft>
              <a:buClrTx/>
              <a:buSzTx/>
              <a:buFont typeface="Courier New" pitchFamily="49" charset="0"/>
              <a:buChar char="o"/>
              <a:tabLst/>
              <a:defRPr/>
            </a:pP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расходы на организацию развлечений (посещение театра) - </a:t>
            </a:r>
            <a:r>
              <a:rPr kumimoji="0" lang="ru-RU" altLang="ru-RU" sz="1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5200 руб</a:t>
            </a: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ru-RU" altLang="ru-RU"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342900" algn="just" defTabSz="914400" rtl="0" eaLnBrk="1" fontAlgn="auto" latinLnBrk="0" hangingPunct="1">
              <a:lnSpc>
                <a:spcPct val="100000"/>
              </a:lnSpc>
              <a:spcBef>
                <a:spcPct val="0"/>
              </a:spcBef>
              <a:spcAft>
                <a:spcPts val="0"/>
              </a:spcAft>
              <a:buClrTx/>
              <a:buSzTx/>
              <a:buFontTx/>
              <a:buNone/>
              <a:tabLst/>
              <a:defRPr/>
            </a:pP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Расходы на оплату труда </a:t>
            </a:r>
            <a:r>
              <a:rPr kumimoji="0" lang="ru-RU" altLang="ru-RU" sz="1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за 4 месяца текущего года у организации</a:t>
            </a: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"Альфа" - </a:t>
            </a:r>
            <a:r>
              <a:rPr kumimoji="0" lang="ru-RU" altLang="ru-RU" sz="1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236 430 руб</a:t>
            </a: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ru-RU" altLang="ru-RU"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342900" algn="just" defTabSz="914400" rtl="0" eaLnBrk="1" fontAlgn="auto" latinLnBrk="0" hangingPunct="1">
              <a:lnSpc>
                <a:spcPct val="100000"/>
              </a:lnSpc>
              <a:spcBef>
                <a:spcPct val="0"/>
              </a:spcBef>
              <a:spcAft>
                <a:spcPts val="0"/>
              </a:spcAft>
              <a:buClrTx/>
              <a:buSzTx/>
              <a:buFontTx/>
              <a:buNone/>
              <a:tabLst/>
              <a:defRPr/>
            </a:pP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Из состава представительских расходов, учитываемых в целях исчисления налоговой базы по налогу на прибыль, следует исключить расходы на организацию развлечений, отдыха, в примере это расходы на посещение театра, так как эти расходы не относятся к представительским расходам в целях налогообложения прибыли.</a:t>
            </a:r>
            <a:endParaRPr kumimoji="0" lang="ru-RU" altLang="ru-RU"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342900" algn="just" defTabSz="914400" rtl="0" eaLnBrk="1" fontAlgn="auto" latinLnBrk="0" hangingPunct="1">
              <a:lnSpc>
                <a:spcPct val="100000"/>
              </a:lnSpc>
              <a:spcBef>
                <a:spcPct val="0"/>
              </a:spcBef>
              <a:spcAft>
                <a:spcPts val="0"/>
              </a:spcAft>
              <a:buClrTx/>
              <a:buSzTx/>
              <a:buFontTx/>
              <a:buNone/>
              <a:tabLst/>
              <a:defRPr/>
            </a:pP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Таким образом, из всех расходов на проведение переговоров с представителями другой организации представительскими расходами будет признана сумма </a:t>
            </a:r>
            <a:r>
              <a:rPr kumimoji="0" lang="ru-RU" altLang="ru-RU" sz="1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20 150 руб. (25 350 руб. - 5200 руб.).</a:t>
            </a:r>
            <a:endParaRPr kumimoji="0" lang="ru-RU" altLang="ru-RU"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342900" algn="just" defTabSz="914400" rtl="0" eaLnBrk="1" fontAlgn="auto" latinLnBrk="0" hangingPunct="1">
              <a:lnSpc>
                <a:spcPct val="100000"/>
              </a:lnSpc>
              <a:spcBef>
                <a:spcPct val="0"/>
              </a:spcBef>
              <a:spcAft>
                <a:spcPts val="0"/>
              </a:spcAft>
              <a:buClrTx/>
              <a:buSzTx/>
              <a:buFontTx/>
              <a:buNone/>
              <a:tabLst/>
              <a:defRPr/>
            </a:pP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Расходы на оплату труда за период с января по апрель составили в организации "Альфа" по условиям примера </a:t>
            </a:r>
            <a:r>
              <a:rPr kumimoji="0" lang="ru-RU" altLang="ru-RU" sz="1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236 430</a:t>
            </a: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руб. Норматив представительских расходов составит </a:t>
            </a:r>
            <a:r>
              <a:rPr kumimoji="0" lang="ru-RU" altLang="ru-RU" sz="1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9457,20 руб. (236 430 руб. x 4%).</a:t>
            </a: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Поскольку норматив расходов меньше суммы фактически произведенных представительских расходов, в целях налогообложения прибыли организация "Альфа" может учесть только </a:t>
            </a:r>
            <a:r>
              <a:rPr kumimoji="0" lang="ru-RU" altLang="ru-RU" sz="1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9457,20 р</a:t>
            </a: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уб., а оставшаяся сумма 10 </a:t>
            </a:r>
            <a:r>
              <a:rPr kumimoji="0" lang="ru-RU" altLang="ru-RU" sz="1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692,80 руб. (20 150 руб. - 9457,20 руб.)</a:t>
            </a:r>
            <a:r>
              <a:rPr kumimoji="0" lang="ru-RU" altLang="ru-RU" sz="1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не может быть учтена в целях налогообложения прибыли организации.</a:t>
            </a:r>
            <a:endParaRPr kumimoji="0" lang="ru-RU" altLang="ru-RU"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27074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251520" y="583674"/>
            <a:ext cx="8496943" cy="3785652"/>
          </a:xfrm>
          <a:prstGeom prst="rect">
            <a:avLst/>
          </a:prstGeom>
          <a:solidFill>
            <a:schemeClr val="bg1"/>
          </a:solidFill>
          <a:ln w="12700">
            <a:solidFill>
              <a:schemeClr val="tx1"/>
            </a:solidFill>
            <a:miter lim="800000"/>
            <a:headEnd/>
            <a:tailEnd/>
          </a:ln>
        </p:spPr>
        <p:txBody>
          <a:bodyPr wrap="square" anchor="ct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Путевой лист - документ, который нужен для учета и контроля работы транспортного средства и водителя (п. 14 ст. 2 Федерального закона от 08.11.2007 N 259-ФЗ).</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В путевом листе должны быть обязательные реквизиты, установленные:</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•Приказом Минтранса России от 11.09.2020 N 368 - дают право на допуск транспортного средства к эксплуатации (ст. 6 Федерального закона от 08.11.2007 N 259-ФЗ);</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•ч. 2 ст. 9 Закона N 402-ФЗ - дают право принять путевой лист к учету.</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Кроме того, укажите в нем Обязательные реквизиты, утвержденные Приказом Минтранса России от 11.09.2020 N 368 (ст. 6 Федерального закона от 08.11.2007 N 259-ФЗ):</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•его наименование и номер;</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•сведения о сроке действия путевого листа;</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•данные о собственнике (владельце) транспортного средства;</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•сведения о транспортном средстве;</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•информацию о водителе;</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600" b="0" i="0" u="none" strike="noStrike" kern="1200" cap="none" spc="0" normalizeH="0" baseline="0" noProof="0" dirty="0">
                <a:ln>
                  <a:noFill/>
                </a:ln>
                <a:solidFill>
                  <a:srgbClr val="000000"/>
                </a:solidFill>
                <a:effectLst/>
                <a:uLnTx/>
                <a:uFillTx/>
                <a:latin typeface="Times New Roman" pitchFamily="18" charset="0"/>
                <a:ea typeface="+mn-ea"/>
                <a:cs typeface="Arial" charset="0"/>
              </a:rPr>
              <a:t>•сведения о перевозке.</a:t>
            </a:r>
          </a:p>
          <a:p>
            <a:pPr marL="0" marR="0" lvl="0" indent="0" algn="l" defTabSz="914400" rtl="0" eaLnBrk="1" fontAlgn="auto" latinLnBrk="0" hangingPunct="1">
              <a:lnSpc>
                <a:spcPct val="100000"/>
              </a:lnSpc>
              <a:spcBef>
                <a:spcPct val="0"/>
              </a:spcBef>
              <a:spcAft>
                <a:spcPts val="0"/>
              </a:spcAft>
              <a:buClrTx/>
              <a:buSzTx/>
              <a:buFontTx/>
              <a:buChar char="-"/>
              <a:tabLst/>
              <a:defRPr/>
            </a:pPr>
            <a:endParaRPr kumimoji="0" lang="ru-RU" altLang="ru-RU" sz="16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335507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7299824-046A-4B9B-ABB7-3F2B55D710B0}"/>
              </a:ext>
            </a:extLst>
          </p:cNvPr>
          <p:cNvPicPr>
            <a:picLocks noChangeAspect="1"/>
          </p:cNvPicPr>
          <p:nvPr/>
        </p:nvPicPr>
        <p:blipFill>
          <a:blip r:embed="rId2"/>
          <a:stretch>
            <a:fillRect/>
          </a:stretch>
        </p:blipFill>
        <p:spPr>
          <a:xfrm>
            <a:off x="467544" y="0"/>
            <a:ext cx="8568952" cy="5143500"/>
          </a:xfrm>
          <a:prstGeom prst="rect">
            <a:avLst/>
          </a:prstGeom>
        </p:spPr>
      </p:pic>
    </p:spTree>
    <p:extLst>
      <p:ext uri="{BB962C8B-B14F-4D97-AF65-F5344CB8AC3E}">
        <p14:creationId xmlns:p14="http://schemas.microsoft.com/office/powerpoint/2010/main" val="356930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900115" y="214344"/>
            <a:ext cx="7488237" cy="4524315"/>
          </a:xfrm>
          <a:prstGeom prst="rect">
            <a:avLst/>
          </a:prstGeom>
          <a:solidFill>
            <a:schemeClr val="bg1"/>
          </a:solidFill>
          <a:ln w="12700">
            <a:solidFill>
              <a:schemeClr val="tx1"/>
            </a:solidFill>
            <a:miter lim="800000"/>
            <a:headEnd/>
            <a:tailEnd/>
          </a:ln>
        </p:spPr>
        <p:txBody>
          <a:bodyPr anchor="ct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800" b="1" i="0" u="none" strike="noStrike" kern="1200" cap="none" spc="0" normalizeH="0" baseline="0" noProof="0" dirty="0">
                <a:ln>
                  <a:noFill/>
                </a:ln>
                <a:solidFill>
                  <a:srgbClr val="000000"/>
                </a:solidFill>
                <a:effectLst/>
                <a:uLnTx/>
                <a:uFillTx/>
                <a:latin typeface="Times New Roman" pitchFamily="18" charset="0"/>
                <a:ea typeface="+mn-ea"/>
                <a:cs typeface="Arial" charset="0"/>
              </a:rPr>
              <a:t>Документы необходимые для обоснования расходов на ГСМ:</a:t>
            </a:r>
            <a:endParaRPr kumimoji="0" lang="en-US" altLang="ru-RU" sz="18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altLang="ru-RU" sz="18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800" b="1" i="0" u="none" strike="noStrike" kern="1200" cap="none" spc="0" normalizeH="0" baseline="0" noProof="0" dirty="0">
                <a:ln>
                  <a:noFill/>
                </a:ln>
                <a:solidFill>
                  <a:srgbClr val="000000"/>
                </a:solidFill>
                <a:effectLst/>
                <a:uLnTx/>
                <a:uFillTx/>
                <a:latin typeface="Times New Roman" pitchFamily="18" charset="0"/>
                <a:ea typeface="+mn-ea"/>
                <a:cs typeface="Arial" charset="0"/>
              </a:rPr>
              <a:t>- путевой лист</a:t>
            </a:r>
            <a:r>
              <a:rPr kumimoji="0" lang="ru-RU"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(обязательно должен содержать: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номер и марка автомобиля,</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ФИО водителя</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маршрут  передвижения,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фактический пробег автомобиля согласно </a:t>
            </a:r>
            <a:r>
              <a:rPr kumimoji="0" lang="en-US"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r>
              <a:rPr kumimoji="0" lang="ru-RU"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показаниям спидометра,</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расход топлива за период за который составлялся путевой лист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altLang="ru-RU" sz="1800" b="1" i="0" u="none" strike="noStrike" kern="1200" cap="none" spc="0" normalizeH="0" baseline="0" noProof="0" dirty="0">
                <a:ln>
                  <a:noFill/>
                </a:ln>
                <a:solidFill>
                  <a:srgbClr val="000000"/>
                </a:solidFill>
                <a:effectLst/>
                <a:uLnTx/>
                <a:uFillTx/>
                <a:latin typeface="Times New Roman" pitchFamily="18" charset="0"/>
                <a:ea typeface="+mn-ea"/>
                <a:cs typeface="Arial" charset="0"/>
              </a:rPr>
              <a:t>-документы ,подтверждающие приобретение бензина</a:t>
            </a:r>
            <a:r>
              <a:rPr kumimoji="0" lang="ru-RU"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(кассовые чеки, платежные поручения, накладные, авансовые отчеты, и др.)</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kumimoji="0" lang="ru-RU" altLang="ru-RU" sz="1800" b="1" i="0" u="none" strike="noStrike" kern="1200" cap="none" spc="0" normalizeH="0" baseline="0" noProof="0" dirty="0">
                <a:ln>
                  <a:noFill/>
                </a:ln>
                <a:solidFill>
                  <a:srgbClr val="000000"/>
                </a:solidFill>
                <a:effectLst/>
                <a:uLnTx/>
                <a:uFillTx/>
                <a:latin typeface="Times New Roman" pitchFamily="18" charset="0"/>
                <a:ea typeface="+mn-ea"/>
                <a:cs typeface="Arial" charset="0"/>
              </a:rPr>
              <a:t> правила трудового распорядка, предусматривающие режим работы водителя</a:t>
            </a:r>
            <a:r>
              <a:rPr kumimoji="0" lang="ru-RU"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 по сменам, по выходным дням, сверхурочно)</a:t>
            </a:r>
          </a:p>
          <a:p>
            <a:pPr marL="0" marR="0" lvl="0" indent="0" algn="l" defTabSz="914400" rtl="0" eaLnBrk="1" fontAlgn="auto" latinLnBrk="0" hangingPunct="1">
              <a:lnSpc>
                <a:spcPct val="100000"/>
              </a:lnSpc>
              <a:spcBef>
                <a:spcPct val="0"/>
              </a:spcBef>
              <a:spcAft>
                <a:spcPts val="0"/>
              </a:spcAft>
              <a:buClrTx/>
              <a:buSzTx/>
              <a:buFontTx/>
              <a:buChar char="-"/>
              <a:tabLst/>
              <a:defRPr/>
            </a:pPr>
            <a:endParaRPr kumimoji="0" lang="ru-RU" altLang="ru-RU"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6166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5DC2BD8-89E5-4FDA-9498-9FF881E0E00F}"/>
              </a:ext>
            </a:extLst>
          </p:cNvPr>
          <p:cNvPicPr>
            <a:picLocks noChangeAspect="1"/>
          </p:cNvPicPr>
          <p:nvPr/>
        </p:nvPicPr>
        <p:blipFill>
          <a:blip r:embed="rId2"/>
          <a:stretch>
            <a:fillRect/>
          </a:stretch>
        </p:blipFill>
        <p:spPr>
          <a:xfrm>
            <a:off x="1043608" y="267494"/>
            <a:ext cx="6638925" cy="4048125"/>
          </a:xfrm>
          <a:prstGeom prst="rect">
            <a:avLst/>
          </a:prstGeom>
        </p:spPr>
      </p:pic>
    </p:spTree>
    <p:extLst>
      <p:ext uri="{BB962C8B-B14F-4D97-AF65-F5344CB8AC3E}">
        <p14:creationId xmlns:p14="http://schemas.microsoft.com/office/powerpoint/2010/main" val="330269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Заголовок 1">
            <a:extLst>
              <a:ext uri="{FF2B5EF4-FFF2-40B4-BE49-F238E27FC236}">
                <a16:creationId xmlns:a16="http://schemas.microsoft.com/office/drawing/2014/main" id="{143E484F-77B9-450C-BC5B-64D93F8318F4}"/>
              </a:ext>
            </a:extLst>
          </p:cNvPr>
          <p:cNvSpPr>
            <a:spLocks noGrp="1"/>
          </p:cNvSpPr>
          <p:nvPr>
            <p:ph type="title" idx="4294967295"/>
          </p:nvPr>
        </p:nvSpPr>
        <p:spPr>
          <a:xfrm>
            <a:off x="971600" y="747713"/>
            <a:ext cx="6735317" cy="858441"/>
          </a:xfrm>
        </p:spPr>
        <p:txBody>
          <a:bodyPr anchor="t"/>
          <a:lstStyle/>
          <a:p>
            <a:pPr eaLnBrk="1" hangingPunct="1">
              <a:lnSpc>
                <a:spcPts val="2400"/>
              </a:lnSpc>
            </a:pPr>
            <a:r>
              <a:rPr lang="ru-RU" altLang="ru-RU" sz="2700" dirty="0">
                <a:solidFill>
                  <a:srgbClr val="C00000"/>
                </a:solidFill>
                <a:latin typeface="Proxima Nova"/>
                <a:ea typeface="Proxima Nova"/>
                <a:cs typeface="Proxima Nova"/>
              </a:rPr>
              <a:t> Проверить документы при работе с </a:t>
            </a:r>
            <a:r>
              <a:rPr lang="ru-RU" altLang="ru-RU" sz="2700" dirty="0" err="1">
                <a:solidFill>
                  <a:srgbClr val="C00000"/>
                </a:solidFill>
                <a:latin typeface="Proxima Nova"/>
                <a:ea typeface="Proxima Nova"/>
                <a:cs typeface="Proxima Nova"/>
              </a:rPr>
              <a:t>подотчетниками</a:t>
            </a:r>
            <a:endParaRPr lang="ru-RU" altLang="ru-RU" sz="2700" dirty="0">
              <a:solidFill>
                <a:srgbClr val="C00000"/>
              </a:solidFill>
              <a:latin typeface="Proxima Nova"/>
              <a:ea typeface="Proxima Nova"/>
              <a:cs typeface="Proxima Nova"/>
            </a:endParaRPr>
          </a:p>
        </p:txBody>
      </p:sp>
      <p:pic>
        <p:nvPicPr>
          <p:cNvPr id="26627" name="Рисунок 1">
            <a:extLst>
              <a:ext uri="{FF2B5EF4-FFF2-40B4-BE49-F238E27FC236}">
                <a16:creationId xmlns:a16="http://schemas.microsoft.com/office/drawing/2014/main" id="{AD8604E3-F19F-47D6-B1B0-7DB7102A17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523" y="1583531"/>
            <a:ext cx="6198394" cy="2692004"/>
          </a:xfrm>
          <a:prstGeom prst="rect">
            <a:avLst/>
          </a:prstGeom>
          <a:solidFill>
            <a:schemeClr val="bg1"/>
          </a:solidFill>
          <a:ln w="9525">
            <a:solidFill>
              <a:schemeClr val="tx1"/>
            </a:solidFill>
            <a:miter lim="800000"/>
            <a:headEnd/>
            <a:tailEnd/>
          </a:ln>
        </p:spPr>
      </p:pic>
    </p:spTree>
    <p:extLst>
      <p:ext uri="{BB962C8B-B14F-4D97-AF65-F5344CB8AC3E}">
        <p14:creationId xmlns:p14="http://schemas.microsoft.com/office/powerpoint/2010/main" val="105244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D8913639-E471-404E-B075-D3F91BDD23FE}"/>
              </a:ext>
            </a:extLst>
          </p:cNvPr>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3115632767"/>
                    </a:ext>
                  </a:extLst>
                </a:gridCol>
                <a:gridCol w="25400">
                  <a:extLst>
                    <a:ext uri="{9D8B030D-6E8A-4147-A177-3AD203B41FA5}">
                      <a16:colId xmlns:a16="http://schemas.microsoft.com/office/drawing/2014/main" val="2302289842"/>
                    </a:ext>
                  </a:extLst>
                </a:gridCol>
                <a:gridCol w="25400">
                  <a:extLst>
                    <a:ext uri="{9D8B030D-6E8A-4147-A177-3AD203B41FA5}">
                      <a16:colId xmlns:a16="http://schemas.microsoft.com/office/drawing/2014/main" val="1236308777"/>
                    </a:ext>
                  </a:extLst>
                </a:gridCol>
                <a:gridCol w="25400">
                  <a:extLst>
                    <a:ext uri="{9D8B030D-6E8A-4147-A177-3AD203B41FA5}">
                      <a16:colId xmlns:a16="http://schemas.microsoft.com/office/drawing/2014/main" val="3442482143"/>
                    </a:ext>
                  </a:extLst>
                </a:gridCol>
              </a:tblGrid>
              <a:tr h="0">
                <a:tc gridSpan="4">
                  <a:txBody>
                    <a:bodyPr/>
                    <a:lstStyle/>
                    <a:p>
                      <a:pPr algn="ctr">
                        <a:lnSpc>
                          <a:spcPts val="1200"/>
                        </a:lnSpc>
                        <a:spcAft>
                          <a:spcPts val="5"/>
                        </a:spcAft>
                      </a:pPr>
                      <a:r>
                        <a:rPr lang="ru-RU" sz="100">
                          <a:effectLst/>
                        </a:rPr>
                        <a:t>Общество с ограниченной ответственностью "Альфа"</a:t>
                      </a:r>
                    </a:p>
                    <a:p>
                      <a:pPr>
                        <a:lnSpc>
                          <a:spcPts val="1200"/>
                        </a:lnSpc>
                        <a:spcAft>
                          <a:spcPts val="5"/>
                        </a:spcAft>
                      </a:pPr>
                      <a:r>
                        <a:rPr lang="ru-RU" sz="100">
                          <a:effectLst/>
                        </a:rPr>
                        <a:t> </a:t>
                      </a:r>
                    </a:p>
                    <a:p>
                      <a:pPr algn="ctr">
                        <a:lnSpc>
                          <a:spcPts val="1200"/>
                        </a:lnSpc>
                        <a:spcAft>
                          <a:spcPts val="5"/>
                        </a:spcAft>
                      </a:pPr>
                      <a:r>
                        <a:rPr lang="ru-RU" sz="100">
                          <a:effectLst/>
                        </a:rPr>
                        <a:t>ПРИКАЗ</a:t>
                      </a:r>
                    </a:p>
                    <a:p>
                      <a:pPr algn="ctr">
                        <a:lnSpc>
                          <a:spcPts val="1200"/>
                        </a:lnSpc>
                        <a:spcAft>
                          <a:spcPts val="5"/>
                        </a:spcAft>
                      </a:pPr>
                      <a:r>
                        <a:rPr lang="ru-RU" sz="100">
                          <a:effectLst/>
                        </a:rPr>
                        <a:t>о выдаче денег под отчет</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17161451"/>
                  </a:ext>
                </a:extLst>
              </a:tr>
              <a:tr h="0">
                <a:tc gridSpan="2">
                  <a:txBody>
                    <a:bodyPr/>
                    <a:lstStyle/>
                    <a:p>
                      <a:pPr>
                        <a:lnSpc>
                          <a:spcPts val="1200"/>
                        </a:lnSpc>
                        <a:spcAft>
                          <a:spcPts val="5"/>
                        </a:spcAft>
                      </a:pPr>
                      <a:r>
                        <a:rPr lang="ru-RU" sz="100">
                          <a:effectLst/>
                        </a:rPr>
                        <a:t>14.08.2019</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gridSpan="2">
                  <a:txBody>
                    <a:bodyPr/>
                    <a:lstStyle/>
                    <a:p>
                      <a:pPr algn="r">
                        <a:lnSpc>
                          <a:spcPts val="1200"/>
                        </a:lnSpc>
                        <a:spcAft>
                          <a:spcPts val="5"/>
                        </a:spcAft>
                      </a:pPr>
                      <a:r>
                        <a:rPr lang="ru-RU" sz="100">
                          <a:effectLst/>
                        </a:rPr>
                        <a:t>N 64</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extLst>
                  <a:ext uri="{0D108BD9-81ED-4DB2-BD59-A6C34878D82A}">
                    <a16:rowId xmlns:a16="http://schemas.microsoft.com/office/drawing/2014/main" val="4131190914"/>
                  </a:ext>
                </a:extLst>
              </a:tr>
              <a:tr h="0">
                <a:tc gridSpan="4">
                  <a:txBody>
                    <a:bodyPr/>
                    <a:lstStyle/>
                    <a:p>
                      <a:pPr indent="179705" algn="just">
                        <a:lnSpc>
                          <a:spcPts val="1200"/>
                        </a:lnSpc>
                        <a:spcAft>
                          <a:spcPts val="5"/>
                        </a:spcAft>
                      </a:pPr>
                      <a:r>
                        <a:rPr lang="ru-RU" sz="100">
                          <a:effectLst/>
                        </a:rPr>
                        <a:t>Выдать инженеру Смирнову Сергею Сергеевичу под отчет на срок до 23.08.2019 включительно 20 000 руб. на командировочные расходы.</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51718233"/>
                  </a:ext>
                </a:extLst>
              </a:tr>
              <a:tr h="0">
                <a:tc gridSpan="4">
                  <a:txBody>
                    <a:bodyPr/>
                    <a:lstStyle/>
                    <a:p>
                      <a:pPr algn="just">
                        <a:lnSpc>
                          <a:spcPts val="1200"/>
                        </a:lnSpc>
                        <a:spcAft>
                          <a:spcPts val="5"/>
                        </a:spcAft>
                      </a:pPr>
                      <a:r>
                        <a:rPr lang="ru-RU" sz="100">
                          <a:effectLst/>
                        </a:rPr>
                        <a:t>Основание: приказ о направлении работника в командировку от 14.08.2019 N 63/к</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173864546"/>
                  </a:ext>
                </a:extLst>
              </a:tr>
              <a:tr h="0">
                <a:tc>
                  <a:txBody>
                    <a:bodyPr/>
                    <a:lstStyle/>
                    <a:p>
                      <a:pPr algn="just">
                        <a:lnSpc>
                          <a:spcPts val="1200"/>
                        </a:lnSpc>
                        <a:spcAft>
                          <a:spcPts val="5"/>
                        </a:spcAft>
                      </a:pPr>
                      <a:r>
                        <a:rPr lang="ru-RU" sz="100">
                          <a:effectLst/>
                        </a:rPr>
                        <a:t>Генеральный директор</a:t>
                      </a:r>
                      <a:endParaRPr lang="ru-RU" sz="100">
                        <a:effectLst/>
                        <a:latin typeface="Times New Roman" panose="02020603050405020304" pitchFamily="18" charset="0"/>
                        <a:ea typeface="Times New Roman" panose="02020603050405020304" pitchFamily="18" charset="0"/>
                      </a:endParaRPr>
                    </a:p>
                  </a:txBody>
                  <a:tcPr marL="0" marR="0" marT="0" marB="0"/>
                </a:tc>
                <a:tc gridSpan="2">
                  <a:txBody>
                    <a:bodyPr/>
                    <a:lstStyle/>
                    <a:p>
                      <a:pPr algn="ctr">
                        <a:lnSpc>
                          <a:spcPts val="1200"/>
                        </a:lnSpc>
                        <a:spcAft>
                          <a:spcPts val="5"/>
                        </a:spcAft>
                      </a:pPr>
                      <a:r>
                        <a:rPr lang="ru-RU" sz="100">
                          <a:effectLst/>
                        </a:rPr>
                        <a:t>Иванов</a:t>
                      </a:r>
                      <a:endParaRPr lang="ru-RU" sz="1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ru-RU"/>
                    </a:p>
                  </a:txBody>
                  <a:tcPr/>
                </a:tc>
                <a:tc>
                  <a:txBody>
                    <a:bodyPr/>
                    <a:lstStyle/>
                    <a:p>
                      <a:pPr algn="just">
                        <a:lnSpc>
                          <a:spcPts val="1200"/>
                        </a:lnSpc>
                        <a:spcAft>
                          <a:spcPts val="5"/>
                        </a:spcAft>
                      </a:pPr>
                      <a:r>
                        <a:rPr lang="ru-RU" sz="100" dirty="0">
                          <a:effectLst/>
                        </a:rPr>
                        <a:t>Иванов И.И.</a:t>
                      </a:r>
                      <a:endParaRPr lang="ru-RU" sz="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627964548"/>
                  </a:ext>
                </a:extLst>
              </a:tr>
            </a:tbl>
          </a:graphicData>
        </a:graphic>
      </p:graphicFrame>
      <p:graphicFrame>
        <p:nvGraphicFramePr>
          <p:cNvPr id="7" name="Таблица 6">
            <a:extLst>
              <a:ext uri="{FF2B5EF4-FFF2-40B4-BE49-F238E27FC236}">
                <a16:creationId xmlns:a16="http://schemas.microsoft.com/office/drawing/2014/main" id="{814A6B04-F759-4CEB-9835-B5E698B9DDD4}"/>
              </a:ext>
            </a:extLst>
          </p:cNvPr>
          <p:cNvGraphicFramePr>
            <a:graphicFrameLocks noGrp="1"/>
          </p:cNvGraphicFramePr>
          <p:nvPr/>
        </p:nvGraphicFramePr>
        <p:xfrm>
          <a:off x="755576" y="699542"/>
          <a:ext cx="6623546" cy="2952328"/>
        </p:xfrm>
        <a:graphic>
          <a:graphicData uri="http://schemas.openxmlformats.org/drawingml/2006/table">
            <a:tbl>
              <a:tblPr/>
              <a:tblGrid>
                <a:gridCol w="6623546">
                  <a:extLst>
                    <a:ext uri="{9D8B030D-6E8A-4147-A177-3AD203B41FA5}">
                      <a16:colId xmlns:a16="http://schemas.microsoft.com/office/drawing/2014/main" val="1479922636"/>
                    </a:ext>
                  </a:extLst>
                </a:gridCol>
              </a:tblGrid>
              <a:tr h="912025">
                <a:tc>
                  <a:txBody>
                    <a:bodyPr/>
                    <a:lstStyle/>
                    <a:p>
                      <a:pPr>
                        <a:lnSpc>
                          <a:spcPts val="1200"/>
                        </a:lnSpc>
                        <a:spcAft>
                          <a:spcPts val="5"/>
                        </a:spcAft>
                      </a:pPr>
                      <a:r>
                        <a:rPr lang="ru-RU" sz="1200" i="1" dirty="0">
                          <a:effectLst/>
                          <a:latin typeface="Times New Roman" panose="02020603050405020304" pitchFamily="18" charset="0"/>
                          <a:ea typeface="Calibri" panose="020F0502020204030204" pitchFamily="34" charset="0"/>
                        </a:rPr>
                        <a:t>Выдать под отчет 6 000 руб.</a:t>
                      </a:r>
                      <a:endParaRPr lang="ru-RU" sz="1200" dirty="0">
                        <a:effectLst/>
                        <a:latin typeface="Times New Roman" panose="02020603050405020304" pitchFamily="18" charset="0"/>
                        <a:ea typeface="Times New Roman" panose="02020603050405020304" pitchFamily="18" charset="0"/>
                      </a:endParaRPr>
                    </a:p>
                    <a:p>
                      <a:pPr>
                        <a:lnSpc>
                          <a:spcPts val="1200"/>
                        </a:lnSpc>
                        <a:spcAft>
                          <a:spcPts val="5"/>
                        </a:spcAft>
                      </a:pPr>
                      <a:r>
                        <a:rPr lang="ru-RU" sz="1200" i="1" dirty="0">
                          <a:effectLst/>
                          <a:latin typeface="Times New Roman" panose="02020603050405020304" pitchFamily="18" charset="0"/>
                          <a:ea typeface="Calibri" panose="020F0502020204030204" pitchFamily="34" charset="0"/>
                        </a:rPr>
                        <a:t>на срок до 17.08.2020 включительно</a:t>
                      </a:r>
                      <a:endParaRPr lang="ru-RU" sz="1200" dirty="0">
                        <a:effectLst/>
                        <a:latin typeface="Times New Roman" panose="02020603050405020304" pitchFamily="18" charset="0"/>
                        <a:ea typeface="Times New Roman" panose="02020603050405020304" pitchFamily="18" charset="0"/>
                      </a:endParaRPr>
                    </a:p>
                    <a:p>
                      <a:pPr>
                        <a:lnSpc>
                          <a:spcPts val="1200"/>
                        </a:lnSpc>
                        <a:spcAft>
                          <a:spcPts val="5"/>
                        </a:spcAft>
                      </a:pPr>
                      <a:r>
                        <a:rPr lang="ru-RU" sz="1200" i="1" dirty="0">
                          <a:effectLst/>
                          <a:latin typeface="Times New Roman" panose="02020603050405020304" pitchFamily="18" charset="0"/>
                          <a:ea typeface="Calibri" panose="020F0502020204030204" pitchFamily="34" charset="0"/>
                        </a:rPr>
                        <a:t>Иванов</a:t>
                      </a:r>
                      <a:endParaRPr lang="ru-RU" sz="1200" dirty="0">
                        <a:effectLst/>
                        <a:latin typeface="Times New Roman" panose="02020603050405020304" pitchFamily="18" charset="0"/>
                        <a:ea typeface="Times New Roman" panose="02020603050405020304" pitchFamily="18" charset="0"/>
                      </a:endParaRPr>
                    </a:p>
                    <a:p>
                      <a:pPr>
                        <a:lnSpc>
                          <a:spcPts val="1200"/>
                        </a:lnSpc>
                        <a:spcAft>
                          <a:spcPts val="5"/>
                        </a:spcAft>
                      </a:pPr>
                      <a:r>
                        <a:rPr lang="ru-RU" sz="1200" i="1" dirty="0">
                          <a:effectLst/>
                          <a:latin typeface="Times New Roman" panose="02020603050405020304" pitchFamily="18" charset="0"/>
                          <a:ea typeface="Calibri" panose="020F0502020204030204" pitchFamily="34" charset="0"/>
                        </a:rPr>
                        <a:t>14.08.2020</a:t>
                      </a:r>
                      <a:endParaRPr lang="ru-RU" sz="1200" dirty="0">
                        <a:effectLst/>
                        <a:latin typeface="Times New Roman" panose="02020603050405020304" pitchFamily="18" charset="0"/>
                        <a:ea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9701823"/>
                  </a:ext>
                </a:extLst>
              </a:tr>
              <a:tr h="2040303">
                <a:tc>
                  <a:txBody>
                    <a:bodyPr/>
                    <a:lstStyle/>
                    <a:p>
                      <a:pPr algn="r">
                        <a:lnSpc>
                          <a:spcPts val="1200"/>
                        </a:lnSpc>
                        <a:spcAft>
                          <a:spcPts val="5"/>
                        </a:spcAft>
                      </a:pPr>
                      <a:r>
                        <a:rPr lang="ru-RU" sz="1200" dirty="0">
                          <a:effectLst/>
                          <a:latin typeface="Times New Roman" panose="02020603050405020304" pitchFamily="18" charset="0"/>
                          <a:ea typeface="Calibri" panose="020F0502020204030204" pitchFamily="34" charset="0"/>
                        </a:rPr>
                        <a:t>Генеральному директору ООО "Альфа"</a:t>
                      </a:r>
                      <a:endParaRPr lang="ru-RU" sz="1200" dirty="0">
                        <a:effectLst/>
                        <a:latin typeface="Times New Roman" panose="02020603050405020304" pitchFamily="18" charset="0"/>
                        <a:ea typeface="Times New Roman" panose="02020603050405020304" pitchFamily="18" charset="0"/>
                      </a:endParaRPr>
                    </a:p>
                    <a:p>
                      <a:pPr algn="r">
                        <a:lnSpc>
                          <a:spcPts val="1200"/>
                        </a:lnSpc>
                        <a:spcAft>
                          <a:spcPts val="5"/>
                        </a:spcAft>
                      </a:pPr>
                      <a:r>
                        <a:rPr lang="ru-RU" sz="1200" dirty="0">
                          <a:effectLst/>
                          <a:latin typeface="Times New Roman" panose="02020603050405020304" pitchFamily="18" charset="0"/>
                          <a:ea typeface="Calibri" panose="020F0502020204030204" pitchFamily="34" charset="0"/>
                        </a:rPr>
                        <a:t>Иванову И.И.</a:t>
                      </a:r>
                      <a:endParaRPr lang="ru-RU" sz="1200" dirty="0">
                        <a:effectLst/>
                        <a:latin typeface="Times New Roman" panose="02020603050405020304" pitchFamily="18" charset="0"/>
                        <a:ea typeface="Times New Roman" panose="02020603050405020304" pitchFamily="18" charset="0"/>
                      </a:endParaRPr>
                    </a:p>
                    <a:p>
                      <a:pPr algn="r">
                        <a:lnSpc>
                          <a:spcPts val="1200"/>
                        </a:lnSpc>
                        <a:spcAft>
                          <a:spcPts val="5"/>
                        </a:spcAft>
                      </a:pPr>
                      <a:r>
                        <a:rPr lang="ru-RU" sz="1200" dirty="0">
                          <a:effectLst/>
                          <a:latin typeface="Times New Roman" panose="02020603050405020304" pitchFamily="18" charset="0"/>
                          <a:ea typeface="Calibri" panose="020F0502020204030204" pitchFamily="34" charset="0"/>
                        </a:rPr>
                        <a:t>от бригадира Петрова П.П.</a:t>
                      </a:r>
                      <a:endParaRPr lang="ru-RU" sz="1200" dirty="0">
                        <a:effectLst/>
                        <a:latin typeface="Times New Roman" panose="02020603050405020304" pitchFamily="18" charset="0"/>
                        <a:ea typeface="Times New Roman" panose="02020603050405020304" pitchFamily="18" charset="0"/>
                      </a:endParaRPr>
                    </a:p>
                    <a:p>
                      <a:pPr>
                        <a:lnSpc>
                          <a:spcPts val="1200"/>
                        </a:lnSpc>
                        <a:spcAft>
                          <a:spcPts val="5"/>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p>
                      <a:pPr algn="ctr">
                        <a:lnSpc>
                          <a:spcPts val="1200"/>
                        </a:lnSpc>
                        <a:spcAft>
                          <a:spcPts val="5"/>
                        </a:spcAft>
                      </a:pPr>
                      <a:r>
                        <a:rPr lang="ru-RU" sz="1200" dirty="0">
                          <a:effectLst/>
                          <a:latin typeface="Times New Roman" panose="02020603050405020304" pitchFamily="18" charset="0"/>
                          <a:ea typeface="Calibri" panose="020F0502020204030204" pitchFamily="34" charset="0"/>
                        </a:rPr>
                        <a:t>Заявление</a:t>
                      </a:r>
                      <a:endParaRPr lang="ru-RU" sz="1200" dirty="0">
                        <a:effectLst/>
                        <a:latin typeface="Times New Roman" panose="02020603050405020304" pitchFamily="18" charset="0"/>
                        <a:ea typeface="Times New Roman" panose="02020603050405020304" pitchFamily="18" charset="0"/>
                      </a:endParaRPr>
                    </a:p>
                    <a:p>
                      <a:pPr>
                        <a:lnSpc>
                          <a:spcPts val="1200"/>
                        </a:lnSpc>
                        <a:spcAft>
                          <a:spcPts val="5"/>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p>
                      <a:pPr indent="179705" algn="just">
                        <a:lnSpc>
                          <a:spcPts val="1200"/>
                        </a:lnSpc>
                        <a:spcAft>
                          <a:spcPts val="5"/>
                        </a:spcAft>
                      </a:pPr>
                      <a:r>
                        <a:rPr lang="ru-RU" sz="1200" dirty="0">
                          <a:effectLst/>
                          <a:latin typeface="Times New Roman" panose="02020603050405020304" pitchFamily="18" charset="0"/>
                          <a:ea typeface="Calibri" panose="020F0502020204030204" pitchFamily="34" charset="0"/>
                        </a:rPr>
                        <a:t>Прошу выдать мне под отчет 6 000 руб. на покупку краски и валиков.</a:t>
                      </a:r>
                      <a:endParaRPr lang="ru-RU" sz="1200" dirty="0">
                        <a:effectLst/>
                        <a:latin typeface="Times New Roman" panose="02020603050405020304" pitchFamily="18" charset="0"/>
                        <a:ea typeface="Times New Roman" panose="02020603050405020304" pitchFamily="18" charset="0"/>
                      </a:endParaRPr>
                    </a:p>
                    <a:p>
                      <a:pPr>
                        <a:lnSpc>
                          <a:spcPts val="1200"/>
                        </a:lnSpc>
                        <a:spcAft>
                          <a:spcPts val="5"/>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p>
                      <a:pPr marL="180340" algn="just">
                        <a:lnSpc>
                          <a:spcPts val="1200"/>
                        </a:lnSpc>
                        <a:spcAft>
                          <a:spcPts val="5"/>
                        </a:spcAft>
                      </a:pPr>
                      <a:r>
                        <a:rPr lang="ru-RU" sz="1200" i="1" dirty="0">
                          <a:effectLst/>
                          <a:latin typeface="Times New Roman" panose="02020603050405020304" pitchFamily="18" charset="0"/>
                          <a:ea typeface="Calibri" panose="020F0502020204030204" pitchFamily="34" charset="0"/>
                        </a:rPr>
                        <a:t>Петров</a:t>
                      </a:r>
                      <a:endParaRPr lang="ru-RU" sz="1200" dirty="0">
                        <a:effectLst/>
                        <a:latin typeface="Times New Roman" panose="02020603050405020304" pitchFamily="18" charset="0"/>
                        <a:ea typeface="Times New Roman" panose="02020603050405020304" pitchFamily="18" charset="0"/>
                      </a:endParaRPr>
                    </a:p>
                    <a:p>
                      <a:pPr marL="180340" algn="just">
                        <a:lnSpc>
                          <a:spcPts val="1200"/>
                        </a:lnSpc>
                        <a:spcAft>
                          <a:spcPts val="5"/>
                        </a:spcAft>
                      </a:pPr>
                      <a:r>
                        <a:rPr lang="ru-RU" sz="1200" i="1" dirty="0">
                          <a:effectLst/>
                          <a:latin typeface="Times New Roman" panose="02020603050405020304" pitchFamily="18" charset="0"/>
                          <a:ea typeface="Calibri" panose="020F0502020204030204" pitchFamily="34" charset="0"/>
                        </a:rPr>
                        <a:t>14.08.2020</a:t>
                      </a:r>
                      <a:endParaRPr lang="ru-RU" sz="1200" dirty="0">
                        <a:effectLst/>
                        <a:latin typeface="Times New Roman" panose="02020603050405020304" pitchFamily="18" charset="0"/>
                        <a:ea typeface="Times New Roman" panose="02020603050405020304" pitchFamily="18" charset="0"/>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556899"/>
                  </a:ext>
                </a:extLst>
              </a:tr>
            </a:tbl>
          </a:graphicData>
        </a:graphic>
      </p:graphicFrame>
    </p:spTree>
    <p:extLst>
      <p:ext uri="{BB962C8B-B14F-4D97-AF65-F5344CB8AC3E}">
        <p14:creationId xmlns:p14="http://schemas.microsoft.com/office/powerpoint/2010/main" val="1467601439"/>
      </p:ext>
    </p:extLst>
  </p:cSld>
  <p:clrMapOvr>
    <a:masterClrMapping/>
  </p:clrMapOvr>
</p:sld>
</file>

<file path=ppt/theme/theme1.xml><?xml version="1.0" encoding="utf-8"?>
<a:theme xmlns:a="http://schemas.openxmlformats.org/drawingml/2006/main" name="Вебинар">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63000"/>
          </a:schemeClr>
        </a:solidFill>
        <a:ln w="19050">
          <a:noFill/>
        </a:ln>
      </a:spPr>
      <a:bodyPr lIns="36000" tIns="36000" rIns="36000" bIns="36000" rtlCol="0" anchor="t" anchorCtr="0">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Вебинар">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63000"/>
          </a:schemeClr>
        </a:solidFill>
        <a:ln w="19050">
          <a:noFill/>
        </a:ln>
      </a:spPr>
      <a:bodyPr lIns="36000" tIns="36000" rIns="36000" bIns="36000" rtlCol="0" anchor="t" anchorCtr="0">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913</TotalTime>
  <Words>7254</Words>
  <Application>Microsoft Office PowerPoint</Application>
  <PresentationFormat>Экран (16:9)</PresentationFormat>
  <Paragraphs>610</Paragraphs>
  <Slides>65</Slides>
  <Notes>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65</vt:i4>
      </vt:variant>
    </vt:vector>
  </HeadingPairs>
  <TitlesOfParts>
    <vt:vector size="77" baseType="lpstr">
      <vt:lpstr>Arial</vt:lpstr>
      <vt:lpstr>Calibri</vt:lpstr>
      <vt:lpstr>Courier New</vt:lpstr>
      <vt:lpstr>Franklin Gothic Demi</vt:lpstr>
      <vt:lpstr>FranklinGothicBookCondC</vt:lpstr>
      <vt:lpstr>inherit</vt:lpstr>
      <vt:lpstr>Proxima Nova</vt:lpstr>
      <vt:lpstr>Pushkin</vt:lpstr>
      <vt:lpstr>Times New Roman</vt:lpstr>
      <vt:lpstr>Wingdings</vt:lpstr>
      <vt:lpstr>Вебинар</vt:lpstr>
      <vt:lpstr>1_Вебинар</vt:lpstr>
      <vt:lpstr>«Подотчет: от выдачи до авансового отчета. Неочевидные риски»                       Лектор: Самкова Надежда Александровна </vt:lpstr>
      <vt:lpstr>Программа:</vt:lpstr>
      <vt:lpstr>Программа:</vt:lpstr>
      <vt:lpstr> Указание Банка России от 11.03.2014 N 3210-У </vt:lpstr>
      <vt:lpstr> Указание Банка России от 11.03.2014 N 3210-У </vt:lpstr>
      <vt:lpstr>Презентация PowerPoint</vt:lpstr>
      <vt:lpstr>Презентация PowerPoint</vt:lpstr>
      <vt:lpstr> Проверить документы при работе с подотчетниками</vt:lpstr>
      <vt:lpstr>Презентация PowerPoint</vt:lpstr>
      <vt:lpstr>Презентация PowerPoint</vt:lpstr>
      <vt:lpstr>Презентация PowerPoint</vt:lpstr>
      <vt:lpstr>Презентация PowerPoint</vt:lpstr>
      <vt:lpstr>Презентация PowerPoint</vt:lpstr>
      <vt:lpstr>Возмещение работнику потраченных личных средств </vt:lpstr>
      <vt:lpstr>Презентация PowerPoint</vt:lpstr>
      <vt:lpstr>Возврат в кассу неизрасходованных средств</vt:lpstr>
      <vt:lpstr>Чем закончились споры из-за подотчетных документов</vt:lpstr>
      <vt:lpstr>Чем закончились споры из-за подотчетных документов</vt:lpstr>
      <vt:lpstr>Корпоративные карты бухучет</vt:lpstr>
      <vt:lpstr>Корпоративные карты бухучет</vt:lpstr>
      <vt:lpstr>Пример локального акта об использовании корпоративных карт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Нарушение требования к оформлению авансовых отчетов</vt:lpstr>
      <vt:lpstr>Презентация PowerPoint</vt:lpstr>
      <vt:lpstr> Сроки нахождения временно пребывающего иностранного работника в командировке и служебной поездке</vt:lpstr>
      <vt:lpstr>Сроки нахождения временно пребывающего иностранного работника ВЫСОКОКВАЛИФИЦИРОВАННОГО специалиста в командировке и служебной поездке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Болезнь в командировке</vt:lpstr>
      <vt:lpstr>  ПРИМЕР расчета продолжительности командировки </vt:lpstr>
      <vt:lpstr>Презентация PowerPoint</vt:lpstr>
      <vt:lpstr>Презентация PowerPoint</vt:lpstr>
      <vt:lpstr>Пример. Расчет оплаты за время командировки в выходной день</vt:lpstr>
      <vt:lpstr>Суточные при загранкомандировке.</vt:lpstr>
      <vt:lpstr>Пример при загранкомандировке.</vt:lpstr>
      <vt:lpstr>По какому курсу валюты пересчитывать расходы по загранкомандировке </vt:lpstr>
      <vt:lpstr>Презентация PowerPoint</vt:lpstr>
      <vt:lpstr>Презентация PowerPoint</vt:lpstr>
      <vt:lpstr>Презентация PowerPoint</vt:lpstr>
      <vt:lpstr>Обоснование использования такси в локальном акте</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для вебинара</dc:title>
  <dc:creator>Клевый чел</dc:creator>
  <cp:keywords>ЭЛКОД, вебинары</cp:keywords>
  <cp:lastModifiedBy>Наталья Лебедева</cp:lastModifiedBy>
  <cp:revision>148</cp:revision>
  <dcterms:created xsi:type="dcterms:W3CDTF">2014-12-23T19:05:53Z</dcterms:created>
  <dcterms:modified xsi:type="dcterms:W3CDTF">2021-12-01T05:41:29Z</dcterms:modified>
</cp:coreProperties>
</file>