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56" r:id="rId3"/>
    <p:sldId id="268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74" r:id="rId15"/>
    <p:sldId id="276" r:id="rId16"/>
    <p:sldId id="277" r:id="rId17"/>
    <p:sldId id="278" r:id="rId1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-1122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1F276-4B72-4B78-BCC7-38A63684CD34}" type="datetimeFigureOut">
              <a:rPr lang="ru-RU" smtClean="0"/>
              <a:pPr/>
              <a:t>20.01.2020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699A0-72C8-48BD-BBC3-F2A8DE8973E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486613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1F276-4B72-4B78-BCC7-38A63684CD34}" type="datetimeFigureOut">
              <a:rPr lang="ru-RU" smtClean="0"/>
              <a:pPr/>
              <a:t>20.01.2020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699A0-72C8-48BD-BBC3-F2A8DE8973E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57056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1F276-4B72-4B78-BCC7-38A63684CD34}" type="datetimeFigureOut">
              <a:rPr lang="ru-RU" smtClean="0"/>
              <a:pPr/>
              <a:t>20.01.2020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699A0-72C8-48BD-BBC3-F2A8DE8973E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32663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1F276-4B72-4B78-BCC7-38A63684CD34}" type="datetimeFigureOut">
              <a:rPr lang="ru-RU" smtClean="0"/>
              <a:pPr/>
              <a:t>20.01.2020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699A0-72C8-48BD-BBC3-F2A8DE8973E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86310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1F276-4B72-4B78-BCC7-38A63684CD34}" type="datetimeFigureOut">
              <a:rPr lang="ru-RU" smtClean="0"/>
              <a:pPr/>
              <a:t>20.01.2020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699A0-72C8-48BD-BBC3-F2A8DE8973E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321445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1F276-4B72-4B78-BCC7-38A63684CD34}" type="datetimeFigureOut">
              <a:rPr lang="ru-RU" smtClean="0"/>
              <a:pPr/>
              <a:t>20.01.2020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699A0-72C8-48BD-BBC3-F2A8DE8973E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051116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1F276-4B72-4B78-BCC7-38A63684CD34}" type="datetimeFigureOut">
              <a:rPr lang="ru-RU" smtClean="0"/>
              <a:pPr/>
              <a:t>20.01.2020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699A0-72C8-48BD-BBC3-F2A8DE8973E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84321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1F276-4B72-4B78-BCC7-38A63684CD34}" type="datetimeFigureOut">
              <a:rPr lang="ru-RU" smtClean="0"/>
              <a:pPr/>
              <a:t>20.01.2020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699A0-72C8-48BD-BBC3-F2A8DE8973E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57013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1F276-4B72-4B78-BCC7-38A63684CD34}" type="datetimeFigureOut">
              <a:rPr lang="ru-RU" smtClean="0"/>
              <a:pPr/>
              <a:t>20.01.2020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699A0-72C8-48BD-BBC3-F2A8DE8973E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939704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1F276-4B72-4B78-BCC7-38A63684CD34}" type="datetimeFigureOut">
              <a:rPr lang="ru-RU" smtClean="0"/>
              <a:pPr/>
              <a:t>20.01.2020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699A0-72C8-48BD-BBC3-F2A8DE8973E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779686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1F276-4B72-4B78-BCC7-38A63684CD34}" type="datetimeFigureOut">
              <a:rPr lang="ru-RU" smtClean="0"/>
              <a:pPr/>
              <a:t>20.01.2020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699A0-72C8-48BD-BBC3-F2A8DE8973E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99609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C1F276-4B72-4B78-BCC7-38A63684CD34}" type="datetimeFigureOut">
              <a:rPr lang="ru-RU" smtClean="0"/>
              <a:pPr/>
              <a:t>20.01.2020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8699A0-72C8-48BD-BBC3-F2A8DE8973E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60543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23157" y="1140031"/>
            <a:ext cx="9832771" cy="526973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</a:rPr>
              <a:t/>
            </a:r>
            <a:br>
              <a:rPr lang="ru-RU" sz="3600" b="1" dirty="0" smtClean="0">
                <a:solidFill>
                  <a:srgbClr val="FF0000"/>
                </a:solidFill>
              </a:rPr>
            </a:br>
            <a:r>
              <a:rPr lang="ru-RU" sz="3600" b="1" dirty="0">
                <a:solidFill>
                  <a:srgbClr val="FF0000"/>
                </a:solidFill>
              </a:rPr>
              <a:t/>
            </a:r>
            <a:br>
              <a:rPr lang="ru-RU" sz="3600" b="1" dirty="0">
                <a:solidFill>
                  <a:srgbClr val="FF0000"/>
                </a:solidFill>
              </a:rPr>
            </a:br>
            <a:r>
              <a:rPr lang="ru-RU" sz="3600" b="1" dirty="0" smtClean="0">
                <a:solidFill>
                  <a:srgbClr val="FF0000"/>
                </a:solidFill>
              </a:rPr>
              <a:t/>
            </a:r>
            <a:br>
              <a:rPr lang="ru-RU" sz="3600" b="1" dirty="0" smtClean="0">
                <a:solidFill>
                  <a:srgbClr val="FF0000"/>
                </a:solidFill>
              </a:rPr>
            </a:br>
            <a:r>
              <a:rPr lang="ru-RU" sz="3600" b="1" dirty="0">
                <a:solidFill>
                  <a:srgbClr val="FF0000"/>
                </a:solidFill>
              </a:rPr>
              <a:t/>
            </a:r>
            <a:br>
              <a:rPr lang="ru-RU" sz="3600" b="1" dirty="0">
                <a:solidFill>
                  <a:srgbClr val="FF0000"/>
                </a:solidFill>
              </a:rPr>
            </a:br>
            <a:r>
              <a:rPr lang="ru-RU" sz="3600" b="1" dirty="0" smtClean="0">
                <a:solidFill>
                  <a:srgbClr val="FF0000"/>
                </a:solidFill>
              </a:rPr>
              <a:t/>
            </a:r>
            <a:br>
              <a:rPr lang="ru-RU" sz="3600" b="1" dirty="0" smtClean="0">
                <a:solidFill>
                  <a:srgbClr val="FF0000"/>
                </a:solidFill>
              </a:rPr>
            </a:br>
            <a:r>
              <a:rPr lang="ru-RU" sz="3600" b="1" dirty="0">
                <a:solidFill>
                  <a:srgbClr val="FF0000"/>
                </a:solidFill>
              </a:rPr>
              <a:t/>
            </a:r>
            <a:br>
              <a:rPr lang="ru-RU" sz="3600" b="1" dirty="0">
                <a:solidFill>
                  <a:srgbClr val="FF0000"/>
                </a:solidFill>
              </a:rPr>
            </a:br>
            <a:r>
              <a:rPr lang="ru-RU" sz="3600" b="1" dirty="0" smtClean="0">
                <a:solidFill>
                  <a:srgbClr val="FF0000"/>
                </a:solidFill>
              </a:rPr>
              <a:t/>
            </a:r>
            <a:br>
              <a:rPr lang="ru-RU" sz="3600" b="1" dirty="0" smtClean="0">
                <a:solidFill>
                  <a:srgbClr val="FF0000"/>
                </a:solidFill>
              </a:rPr>
            </a:br>
            <a:r>
              <a:rPr lang="ru-RU" sz="3600" b="1" dirty="0">
                <a:solidFill>
                  <a:srgbClr val="FF0000"/>
                </a:solidFill>
              </a:rPr>
              <a:t/>
            </a:r>
            <a:br>
              <a:rPr lang="ru-RU" sz="3600" b="1" dirty="0">
                <a:solidFill>
                  <a:srgbClr val="FF0000"/>
                </a:solidFill>
              </a:rPr>
            </a:br>
            <a:r>
              <a:rPr lang="ru-RU" sz="3600" b="1" dirty="0" smtClean="0">
                <a:solidFill>
                  <a:srgbClr val="FF0000"/>
                </a:solidFill>
              </a:rPr>
              <a:t/>
            </a:r>
            <a:br>
              <a:rPr lang="ru-RU" sz="3600" b="1" dirty="0" smtClean="0">
                <a:solidFill>
                  <a:srgbClr val="FF0000"/>
                </a:solidFill>
              </a:rPr>
            </a:br>
            <a:r>
              <a:rPr lang="ru-RU" sz="3600" b="1" dirty="0" smtClean="0">
                <a:solidFill>
                  <a:srgbClr val="FF0000"/>
                </a:solidFill>
              </a:rPr>
              <a:t/>
            </a:r>
            <a:br>
              <a:rPr lang="ru-RU" sz="3600" b="1" dirty="0" smtClean="0">
                <a:solidFill>
                  <a:srgbClr val="FF0000"/>
                </a:solidFill>
              </a:rPr>
            </a:br>
            <a:r>
              <a:rPr lang="ru-RU" sz="3600" b="1" dirty="0">
                <a:solidFill>
                  <a:srgbClr val="FF0000"/>
                </a:solidFill>
              </a:rPr>
              <a:t/>
            </a:r>
            <a:br>
              <a:rPr lang="ru-RU" sz="3600" b="1" dirty="0">
                <a:solidFill>
                  <a:srgbClr val="FF0000"/>
                </a:solidFill>
              </a:rPr>
            </a:br>
            <a:r>
              <a:rPr lang="ru-RU" sz="3600" b="1" dirty="0" smtClean="0">
                <a:solidFill>
                  <a:srgbClr val="FF0000"/>
                </a:solidFill>
              </a:rPr>
              <a:t/>
            </a:r>
            <a:br>
              <a:rPr lang="ru-RU" sz="3600" b="1" dirty="0" smtClean="0">
                <a:solidFill>
                  <a:srgbClr val="FF0000"/>
                </a:solidFill>
              </a:rPr>
            </a:br>
            <a:r>
              <a:rPr lang="ru-RU" sz="3600" b="1" dirty="0">
                <a:solidFill>
                  <a:srgbClr val="FF0000"/>
                </a:solidFill>
              </a:rPr>
              <a:t/>
            </a:r>
            <a:br>
              <a:rPr lang="ru-RU" sz="3600" b="1" dirty="0">
                <a:solidFill>
                  <a:srgbClr val="FF0000"/>
                </a:solidFill>
              </a:rPr>
            </a:br>
            <a:r>
              <a:rPr lang="ru-RU" sz="3600" b="1" dirty="0" smtClean="0">
                <a:solidFill>
                  <a:srgbClr val="FF0000"/>
                </a:solidFill>
              </a:rPr>
              <a:t/>
            </a:r>
            <a:br>
              <a:rPr lang="ru-RU" sz="3600" b="1" dirty="0" smtClean="0">
                <a:solidFill>
                  <a:srgbClr val="FF0000"/>
                </a:solidFill>
              </a:rPr>
            </a:br>
            <a:r>
              <a:rPr lang="ru-RU" sz="3600" b="1" dirty="0" smtClean="0">
                <a:solidFill>
                  <a:srgbClr val="FF0000"/>
                </a:solidFill>
              </a:rPr>
              <a:t/>
            </a:r>
            <a:br>
              <a:rPr lang="ru-RU" sz="3600" b="1" dirty="0" smtClean="0">
                <a:solidFill>
                  <a:srgbClr val="FF0000"/>
                </a:solidFill>
              </a:rPr>
            </a:br>
            <a:r>
              <a:rPr lang="ru-RU" sz="3600" b="1" dirty="0" smtClean="0">
                <a:solidFill>
                  <a:srgbClr val="FF0000"/>
                </a:solidFill>
              </a:rPr>
              <a:t/>
            </a:r>
            <a:br>
              <a:rPr lang="ru-RU" sz="3600" b="1" dirty="0" smtClean="0">
                <a:solidFill>
                  <a:srgbClr val="FF0000"/>
                </a:solidFill>
              </a:rPr>
            </a:br>
            <a:r>
              <a:rPr lang="ru-RU" sz="3600" b="1" dirty="0">
                <a:solidFill>
                  <a:srgbClr val="FF0000"/>
                </a:solidFill>
              </a:rPr>
              <a:t/>
            </a:r>
            <a:br>
              <a:rPr lang="ru-RU" sz="3600" b="1" dirty="0">
                <a:solidFill>
                  <a:srgbClr val="FF0000"/>
                </a:solidFill>
              </a:rPr>
            </a:br>
            <a:r>
              <a:rPr lang="ru-RU" sz="4000" b="1" dirty="0" smtClean="0">
                <a:solidFill>
                  <a:srgbClr val="FF0000"/>
                </a:solidFill>
              </a:rPr>
              <a:t>«Качество жизни сельского учителя»</a:t>
            </a:r>
            <a:br>
              <a:rPr lang="ru-RU" sz="4000" b="1" dirty="0" smtClean="0">
                <a:solidFill>
                  <a:srgbClr val="FF0000"/>
                </a:solidFill>
              </a:rPr>
            </a:br>
            <a:r>
              <a:rPr lang="ru-RU" sz="4000" b="1" dirty="0" smtClean="0">
                <a:solidFill>
                  <a:srgbClr val="FF0000"/>
                </a:solidFill>
              </a:rPr>
              <a:t>Участники: педагогические работники ассоциации «Согласие»  </a:t>
            </a:r>
            <a:r>
              <a:rPr lang="ru-RU" sz="4000" b="1" dirty="0" err="1" smtClean="0">
                <a:solidFill>
                  <a:srgbClr val="FF0000"/>
                </a:solidFill>
              </a:rPr>
              <a:t>Добрянского,Кунгурского,Кишертского</a:t>
            </a:r>
            <a:r>
              <a:rPr lang="ru-RU" sz="4000" b="1" dirty="0" smtClean="0">
                <a:solidFill>
                  <a:srgbClr val="FF0000"/>
                </a:solidFill>
              </a:rPr>
              <a:t>,</a:t>
            </a:r>
            <a:br>
              <a:rPr lang="ru-RU" sz="4000" b="1" dirty="0" smtClean="0">
                <a:solidFill>
                  <a:srgbClr val="FF0000"/>
                </a:solidFill>
              </a:rPr>
            </a:br>
            <a:r>
              <a:rPr lang="ru-RU" sz="4000" b="1" dirty="0" err="1" smtClean="0">
                <a:solidFill>
                  <a:srgbClr val="FF0000"/>
                </a:solidFill>
              </a:rPr>
              <a:t>Березовского,Суксунского</a:t>
            </a:r>
            <a:r>
              <a:rPr lang="ru-RU" sz="4000" b="1" dirty="0" smtClean="0">
                <a:solidFill>
                  <a:srgbClr val="FF0000"/>
                </a:solidFill>
              </a:rPr>
              <a:t> районов.</a:t>
            </a:r>
            <a:br>
              <a:rPr lang="ru-RU" sz="4000" b="1" dirty="0" smtClean="0">
                <a:solidFill>
                  <a:srgbClr val="FF0000"/>
                </a:solidFill>
              </a:rPr>
            </a:br>
            <a:r>
              <a:rPr lang="ru-RU" sz="4000" b="1" dirty="0" smtClean="0">
                <a:solidFill>
                  <a:srgbClr val="FF0000"/>
                </a:solidFill>
              </a:rPr>
              <a:t/>
            </a:r>
            <a:br>
              <a:rPr lang="ru-RU" sz="4000" b="1" dirty="0" smtClean="0">
                <a:solidFill>
                  <a:srgbClr val="FF0000"/>
                </a:solidFill>
              </a:rPr>
            </a:br>
            <a:r>
              <a:rPr lang="ru-RU" sz="4000" b="1" dirty="0" smtClean="0">
                <a:solidFill>
                  <a:srgbClr val="FF0000"/>
                </a:solidFill>
              </a:rPr>
              <a:t/>
            </a:r>
            <a:br>
              <a:rPr lang="ru-RU" sz="4000" b="1" dirty="0" smtClean="0">
                <a:solidFill>
                  <a:srgbClr val="FF0000"/>
                </a:solidFill>
              </a:rPr>
            </a:br>
            <a:r>
              <a:rPr lang="ru-RU" sz="4000" b="1" dirty="0" smtClean="0">
                <a:solidFill>
                  <a:srgbClr val="FF0000"/>
                </a:solidFill>
              </a:rPr>
              <a:t/>
            </a:r>
            <a:br>
              <a:rPr lang="ru-RU" sz="4000" b="1" dirty="0" smtClean="0">
                <a:solidFill>
                  <a:srgbClr val="FF0000"/>
                </a:solidFill>
              </a:rPr>
            </a:br>
            <a:r>
              <a:rPr lang="ru-RU" sz="4000" b="1" dirty="0" smtClean="0">
                <a:solidFill>
                  <a:srgbClr val="FF0000"/>
                </a:solidFill>
              </a:rPr>
              <a:t>(106 человек)</a:t>
            </a:r>
            <a:r>
              <a:rPr lang="ru-RU" sz="3600" b="1" dirty="0" smtClean="0">
                <a:solidFill>
                  <a:srgbClr val="FF0000"/>
                </a:solidFill>
              </a:rPr>
              <a:t/>
            </a:r>
            <a:br>
              <a:rPr lang="ru-RU" sz="3600" b="1" dirty="0" smtClean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</a:rPr>
              <a:t/>
            </a:r>
            <a:br>
              <a:rPr lang="ru-RU" b="1" dirty="0" smtClean="0">
                <a:solidFill>
                  <a:srgbClr val="FF0000"/>
                </a:solidFill>
              </a:rPr>
            </a:b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ru-RU" sz="7200" dirty="0" smtClean="0"/>
              <a:t>20.02. по 20.03.2018г.    </a:t>
            </a:r>
            <a:endParaRPr lang="ru-RU" sz="7200" dirty="0"/>
          </a:p>
        </p:txBody>
      </p:sp>
    </p:spTree>
    <p:extLst>
      <p:ext uri="{BB962C8B-B14F-4D97-AF65-F5344CB8AC3E}">
        <p14:creationId xmlns:p14="http://schemas.microsoft.com/office/powerpoint/2010/main" xmlns="" val="3867990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86118" y="300471"/>
            <a:ext cx="10072118" cy="262948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Финансовое благополучие</a:t>
            </a:r>
            <a:endParaRPr lang="ru-RU" b="1" dirty="0">
              <a:solidFill>
                <a:srgbClr val="0070C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30791" y="614218"/>
            <a:ext cx="10991271" cy="6243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686070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57834" y="221673"/>
            <a:ext cx="10295965" cy="535709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Средняя зарплата</a:t>
            </a:r>
            <a:endParaRPr lang="ru-RU" b="1" dirty="0">
              <a:solidFill>
                <a:srgbClr val="0070C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145887"/>
            <a:ext cx="10956636" cy="6050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663756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74059" y="374089"/>
            <a:ext cx="10515600" cy="198293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FFC000"/>
                </a:solidFill>
              </a:rPr>
              <a:t>Дополнительные доходы</a:t>
            </a:r>
            <a:endParaRPr lang="ru-RU" b="1" dirty="0">
              <a:solidFill>
                <a:srgbClr val="FFC00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22764" y="757382"/>
            <a:ext cx="8238835" cy="6012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413040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28142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Социальное благополучие</a:t>
            </a:r>
            <a:endParaRPr lang="ru-RU" b="1" dirty="0">
              <a:solidFill>
                <a:srgbClr val="FF000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33236" y="812800"/>
            <a:ext cx="9735127" cy="5837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638417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4009" y="374073"/>
            <a:ext cx="10372436" cy="6483927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5631" y="1"/>
            <a:ext cx="11685320" cy="1128156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/>
              <a:t>Итоги анализа некоторых показателей деятельности образовательных организаций ассоциации «Согласие» за 2015/ 2016 учебный год.</a:t>
            </a:r>
            <a:endParaRPr lang="ru-RU" sz="2800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814454407"/>
              </p:ext>
            </p:extLst>
          </p:nvPr>
        </p:nvGraphicFramePr>
        <p:xfrm>
          <a:off x="106363" y="1092530"/>
          <a:ext cx="11958636" cy="57654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6780"/>
                <a:gridCol w="1900052"/>
                <a:gridCol w="1567543"/>
                <a:gridCol w="7944261"/>
              </a:tblGrid>
              <a:tr h="1202498">
                <a:tc>
                  <a:txBody>
                    <a:bodyPr/>
                    <a:lstStyle/>
                    <a:p>
                      <a:r>
                        <a:rPr lang="ru-RU" dirty="0" smtClean="0"/>
                        <a:t>№</a:t>
                      </a:r>
                    </a:p>
                    <a:p>
                      <a:r>
                        <a:rPr lang="ru-RU" dirty="0" smtClean="0"/>
                        <a:t>п/п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Наименование</a:t>
                      </a:r>
                    </a:p>
                    <a:p>
                      <a:pPr algn="ctr"/>
                      <a:r>
                        <a:rPr lang="ru-RU" dirty="0" smtClean="0"/>
                        <a:t>показателя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Состояние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Выводы</a:t>
                      </a:r>
                      <a:endParaRPr lang="ru-RU" dirty="0"/>
                    </a:p>
                  </a:txBody>
                  <a:tcPr/>
                </a:tc>
              </a:tr>
              <a:tr h="1739613"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1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Количество </a:t>
                      </a:r>
                      <a:r>
                        <a:rPr lang="ru-RU" sz="1800" b="1" dirty="0" err="1" smtClean="0"/>
                        <a:t>ОО,принявших</a:t>
                      </a:r>
                      <a:r>
                        <a:rPr lang="ru-RU" sz="1800" b="1" dirty="0" smtClean="0"/>
                        <a:t> участие в мониторинге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34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Местные профсоюзные организации ассоциации</a:t>
                      </a:r>
                      <a:r>
                        <a:rPr lang="ru-RU" sz="1800" b="1" baseline="0" dirty="0" smtClean="0"/>
                        <a:t> «Согласие» своевременно подготовили запрашиваемые данные ( исключение: г. Кунгур)</a:t>
                      </a:r>
                      <a:endParaRPr lang="ru-RU" sz="1800" b="1" dirty="0"/>
                    </a:p>
                  </a:txBody>
                  <a:tcPr/>
                </a:tc>
              </a:tr>
              <a:tr h="1411680"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2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Число обучающихся в ОО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от 9 чел.</a:t>
                      </a:r>
                    </a:p>
                    <a:p>
                      <a:r>
                        <a:rPr lang="ru-RU" sz="1800" b="1" dirty="0" smtClean="0"/>
                        <a:t>до 1128 чел.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Из 34 образовательных организаций до 200 чел. обучающихся - 21</a:t>
                      </a:r>
                      <a:endParaRPr lang="ru-RU" sz="1800" b="1" dirty="0"/>
                    </a:p>
                  </a:txBody>
                  <a:tcPr/>
                </a:tc>
              </a:tr>
              <a:tr h="1411680"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3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Возраст педагогов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Старение</a:t>
                      </a:r>
                    </a:p>
                    <a:p>
                      <a:r>
                        <a:rPr lang="ru-RU" sz="1800" b="1" dirty="0" smtClean="0"/>
                        <a:t>кадров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Незначительная</a:t>
                      </a:r>
                      <a:r>
                        <a:rPr lang="ru-RU" sz="1800" b="1" baseline="0" dirty="0" smtClean="0"/>
                        <a:t> прослойка молодых педагогов. Преобладают педагоги от 36 до 50 лет. Увеличивается число работающих пенсионеров.</a:t>
                      </a:r>
                      <a:endParaRPr lang="ru-RU" sz="18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105871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4128" y="15200"/>
            <a:ext cx="9720072" cy="1499616"/>
          </a:xfrm>
        </p:spPr>
        <p:txBody>
          <a:bodyPr>
            <a:normAutofit/>
          </a:bodyPr>
          <a:lstStyle/>
          <a:p>
            <a:pPr algn="ctr"/>
            <a:r>
              <a:rPr lang="ru-RU" sz="3100" b="1" dirty="0"/>
              <a:t>Итоги анализа некоторых показателей деятельности образовательных организаций ассоциации «Согласие» за 2015/ 2016 учебный год.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437346324"/>
              </p:ext>
            </p:extLst>
          </p:nvPr>
        </p:nvGraphicFramePr>
        <p:xfrm>
          <a:off x="106363" y="1282536"/>
          <a:ext cx="11947524" cy="57193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"/>
                <a:gridCol w="552256"/>
                <a:gridCol w="1900052"/>
                <a:gridCol w="1959428"/>
                <a:gridCol w="7327508"/>
              </a:tblGrid>
              <a:tr h="79564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№</a:t>
                      </a:r>
                    </a:p>
                    <a:p>
                      <a:pPr algn="ctr"/>
                      <a:r>
                        <a:rPr lang="ru-RU" dirty="0" smtClean="0"/>
                        <a:t>п/п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Наименование</a:t>
                      </a:r>
                    </a:p>
                    <a:p>
                      <a:pPr algn="ctr"/>
                      <a:r>
                        <a:rPr lang="ru-RU" dirty="0" smtClean="0"/>
                        <a:t>показателя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Состояние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Выводы</a:t>
                      </a:r>
                      <a:endParaRPr lang="ru-RU" dirty="0"/>
                    </a:p>
                  </a:txBody>
                  <a:tcPr/>
                </a:tc>
              </a:tr>
              <a:tr h="1318829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4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Средняя нагрузка</a:t>
                      </a:r>
                    </a:p>
                    <a:p>
                      <a:r>
                        <a:rPr lang="ru-RU" sz="1800" b="1" dirty="0" smtClean="0"/>
                        <a:t>на одного педагога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 от 0,75 до 1,45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Характерна с одной стороны</a:t>
                      </a:r>
                      <a:r>
                        <a:rPr lang="ru-RU" sz="1800" b="1" baseline="0" dirty="0" smtClean="0"/>
                        <a:t> </a:t>
                      </a:r>
                      <a:r>
                        <a:rPr lang="ru-RU" sz="1800" b="1" baseline="0" dirty="0" err="1" smtClean="0"/>
                        <a:t>многопрофильность</a:t>
                      </a:r>
                      <a:r>
                        <a:rPr lang="ru-RU" sz="1800" b="1" baseline="0" dirty="0" smtClean="0"/>
                        <a:t>, </a:t>
                      </a:r>
                      <a:r>
                        <a:rPr lang="ru-RU" sz="1800" b="1" baseline="0" dirty="0" err="1" smtClean="0"/>
                        <a:t>внутренее</a:t>
                      </a:r>
                      <a:r>
                        <a:rPr lang="ru-RU" sz="1800" b="1" baseline="0" dirty="0" smtClean="0"/>
                        <a:t> и внешнее совмещение, высокая интенсивность труда, с другой – снижение качества обучения.</a:t>
                      </a:r>
                      <a:endParaRPr lang="ru-RU" sz="1800" b="1" dirty="0"/>
                    </a:p>
                  </a:txBody>
                  <a:tcPr/>
                </a:tc>
              </a:tr>
              <a:tr h="1318829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5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Средняя заработная плата на 1 ставку в руб.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от 5376 до 16000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В 2/3 учреждений базовая часть превышает прожиточный уровень. Снижение общего уровня жизни</a:t>
                      </a:r>
                      <a:r>
                        <a:rPr lang="ru-RU" sz="1800" b="1" baseline="0" dirty="0" smtClean="0"/>
                        <a:t> населения не может удовлетворить человеческие потребности.</a:t>
                      </a:r>
                      <a:endParaRPr lang="ru-RU" sz="1800" b="1" dirty="0"/>
                    </a:p>
                  </a:txBody>
                  <a:tcPr/>
                </a:tc>
              </a:tr>
              <a:tr h="1318829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6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Средняя заработная плата, в руб.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Выдерживаются показатели СЗП соответственно Соглашений и Указа Президента на уровне муниципалитета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Механизм планирования и распределения ФОТ на основе финансирования идущего за учеником не может удовлетворить</a:t>
                      </a:r>
                      <a:r>
                        <a:rPr lang="ru-RU" sz="1800" b="1" baseline="0" dirty="0" smtClean="0"/>
                        <a:t> сельскую школу.</a:t>
                      </a:r>
                      <a:endParaRPr lang="ru-RU" sz="18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297728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57199" y="0"/>
            <a:ext cx="11263745" cy="3396343"/>
          </a:xfrm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ru-RU" dirty="0" smtClean="0"/>
              <a:t>Благодарю  всех  председателей профсоюзных организаций</a:t>
            </a:r>
            <a:r>
              <a:rPr lang="ru-RU" smtClean="0"/>
              <a:t>, руководителей ОО</a:t>
            </a:r>
            <a:br>
              <a:rPr lang="ru-RU" smtClean="0"/>
            </a:br>
            <a:r>
              <a:rPr lang="ru-RU" smtClean="0"/>
              <a:t> </a:t>
            </a:r>
            <a:r>
              <a:rPr lang="ru-RU" dirty="0" smtClean="0"/>
              <a:t>за совместную работу.</a:t>
            </a:r>
            <a:endParaRPr lang="ru-RU" dirty="0"/>
          </a:p>
        </p:txBody>
      </p:sp>
      <p:pic>
        <p:nvPicPr>
          <p:cNvPr id="1026" name="Picture 2" descr="http://infodoski.ru/d/1188067/d/10015009002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91964" y="3541059"/>
            <a:ext cx="7643092" cy="33169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8941657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66255"/>
            <a:ext cx="9144000" cy="4190592"/>
          </a:xfrm>
        </p:spPr>
        <p:txBody>
          <a:bodyPr>
            <a:normAutofit/>
          </a:bodyPr>
          <a:lstStyle/>
          <a:p>
            <a:r>
              <a:rPr lang="ru-RU" sz="3600" b="1" dirty="0" smtClean="0"/>
              <a:t>Поиск ответов на вопросы: </a:t>
            </a:r>
            <a:br>
              <a:rPr lang="ru-RU" sz="3600" b="1" dirty="0" smtClean="0"/>
            </a:br>
            <a:r>
              <a:rPr lang="ru-RU" sz="3600" b="1" dirty="0" smtClean="0"/>
              <a:t>« Каково же качество в жизни педагогов в реальности</a:t>
            </a:r>
            <a:r>
              <a:rPr lang="ru-RU" sz="3600" b="1" dirty="0"/>
              <a:t>? В каком состоянии они </a:t>
            </a:r>
            <a:r>
              <a:rPr lang="ru-RU" sz="3600" b="1" dirty="0" smtClean="0"/>
              <a:t>находятся по отношению </a:t>
            </a:r>
            <a:r>
              <a:rPr lang="ru-RU" sz="3600" b="1" dirty="0"/>
              <a:t>к своей профессиональной </a:t>
            </a:r>
            <a:r>
              <a:rPr lang="ru-RU" sz="3600" b="1" dirty="0" smtClean="0"/>
              <a:t>деятельности, социальному и финансовому</a:t>
            </a:r>
            <a:br>
              <a:rPr lang="ru-RU" sz="3600" b="1" dirty="0" smtClean="0"/>
            </a:br>
            <a:r>
              <a:rPr lang="ru-RU" sz="3600" b="1" dirty="0" smtClean="0"/>
              <a:t>благополучию?»</a:t>
            </a:r>
            <a:r>
              <a:rPr lang="en-US" sz="3600" b="1" dirty="0" smtClean="0"/>
              <a:t/>
            </a:r>
            <a:br>
              <a:rPr lang="en-US" sz="3600" b="1" dirty="0" smtClean="0"/>
            </a:b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4479636"/>
            <a:ext cx="9144000" cy="1939636"/>
          </a:xfrm>
          <a:ln>
            <a:solidFill>
              <a:schemeClr val="accent2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r>
              <a:rPr lang="ru-RU" dirty="0" smtClean="0"/>
              <a:t> </a:t>
            </a:r>
            <a:r>
              <a:rPr lang="ru-RU" sz="2800" dirty="0" smtClean="0"/>
              <a:t>Основным методом сбора первичной социологической информации был предложен  анкетный опрос учительства – по месту работы.</a:t>
            </a:r>
          </a:p>
          <a:p>
            <a:r>
              <a:rPr lang="ru-RU" sz="2800" dirty="0" smtClean="0"/>
              <a:t>Опрос был проведен в период с 20.02. по 20.03.2018 года.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2156670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>
            <a:normAutofit/>
          </a:bodyPr>
          <a:lstStyle/>
          <a:p>
            <a:pPr algn="ctr"/>
            <a:r>
              <a:rPr lang="ru-RU" sz="4800" b="1" dirty="0" smtClean="0"/>
              <a:t>Качество жизни сельского учителя</a:t>
            </a:r>
            <a:endParaRPr lang="ru-RU" sz="4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/>
              <a:t>Оценка </a:t>
            </a:r>
            <a:r>
              <a:rPr lang="ru-RU" dirty="0"/>
              <a:t>качества жизни охватывает широкий спектр вопросов. </a:t>
            </a:r>
            <a:endParaRPr lang="ru-RU" dirty="0" smtClean="0"/>
          </a:p>
          <a:p>
            <a:pPr algn="just"/>
            <a:r>
              <a:rPr lang="ru-RU" dirty="0" smtClean="0"/>
              <a:t>В </a:t>
            </a:r>
            <a:r>
              <a:rPr lang="ru-RU" dirty="0"/>
              <a:t>данное понятие помимо содержания деятельности индивида, его досуга, входит степень удовлетворенности, уровня комфорта в труде и быту, удовлетворённость потребностей в общении, знаниях, реализации творческого потенциала, степень удовлетворения материальных, социальных и культурных  потребностей,  обеспеченность жильем, различными видами техники; состояние здоровья и возможность бесплатного пользования медицинскими услугами, в целом системой здравоохранения; доступный отдых.</a:t>
            </a:r>
          </a:p>
        </p:txBody>
      </p:sp>
    </p:spTree>
    <p:extLst>
      <p:ext uri="{BB962C8B-B14F-4D97-AF65-F5344CB8AC3E}">
        <p14:creationId xmlns:p14="http://schemas.microsoft.com/office/powerpoint/2010/main" xmlns="" val="2345686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70329"/>
            <a:ext cx="10515600" cy="977153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ru-RU" sz="2000" b="1" i="1" u="sng" dirty="0" smtClean="0"/>
              <a:t>Характеристика участников опроса ассоциации «Согласие» по Кунгурскому, </a:t>
            </a:r>
            <a:r>
              <a:rPr lang="ru-RU" sz="2000" b="1" i="1" u="sng" dirty="0" err="1" smtClean="0"/>
              <a:t>Кишертскому</a:t>
            </a:r>
            <a:r>
              <a:rPr lang="ru-RU" sz="2000" b="1" i="1" u="sng" dirty="0" smtClean="0"/>
              <a:t>, </a:t>
            </a:r>
            <a:r>
              <a:rPr lang="ru-RU" sz="2000" b="1" i="1" u="sng" dirty="0" err="1" smtClean="0"/>
              <a:t>Добрянскому</a:t>
            </a:r>
            <a:r>
              <a:rPr lang="ru-RU" sz="2000" b="1" i="1" u="sng" dirty="0" smtClean="0"/>
              <a:t>, </a:t>
            </a:r>
            <a:r>
              <a:rPr lang="ru-RU" sz="2000" b="1" i="1" u="sng" dirty="0" err="1" smtClean="0"/>
              <a:t>Суксунскому</a:t>
            </a:r>
            <a:r>
              <a:rPr lang="ru-RU" sz="2000" b="1" i="1" u="sng" dirty="0" smtClean="0"/>
              <a:t>, Березовскому районам.</a:t>
            </a:r>
            <a:endParaRPr lang="ru-RU" sz="2000" b="1" i="1" u="sng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54182" y="1080655"/>
            <a:ext cx="11231417" cy="5504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415787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254673" cy="1334365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ru-RU" sz="2800" dirty="0" smtClean="0"/>
              <a:t>Характеристика участников опроса ассоциации «Согласие» по Кунгурскому, </a:t>
            </a:r>
            <a:r>
              <a:rPr lang="ru-RU" sz="2800" dirty="0" err="1" smtClean="0"/>
              <a:t>Кишертскому</a:t>
            </a:r>
            <a:r>
              <a:rPr lang="ru-RU" sz="2800" dirty="0" smtClean="0"/>
              <a:t>, </a:t>
            </a:r>
            <a:r>
              <a:rPr lang="ru-RU" sz="2800" dirty="0" err="1" smtClean="0"/>
              <a:t>Добрянскому</a:t>
            </a:r>
            <a:r>
              <a:rPr lang="ru-RU" sz="2800" dirty="0" smtClean="0"/>
              <a:t>, </a:t>
            </a:r>
            <a:r>
              <a:rPr lang="ru-RU" sz="2800" dirty="0" err="1" smtClean="0"/>
              <a:t>Суксунскому</a:t>
            </a:r>
            <a:r>
              <a:rPr lang="ru-RU" sz="2800" dirty="0" smtClean="0"/>
              <a:t>, Березовскому районам.</a:t>
            </a:r>
            <a:endParaRPr lang="ru-RU" sz="28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699490"/>
            <a:ext cx="10187709" cy="53247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027726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03093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ru-RU" sz="2800" dirty="0" smtClean="0"/>
              <a:t>Профессиональное благополучие педагога</a:t>
            </a:r>
            <a:endParaRPr lang="ru-RU" sz="28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19201" y="1209964"/>
            <a:ext cx="10381671" cy="54586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895626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024" y="365125"/>
            <a:ext cx="10851776" cy="493857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Самообразование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10310" y="1126837"/>
            <a:ext cx="10843490" cy="5477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75649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39906" y="365126"/>
            <a:ext cx="10192870" cy="262948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ru-RU" sz="3200" b="1" dirty="0" smtClean="0"/>
              <a:t>Сотрудничество с субъектами школьного коллектива</a:t>
            </a:r>
            <a:endParaRPr lang="ru-RU" sz="3200" b="1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92909" y="756838"/>
            <a:ext cx="10206181" cy="5985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528327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01493"/>
          </a:xfrm>
          <a:solidFill>
            <a:srgbClr val="FFFF00"/>
          </a:solidFill>
        </p:spPr>
        <p:txBody>
          <a:bodyPr>
            <a:noAutofit/>
          </a:bodyPr>
          <a:lstStyle/>
          <a:p>
            <a:pPr algn="ctr"/>
            <a:r>
              <a:rPr lang="ru-RU" sz="3200" b="1" dirty="0" smtClean="0"/>
              <a:t>Условия профессионального благополучия педагогов</a:t>
            </a:r>
            <a:endParaRPr lang="ru-RU" sz="3200" b="1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71056" y="923636"/>
            <a:ext cx="11406908" cy="5855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816645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407</Words>
  <Application>Microsoft Office PowerPoint</Application>
  <PresentationFormat>Произвольный</PresentationFormat>
  <Paragraphs>60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                 «Качество жизни сельского учителя» Участники: педагогические работники ассоциации «Согласие»  Добрянского,Кунгурского,Кишертского, Березовского,Суксунского районов.    (106 человек)  </vt:lpstr>
      <vt:lpstr>Поиск ответов на вопросы:  « Каково же качество в жизни педагогов в реальности? В каком состоянии они находятся по отношению к своей профессиональной деятельности, социальному и финансовому благополучию?» </vt:lpstr>
      <vt:lpstr>Качество жизни сельского учителя</vt:lpstr>
      <vt:lpstr>Характеристика участников опроса ассоциации «Согласие» по Кунгурскому, Кишертскому, Добрянскому, Суксунскому, Березовскому районам.</vt:lpstr>
      <vt:lpstr>Характеристика участников опроса ассоциации «Согласие» по Кунгурскому, Кишертскому, Добрянскому, Суксунскому, Березовскому районам.</vt:lpstr>
      <vt:lpstr>Профессиональное благополучие педагога</vt:lpstr>
      <vt:lpstr>Самообразование</vt:lpstr>
      <vt:lpstr>Сотрудничество с субъектами школьного коллектива</vt:lpstr>
      <vt:lpstr>Условия профессионального благополучия педагогов</vt:lpstr>
      <vt:lpstr>Финансовое благополучие</vt:lpstr>
      <vt:lpstr>Средняя зарплата</vt:lpstr>
      <vt:lpstr>Дополнительные доходы</vt:lpstr>
      <vt:lpstr>Социальное благополучие</vt:lpstr>
      <vt:lpstr>Слайд 14</vt:lpstr>
      <vt:lpstr>Итоги анализа некоторых показателей деятельности образовательных организаций ассоциации «Согласие» за 2015/ 2016 учебный год.</vt:lpstr>
      <vt:lpstr>Итоги анализа некоторых показателей деятельности образовательных организаций ассоциации «Согласие» за 2015/ 2016 учебный год.</vt:lpstr>
      <vt:lpstr>Благодарю  всех  председателей профсоюзных организаций, руководителей ОО  за совместную работу.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Ермаковы</cp:lastModifiedBy>
  <cp:revision>29</cp:revision>
  <dcterms:created xsi:type="dcterms:W3CDTF">2018-04-10T17:22:28Z</dcterms:created>
  <dcterms:modified xsi:type="dcterms:W3CDTF">2020-01-20T14:26:46Z</dcterms:modified>
</cp:coreProperties>
</file>