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1" r:id="rId2"/>
  </p:sldMasterIdLst>
  <p:notesMasterIdLst>
    <p:notesMasterId r:id="rId22"/>
  </p:notesMasterIdLst>
  <p:handoutMasterIdLst>
    <p:handoutMasterId r:id="rId23"/>
  </p:handoutMasterIdLst>
  <p:sldIdLst>
    <p:sldId id="465" r:id="rId3"/>
    <p:sldId id="464" r:id="rId4"/>
    <p:sldId id="467" r:id="rId5"/>
    <p:sldId id="444" r:id="rId6"/>
    <p:sldId id="466" r:id="rId7"/>
    <p:sldId id="452" r:id="rId8"/>
    <p:sldId id="454" r:id="rId9"/>
    <p:sldId id="453" r:id="rId10"/>
    <p:sldId id="455" r:id="rId11"/>
    <p:sldId id="459" r:id="rId12"/>
    <p:sldId id="457" r:id="rId13"/>
    <p:sldId id="458" r:id="rId14"/>
    <p:sldId id="462" r:id="rId15"/>
    <p:sldId id="461" r:id="rId16"/>
    <p:sldId id="463" r:id="rId17"/>
    <p:sldId id="442" r:id="rId18"/>
    <p:sldId id="441" r:id="rId19"/>
    <p:sldId id="412" r:id="rId20"/>
    <p:sldId id="450" r:id="rId2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" orient="horz" pos="2160" userDrawn="1">
          <p15:clr>
            <a:srgbClr val="A4A3A4"/>
          </p15:clr>
        </p15:guide>
        <p15:guide id="6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BAFF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11"/>
    <p:restoredTop sz="77203" autoAdjust="0"/>
  </p:normalViewPr>
  <p:slideViewPr>
    <p:cSldViewPr snapToGrid="0" snapToObjects="1" showGuides="1">
      <p:cViewPr varScale="1">
        <p:scale>
          <a:sx n="88" d="100"/>
          <a:sy n="88" d="100"/>
        </p:scale>
        <p:origin x="18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9" d="100"/>
          <a:sy n="99" d="100"/>
        </p:scale>
        <p:origin x="30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3431D-1B21-DF45-8389-049DA19659F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71E57-4034-4E42-8439-D4A13652A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раз слайда 7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9" name="Верхний колонтитул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2" name="Заметки 11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3" name="Дата 1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D2414-008A-D449-9080-E5781CD1996F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FFEC1-2030-6E4C-970F-203298E07FA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FFEC1-2030-6E4C-970F-203298E07FAF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FFEC1-2030-6E4C-970F-203298E07FAF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B7FFEC1-2030-6E4C-970F-203298E07F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B7FFEC1-2030-6E4C-970F-203298E07F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B7FFEC1-2030-6E4C-970F-203298E07F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B7FFEC1-2030-6E4C-970F-203298E07F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B7FFEC1-2030-6E4C-970F-203298E07F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B7FFEC1-2030-6E4C-970F-203298E07F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B7FFEC1-2030-6E4C-970F-203298E07F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4" y="-9625"/>
            <a:ext cx="12037996" cy="688498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 userDrawn="1"/>
        </p:nvSpPr>
        <p:spPr>
          <a:xfrm>
            <a:off x="9339331" y="350322"/>
            <a:ext cx="106878" cy="106878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4" y="-9625"/>
            <a:ext cx="12037996" cy="68849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4" y="-9625"/>
            <a:ext cx="12037996" cy="68849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4" y="-9625"/>
            <a:ext cx="12037996" cy="68849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853629"/>
            <a:ext cx="10515601" cy="1028700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</a:t>
            </a:r>
            <a:endParaRPr lang="en-US" b="1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4" y="-9625"/>
            <a:ext cx="12037996" cy="68849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714501" y="1166208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026777" y="1166208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339053" y="1166208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8651329" y="1166208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1714501" y="3909409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026777" y="3909409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339053" y="3909409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8651329" y="3909409"/>
            <a:ext cx="1837996" cy="183799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14500" y="2389412"/>
            <a:ext cx="4187371" cy="1783443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202621" y="1400504"/>
            <a:ext cx="1786758" cy="178675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reeform 4"/>
          <p:cNvSpPr/>
          <p:nvPr userDrawn="1"/>
        </p:nvSpPr>
        <p:spPr>
          <a:xfrm>
            <a:off x="2412239" y="-232760"/>
            <a:ext cx="7367521" cy="2360296"/>
          </a:xfrm>
          <a:custGeom>
            <a:avLst/>
            <a:gdLst>
              <a:gd name="connsiteX0" fmla="*/ 0 w 7367521"/>
              <a:gd name="connsiteY0" fmla="*/ 0 h 2360296"/>
              <a:gd name="connsiteX1" fmla="*/ 7367521 w 7367521"/>
              <a:gd name="connsiteY1" fmla="*/ 0 h 2360296"/>
              <a:gd name="connsiteX2" fmla="*/ 7254187 w 7367521"/>
              <a:gd name="connsiteY2" fmla="*/ 235268 h 2360296"/>
              <a:gd name="connsiteX3" fmla="*/ 3683760 w 7367521"/>
              <a:gd name="connsiteY3" fmla="*/ 2360296 h 2360296"/>
              <a:gd name="connsiteX4" fmla="*/ 113334 w 7367521"/>
              <a:gd name="connsiteY4" fmla="*/ 235268 h 236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7521" h="2360296">
                <a:moveTo>
                  <a:pt x="0" y="0"/>
                </a:moveTo>
                <a:lnTo>
                  <a:pt x="7367521" y="0"/>
                </a:lnTo>
                <a:lnTo>
                  <a:pt x="7254187" y="235268"/>
                </a:lnTo>
                <a:cubicBezTo>
                  <a:pt x="6566583" y="1501030"/>
                  <a:pt x="5225518" y="2360296"/>
                  <a:pt x="3683760" y="2360296"/>
                </a:cubicBezTo>
                <a:cubicBezTo>
                  <a:pt x="2142003" y="2360296"/>
                  <a:pt x="800937" y="1501030"/>
                  <a:pt x="113334" y="235268"/>
                </a:cubicBezTo>
                <a:close/>
              </a:path>
            </a:pathLst>
          </a:custGeom>
          <a:noFill/>
          <a:ln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2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29"/>
          <p:cNvSpPr>
            <a:spLocks noGrp="1"/>
          </p:cNvSpPr>
          <p:nvPr>
            <p:ph type="pic" sz="quarter" idx="13"/>
          </p:nvPr>
        </p:nvSpPr>
        <p:spPr>
          <a:xfrm>
            <a:off x="1" y="342900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4313274" y="1646274"/>
            <a:ext cx="3565452" cy="3565452"/>
          </a:xfrm>
          <a:prstGeom prst="ellipse">
            <a:avLst/>
          </a:prstGeom>
          <a:gradFill>
            <a:gsLst>
              <a:gs pos="0">
                <a:schemeClr val="tx1">
                  <a:lumMod val="41000"/>
                  <a:lumOff val="59000"/>
                  <a:alpha val="36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6" name="Oval 5"/>
          <p:cNvSpPr/>
          <p:nvPr userDrawn="1"/>
        </p:nvSpPr>
        <p:spPr>
          <a:xfrm>
            <a:off x="3218120" y="551121"/>
            <a:ext cx="5755760" cy="5755758"/>
          </a:xfrm>
          <a:prstGeom prst="ellipse">
            <a:avLst/>
          </a:prstGeom>
          <a:noFill/>
          <a:ln>
            <a:solidFill>
              <a:schemeClr val="tx1">
                <a:alpha val="2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12192001" cy="3415862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2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29"/>
          <p:cNvSpPr>
            <a:spLocks noGrp="1"/>
          </p:cNvSpPr>
          <p:nvPr>
            <p:ph type="pic" sz="quarter" idx="13"/>
          </p:nvPr>
        </p:nvSpPr>
        <p:spPr>
          <a:xfrm>
            <a:off x="1" y="342900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29"/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202621" y="1400504"/>
            <a:ext cx="1786758" cy="178675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reeform 4"/>
          <p:cNvSpPr/>
          <p:nvPr userDrawn="1"/>
        </p:nvSpPr>
        <p:spPr>
          <a:xfrm>
            <a:off x="2412239" y="-232760"/>
            <a:ext cx="7367521" cy="2360296"/>
          </a:xfrm>
          <a:custGeom>
            <a:avLst/>
            <a:gdLst>
              <a:gd name="connsiteX0" fmla="*/ 0 w 7367521"/>
              <a:gd name="connsiteY0" fmla="*/ 0 h 2360296"/>
              <a:gd name="connsiteX1" fmla="*/ 7367521 w 7367521"/>
              <a:gd name="connsiteY1" fmla="*/ 0 h 2360296"/>
              <a:gd name="connsiteX2" fmla="*/ 7254187 w 7367521"/>
              <a:gd name="connsiteY2" fmla="*/ 235268 h 2360296"/>
              <a:gd name="connsiteX3" fmla="*/ 3683760 w 7367521"/>
              <a:gd name="connsiteY3" fmla="*/ 2360296 h 2360296"/>
              <a:gd name="connsiteX4" fmla="*/ 113334 w 7367521"/>
              <a:gd name="connsiteY4" fmla="*/ 235268 h 236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7521" h="2360296">
                <a:moveTo>
                  <a:pt x="0" y="0"/>
                </a:moveTo>
                <a:lnTo>
                  <a:pt x="7367521" y="0"/>
                </a:lnTo>
                <a:lnTo>
                  <a:pt x="7254187" y="235268"/>
                </a:lnTo>
                <a:cubicBezTo>
                  <a:pt x="6566583" y="1501030"/>
                  <a:pt x="5225518" y="2360296"/>
                  <a:pt x="3683760" y="2360296"/>
                </a:cubicBezTo>
                <a:cubicBezTo>
                  <a:pt x="2142003" y="2360296"/>
                  <a:pt x="800937" y="1501030"/>
                  <a:pt x="113334" y="235268"/>
                </a:cubicBezTo>
                <a:close/>
              </a:path>
            </a:pathLst>
          </a:custGeom>
          <a:noFill/>
          <a:ln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98000">
                <a:schemeClr val="tx1">
                  <a:alpha val="5000"/>
                </a:schemeClr>
              </a:gs>
            </a:gsLst>
            <a:lin ang="5400000" scaled="1"/>
          </a:gradFill>
          <a:ln>
            <a:noFill/>
          </a:ln>
        </p:spPr>
        <p:txBody>
          <a:bodyPr rtlCol="0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853629"/>
            <a:ext cx="10515601" cy="1028700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</a:t>
            </a:r>
            <a:endParaRPr lang="en-US" b="1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9899" y="25612"/>
            <a:ext cx="13106400" cy="75056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202621" y="1400504"/>
            <a:ext cx="1786758" cy="178675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reeform 4"/>
          <p:cNvSpPr/>
          <p:nvPr userDrawn="1"/>
        </p:nvSpPr>
        <p:spPr>
          <a:xfrm>
            <a:off x="2412239" y="-232760"/>
            <a:ext cx="7367521" cy="2360296"/>
          </a:xfrm>
          <a:custGeom>
            <a:avLst/>
            <a:gdLst>
              <a:gd name="connsiteX0" fmla="*/ 0 w 7367521"/>
              <a:gd name="connsiteY0" fmla="*/ 0 h 2360296"/>
              <a:gd name="connsiteX1" fmla="*/ 7367521 w 7367521"/>
              <a:gd name="connsiteY1" fmla="*/ 0 h 2360296"/>
              <a:gd name="connsiteX2" fmla="*/ 7254187 w 7367521"/>
              <a:gd name="connsiteY2" fmla="*/ 235268 h 2360296"/>
              <a:gd name="connsiteX3" fmla="*/ 3683760 w 7367521"/>
              <a:gd name="connsiteY3" fmla="*/ 2360296 h 2360296"/>
              <a:gd name="connsiteX4" fmla="*/ 113334 w 7367521"/>
              <a:gd name="connsiteY4" fmla="*/ 235268 h 236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7521" h="2360296">
                <a:moveTo>
                  <a:pt x="0" y="0"/>
                </a:moveTo>
                <a:lnTo>
                  <a:pt x="7367521" y="0"/>
                </a:lnTo>
                <a:lnTo>
                  <a:pt x="7254187" y="235268"/>
                </a:lnTo>
                <a:cubicBezTo>
                  <a:pt x="6566583" y="1501030"/>
                  <a:pt x="5225518" y="2360296"/>
                  <a:pt x="3683760" y="2360296"/>
                </a:cubicBezTo>
                <a:cubicBezTo>
                  <a:pt x="2142003" y="2360296"/>
                  <a:pt x="800937" y="1501030"/>
                  <a:pt x="113334" y="235268"/>
                </a:cubicBezTo>
                <a:close/>
              </a:path>
            </a:pathLst>
          </a:custGeom>
          <a:noFill/>
          <a:ln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98D8-4445-714B-B1D8-0371EC4804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hdr="0" ftr="0" dt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buNone/>
        <a:defRPr sz="4400" kern="1200" spc="-151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kern="1200" baseline="0">
          <a:solidFill>
            <a:schemeClr val="tx1">
              <a:alpha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998D8-4445-714B-B1D8-0371EC48040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eur.ru/Files/Materiali_dlya_podgotovki_dokumentov_na_nagrajdenie69566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717163" y="540582"/>
            <a:ext cx="9436021" cy="763474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endParaRPr lang="ru-RU" sz="3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2475" y="553464"/>
            <a:ext cx="10512155" cy="4255353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Мониторинг эффективности использования мер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социальной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поддержки</a:t>
            </a:r>
            <a:r>
              <a:rPr lang="ru-RU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мотивации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профсоюзного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членства</a:t>
            </a:r>
            <a:r>
              <a:rPr kumimoji="0" lang="ru-RU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членских профсоюзных организациях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Омской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областной организации Профессионального союза работников народного образования и науки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lang="en-US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6664" y="5187821"/>
            <a:ext cx="5802797" cy="1368622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algn="ctr"/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6690" y="4675154"/>
            <a:ext cx="63971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Белоконь И.В., заместитель председателя Омской областной организации Профессионального союза работников народного образования и науки Российской Федерации,  2026 год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90880" y="3745230"/>
            <a:ext cx="4194810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Прямоугольник 1"/>
          <p:cNvSpPr/>
          <p:nvPr/>
        </p:nvSpPr>
        <p:spPr>
          <a:xfrm>
            <a:off x="690880" y="1476176"/>
            <a:ext cx="10810240" cy="3327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228600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0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R="0" lvl="0" algn="just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kumimoji="0" lang="en-US" sz="2800" b="1" i="0" u="none" strike="noStrike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Isosceles Triangle 2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Isosceles Triangle 3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239260" y="3429000"/>
            <a:ext cx="10041255" cy="1140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3300730"/>
            <a:ext cx="12192000" cy="177863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781050" y="2552065"/>
            <a:ext cx="10477500" cy="36318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180340" algn="just">
              <a:lnSpc>
                <a:spcPts val="1650"/>
              </a:lnSpc>
              <a:spcAft>
                <a:spcPts val="600"/>
              </a:spcAft>
            </a:pPr>
            <a:endParaRPr lang="ru-RU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современном профсоюзном движении тема мотивации профсоюзного членства занимает одно из ведущих мест по своей остроте и актуальности, так как напрямую связана с организационным укреплением профсоюзных организаций. 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Профсоюзные организации заинтересованы в том, чтобы вовлечь как можно больше работников в члены Общероссийского Профсоюза образования (далее – Профсоюз). От этого зависит сила профсоюзной организации и влияние на работодателя.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Freeform: Shape 5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Isosceles Triangle 5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15385" y="624979"/>
            <a:ext cx="4989890" cy="5413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   </a:t>
            </a:r>
            <a:endParaRPr lang="en-US" sz="3600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1245288" y="2210103"/>
            <a:ext cx="9731196" cy="3904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44958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Мотивация профсоюзного членства – это совокупность внешних и внутренних движущих сил, побуждающих работников и обучающихся вступать в профессиональный союз и находиться в его рядах.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altLang="en-U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себя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</a:t>
            </a:r>
            <a:r>
              <a:rPr lang="ru-RU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»?</a:t>
            </a:r>
          </a:p>
          <a:p>
            <a:endParaRPr lang="ru-RU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</a:t>
            </a: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интерес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нужды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определенных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необходимых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жизни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целом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3048000" y="116713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ru-RU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2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Freeform: Shape 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Прямоугольник 1"/>
          <p:cNvSpPr/>
          <p:nvPr/>
        </p:nvSpPr>
        <p:spPr>
          <a:xfrm>
            <a:off x="532724" y="1224034"/>
            <a:ext cx="11481852" cy="3855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1900" b="1" dirty="0">
                <a:effectLst/>
              </a:rPr>
              <a:t> </a:t>
            </a:r>
            <a:endParaRPr lang="en-US" sz="1900" dirty="0">
              <a:effectLst/>
            </a:endParaRPr>
          </a:p>
          <a:p>
            <a:pPr algn="ctr" defTabSz="914400">
              <a:lnSpc>
                <a:spcPct val="90000"/>
              </a:lnSpc>
            </a:pPr>
            <a:endParaRPr lang="en-US" sz="2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Isosceles Triangle 2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Isosceles Triangle 3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847726" y="2552065"/>
            <a:ext cx="10353674" cy="3692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Какими интересами руководствуются люди при вступлении</a:t>
            </a:r>
          </a:p>
          <a:p>
            <a:pPr algn="ctr"/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Профсоюз?</a:t>
            </a:r>
          </a:p>
          <a:p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Потребительский интерес - ДАЙТЕ!     Страховочный интерес - ЗАЩИТИТЕ!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Солидаристский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- ВМЕСТЕ - МЫ СИЛА!</a:t>
            </a: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Творческий интерес - Я СУМЕЮ!</a:t>
            </a:r>
          </a:p>
          <a:p>
            <a:endParaRPr lang="ru-RU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Карьерный интерес -  ОЦЕНИТЕ!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Freeform: Shape 5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Isosceles Triangle 5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Isosceles Triangle 5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15385" y="624979"/>
            <a:ext cx="4989890" cy="5413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  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9924" y="829168"/>
            <a:ext cx="694372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Причиной особого внимания профсоюзов к вопросу мотивации является неуклонное снижение профсоюзного членства по России, в том числе и в Омской региональной организации Профсоюза.</a:t>
            </a: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647825" y="2787524"/>
          <a:ext cx="8905650" cy="3283507"/>
        </p:xfrm>
        <a:graphic>
          <a:graphicData uri="http://schemas.openxmlformats.org/drawingml/2006/table">
            <a:tbl>
              <a:tblPr firstRow="1" firstCol="1" bandRow="1"/>
              <a:tblGrid>
                <a:gridCol w="1244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8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74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83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83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83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662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Период (год)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первичных профсоюзный организаций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членов Профсоюза (работники и пенсионеры)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Охват профсоюзным членством (работники и пенсионеры)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Численность членов Профсоюза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(обучающиеся)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Охват профсоюзным членством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(обучающиеся)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24401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52,6%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15 461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74,3%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6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23423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50,6%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15298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73,2%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72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(на 01.08.26)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1088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23011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50,1%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15287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78,6%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5738" y="2059869"/>
            <a:ext cx="10413365" cy="1353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indent="539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kumimoji="0" lang="ru-RU" altLang="ru-RU" sz="16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Таблица. Динамика изменения численности членов Профсоюза и профсоюзного охвата в Омской</a:t>
            </a: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6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региональной организации Общероссийского Профсоюза образования.</a:t>
            </a: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600" i="1" dirty="0">
              <a:solidFill>
                <a:srgbClr val="333333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1036" y="643467"/>
            <a:ext cx="5583310" cy="5571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8" name="Freeform: Shap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-415188" y="-231223"/>
            <a:ext cx="1409491" cy="1876653"/>
          </a:xfrm>
          <a:custGeom>
            <a:avLst/>
            <a:gdLst>
              <a:gd name="connsiteX0" fmla="*/ 0 w 1409491"/>
              <a:gd name="connsiteY0" fmla="*/ 643075 h 1876653"/>
              <a:gd name="connsiteX1" fmla="*/ 643075 w 1409491"/>
              <a:gd name="connsiteY1" fmla="*/ 0 h 1876653"/>
              <a:gd name="connsiteX2" fmla="*/ 1409491 w 1409491"/>
              <a:gd name="connsiteY2" fmla="*/ 0 h 1876653"/>
              <a:gd name="connsiteX3" fmla="*/ 1409491 w 1409491"/>
              <a:gd name="connsiteY3" fmla="*/ 1876653 h 1876653"/>
              <a:gd name="connsiteX4" fmla="*/ 1233578 w 1409491"/>
              <a:gd name="connsiteY4" fmla="*/ 1876653 h 187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491" h="1876653">
                <a:moveTo>
                  <a:pt x="0" y="643075"/>
                </a:moveTo>
                <a:lnTo>
                  <a:pt x="643075" y="0"/>
                </a:lnTo>
                <a:lnTo>
                  <a:pt x="1409491" y="0"/>
                </a:lnTo>
                <a:lnTo>
                  <a:pt x="1409491" y="1876653"/>
                </a:lnTo>
                <a:lnTo>
                  <a:pt x="1233578" y="187665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301285" y="128278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5811520" y="568538"/>
            <a:ext cx="6184764" cy="5787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-228600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19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R="0" lvl="0" indent="-228600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19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0" name="Rectangl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880943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603444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11052061" y="5779250"/>
            <a:ext cx="818903" cy="816764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4210050" y="1167130"/>
            <a:ext cx="6324600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Эволюция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задач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профсоюзов</a:t>
            </a:r>
            <a:r>
              <a:rPr lang="ru-RU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XIX </a:t>
            </a: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век</a:t>
            </a:r>
            <a:r>
              <a:rPr kumimoji="0" lang="ru-RU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Безопасные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платы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Долгосрочный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</a:t>
            </a:r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•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Развитие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системы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социального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трахования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артнёрства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XXI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</a:t>
            </a:r>
            <a:r>
              <a:rPr lang="ru-RU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•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Повышение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качества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жизни</a:t>
            </a:r>
            <a:r>
              <a:rPr kumimoji="0" lang="ru-RU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Свобода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выбора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саморазвитие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плочённости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-415188" y="-231223"/>
            <a:ext cx="1409491" cy="1876653"/>
          </a:xfrm>
          <a:custGeom>
            <a:avLst/>
            <a:gdLst>
              <a:gd name="connsiteX0" fmla="*/ 0 w 1409491"/>
              <a:gd name="connsiteY0" fmla="*/ 643075 h 1876653"/>
              <a:gd name="connsiteX1" fmla="*/ 643075 w 1409491"/>
              <a:gd name="connsiteY1" fmla="*/ 0 h 1876653"/>
              <a:gd name="connsiteX2" fmla="*/ 1409491 w 1409491"/>
              <a:gd name="connsiteY2" fmla="*/ 0 h 1876653"/>
              <a:gd name="connsiteX3" fmla="*/ 1409491 w 1409491"/>
              <a:gd name="connsiteY3" fmla="*/ 1876653 h 1876653"/>
              <a:gd name="connsiteX4" fmla="*/ 1233578 w 1409491"/>
              <a:gd name="connsiteY4" fmla="*/ 1876653 h 187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491" h="1876653">
                <a:moveTo>
                  <a:pt x="0" y="643075"/>
                </a:moveTo>
                <a:lnTo>
                  <a:pt x="643075" y="0"/>
                </a:lnTo>
                <a:lnTo>
                  <a:pt x="1409491" y="0"/>
                </a:lnTo>
                <a:lnTo>
                  <a:pt x="1409491" y="1876653"/>
                </a:lnTo>
                <a:lnTo>
                  <a:pt x="1233578" y="187665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301285" y="128278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6083265" y="160065"/>
            <a:ext cx="5969774" cy="5767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 </a:t>
            </a:r>
            <a:endParaRPr kumimoji="0" lang="en-US" sz="17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indent="-228600" algn="just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sz="1700" b="1" i="1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880943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603444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55782" y="1597035"/>
            <a:ext cx="11166763" cy="993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8" name="Рисунок 7" descr="Изображение выглядит как текст&#10;&#10;Автоматически созданное описание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11176997" y="5881171"/>
            <a:ext cx="818903" cy="8167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99018" y="1525577"/>
            <a:ext cx="10459582" cy="5295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spc="1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даёт Профсоюз?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spc="10" dirty="0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spc="1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табильность трудовых отношений.</a:t>
            </a:r>
            <a:endParaRPr lang="ru-RU" sz="1600" dirty="0">
              <a:solidFill>
                <a:srgbClr val="1B1B1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spc="10" dirty="0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Заключает с работодателем Коллективный договор, представляя интересы работников в области оплаты и условий труда. Следит за его выполнением.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spc="10" dirty="0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spc="1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риобщение к управлению учреждением через соглашения и коллективные договоры.</a:t>
            </a:r>
            <a:endParaRPr lang="ru-RU" sz="1600" dirty="0">
              <a:solidFill>
                <a:srgbClr val="1B1B1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spc="1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Поддержку и развитие творческого и профессионального потенциала.</a:t>
            </a:r>
            <a:endParaRPr lang="ru-RU" sz="1600" dirty="0">
              <a:solidFill>
                <a:srgbClr val="1B1B1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spc="1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Правовую помощь по различным вопросам.</a:t>
            </a:r>
            <a:endParaRPr lang="ru-RU" sz="1600" dirty="0">
              <a:solidFill>
                <a:srgbClr val="1B1B1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spc="10" dirty="0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spc="1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онсультации специалиста по охране труда и правовую помощь при несчастных случаях.</a:t>
            </a:r>
            <a:endParaRPr lang="ru-RU" sz="1600" dirty="0">
              <a:solidFill>
                <a:srgbClr val="1B1B1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spc="10" dirty="0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spc="1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рганизацию оздоровления и отдыха членов Профсоюза.</a:t>
            </a:r>
            <a:endParaRPr lang="ru-RU" sz="1600" dirty="0">
              <a:solidFill>
                <a:srgbClr val="1B1B1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spc="10" dirty="0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spc="1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рганизацию и проведение культурных, досуговых и спортивных мероприятий.</a:t>
            </a:r>
            <a:endParaRPr lang="ru-RU" sz="1600" dirty="0">
              <a:solidFill>
                <a:srgbClr val="1B1B1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spc="1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Материальную помощь, психологическую поддержку в трудных жизненных ситуациях.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spc="1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Моральное поощрение, в том числе награждение профсоюзными и ведомственными наградами.</a:t>
            </a:r>
            <a:endParaRPr lang="ru-RU" sz="1600" dirty="0">
              <a:solidFill>
                <a:srgbClr val="1B1B1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spc="10" dirty="0">
                <a:solidFill>
                  <a:srgbClr val="1B1B1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600" spc="1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ьготное страхование членов Профсоюза и членов их семей от несчастных случаев и по другим видам страхования.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spc="1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Скидочные карты, льготные билеты и др.</a:t>
            </a:r>
            <a:endParaRPr lang="ru-RU" sz="1600" dirty="0">
              <a:solidFill>
                <a:srgbClr val="1B1B1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6573" y="1698171"/>
            <a:ext cx="4754804" cy="45163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6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: Shap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5286914" y="1489660"/>
            <a:ext cx="6478513" cy="4516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228600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16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-228600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16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3" name="Isosceles Triangle 2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Isosceles Triangle 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11052061" y="5779250"/>
            <a:ext cx="818903" cy="816764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1782445" y="267335"/>
            <a:ext cx="7361555" cy="55537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можем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потенциальным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членам</a:t>
            </a:r>
            <a:r>
              <a:rPr lang="ru-RU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рофсоюза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еобходимо использовать все имеющиеся возможности, все формы и методы, чтобы сделать Профсоюз на современном этапе его развития привлекательным и востребованным, укрепить положительный имидж профсоюзных организаций.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современном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этапе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профсоюзного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профсоюзов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можно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выделить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FontTx/>
              <a:buNone/>
            </a:pPr>
            <a:r>
              <a:rPr lang="ru-RU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представительскую</a:t>
            </a:r>
            <a:r>
              <a:rPr lang="ru-RU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защитную</a:t>
            </a:r>
            <a:r>
              <a:rPr lang="ru-RU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сервисную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т.е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льгот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бонусов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членов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рофсоюза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endParaRPr lang="ru-RU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256665" y="0"/>
            <a:ext cx="1093533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39750"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9750"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Мониторинг — это не самоцель, а инструмент.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9750"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 понять, почему меняется охват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</a:t>
            </a:r>
            <a:r>
              <a:rPr lang="ru-RU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ыявить реальные потребности коллектива.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750"/>
              </a:spcAft>
            </a:pPr>
            <a:r>
              <a:rPr lang="ru-RU" sz="18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8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 мониторинга</a:t>
            </a:r>
            <a:r>
              <a:rPr lang="ru-RU" sz="2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увеличение численности профчленства за счёт организации и проведения эффективной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работы по информированию членов Профсоюза о мерах социальной поддержки;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повышение авторитета и влияния профорганизаций за счет вовлечения в Профсоюз новых членов;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формирование положительного имиджа Профсоюза;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повышение эффективности деятельности профорганизаций через реализацию мер социальной поддержки</a:t>
            </a:r>
            <a:r>
              <a:rPr lang="ru-RU" sz="1800" b="1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800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72466" y="1813741"/>
            <a:ext cx="4612640" cy="45163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5200692" y="1170819"/>
            <a:ext cx="6670272" cy="51588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kumimoji="0" lang="en-US" sz="200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Isosceles Triangle 2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Isosceles Triangle 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11212579" y="5897014"/>
            <a:ext cx="818903" cy="8167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4806315" y="-2703830"/>
            <a:ext cx="16998315" cy="9561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dirty="0"/>
              <a:t>Меры социальной поддержки:</a:t>
            </a:r>
          </a:p>
          <a:p>
            <a:pPr algn="ctr"/>
            <a:r>
              <a:rPr lang="en-US" altLang="en-US" dirty="0"/>
              <a:t>7. Обязательства Сторон при регулировании вопросов обеспечения социальных гарантий, льгот и компенсаций работникам организаций сферы образования</a:t>
            </a:r>
          </a:p>
          <a:p>
            <a:pPr algn="ctr"/>
            <a:r>
              <a:rPr lang="en-US" altLang="en-US" dirty="0"/>
              <a:t>7.2. Областная организация Профсоюза в пределах своей компетенции: </a:t>
            </a:r>
          </a:p>
          <a:p>
            <a:pPr algn="ctr"/>
            <a:r>
              <a:rPr lang="en-US" altLang="en-US" dirty="0"/>
              <a:t>1) обязуется вести переговоры с органами государственной власти, в том числе с Министерством образования, органами местного самоуправления, уполномоченными организациями в целях: - сохранения установленных законодательством прав и гарантий работников, компенсаций и льгот, в том числе компенсации расходов работникам государственных и муниципальных образовательных организаций и гражданам, уволенные из образовательных организаций, на оплату жилых помещений, отопления и освещения в сельской местности; </a:t>
            </a:r>
          </a:p>
          <a:p>
            <a:pPr algn="ctr"/>
            <a:r>
              <a:rPr lang="en-US" altLang="en-US" dirty="0"/>
              <a:t>- обеспечения социально-экономической поддержки педагогических работников – молодых специалистов; </a:t>
            </a:r>
          </a:p>
          <a:p>
            <a:pPr algn="ctr"/>
            <a:r>
              <a:rPr lang="en-US" altLang="en-US" dirty="0"/>
              <a:t>- предоставления работникам организаций отрасли «Образование» Омской области санаторно-оздоровительных услуг на базе структурного подразделения бюджетного образовательного учреждения Омской области дополнительного профессионального образования "Институт развития образования Омской области" – санатория-профилактория "Оптимист" на договорной основе, в том числе с участием Профсоюза;</a:t>
            </a:r>
          </a:p>
          <a:p>
            <a:pPr algn="ctr"/>
            <a:r>
              <a:rPr lang="en-US" altLang="en-US" dirty="0"/>
              <a:t> - бесплатного проведения профилактических медицинских осмотров работников; </a:t>
            </a:r>
          </a:p>
          <a:p>
            <a:pPr algn="ctr"/>
            <a:r>
              <a:rPr lang="en-US" altLang="en-US" dirty="0"/>
              <a:t>- улучшения жилищных условий работников организаций независимо от возраста, в том числе работников, наиболее нуждающихся в жилых помещениях, малоимущих граждан с использованием: жилищных фондов социального использования, жилищных фондов коммерческого использования, специализированных жилищных фондов; единовременных денежных выплат; государственной поддержки при ипотечном кредитовании (заимствовании); </a:t>
            </a:r>
          </a:p>
          <a:p>
            <a:pPr algn="ctr"/>
            <a:r>
              <a:rPr lang="en-US" altLang="en-US" dirty="0"/>
              <a:t>участия работников в федеральных и региональных социальных программах на условиях государственной поддержки, в том числе для строительства жилья; </a:t>
            </a:r>
          </a:p>
          <a:p>
            <a:pPr algn="ctr"/>
            <a:r>
              <a:rPr lang="en-US" altLang="en-US" dirty="0"/>
              <a:t>2) осуществлять работу по организации: </a:t>
            </a:r>
          </a:p>
          <a:p>
            <a:pPr algn="ctr"/>
            <a:r>
              <a:rPr lang="en-US" altLang="en-US" dirty="0"/>
              <a:t>- финансовой помощи работникам образования, являющимся членами Профсоюза и членами Кредитного потребительского кооператива со сниженной ставкой "Учительский" (КПК "Учительский" – сотрудничество в сфере кредитно-потребительской кооперации между Омской областной и Чувашской республиканской организациями Общероссийского Профсоюза образования), путем предоставления доступных займов; </a:t>
            </a:r>
          </a:p>
          <a:p>
            <a:pPr algn="ctr"/>
            <a:r>
              <a:rPr lang="en-US" altLang="en-US" dirty="0"/>
              <a:t>- оздоровления работников – членов Профсоюза по программе Областной организации Профсоюза "Оздоровление" на условиях софинансирования; </a:t>
            </a:r>
          </a:p>
          <a:p>
            <a:pPr algn="just"/>
            <a:r>
              <a:rPr lang="en-US" altLang="en-US" dirty="0"/>
              <a:t>- санаторно-курортного лечения работников – членовсоответствии с договорами, заключенными с санаторно-курортными учреждениями Омской области, с предоставлением скидки от 10 % от стоимости путевки, а также днатории России с 20% скидкой. Скидки распространяются на членов семей); </a:t>
            </a:r>
          </a:p>
          <a:p>
            <a:pPr algn="just"/>
            <a:r>
              <a:rPr lang="en-US" altLang="en-US" dirty="0"/>
              <a:t>- страхования работников – членов Профсоюз</a:t>
            </a:r>
            <a:r>
              <a:rPr lang="ru-RU" altLang="en-US" dirty="0"/>
              <a:t>    </a:t>
            </a:r>
            <a:r>
              <a:rPr lang="en-US" altLang="en-US" dirty="0"/>
              <a:t>е</a:t>
            </a:r>
            <a:r>
              <a:rPr lang="ru-RU" altLang="en-US" dirty="0"/>
              <a:t>  </a:t>
            </a:r>
            <a:r>
              <a:rPr lang="en-US" altLang="en-US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●</a:t>
            </a:r>
            <a:r>
              <a:rPr lang="ru-RU" altLang="en-US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en-US" sz="2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По итогам мониторинга подготовить рекомендации.</a:t>
            </a:r>
            <a:r>
              <a:rPr lang="en-US" altLang="en-US" dirty="0"/>
              <a:t> их семей от несчастного случая по льготным тарифам, а также по программе "Антиклещ".</a:t>
            </a:r>
          </a:p>
          <a:p>
            <a:pPr algn="just"/>
            <a:r>
              <a:rPr lang="en-US" altLang="en-US" dirty="0"/>
              <a:t>Раздел 8.  П.12) комитет Областной организации Профсоюза ежегодно по согласованию с образовательными организациями и муниципальными органами управления образованием представляет особо отличившихся работников, профсоюзных активистов к награждению ведомственными и региональными наградами в соответствии с основаниями, установленными законодательством, в рамках квоты, предусмотренной Министерством образования;</a:t>
            </a:r>
          </a:p>
          <a:p>
            <a:pPr algn="ctr"/>
            <a:endParaRPr lang="en-US" altLang="en-US" dirty="0"/>
          </a:p>
          <a:p>
            <a:pPr algn="ctr"/>
            <a:r>
              <a:rPr lang="en-US" altLang="en-US" dirty="0"/>
              <a:t>Кроме того:</a:t>
            </a: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3050" y="113030"/>
            <a:ext cx="10779125" cy="61010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algn="ctr" defTabSz="914400" fontAlgn="auto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algn="ctr" defTabSz="914400" fontAlgn="auto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Задачи исследования:</a:t>
            </a:r>
          </a:p>
          <a:p>
            <a:pPr marL="0" marR="0" lvl="0" algn="ctr" defTabSz="914400" fontAlgn="auto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algn="ctr" defTabSz="914400" fontAlgn="auto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algn="just" defTabSz="914400" fontAlgn="auto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● </a:t>
            </a:r>
            <a:r>
              <a:rPr kumimoji="0" lang="ru-RU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Собрать данные и провести анализ.</a:t>
            </a:r>
          </a:p>
          <a:p>
            <a:pPr marL="0" marR="0" lvl="0" algn="just" defTabSz="914400" fontAlgn="auto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algn="just" defTabSz="914400" fontAlgn="auto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●</a:t>
            </a:r>
            <a:r>
              <a:rPr kumimoji="0" lang="ru-RU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en-US" sz="20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Определить наиболее </a:t>
            </a:r>
            <a:r>
              <a:rPr lang="en-US" altLang="en-US" sz="200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значимые</a:t>
            </a:r>
            <a:r>
              <a:rPr lang="en-US" altLang="en-US" sz="20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en-US" sz="20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для </a:t>
            </a:r>
            <a:r>
              <a:rPr lang="en-US" altLang="en-US" sz="200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членов</a:t>
            </a:r>
            <a:r>
              <a:rPr lang="ru-RU" altLang="en-US" sz="20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Профсоюза</a:t>
            </a:r>
            <a:r>
              <a:rPr lang="ru-RU" altLang="en-US" sz="20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меры социальной поддержки.</a:t>
            </a:r>
            <a:endParaRPr kumimoji="0" lang="ru-RU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algn="just" defTabSz="914400" fontAlgn="auto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marL="0" marR="0" lvl="0" algn="just" defTabSz="914400" fontAlgn="auto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● Оценить степень информированности членов П</a:t>
            </a:r>
            <a:r>
              <a:rPr kumimoji="0" lang="ru-RU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рофсоюза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 деятельности выборных органов на различных уровнях профсоюзной структуры</a:t>
            </a:r>
            <a:r>
              <a:rPr kumimoji="0" lang="ru-RU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по реализации мер социальной поддержки.</a:t>
            </a:r>
          </a:p>
          <a:p>
            <a:pPr marL="0" marR="0" lvl="0" algn="just" defTabSz="914400" fontAlgn="auto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algn="just" defTabSz="914400" fontAlgn="auto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● Выявить слабые стороны в </a:t>
            </a:r>
            <a:r>
              <a:rPr kumimoji="0" lang="ru-RU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реализации мер социальной поддержки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негативно влияющие на отношение </a:t>
            </a:r>
            <a:r>
              <a:rPr kumimoji="0" lang="ru-RU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членов Профсоюза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 </a:t>
            </a:r>
            <a:r>
              <a:rPr kumimoji="0" lang="ru-RU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мотивации профчленства.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/>
              <a:t>х</a:t>
            </a:r>
          </a:p>
        </p:txBody>
      </p:sp>
      <p:sp>
        <p:nvSpPr>
          <p:cNvPr id="17" name="Freeform: Shap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5139073" y="1123099"/>
            <a:ext cx="6971135" cy="4823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228600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16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3" name="Isosceles Triangle 2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Isosceles Triangle 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11052061" y="5779250"/>
            <a:ext cx="818903" cy="8167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dirty="0"/>
              <a:t>Базовые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1133" y="1698171"/>
            <a:ext cx="4365413" cy="45163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 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5486580" y="1201175"/>
            <a:ext cx="6478513" cy="4865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effectLst/>
            </a:endParaRPr>
          </a:p>
        </p:txBody>
      </p:sp>
      <p:sp>
        <p:nvSpPr>
          <p:cNvPr id="23" name="Isosceles Triangle 2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Isosceles Triangle 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11052061" y="5779250"/>
            <a:ext cx="818903" cy="81676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1450D53-2B34-4479-B661-F2546C6AF28B}"/>
              </a:ext>
            </a:extLst>
          </p:cNvPr>
          <p:cNvSpPr txBox="1"/>
          <p:nvPr/>
        </p:nvSpPr>
        <p:spPr>
          <a:xfrm>
            <a:off x="1766421" y="1259175"/>
            <a:ext cx="9444504" cy="5221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 rtl="0"/>
            <a:r>
              <a:rPr lang="ru-RU" sz="2000" b="1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Областное отраслевое Соглашение на 2025 - 2027 годы, а также в </a:t>
            </a:r>
            <a:r>
              <a:rPr lang="ru-RU" sz="20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ерриториальные Соглашения, в Соглашение с департаментом образования г. Омска включены основные </a:t>
            </a:r>
            <a:r>
              <a:rPr lang="ru-RU" sz="2000" b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еры социальной поддержки.</a:t>
            </a:r>
          </a:p>
          <a:p>
            <a:pPr marR="0" algn="just" rtl="0"/>
            <a:endParaRPr lang="ru-RU" sz="2000" b="1" i="0" u="none" strike="noStrike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just" rtl="0"/>
            <a:r>
              <a:rPr lang="ru-RU" sz="2000" b="1" i="1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Так, в Областном отраслевом Соглашении в разделе № 7. «Обязательства Сторон при регулировании вопросов обеспечения социальных гарантий, льгот и компенсаций работникам организаций сферы образования», зафиксировано следующее:</a:t>
            </a:r>
          </a:p>
          <a:p>
            <a:pPr marL="457200" marR="0" indent="-457200" algn="just" rtl="0">
              <a:buAutoNum type="arabicPeriod" startAt="7"/>
            </a:pPr>
            <a:endParaRPr lang="ru-RU" sz="2000" b="1" i="1" u="none" strike="noStrike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just" rtl="0"/>
            <a:r>
              <a:rPr lang="ru-RU" sz="200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</a:t>
            </a:r>
            <a:r>
              <a:rPr lang="ru-RU" sz="20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организация Профсоюза в пределах своей компетенции:</a:t>
            </a:r>
          </a:p>
          <a:p>
            <a:pPr marR="0" algn="just" rtl="0"/>
            <a:r>
              <a:rPr lang="ru-RU" sz="20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обязуется вести переговоры с органами государственной власти, в том числе с Министерством образования, органами местного самоуправления, уполномоченными организациями в целях:</a:t>
            </a:r>
          </a:p>
          <a:p>
            <a:pPr marR="0" algn="just" rtl="0"/>
            <a:r>
              <a:rPr lang="ru-RU" sz="20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сохранения установленных законодательством прав и гарантий работников, компенсаций и льгот, в том числе компенсации расходов работникам государственных и муниципальных образовательных организаций и гражданам, уволенным из образовательных организаций, на оплату жилых помещений, отопления и освещения в сельской местности;</a:t>
            </a:r>
          </a:p>
          <a:p>
            <a:pPr marR="0" algn="just" rtl="0"/>
            <a:r>
              <a:rPr lang="ru-RU" sz="20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обеспечения социально-экономической поддержки педагогических работников — молодых специалистов;</a:t>
            </a:r>
          </a:p>
          <a:p>
            <a:pPr marR="0" algn="just" rtl="0"/>
            <a:r>
              <a:rPr lang="ru-RU" sz="20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предоставления работникам организаций отрасли «Образование» Омской области санаторно-оздоровительных услуг на базе структурного подразделения бюджетного образовательного учреждения Омской области дополнительного профессионального образования "Институт развития образования Омской области" — санатория-профилактория "Оптимист" на договорной основе, в том числе с участием Профсоюза;</a:t>
            </a:r>
          </a:p>
          <a:p>
            <a:pPr marR="0" algn="just" rtl="0"/>
            <a:r>
              <a:rPr lang="ru-RU" sz="20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бесплатного проведения профилактических медицинских осмотров работников;</a:t>
            </a:r>
          </a:p>
          <a:p>
            <a:pPr marR="0" algn="just" rtl="0"/>
            <a:r>
              <a:rPr lang="ru-RU" sz="20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улучшения жилищных условий работников организаций независимо от возраста, в том числе работников, наиболее нуждающихся в жилых помещениях, малоимущих граждан с использованием: жилищных фондов социального использования, жилищных фондов коммерческого использования, специализированных жилищных фондов; единовременных денежных выплат; государственной поддержки при ипотечном кредитовании (заимствовании);</a:t>
            </a:r>
          </a:p>
          <a:p>
            <a:pPr marR="0" algn="just" rtl="0"/>
            <a:r>
              <a:rPr lang="ru-RU" sz="20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участия работников в федеральных и региональных социальных программах на условиях государственной поддержки, в том числе для строительства жилья;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dirty="0"/>
              <a:t>Б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1036" y="1698171"/>
            <a:ext cx="4632323" cy="45163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5274395" y="1341121"/>
            <a:ext cx="6478513" cy="4714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effectLst/>
            </a:endParaRPr>
          </a:p>
        </p:txBody>
      </p:sp>
      <p:sp>
        <p:nvSpPr>
          <p:cNvPr id="23" name="Isosceles Triangle 2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Isosceles Triangle 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11052061" y="5779250"/>
            <a:ext cx="818903" cy="81676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1FDEDEB-A61A-44F9-8565-00F1679CF918}"/>
              </a:ext>
            </a:extLst>
          </p:cNvPr>
          <p:cNvSpPr txBox="1"/>
          <p:nvPr/>
        </p:nvSpPr>
        <p:spPr>
          <a:xfrm>
            <a:off x="1245287" y="889844"/>
            <a:ext cx="9274851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 rtl="0"/>
            <a:r>
              <a:rPr lang="en-US" sz="2400" b="1" i="0" u="none" strike="noStrike" baseline="-25000" dirty="0">
                <a:solidFill>
                  <a:srgbClr val="000000"/>
                </a:solidFill>
                <a:latin typeface="Courier New" panose="02070309020205020404" pitchFamily="49" charset="0"/>
              </a:rPr>
              <a:t>2)</a:t>
            </a:r>
            <a:r>
              <a:rPr lang="ru-RU" sz="2400" b="1" i="0" u="none" strike="noStrike" baseline="-250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ru-RU" sz="2400" b="1" i="1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работу по организации</a:t>
            </a:r>
            <a:r>
              <a:rPr lang="ru-RU" sz="2400" b="1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R="0" algn="just" rtl="0"/>
            <a:r>
              <a:rPr lang="ru-RU" sz="24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финансовой помощи работникам образования, являющимся членами Профсоюза и членами Кредитного потребительского кооператива со сниженной ставкой "Учительский" (КПК "Учительский" - сотрудничество в сфере кредитно-потребительской кооперации между Омской областной и Чувашской республиканской организациями Общероссийского Профсоюза образования), путем предоставления доступных займов;</a:t>
            </a:r>
          </a:p>
          <a:p>
            <a:pPr marR="0" algn="just" rtl="0"/>
            <a:r>
              <a:rPr lang="ru-RU" sz="24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оздоровления работников - членов Профсоюза по программе Областной организации Профсоюза "Оздоровление” на условиях </a:t>
            </a:r>
            <a:r>
              <a:rPr lang="ru-RU" sz="2400" b="0" i="0" u="none" strike="noStrike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r>
              <a:rPr lang="ru-RU" sz="24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R="0" algn="just" rtl="0"/>
            <a:r>
              <a:rPr lang="ru-RU" sz="24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	санаторно-курортного лечения работников — членов Профсоюза в соответствии с договорами, заключенными с санаторно-курортными учреждениями Омской области, с предоставлением скидки от 10 % от стоимости путевки, а также до 20 % по программе "Профсоюзная путевка";</a:t>
            </a:r>
          </a:p>
          <a:p>
            <a:pPr marL="342900" marR="0" indent="-342900" algn="just" rtl="0">
              <a:buFontTx/>
              <a:buChar char="-"/>
            </a:pPr>
            <a:r>
              <a:rPr lang="ru-RU" sz="24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 работников — членов Профсоюза и членов их семей от несчастного случая по льготным тарифам, а также по программе </a:t>
            </a:r>
            <a:r>
              <a:rPr lang="ru-RU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0" i="0" u="none" strike="noStrike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Антиклещ</a:t>
            </a:r>
            <a:r>
              <a:rPr lang="ru-RU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b="0" i="0" u="none" strike="noStrike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 награждении.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 разделе 8.  П.12) комитет Областной организации Профсоюза ежегодно по согласованию с образовательными организациями и муниципальными органами управления образованием представляет особо отличившихся работников, профсоюзных активистов к награждению ведомственными и региональными наградами в соответствии с основаниями, установленными законодательством, в рамках квоты, предусмотренной Министерством образования.</a:t>
            </a:r>
          </a:p>
          <a:p>
            <a:pPr marL="342900" marR="0" indent="-342900" algn="just" rtl="0">
              <a:buFontTx/>
              <a:buChar char="-"/>
            </a:pPr>
            <a:endParaRPr lang="ru-RU" sz="2400" b="0" i="0" u="none" strike="noStrike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indent="-342900" algn="just" rtl="0">
              <a:buFontTx/>
              <a:buChar char="-"/>
            </a:pPr>
            <a:endParaRPr lang="ru-RU" sz="2400" b="0" i="0" u="none" strike="noStrike" baseline="-25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93279" y="1170819"/>
            <a:ext cx="10587952" cy="4516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000" b="1" dirty="0">
              <a:effectLst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>
              <a:effectLst/>
            </a:endParaRPr>
          </a:p>
        </p:txBody>
      </p:sp>
      <p:sp>
        <p:nvSpPr>
          <p:cNvPr id="28" name="Isosceles Tri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Isosceles Triangle 2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006765" y="640144"/>
            <a:ext cx="10224654" cy="668388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Кроме того, дополнительно для мотивации профсоюзного членства предлагается использовать возможности Профсоюза по следующим направлениям:</a:t>
            </a: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Представительская функция Профсоюза: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нтересы работников при проведении коллективных переговоров о заключении и об изменении соглашений, разрешении коллективных трудовых споров по поводу заключения или изменения соглашений, осуществлении контроля за их выполнением, а также при формировании и осуществлении деятельности комиссий по регулированию социально-трудовых отношений представляют соответствующие профсоюзы, их территориальные организации, объединения профессиональных союзов и объединения территориальных организаций профессиональных союзов (Статья 29. Федерального закона от 30.06.2006 № 90-ФЗ).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Используя механизм социального партнерства, участвовать в работе органов законодательной и исполнительной власти, органах местного самоуправления,  общественных организациях, в управлении образовательной организации.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целях учета мнения обучающихся… и педагогических работников по вопросам управления образовательной организацией и при принятии образовательной организацией локальных нормативных актов, затрагивающих их права и законные интересы, по инициативе обучающихся… педагогических работников в образовательной организации: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действуют профессиональные союзы обучающихся и (или) работников образовательной организации (далее - представительные органы обучающихся, представительные органы работников). (Статья 26. ФЗ от 29.12.2012 №273-ФЗ «Об образовании в Российской Федерации).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Представительство и защита интересов членов Профсоюза в аттестационной комиссии образовательной организации.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44958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Защитная функция Профсоюза:</a:t>
            </a:r>
            <a:endParaRPr kumimoji="0" lang="ru-RU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34343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бесплатное представительство Профсоюзом интересов работника в судах и комиссиях по трудовым спорам, при проведении аттестации педагогических работников.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34343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Профессиональная поддержка по различным вопросам со стороны специалистов аппаратов профсоюзных организаций: ЦС Профсоюза, региональной, территориальной, первичной.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34343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решения проблем в государственных учреждениях и вышестоящих профсоюзных органах.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Коллективная защита интересов через коллективный договор. В том числе, через согласование с профсорганом решаются вопросы: о сверхурочных работах и работах в выходные дни, об очерёдности отпусков, об установлении системы оплаты труда, положений о материальном стимулировании и др.). 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Осуществление профсоюзного контроля за соблюдением работодателем и должностными лицами законодательства о труде. 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Защита в индивидуальных спорах с администрацией через комиссию по трудовым спорам или суд. 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Бесплатные юридические консультации по различным вопросам, в том числе социально-трудовым отношениям.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Индивидуальная защита при увольнении. 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Защита в вопросах охраны труда и техники безопасности. 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Г</a:t>
            </a: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34343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арантированная защита при расследовании несчастного случая на производстве.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34343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Дополнительный контроль Профсоюза за охраной труда, выдачей спецодежды и средств индивидуальной защиты, возмещением вреда.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Freeform: Shape 1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06765" y="1301059"/>
            <a:ext cx="10849955" cy="4767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fontAlgn="auto">
              <a:lnSpc>
                <a:spcPct val="90000"/>
              </a:lnSpc>
              <a:spcBef>
                <a:spcPts val="0"/>
              </a:spcBef>
              <a:buClrTx/>
              <a:buSzTx/>
              <a:defRPr/>
            </a:pPr>
            <a:endParaRPr lang="en-US" sz="28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Isosceles Tri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Isosceles Triangle 2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2744105" y="535951"/>
            <a:ext cx="10224654" cy="81560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7981" y="1503376"/>
            <a:ext cx="11318514" cy="4516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just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defRPr/>
            </a:pPr>
            <a:endParaRPr kumimoji="0" lang="en-US" sz="160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Isosceles Triangle 2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Isosceles Triangle 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11052061" y="5779250"/>
            <a:ext cx="818903" cy="8167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6A87BD-8B1A-404E-A7E1-FE26EAD81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5129" y="260604"/>
            <a:ext cx="8515896" cy="633679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799214" y="522708"/>
            <a:ext cx="7154916" cy="2092752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just" defTabSz="914400" fontAlgn="auto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robat" panose="00000600000000000000" pitchFamily="2" charset="-52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99064" y="2386110"/>
            <a:ext cx="7181335" cy="2315772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just" defTabSz="914400" fontAlgn="auto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6"/>
          <a:stretch>
            <a:fillRect/>
          </a:stretch>
        </p:blipFill>
        <p:spPr>
          <a:xfrm>
            <a:off x="11135227" y="5805285"/>
            <a:ext cx="818903" cy="8167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2475" y="863393"/>
            <a:ext cx="10953750" cy="5131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62992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Омской областной организации Профсоюза в целях совершенствования морального стимулирования и поощрения за заслуги перед Профсоюзом разработаны и действуют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Положения «О порядке награждения Почетной грамотой Омской областной организации Общероссийского Профсоюза образования» и «О </a:t>
            </a:r>
            <a:r>
              <a:rPr lang="ru-RU" sz="2400" b="1" kern="5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нагрудном знаке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Омской областной организации Профессионального союза работников народного образования и науки Российской Федерации “За социальное партнерство”».</a:t>
            </a:r>
          </a:p>
          <a:p>
            <a:pPr indent="629920" algn="just">
              <a:lnSpc>
                <a:spcPct val="107000"/>
              </a:lnSpc>
              <a:spcAft>
                <a:spcPts val="800"/>
              </a:spcAft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2992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Подготовлены и размещены на сайте областной организации Профсоюза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тематические экспресс-информации. </a:t>
            </a:r>
          </a:p>
          <a:p>
            <a:pPr indent="62992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(раздел: «Библиотека» - «Методические материалы»; ссылка</a:t>
            </a:r>
          </a:p>
          <a:p>
            <a:pPr indent="629920"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https://www.eseur.ru/Files/Materiali_dlya_podgotovki_dokumentov_na_nagrajdenie69566.pdf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1"/>
          <p:cNvSpPr txBox="1"/>
          <p:nvPr/>
        </p:nvSpPr>
        <p:spPr>
          <a:xfrm>
            <a:off x="422275" y="963417"/>
            <a:ext cx="11603470" cy="52738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kumimoji="0" lang="ru-RU" alt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3901" y="1915509"/>
            <a:ext cx="10687050" cy="4416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20725"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Профсоюзные награды охватывают широкий спектр направлений профсоюзной деятельности (активную общественную деятельность, спорт, просветительскую, инновационную деятельность). В том числе, критериями для награждения являются: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защита индивидуальных и коллективных социальных, трудовых, профессиональных прав и интересов членов Профсоюза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 личный вклад в реализацию уставных задач Профсоюза;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вклад в развитие социального партнёрства;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юбилейная дата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образовательной организации или члена Профсоюза.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Также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награждаются победители и участники конкурсов профессионального мастерства.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18665" y="1417782"/>
            <a:ext cx="9866570" cy="4516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defRPr/>
            </a:pPr>
            <a:endParaRPr kumimoji="0" lang="en-US" sz="2400" i="0" u="none" strike="noStrike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Isosceles Tri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Isosceles Triangle 2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006765" y="640144"/>
            <a:ext cx="10224654" cy="81560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1975" y="1551563"/>
            <a:ext cx="1100137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630555" algn="just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Награждение как форма признания заслуг члена Профсоюза востребована в профсоюзных организациях. Наличие наград повышает рейтинг работника в трудовом коллективе. </a:t>
            </a:r>
          </a:p>
          <a:p>
            <a:pPr indent="630555" algn="just"/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30555" algn="just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некоторых случаях звания и награды влияют на размер оплаты труда, а также на получение Ведомственного знака отличия Министерства просвещения Российской Федерации «Отличник просвещения», дающего право на присвоение звания «Ветеран труда», что повышает мотивацию профсоюзного членства. Данная награда имеет статус социально значимой.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6765" y="640144"/>
            <a:ext cx="10224654" cy="73866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5300" y="-414486"/>
            <a:ext cx="11201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74BED0-B9FF-45B3-B204-969AC456AF19}"/>
              </a:ext>
            </a:extLst>
          </p:cNvPr>
          <p:cNvSpPr txBox="1"/>
          <p:nvPr/>
        </p:nvSpPr>
        <p:spPr>
          <a:xfrm>
            <a:off x="1491343" y="1714066"/>
            <a:ext cx="9818914" cy="457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340" algn="just">
              <a:spcAft>
                <a:spcPts val="600"/>
              </a:spcAft>
            </a:pPr>
            <a:r>
              <a:rPr lang="ru-RU" sz="24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защиты интересов наёмного работника необходима общественная структура, обладающая достаточным интеллектуальным потенциалом и материальными ресурсами. Такой структурой является Профессиональный союз работников народного образования и науки Российской Федерации.</a:t>
            </a:r>
          </a:p>
          <a:p>
            <a:pPr indent="180340" algn="just">
              <a:spcAft>
                <a:spcPts val="600"/>
              </a:spcAft>
            </a:pPr>
            <a:endParaRPr lang="ru-RU" sz="2400" b="1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600"/>
              </a:spcAft>
            </a:pPr>
            <a:r>
              <a:rPr lang="ru-RU" sz="24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Коллеги, не забывайте, что авторитет </a:t>
            </a:r>
            <a:r>
              <a:rPr lang="ru-RU" sz="2400" b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профсоюзной организации </a:t>
            </a:r>
            <a:r>
              <a:rPr lang="ru-RU" sz="24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400" b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том числе </a:t>
            </a:r>
            <a:r>
              <a:rPr lang="ru-RU" sz="24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зависит и от активности её членов, их готовности самим решать возникающие проблемы, привлекать в свои ряды новых членов, работать над мотивацией профсоюзного членства.</a:t>
            </a:r>
          </a:p>
          <a:p>
            <a:pPr indent="180340" algn="ctr">
              <a:spcAft>
                <a:spcPts val="600"/>
              </a:spcAft>
            </a:pPr>
            <a:r>
              <a:rPr lang="ru-RU" sz="36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avi Powerpoint Template">
  <a:themeElements>
    <a:clrScheme name="Crypto Dark">
      <a:dk1>
        <a:srgbClr val="FEFFFE"/>
      </a:dk1>
      <a:lt1>
        <a:srgbClr val="001847"/>
      </a:lt1>
      <a:dk2>
        <a:srgbClr val="FEFFFE"/>
      </a:dk2>
      <a:lt2>
        <a:srgbClr val="001847"/>
      </a:lt2>
      <a:accent1>
        <a:srgbClr val="2574FB"/>
      </a:accent1>
      <a:accent2>
        <a:srgbClr val="6A11CA"/>
      </a:accent2>
      <a:accent3>
        <a:srgbClr val="2574FB"/>
      </a:accent3>
      <a:accent4>
        <a:srgbClr val="1162E8"/>
      </a:accent4>
      <a:accent5>
        <a:srgbClr val="0A55D3"/>
      </a:accent5>
      <a:accent6>
        <a:srgbClr val="074CC1"/>
      </a:accent6>
      <a:hlink>
        <a:srgbClr val="5352F5"/>
      </a:hlink>
      <a:folHlink>
        <a:srgbClr val="BFBFB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1100</TotalTime>
  <Words>2394</Words>
  <Application>Microsoft Office PowerPoint</Application>
  <PresentationFormat>Широкоэкранный</PresentationFormat>
  <Paragraphs>212</Paragraphs>
  <Slides>19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Akrobat</vt:lpstr>
      <vt:lpstr>Arial</vt:lpstr>
      <vt:lpstr>Calibri</vt:lpstr>
      <vt:lpstr>Calibri Light</vt:lpstr>
      <vt:lpstr>Courier New</vt:lpstr>
      <vt:lpstr>Symbol</vt:lpstr>
      <vt:lpstr>Times New Roman</vt:lpstr>
      <vt:lpstr>Wingdings 3</vt:lpstr>
      <vt:lpstr>Ravi Powerpoint Template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Андриевская Алла Борисовна</cp:lastModifiedBy>
  <cp:revision>684</cp:revision>
  <cp:lastPrinted>2017-06-12T04:25:00Z</cp:lastPrinted>
  <dcterms:created xsi:type="dcterms:W3CDTF">2017-06-04T03:43:00Z</dcterms:created>
  <dcterms:modified xsi:type="dcterms:W3CDTF">2026-09-10T08:07:23Z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0BB38D208AAF4C0AA02D12E48F331DF3_12</vt:lpwstr>
  </property>
</Properties>
</file>