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8" r:id="rId4"/>
    <p:sldId id="365" r:id="rId5"/>
    <p:sldId id="371" r:id="rId6"/>
    <p:sldId id="370" r:id="rId7"/>
    <p:sldId id="373" r:id="rId8"/>
    <p:sldId id="369" r:id="rId9"/>
    <p:sldId id="366" r:id="rId10"/>
    <p:sldId id="372" r:id="rId11"/>
    <p:sldId id="391" r:id="rId12"/>
    <p:sldId id="364" r:id="rId13"/>
    <p:sldId id="260" r:id="rId14"/>
    <p:sldId id="309" r:id="rId15"/>
    <p:sldId id="306" r:id="rId16"/>
    <p:sldId id="388" r:id="rId17"/>
    <p:sldId id="382" r:id="rId18"/>
    <p:sldId id="368" r:id="rId19"/>
    <p:sldId id="381" r:id="rId20"/>
    <p:sldId id="378" r:id="rId21"/>
    <p:sldId id="311" r:id="rId22"/>
    <p:sldId id="262" r:id="rId23"/>
    <p:sldId id="263" r:id="rId24"/>
    <p:sldId id="266" r:id="rId25"/>
    <p:sldId id="267" r:id="rId26"/>
    <p:sldId id="376" r:id="rId27"/>
    <p:sldId id="379" r:id="rId28"/>
    <p:sldId id="295" r:id="rId29"/>
    <p:sldId id="377" r:id="rId30"/>
    <p:sldId id="390" r:id="rId31"/>
    <p:sldId id="287" r:id="rId32"/>
    <p:sldId id="393" r:id="rId33"/>
    <p:sldId id="396" r:id="rId34"/>
    <p:sldId id="394" r:id="rId35"/>
    <p:sldId id="389" r:id="rId36"/>
    <p:sldId id="380" r:id="rId37"/>
    <p:sldId id="301" r:id="rId38"/>
    <p:sldId id="30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2" autoAdjust="0"/>
    <p:restoredTop sz="94662" autoAdjust="0"/>
  </p:normalViewPr>
  <p:slideViewPr>
    <p:cSldViewPr>
      <p:cViewPr>
        <p:scale>
          <a:sx n="60" d="100"/>
          <a:sy n="60" d="100"/>
        </p:scale>
        <p:origin x="-1692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1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5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78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85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56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83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92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19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3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31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6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07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70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14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26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10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16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95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91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14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71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0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5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25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31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96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3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4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7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6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3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5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1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4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B410F-F9BC-4176-A14B-1EA354EBBB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EBC9-0DDA-4522-A668-60B7245384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8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612116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17600" dirty="0" smtClean="0">
                <a:solidFill>
                  <a:schemeClr val="tx1"/>
                </a:solidFill>
              </a:rPr>
              <a:t>НОВОЕ  В СИСТЕМЕ НАЛОГООБЛОЖЕНИЯ НАЛОГОМ НА ДОХОДЫ ФИЗИЧЕСКИХ ЛИЦ</a:t>
            </a:r>
          </a:p>
          <a:p>
            <a:pPr>
              <a:lnSpc>
                <a:spcPct val="120000"/>
              </a:lnSpc>
            </a:pPr>
            <a:r>
              <a:rPr lang="ru-RU" sz="17600" dirty="0" smtClean="0">
                <a:solidFill>
                  <a:srgbClr val="FF0000"/>
                </a:solidFill>
              </a:rPr>
              <a:t>НДФЛ</a:t>
            </a:r>
          </a:p>
          <a:p>
            <a:pPr>
              <a:lnSpc>
                <a:spcPct val="120000"/>
              </a:lnSpc>
            </a:pPr>
            <a:endParaRPr lang="ru-RU" sz="8600" dirty="0">
              <a:solidFill>
                <a:srgbClr val="FF0000"/>
              </a:solidFill>
            </a:endParaRPr>
          </a:p>
          <a:p>
            <a:pPr algn="r">
              <a:lnSpc>
                <a:spcPct val="120000"/>
              </a:lnSpc>
            </a:pPr>
            <a:r>
              <a:rPr lang="ru-RU" sz="8600" dirty="0" smtClean="0">
                <a:solidFill>
                  <a:schemeClr val="tx1"/>
                </a:solidFill>
              </a:rPr>
              <a:t>Лектор:</a:t>
            </a:r>
          </a:p>
          <a:p>
            <a:pPr algn="r">
              <a:lnSpc>
                <a:spcPct val="120000"/>
              </a:lnSpc>
            </a:pPr>
            <a:r>
              <a:rPr lang="ru-RU" sz="11200" dirty="0" smtClean="0">
                <a:solidFill>
                  <a:srgbClr val="FF0000"/>
                </a:solidFill>
              </a:rPr>
              <a:t>Горелова Ирина Валерьевна</a:t>
            </a:r>
          </a:p>
          <a:p>
            <a:pPr algn="r">
              <a:lnSpc>
                <a:spcPct val="120000"/>
              </a:lnSpc>
            </a:pPr>
            <a:r>
              <a:rPr lang="ru-RU" sz="11200" dirty="0" smtClean="0">
                <a:solidFill>
                  <a:srgbClr val="FF0000"/>
                </a:solidFill>
              </a:rPr>
              <a:t>кандидат эконом наук, доцент</a:t>
            </a:r>
          </a:p>
          <a:p>
            <a:pPr algn="r">
              <a:lnSpc>
                <a:spcPct val="120000"/>
              </a:lnSpc>
            </a:pPr>
            <a:r>
              <a:rPr lang="ru-RU" sz="11200" dirty="0" smtClean="0">
                <a:solidFill>
                  <a:srgbClr val="FF0000"/>
                </a:solidFill>
              </a:rPr>
              <a:t>ВИУ – филиал </a:t>
            </a:r>
            <a:r>
              <a:rPr lang="ru-RU" sz="11200" dirty="0" err="1" smtClean="0">
                <a:solidFill>
                  <a:srgbClr val="FF0000"/>
                </a:solidFill>
              </a:rPr>
              <a:t>РАНХиГС</a:t>
            </a:r>
            <a:endParaRPr lang="ru-RU" sz="11200" dirty="0" smtClean="0">
              <a:solidFill>
                <a:srgbClr val="FF0000"/>
              </a:solidFill>
            </a:endParaRPr>
          </a:p>
          <a:p>
            <a:pPr algn="r">
              <a:lnSpc>
                <a:spcPct val="120000"/>
              </a:lnSpc>
            </a:pPr>
            <a:endParaRPr lang="ru-RU" sz="86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9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Для тех, кто вступит в ГПП, есть два варианта получения </a:t>
            </a:r>
            <a:r>
              <a:rPr lang="ru-RU" dirty="0" smtClean="0">
                <a:solidFill>
                  <a:schemeClr val="bg1"/>
                </a:solidFill>
              </a:rPr>
              <a:t>денег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— получить пенсионный план с выплатами в течение многих лет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—забрать </a:t>
            </a:r>
            <a:r>
              <a:rPr lang="ru-RU" dirty="0">
                <a:solidFill>
                  <a:schemeClr val="bg1"/>
                </a:solidFill>
              </a:rPr>
              <a:t>накопления сразу, заплатив НДФЛ.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Этот </a:t>
            </a:r>
            <a:r>
              <a:rPr lang="ru-RU" dirty="0">
                <a:solidFill>
                  <a:schemeClr val="bg1"/>
                </a:solidFill>
              </a:rPr>
              <a:t>своеобразный ограничитель необходим для того, чтобы люди все-таки получали прибавку к основной пенсии, а не всю сумму, которую можно быстро потратить.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Но фактически, отмечают эксперты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rgbClr val="FF0000"/>
                </a:solidFill>
              </a:rPr>
              <a:t>подобная практика будет означать налогообложение не только полученного дохода, но и взносов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117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07504" y="1484784"/>
            <a:ext cx="8742040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400" dirty="0" smtClean="0">
                <a:solidFill>
                  <a:prstClr val="black"/>
                </a:solidFill>
              </a:rPr>
              <a:t>Законодательная база –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23 НК РФ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44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" y="4541836"/>
            <a:ext cx="30480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87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680519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понимать различия 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терминах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lv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Доход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Налоговая база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Доходы, не подлежащие налогообложению (освобождаемые от налогообложения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Налог</a:t>
            </a:r>
            <a:endParaRPr lang="ru-RU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83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Проще говоря: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rgbClr val="FF0000"/>
                </a:solidFill>
              </a:rPr>
              <a:t>Доход – все то, что начисляют</a:t>
            </a:r>
          </a:p>
          <a:p>
            <a:pPr marL="514350" indent="-514350">
              <a:buAutoNum type="arabicParenR"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2) Налоговая база (НБ) – то, на что умножают 13% и получают НДФЛ</a:t>
            </a: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НБ = </a:t>
            </a:r>
            <a:r>
              <a:rPr lang="ru-RU" sz="2800" dirty="0" smtClean="0">
                <a:solidFill>
                  <a:srgbClr val="FF0000"/>
                </a:solidFill>
              </a:rPr>
              <a:t>Доход – Доходы (ст. 217 НК РФ) – Вычеты (</a:t>
            </a:r>
            <a:r>
              <a:rPr lang="ru-RU" sz="2800" dirty="0" err="1" smtClean="0">
                <a:solidFill>
                  <a:srgbClr val="FF0000"/>
                </a:solidFill>
              </a:rPr>
              <a:t>ст.ст</a:t>
            </a:r>
            <a:r>
              <a:rPr lang="ru-RU" sz="2800" dirty="0" smtClean="0">
                <a:solidFill>
                  <a:srgbClr val="FF0000"/>
                </a:solidFill>
              </a:rPr>
              <a:t>. 218-221 НК РФ)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9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185821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Статья 217 НК РФ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48681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9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Об НДФЛ при возмещении работникам стоимости проезда к месту санаторно-курортного </a:t>
            </a:r>
            <a:r>
              <a:rPr lang="ru-RU" sz="3600" dirty="0" smtClean="0">
                <a:solidFill>
                  <a:srgbClr val="FF0000"/>
                </a:solidFill>
              </a:rPr>
              <a:t>лечения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Ответ</a:t>
            </a:r>
            <a:r>
              <a:rPr lang="ru-RU" dirty="0"/>
              <a:t>:</a:t>
            </a:r>
          </a:p>
          <a:p>
            <a:r>
              <a:rPr lang="ru-RU" dirty="0"/>
              <a:t>Согласно статье 41 Налогового кодекса Российской Федерации (далее - Кодекс) доходом является экономическая выгода в денежной или натуральной форме, учитываемая в случае возможности ее оценки и в той мере, в которой такую выгоду можно оценить, и определяемая для физических лиц в соответствии с главой 23 "Налог на доходы физических лиц" Кодекса.</a:t>
            </a:r>
          </a:p>
          <a:p>
            <a:r>
              <a:rPr lang="ru-RU" dirty="0"/>
              <a:t>В соответствии с пунктом 1 статьи 210 Кодекса при определении налоговой базы по налогу на доходы физических лиц учитываются все доходы налогоплательщика, полученные им как в денежной, так и в натуральной форме, или право на распоряжение которыми у него возникло, а также доходы в виде материальной выгоды.</a:t>
            </a:r>
          </a:p>
          <a:p>
            <a:r>
              <a:rPr lang="ru-RU" dirty="0">
                <a:solidFill>
                  <a:srgbClr val="FF0000"/>
                </a:solidFill>
              </a:rPr>
              <a:t>Перечень доходов, освобождаемых от налогообложения, содержится в статье 217 Кодекса. Положений, предусматривающих освобождение от налогообложения сумм возмещения работодателем проезда работников к месту санаторно-курортного лечения, статья 217 Кодекса не содержит</a:t>
            </a:r>
            <a:r>
              <a:rPr lang="ru-RU" dirty="0"/>
              <a:t>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Основание</a:t>
            </a:r>
            <a:r>
              <a:rPr lang="ru-RU" dirty="0">
                <a:solidFill>
                  <a:srgbClr val="FF0000"/>
                </a:solidFill>
              </a:rPr>
              <a:t>: ПИСЬМО МИНФИНА РОССИИ от 26.09.2019 N 03-04-09/74123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04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Среди доходов, которые с 1 января вошли в перечень необлагаемых: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оплата </a:t>
            </a:r>
            <a:r>
              <a:rPr lang="ru-RU" dirty="0"/>
              <a:t>проезда к месту отпуска и обратно работникам, проживающим в районах Крайнего Севера и приравненных к ним местностях.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оплата </a:t>
            </a:r>
            <a:r>
              <a:rPr lang="ru-RU" dirty="0" err="1"/>
              <a:t>допвыходных</a:t>
            </a:r>
            <a:r>
              <a:rPr lang="ru-RU" dirty="0"/>
              <a:t> для ухода за ребенком-инвалидом. </a:t>
            </a:r>
            <a:r>
              <a:rPr lang="ru-RU" dirty="0" smtClean="0"/>
              <a:t>Новая </a:t>
            </a:r>
            <a:r>
              <a:rPr lang="ru-RU" dirty="0"/>
              <a:t>норма касается доходов, полученных не ранее 2019 года;</a:t>
            </a:r>
          </a:p>
          <a:p>
            <a:pPr>
              <a:buFontTx/>
              <a:buChar char="-"/>
            </a:pPr>
            <a:r>
              <a:rPr lang="ru-RU" dirty="0"/>
              <a:t> доходы в денежной и натуральной формах, связанные с рождением ребенка и выплаченные не ранее 2019 года согласно закону.</a:t>
            </a:r>
          </a:p>
          <a:p>
            <a:pPr marL="0" indent="0">
              <a:buNone/>
            </a:pPr>
            <a:r>
              <a:rPr lang="ru-RU" dirty="0" smtClean="0"/>
              <a:t>Документ</a:t>
            </a:r>
            <a:r>
              <a:rPr lang="ru-RU" dirty="0"/>
              <a:t>: Федеральный закон от 17.06.2019 N 147-ФЗ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31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0"/>
            <a:ext cx="9649072" cy="6858000"/>
          </a:xfrm>
        </p:spPr>
        <p:txBody>
          <a:bodyPr>
            <a:normAutofit fontScale="40000" lnSpcReduction="20000"/>
          </a:bodyPr>
          <a:lstStyle/>
          <a:p>
            <a:r>
              <a:rPr lang="ru-RU" sz="4300" dirty="0">
                <a:solidFill>
                  <a:srgbClr val="FF0000"/>
                </a:solidFill>
              </a:rPr>
              <a:t>Об НДФЛ с сумм оплаты дополнительных выходных дней, предоставляемых лицам, осуществляющим уход за детьми-инвалидами</a:t>
            </a:r>
            <a:r>
              <a:rPr lang="ru-RU" sz="4300" dirty="0" smtClean="0">
                <a:solidFill>
                  <a:srgbClr val="FF0000"/>
                </a:solidFill>
              </a:rPr>
              <a:t>.</a:t>
            </a:r>
          </a:p>
          <a:p>
            <a:endParaRPr lang="ru-RU" sz="4300" dirty="0">
              <a:solidFill>
                <a:srgbClr val="FF0000"/>
              </a:solidFill>
            </a:endParaRPr>
          </a:p>
          <a:p>
            <a:r>
              <a:rPr lang="ru-RU" sz="4300" dirty="0" smtClean="0"/>
              <a:t>Пунктом </a:t>
            </a:r>
            <a:r>
              <a:rPr lang="ru-RU" sz="4300" dirty="0"/>
              <a:t>1 статьи 210 Налогового кодекса Российской Федерации </a:t>
            </a:r>
            <a:r>
              <a:rPr lang="ru-RU" sz="4300" dirty="0" smtClean="0"/>
              <a:t> установлено</a:t>
            </a:r>
            <a:r>
              <a:rPr lang="ru-RU" sz="4300" dirty="0"/>
              <a:t>, что при определении налоговой базы учитываются все доходы налогоплательщика, полученные им как в денежной, так и в натуральной формах, или право на распоряжение которыми у него возникло.</a:t>
            </a:r>
          </a:p>
          <a:p>
            <a:r>
              <a:rPr lang="ru-RU" sz="4300" dirty="0"/>
              <a:t>Доходом физических лиц согласно статье 41 Кодекса признается экономическая выгода в денежной или натуральной форме, учитываемая в случае возможности ее оценки и в той мере, в которой такую выгоду можно оценить, и в отношении доходов физических лиц определяемая в соответствии с главой 23 "Налог на доходы физических лиц" Кодекса.</a:t>
            </a:r>
          </a:p>
          <a:p>
            <a:r>
              <a:rPr lang="ru-RU" sz="4300" dirty="0"/>
              <a:t>Перечень доходов, не подлежащих обложению налогом на доходы физических лиц, содержится в статье 217 Кодекса.</a:t>
            </a:r>
          </a:p>
          <a:p>
            <a:r>
              <a:rPr lang="ru-RU" sz="4300" dirty="0"/>
              <a:t>Федеральным законом от 17.06.2019 N 147-ФЗ "О внесении изменений в часть вторую Налогового кодекса Российской Федерации" (далее - Федеральный закон от 17.06.2019 N 147-ФЗ) статья 217 Кодекса дополнена пунктом 78, согласно которому освобождаются от налогообложения, в частности, суммы оплаты дополнительных выходных дней, предоставляемых в соответствии со статьей 262 Трудового кодекса Российской Федерации лицам (родителям, опекунам, попечителям), осуществляющим уход за детьми-инвалидами.</a:t>
            </a:r>
          </a:p>
          <a:p>
            <a:r>
              <a:rPr lang="ru-RU" sz="4300" dirty="0"/>
              <a:t>С учетом положений пунктов 2 и 5 статьи 2 Федерального закона от 17.06.2019 N 147-ФЗ положение пункта 78 статьи 217 Кодекса вступает в силу с 1 января 2020 года и применяется в отношении доходов физических лиц, полученных ими начиная с налогового периода 2019 года.</a:t>
            </a:r>
          </a:p>
          <a:p>
            <a:r>
              <a:rPr lang="ru-RU" sz="4300" dirty="0">
                <a:solidFill>
                  <a:srgbClr val="FF0000"/>
                </a:solidFill>
              </a:rPr>
              <a:t>Таким образом, положение пункта 78 статьи 217 Кодекса применяется с 1 января 2020 года.</a:t>
            </a:r>
          </a:p>
          <a:p>
            <a:r>
              <a:rPr lang="ru-RU" sz="4300" dirty="0"/>
              <a:t>Вместе с тем следует учитывать, что Президиум Высшего Арбитражного Суда Российской Федерации в Постановлении от 08.06.2010 N 1798/10 признал, что оплата дополнительных дней отдыха одному из родителей для ухода за детьми-инвалидами как иная выплата, </a:t>
            </a:r>
            <a:endParaRPr lang="ru-RU" sz="4300" dirty="0" smtClean="0"/>
          </a:p>
          <a:p>
            <a:r>
              <a:rPr lang="ru-RU" sz="4300" dirty="0" smtClean="0"/>
              <a:t>осуществляемая </a:t>
            </a:r>
            <a:r>
              <a:rPr lang="ru-RU" sz="4300" dirty="0"/>
              <a:t>в соответствии с действующим законодательством, в силу пункта 1 статьи 217 Кодекса не подлежит обложению налогом на доходы физических лиц.</a:t>
            </a:r>
          </a:p>
          <a:p>
            <a:r>
              <a:rPr lang="ru-RU" sz="4300" dirty="0">
                <a:solidFill>
                  <a:srgbClr val="FF0000"/>
                </a:solidFill>
              </a:rPr>
              <a:t>Основание: ПИСЬМО МИНФИНА РОССИИ от 11.12.2019 N 03-04-06/96852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8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219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Выбор места в самолете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5446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Авиакомпании </a:t>
            </a:r>
            <a:r>
              <a:rPr lang="ru-RU" dirty="0"/>
              <a:t>часто продают билеты без заранее определенного места в салоне самолета, а за его выбор берут дополнительную плату. Работодатель может возмещать такую сумму командированному сотруднику.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Минфин </a:t>
            </a:r>
            <a:r>
              <a:rPr lang="ru-RU" dirty="0"/>
              <a:t>разъяснил: возмещение не будет облагаться НДФЛ и взносами, если в локальных актах расходы на выбор места отнесены к затратам, связанным со служебной командировкой.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Документы: Письмо Минфина России от 27.12.2019 N 03-04-00/102629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12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«Разум </a:t>
            </a:r>
            <a:r>
              <a:rPr lang="ru-RU" b="1" i="1" dirty="0"/>
              <a:t>дается человеку,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чтобы </a:t>
            </a:r>
            <a:r>
              <a:rPr lang="ru-RU" b="1" i="1" dirty="0"/>
              <a:t>не ошибиться </a:t>
            </a: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в </a:t>
            </a:r>
            <a:r>
              <a:rPr lang="ru-RU" b="1" i="1" dirty="0"/>
              <a:t>порядке налоговых </a:t>
            </a:r>
            <a:r>
              <a:rPr lang="ru-RU" b="1" i="1" dirty="0" smtClean="0"/>
              <a:t>вычетов»</a:t>
            </a:r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Мысли на тему современного</a:t>
            </a:r>
          </a:p>
          <a:p>
            <a:pPr marL="0" indent="0" algn="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прочтения Налогового кодекса РФ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рина\Desktop\300120\47685652_1535576483212107_21851760619463639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3" y="3630"/>
            <a:ext cx="4149496" cy="382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260648"/>
            <a:ext cx="478802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Федеральная налоговая служба создаст единый достоверный реестр информации, содержащий сведения об актах гражданского состояния всего населения России - рождениях, браках, разводах, смертях, переменах фамилии, которые осуществляют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ЗАГСы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Новая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система регистрации и идентификации призвана наверняка идентифицировать того или иного человека и "привязать" к нему точные данные о всех вехах его жизни, зарегистрированных государственными органами ЗАГС.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7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01008"/>
            <a:ext cx="9144000" cy="335699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Статья 218. Стандартные налоговые вычеты</a:t>
            </a:r>
          </a:p>
          <a:p>
            <a:r>
              <a:rPr lang="ru-RU" dirty="0">
                <a:solidFill>
                  <a:srgbClr val="FF0000"/>
                </a:solidFill>
              </a:rPr>
              <a:t>Статья 219. Социальные налоговые вычеты</a:t>
            </a:r>
          </a:p>
          <a:p>
            <a:r>
              <a:rPr lang="ru-RU" dirty="0">
                <a:solidFill>
                  <a:srgbClr val="FF0000"/>
                </a:solidFill>
              </a:rPr>
              <a:t>Статья 219.1. Инвестиционные налоговые вычеты</a:t>
            </a:r>
          </a:p>
          <a:p>
            <a:r>
              <a:rPr lang="ru-RU" dirty="0">
                <a:solidFill>
                  <a:srgbClr val="FF0000"/>
                </a:solidFill>
              </a:rPr>
              <a:t>Статья 220. Имущественные налоговые вычеты</a:t>
            </a:r>
          </a:p>
          <a:p>
            <a:r>
              <a:rPr lang="ru-RU" dirty="0"/>
              <a:t>Статья 220.1. Налоговые вычеты при переносе на будущие периоды убытков от операций с ценными бумагами и операций с финансовыми инструментами срочных сделок</a:t>
            </a:r>
          </a:p>
          <a:p>
            <a:r>
              <a:rPr lang="ru-RU" dirty="0"/>
              <a:t>Статья 220.2. Налоговые вычеты при переносе на будущие периоды убытков от участия в инвестиционном товариществе</a:t>
            </a:r>
          </a:p>
          <a:p>
            <a:r>
              <a:rPr lang="ru-RU" dirty="0"/>
              <a:t>Статья 221. Профессиональные налоговые вычеты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448272"/>
            <a:ext cx="9144000" cy="1044771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Виды    налоговых       вычетов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24482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rgbClr val="C00000"/>
                </a:solidFill>
                <a:latin typeface="Arial"/>
              </a:rPr>
              <a:t>Налоговый вычет 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— это </a:t>
            </a:r>
            <a:r>
              <a:rPr lang="ru-RU" sz="2000" dirty="0">
                <a:solidFill>
                  <a:srgbClr val="FF0000"/>
                </a:solidFill>
                <a:latin typeface="Arial"/>
              </a:rPr>
              <a:t>сумма,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которая уменьшает размер </a:t>
            </a: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дохода, 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с которого уплачивается </a:t>
            </a: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налог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ial"/>
              </a:rPr>
              <a:t> НДФЛ </a:t>
            </a:r>
            <a:r>
              <a:rPr lang="ru-RU" sz="3200" dirty="0" smtClean="0">
                <a:solidFill>
                  <a:srgbClr val="C00000"/>
                </a:solidFill>
                <a:latin typeface="Arial"/>
              </a:rPr>
              <a:t>(!!! 13% - п. 3 ст. 210 НК РФ, п. 1 ст. 224 НК РФ)</a:t>
            </a:r>
            <a:endParaRPr lang="ru-RU" sz="3200" dirty="0">
              <a:solidFill>
                <a:srgbClr val="000000"/>
              </a:solidFill>
              <a:latin typeface="Arial"/>
            </a:endParaRPr>
          </a:p>
          <a:p>
            <a:pPr algn="l"/>
            <a:r>
              <a:rPr lang="ru-RU" sz="3200" dirty="0" smtClean="0">
                <a:solidFill>
                  <a:srgbClr val="000000"/>
                </a:solidFill>
                <a:latin typeface="Arial"/>
              </a:rPr>
              <a:t>Сама </a:t>
            </a:r>
            <a:r>
              <a:rPr lang="ru-RU" sz="3200" dirty="0" smtClean="0">
                <a:solidFill>
                  <a:srgbClr val="FF0000"/>
                </a:solidFill>
                <a:latin typeface="Arial"/>
              </a:rPr>
              <a:t>«сумма» </a:t>
            </a:r>
            <a:r>
              <a:rPr lang="ru-RU" sz="3200" dirty="0" smtClean="0">
                <a:solidFill>
                  <a:srgbClr val="000000"/>
                </a:solidFill>
                <a:latin typeface="Arial"/>
              </a:rPr>
              <a:t>предполагает траты, которые прописаны в ст. ст. 218 – 221 НК РФ </a:t>
            </a: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sz="2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62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732240" y="4437112"/>
            <a:ext cx="1944216" cy="28803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размере 12 000 рублей на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49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-----------2---------------------------------------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204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05" y="3068960"/>
            <a:ext cx="4597697" cy="362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05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7504" y="5445224"/>
            <a:ext cx="2016224" cy="864096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естры/брата налогоплательщика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(до 24 лет/очно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29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219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статистика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892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Социальные </a:t>
            </a:r>
            <a:r>
              <a:rPr lang="ru-RU" dirty="0"/>
              <a:t>налоговые вычеты за платное обучение, лечение и лекарства, страхование жизни, пенсионные взносы по договору негосударственного пенсионного обеспечения. </a:t>
            </a:r>
            <a:r>
              <a:rPr lang="ru-RU" dirty="0" smtClean="0"/>
              <a:t>не пользуются </a:t>
            </a:r>
            <a:r>
              <a:rPr lang="ru-RU" dirty="0"/>
              <a:t>большой популярностью. </a:t>
            </a:r>
            <a:endParaRPr lang="ru-RU" dirty="0" smtClean="0"/>
          </a:p>
          <a:p>
            <a:r>
              <a:rPr lang="ru-RU" dirty="0" smtClean="0"/>
              <a:t>Налоговый </a:t>
            </a:r>
            <a:r>
              <a:rPr lang="ru-RU" dirty="0"/>
              <a:t>вычет оформляли </a:t>
            </a:r>
            <a:r>
              <a:rPr lang="ru-RU" dirty="0">
                <a:solidFill>
                  <a:srgbClr val="FF0000"/>
                </a:solidFill>
              </a:rPr>
              <a:t>лишь 10% россиян</a:t>
            </a:r>
            <a:r>
              <a:rPr lang="ru-RU" dirty="0"/>
              <a:t>, показал опрос Национального агентства финансовых исследований. </a:t>
            </a:r>
            <a:endParaRPr lang="ru-RU" dirty="0" smtClean="0"/>
          </a:p>
          <a:p>
            <a:r>
              <a:rPr lang="ru-RU" dirty="0" smtClean="0"/>
              <a:t>По данным </a:t>
            </a:r>
            <a:r>
              <a:rPr lang="ru-RU" dirty="0"/>
              <a:t>на 1 августа</a:t>
            </a:r>
            <a:r>
              <a:rPr lang="ru-RU" dirty="0" smtClean="0"/>
              <a:t>, 2019 г.  </a:t>
            </a:r>
            <a:r>
              <a:rPr lang="ru-RU" dirty="0"/>
              <a:t>социальные налоговые вычеты получили около 1,5 млн россиян. Больше всего — 685 тыс. человек — обратились за вычетом на лечение и покупку медикаментов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78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&lt;Письмо&gt; ФНС России от 15.01.2020 N БС-4-11/308@ "О направлении письма Минфина России"</a:t>
            </a:r>
          </a:p>
          <a:p>
            <a:r>
              <a:rPr lang="ru-RU" dirty="0"/>
              <a:t>Физлицо, прикрепленное к образовательной организации для подготовки </a:t>
            </a:r>
            <a:r>
              <a:rPr lang="ru-RU" dirty="0">
                <a:solidFill>
                  <a:srgbClr val="FF0000"/>
                </a:solidFill>
              </a:rPr>
              <a:t>диссертации, не вправе претендовать на получение социального налогового вычета</a:t>
            </a:r>
          </a:p>
          <a:p>
            <a:r>
              <a:rPr lang="ru-RU" dirty="0"/>
              <a:t>В соответствии с пунктом 3 статьи 210 НК РФ налогоплательщик имеет право на получение социального налогового вычета, в частности, в сумме, уплаченной им в налоговом периоде за свое обучение в организациях, осуществляющих образовательную деятельность.</a:t>
            </a:r>
          </a:p>
          <a:p>
            <a:r>
              <a:rPr lang="ru-RU" dirty="0"/>
              <a:t>На основании Закона об образовании обучающимся признается физическое лицо, осваивающее образовательную программу.</a:t>
            </a:r>
          </a:p>
          <a:p>
            <a:r>
              <a:rPr lang="ru-RU" dirty="0"/>
              <a:t>Учитывая, что договор о прикреплении физлица к образовательной организации предусматривает не обучение, а подготовку диссертации, налогоплательщик </a:t>
            </a:r>
            <a:r>
              <a:rPr lang="ru-RU" dirty="0">
                <a:solidFill>
                  <a:srgbClr val="FF0000"/>
                </a:solidFill>
              </a:rPr>
              <a:t>не вправе претендовать на получение социального налогового вычета по НДФЛ.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63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Постановление</a:t>
            </a:r>
            <a:r>
              <a:rPr lang="ru-RU" dirty="0" smtClean="0"/>
              <a:t> Правительства </a:t>
            </a:r>
            <a:r>
              <a:rPr lang="ru-RU" dirty="0"/>
              <a:t>РФ от 19.03.2001 N 201 </a:t>
            </a:r>
            <a:r>
              <a:rPr lang="ru-RU" dirty="0" smtClean="0"/>
              <a:t>"</a:t>
            </a:r>
            <a:r>
              <a:rPr lang="ru-RU" dirty="0"/>
              <a:t>Об утверждении Перечней медицинских услуг и дорогостоящих видов лечения в медицинских учреждениях Российской Федерации, лекарственных средств, суммы оплаты которых за счет собственных средств налогоплательщика учитываются при определении суммы социального налогового вычета"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147" y="4509120"/>
            <a:ext cx="3213100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5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&lt;Информация&gt; ФНС России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"</a:t>
            </a:r>
            <a:r>
              <a:rPr lang="ru-RU" dirty="0"/>
              <a:t>Получить налоговый вычет по расходам на покупку лекарств стало проще"</a:t>
            </a:r>
          </a:p>
          <a:p>
            <a:r>
              <a:rPr lang="ru-RU" dirty="0"/>
              <a:t>Теперь социальный налоговый вычет можно получить </a:t>
            </a:r>
            <a:r>
              <a:rPr lang="ru-RU" dirty="0">
                <a:solidFill>
                  <a:srgbClr val="FF0000"/>
                </a:solidFill>
              </a:rPr>
              <a:t>за любое лекарство по рецепту врача</a:t>
            </a:r>
          </a:p>
          <a:p>
            <a:r>
              <a:rPr lang="ru-RU" dirty="0"/>
              <a:t>Раньше для получения налогового вычета лекарство должно было входить в перечень, утвержденный Правительством РФ.</a:t>
            </a:r>
          </a:p>
          <a:p>
            <a:r>
              <a:rPr lang="ru-RU" dirty="0"/>
              <a:t>Теперь вернуть НДФЛ можно при покупке любого лекарства, выписанного врачом (</a:t>
            </a:r>
            <a:r>
              <a:rPr lang="ru-RU" dirty="0">
                <a:solidFill>
                  <a:srgbClr val="FF0000"/>
                </a:solidFill>
              </a:rPr>
              <a:t>изменения применяются с налогового периода 2019 года).</a:t>
            </a:r>
          </a:p>
          <a:p>
            <a:r>
              <a:rPr lang="ru-RU" dirty="0"/>
              <a:t>Социальный налоговый вычет ограничен расходами в сумме 120 000 рублей. Данный вычет предоставляется также по расходам на обучение, повышение квалификации, медицинские услуги и др.</a:t>
            </a:r>
          </a:p>
          <a:p>
            <a:r>
              <a:rPr lang="ru-RU" dirty="0"/>
              <a:t>Отметим также, что максимальная сумма НДФЛ, которую можно вернуть в налоговом периоде, - это 13% от 120 000 рублей (то есть не более 15 600 рублей).</a:t>
            </a:r>
          </a:p>
          <a:p>
            <a:r>
              <a:rPr lang="ru-RU" dirty="0"/>
              <a:t>ФНС России рассказала также о способах получения данного вычета (в налоговом органе или у работодателя).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18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200" dirty="0"/>
              <a:t>ФЕДЕРАЛЬНАЯ НАЛОГОВАЯ СЛУЖБА</a:t>
            </a:r>
          </a:p>
          <a:p>
            <a:pPr>
              <a:lnSpc>
                <a:spcPct val="120000"/>
              </a:lnSpc>
            </a:pPr>
            <a:r>
              <a:rPr lang="ru-RU" sz="1200" dirty="0" smtClean="0"/>
              <a:t>ИНФОРМАЦИЯ</a:t>
            </a:r>
            <a:endParaRPr lang="ru-RU" sz="1200" dirty="0"/>
          </a:p>
          <a:p>
            <a:pPr>
              <a:lnSpc>
                <a:spcPct val="120000"/>
              </a:lnSpc>
            </a:pPr>
            <a:r>
              <a:rPr lang="ru-RU" sz="1200" dirty="0"/>
              <a:t>от 25 октября 2019 года</a:t>
            </a:r>
          </a:p>
          <a:p>
            <a:pPr>
              <a:lnSpc>
                <a:spcPct val="120000"/>
              </a:lnSpc>
            </a:pPr>
            <a:endParaRPr lang="ru-RU" sz="1200" dirty="0"/>
          </a:p>
          <a:p>
            <a:pPr>
              <a:lnSpc>
                <a:spcPct val="120000"/>
              </a:lnSpc>
            </a:pPr>
            <a:r>
              <a:rPr lang="ru-RU" sz="1200" dirty="0">
                <a:solidFill>
                  <a:srgbClr val="FF0000"/>
                </a:solidFill>
              </a:rPr>
              <a:t>ФНС РОССИИ </a:t>
            </a:r>
            <a:r>
              <a:rPr lang="ru-RU" sz="1200" dirty="0" smtClean="0">
                <a:solidFill>
                  <a:srgbClr val="FF0000"/>
                </a:solidFill>
              </a:rPr>
              <a:t>РАЗЪЯСНИЛА В </a:t>
            </a:r>
            <a:r>
              <a:rPr lang="ru-RU" sz="1200" dirty="0">
                <a:solidFill>
                  <a:srgbClr val="FF0000"/>
                </a:solidFill>
              </a:rPr>
              <a:t>КАКИХ СЛУЧАЯХ В ПРЕДОСТАВЛЕНИИ СОЦИАЛЬНОГО </a:t>
            </a:r>
            <a:r>
              <a:rPr lang="ru-RU" sz="1200" dirty="0" smtClean="0">
                <a:solidFill>
                  <a:srgbClr val="FF0000"/>
                </a:solidFill>
              </a:rPr>
              <a:t>ВЫЧЕТА НА </a:t>
            </a:r>
            <a:r>
              <a:rPr lang="ru-RU" sz="1200" dirty="0">
                <a:solidFill>
                  <a:srgbClr val="FF0000"/>
                </a:solidFill>
              </a:rPr>
              <a:t>ЛЕЧЕНИЕ МОЖЕТ БЫТЬ ОТКАЗАНО</a:t>
            </a:r>
          </a:p>
          <a:p>
            <a:pPr>
              <a:lnSpc>
                <a:spcPct val="120000"/>
              </a:lnSpc>
            </a:pPr>
            <a:endParaRPr lang="ru-RU" sz="1200" dirty="0"/>
          </a:p>
          <a:p>
            <a:pPr>
              <a:lnSpc>
                <a:spcPct val="120000"/>
              </a:lnSpc>
            </a:pPr>
            <a:r>
              <a:rPr lang="ru-RU" sz="1200" dirty="0"/>
              <a:t>Налоговый орган может отказать в предоставлении социального налогового вычета на лечение, если налогоплательщик не представил оригиналы подтверждающих документов, в достоверности образов которых у инспекции возникли сомнения. К такому выводу пришла ФНС России при рассмотрении жалобы.</a:t>
            </a:r>
          </a:p>
          <a:p>
            <a:pPr>
              <a:lnSpc>
                <a:spcPct val="120000"/>
              </a:lnSpc>
            </a:pPr>
            <a:r>
              <a:rPr lang="ru-RU" sz="1200" dirty="0"/>
              <a:t>Гражданин через "Личный кабинет налогоплательщика" представил декларацию за 2017 год, в которой заявил социальный вычет по расходам на лечение, и приложил отсканированные образы девяти подтверждающих документов. При этом в двух справках об оплате медицинских услуг указаны даты оплаты - 2016 год и 2018 год, а в еще одной - не указана. В связи с этим фактом, налоговый орган направил в адрес налогоплательщика требование о представлении пояснений и оригиналов указанных справок.</a:t>
            </a:r>
          </a:p>
          <a:p>
            <a:pPr>
              <a:lnSpc>
                <a:spcPct val="120000"/>
              </a:lnSpc>
            </a:pPr>
            <a:r>
              <a:rPr lang="ru-RU" sz="1200" dirty="0"/>
              <a:t>В ответ гражданин сообщил, что </a:t>
            </a:r>
            <a:r>
              <a:rPr lang="ru-RU" sz="1200" dirty="0" err="1"/>
              <a:t>истребуемые</a:t>
            </a:r>
            <a:r>
              <a:rPr lang="ru-RU" sz="1200" dirty="0"/>
              <a:t> документы были направлены в инспекцию в полном объеме одновременно с декларацией. Поэтому в соответствии со статьей 88 НК РФ он вправе не представлять их повторно. В силу того, что инспекция так и не получила оригиналы справок, налогоплательщику было отказано в праве на социальный налоговый вычет по расходам на лечение.</a:t>
            </a:r>
          </a:p>
          <a:p>
            <a:pPr>
              <a:lnSpc>
                <a:spcPct val="120000"/>
              </a:lnSpc>
            </a:pPr>
            <a:r>
              <a:rPr lang="ru-RU" sz="1200" dirty="0"/>
              <a:t>Гражданин не согласился с этим решением и обратился с жалобой в ФНС России. Он указал, что инспекция неправомерно отказала ему из-за опечаток, допущенных в трех справках об оплате медицинских услуг. Налогоплательщик посчитал, что опечатки являются техническими ошибками и не влияют на получение социального налогового вычета, поэтому не могут являться основанием для отказа в нем.</a:t>
            </a:r>
          </a:p>
          <a:p>
            <a:pPr>
              <a:lnSpc>
                <a:spcPct val="120000"/>
              </a:lnSpc>
            </a:pPr>
            <a:r>
              <a:rPr lang="ru-RU" sz="1200" dirty="0"/>
              <a:t>Так как физлицо не представило оригиналы документов, подтверждающих расходы на лечение, в достоверности образов которых у налоговых органов были сомнения, ФНС России признала правомерным отказ инспекции в налоговом вычете по трем указанным справкам. Вместе с тем, другие шесть справок об оплате медицинских услуг, представленные вместе с декларацией, были составлены корректно. Они соответствуют утвержденной форме, содержат фамилию, имя и отчество налогоплательщика-пациента, наименование медицинского учреждения, информацию о наличии лицензии и стоимости медицинских услуг, а также дату их оплаты и код. Претензий к подлинности и достоверности этих документов налоговый орган не предъявил. Поэтому ФНС России признала неправомерным отказ инспекции в праве на социальный вычет по расходам на лечение на основании указанных шести справок.</a:t>
            </a:r>
          </a:p>
          <a:p>
            <a:pPr>
              <a:lnSpc>
                <a:spcPct val="120000"/>
              </a:lnSpc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0965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87663"/>
              </p:ext>
            </p:extLst>
          </p:nvPr>
        </p:nvGraphicFramePr>
        <p:xfrm>
          <a:off x="107504" y="116632"/>
          <a:ext cx="9036496" cy="6661807"/>
        </p:xfrm>
        <a:graphic>
          <a:graphicData uri="http://schemas.openxmlformats.org/drawingml/2006/table">
            <a:tbl>
              <a:tblPr/>
              <a:tblGrid>
                <a:gridCol w="4176464"/>
                <a:gridCol w="341784"/>
                <a:gridCol w="4518248"/>
              </a:tblGrid>
              <a:tr h="87259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Документы, представляемые в налоговый орган для получения налогового вычета в виде расходов на медицинские услуги (в том числе на дорогостоящее лечение)</a:t>
                      </a:r>
                    </a:p>
                  </a:txBody>
                  <a:tcPr marL="26786" marR="26786" marT="44067" marB="44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Документы, представляемые в налоговый орган для получения налогового вычета в виде расходов на лекарственные препараты для медицинского применения</a:t>
                      </a:r>
                    </a:p>
                  </a:txBody>
                  <a:tcPr marL="26786" marR="26786" marT="44067" marB="44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0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Декларация по форме 3-НДФЛ</a:t>
                      </a:r>
                    </a:p>
                  </a:txBody>
                  <a:tcPr marL="26786" marR="26786" marT="44067" marB="44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93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Копия договора на оказание медицинских услуг (в случае его заключения) с копиями приложений и дополнительных соглашений. Налоговый орган вправе запросить оригиналы</a:t>
                      </a:r>
                    </a:p>
                  </a:txBody>
                  <a:tcPr marL="26786" marR="26786" marT="44067" marB="44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259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Оригинал справки об оплате медицинских услуг по форме, утвержденной Приказом Минздрава России N 289, МНС России от 25.07.2001 N БГ-3-04/256, если налогоплательщик заявляет вычет по расходам на медицинские услуги. Если заявляется вычет только по сумме затрат на лекарственные препараты, такая справка не понадобится </a:t>
                      </a:r>
                    </a:p>
                  </a:txBody>
                  <a:tcPr marL="26786" marR="26786" marT="44067" marB="44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726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Если медицинские услуги или лекарственные препараты оплачены налогоплательщиком для родителей или детей, то подается копия документа, подтверждающего степень родства (например, свидетельства о рождении). Налоговый орган вправе запросить оригинал</a:t>
                      </a:r>
                    </a:p>
                  </a:txBody>
                  <a:tcPr marL="26786" marR="26786" marT="44067" marB="44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726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Если медицинские услуги или лекарственные препараты оплачены налогоплательщиком для супруга, то подается копия документа, подтверждающего заключение брака (например, свидетельства о браке). Налоговый орган вправе запросить оригинал</a:t>
                      </a:r>
                    </a:p>
                  </a:txBody>
                  <a:tcPr marL="26786" marR="26786" marT="44067" marB="44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05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26786" marR="26786" marT="44067" marB="44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Оригинал рецепта по форме N 107-1/у (Приложение N 2 к Приказу Минздрава России от 20.12.2012 N 1175н) со штампом "Для налоговых органов Российской Федерации, ИНН налогоплательщика" (п. 3 Приложения N 3 к Приказу Минздрава России N 289, МНС России от 25.07.2001 N БГ-3-04/256) </a:t>
                      </a:r>
                    </a:p>
                  </a:txBody>
                  <a:tcPr marL="26786" marR="26786" marT="44067" marB="44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786" marR="26786" marT="44067" marB="44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26786" marR="26786" marT="44067" marB="44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Копии документов, подтверждающих оплату медикаментов (например, чеков ККТ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Налоговый орган вправе запросить оригиналы</a:t>
                      </a:r>
                    </a:p>
                  </a:txBody>
                  <a:tcPr marL="26786" marR="26786" marT="44067" marB="44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786" marR="26786" marT="44067" marB="44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0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Заявление на возврат НДФЛ, если в декларации исчислена сумма НДФЛ к возврату </a:t>
                      </a:r>
                    </a:p>
                  </a:txBody>
                  <a:tcPr marL="26786" marR="26786" marT="44067" marB="440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32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1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55272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Индивидуальный инвестиционный счёт </a:t>
            </a:r>
            <a:r>
              <a:rPr lang="ru-RU" dirty="0" smtClean="0"/>
              <a:t>( </a:t>
            </a:r>
            <a:r>
              <a:rPr lang="ru-RU" dirty="0"/>
              <a:t>ИИС) — это брокерский счёт или счёт доверительного управления физического лица, по которому предусмотрены 2 вида (на выбор) налоговых льгот и есть ряд ограничений.</a:t>
            </a:r>
          </a:p>
          <a:p>
            <a:r>
              <a:rPr lang="ru-RU" dirty="0"/>
              <a:t>ИИС в России начали использоваться с 1 января 2015 года. </a:t>
            </a:r>
            <a:endParaRPr lang="ru-RU" dirty="0" smtClean="0"/>
          </a:p>
          <a:p>
            <a:r>
              <a:rPr lang="ru-RU" dirty="0" smtClean="0"/>
              <a:t>Целью </a:t>
            </a:r>
            <a:r>
              <a:rPr lang="ru-RU" dirty="0"/>
              <a:t>нововведения была популяризация среди населения долгосрочного инвестирования в ценные </a:t>
            </a:r>
            <a:r>
              <a:rPr lang="ru-RU" dirty="0" smtClean="0"/>
              <a:t>бумаги. </a:t>
            </a:r>
            <a:r>
              <a:rPr lang="ru-RU" dirty="0"/>
              <a:t>В качестве поощрения был использован механизм налоговых вычетов.</a:t>
            </a:r>
          </a:p>
          <a:p>
            <a:r>
              <a:rPr lang="ru-RU" dirty="0"/>
              <a:t>Всего </a:t>
            </a:r>
            <a:r>
              <a:rPr lang="ru-RU" dirty="0" smtClean="0"/>
              <a:t>на 01.01.2019 на </a:t>
            </a:r>
            <a:r>
              <a:rPr lang="ru-RU" dirty="0"/>
              <a:t>Московской бирже зарегистрировано 2,6 млн частных инвесторов. </a:t>
            </a:r>
            <a:r>
              <a:rPr lang="ru-RU" dirty="0" smtClean="0"/>
              <a:t>ИИС </a:t>
            </a:r>
            <a:r>
              <a:rPr lang="ru-RU" dirty="0"/>
              <a:t>из них — всего 500 </a:t>
            </a:r>
            <a:r>
              <a:rPr lang="ru-RU" dirty="0" smtClean="0"/>
              <a:t>тысяч. </a:t>
            </a:r>
            <a:r>
              <a:rPr lang="ru-RU" dirty="0"/>
              <a:t>Получается, что брокерский счет есть у 20 взрослых россиян из тысячи, а ИИС — всего у четырех. Но активных ИИС — тех, которые участвуют в сделках, — всего 37</a:t>
            </a:r>
            <a:r>
              <a:rPr lang="ru-RU" dirty="0" smtClean="0"/>
              <a:t>%.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Среднестатистический </a:t>
            </a:r>
            <a:r>
              <a:rPr lang="ru-RU" dirty="0">
                <a:solidFill>
                  <a:srgbClr val="FF0000"/>
                </a:solidFill>
              </a:rPr>
              <a:t>инвестор</a:t>
            </a:r>
          </a:p>
          <a:p>
            <a:r>
              <a:rPr lang="ru-RU" dirty="0" smtClean="0"/>
              <a:t>Среднестатистическому </a:t>
            </a:r>
            <a:r>
              <a:rPr lang="ru-RU" dirty="0"/>
              <a:t>владельцу </a:t>
            </a:r>
            <a:r>
              <a:rPr lang="ru-RU" dirty="0" smtClean="0"/>
              <a:t>ИИС 35—45 </a:t>
            </a:r>
            <a:r>
              <a:rPr lang="ru-RU" dirty="0"/>
              <a:t>лет. Он женат. Живет в Москве. ИИС — его первый счет на бирже. На счете лежит 147 тысяч рублей, в 2015 году лежало в три раза меньше.</a:t>
            </a:r>
          </a:p>
          <a:p>
            <a:endParaRPr lang="ru-RU" dirty="0"/>
          </a:p>
          <a:p>
            <a:r>
              <a:rPr lang="ru-RU" dirty="0"/>
              <a:t>О существовании </a:t>
            </a:r>
            <a:r>
              <a:rPr lang="ru-RU" dirty="0" smtClean="0"/>
              <a:t>ИИС он </a:t>
            </a:r>
            <a:r>
              <a:rPr lang="ru-RU" dirty="0"/>
              <a:t>прочитал в интернете. Как долго планирует заниматься инвестициями, пока не решил. Зато точно знает, что будет получать вычет типа А — на </a:t>
            </a:r>
            <a:r>
              <a:rPr lang="ru-RU" dirty="0" smtClean="0"/>
              <a:t>взнос. </a:t>
            </a:r>
          </a:p>
          <a:p>
            <a:r>
              <a:rPr lang="ru-RU" dirty="0" smtClean="0"/>
              <a:t>Своими </a:t>
            </a:r>
            <a:r>
              <a:rPr lang="ru-RU" dirty="0"/>
              <a:t>активами он предпочитает управлять сам, но в день совершает не больше пяти сделок. Покупает в основном акции и ОФЗ, но не рискует и ориентируется на доходность 10% годовых. А еще, как уверяют на Московской бирже, он активно рекомендует ИИС своим друзьям и знакомым.</a:t>
            </a:r>
          </a:p>
        </p:txBody>
      </p:sp>
    </p:spTree>
    <p:extLst>
      <p:ext uri="{BB962C8B-B14F-4D97-AF65-F5344CB8AC3E}">
        <p14:creationId xmlns:p14="http://schemas.microsoft.com/office/powerpoint/2010/main" val="7076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" y="-20277"/>
            <a:ext cx="9128234" cy="687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t="17508" r="13616" b="18423"/>
          <a:stretch/>
        </p:blipFill>
        <p:spPr bwMode="auto">
          <a:xfrm>
            <a:off x="179512" y="47460"/>
            <a:ext cx="8964488" cy="681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9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20056"/>
            <a:ext cx="6858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5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219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Вычет на фитнес….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036496" cy="604867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500" dirty="0"/>
              <a:t>Росстат впервые подсчитал долю граждан, которые в 2019 году вели здоровый образ жизни — не курили, не употребляли алкоголь и занимались спортом.</a:t>
            </a:r>
          </a:p>
          <a:p>
            <a:pPr marL="0" indent="0">
              <a:buNone/>
            </a:pPr>
            <a:r>
              <a:rPr lang="ru-RU" sz="4500" dirty="0"/>
              <a:t>Доля придерживающихся здорового образа жизни россиян составила 12%. Больше всего таких людей в 2019 году зарегистрировали в Ингушетии — 48,8%. На втором месте Крым — 29,2%, на третьем Республика Адыгея — 28,8%. В пятерку лидеров по ЗОЖ вошли Чувашия (24,7%) и Воронежская область (24,2%). В Москве придерживающихся ЗОЖ </a:t>
            </a:r>
            <a:r>
              <a:rPr lang="ru-RU" sz="4500" dirty="0" smtClean="0"/>
              <a:t>- </a:t>
            </a:r>
            <a:r>
              <a:rPr lang="ru-RU" sz="4500" dirty="0"/>
              <a:t>8,8%, в Санкт-Петербурге — 6,8%.</a:t>
            </a:r>
          </a:p>
          <a:p>
            <a:pPr marL="0" indent="0">
              <a:buNone/>
            </a:pPr>
            <a:r>
              <a:rPr lang="ru-RU" sz="4500" dirty="0"/>
              <a:t>Меньше всего жителей, которые ведут здоровый образ жизни, выявили в Чукотском автономном округе — 0,4%. В число регионов с минимальными показателями вошли Тува (1,1%), Хабаровский край (2,2%), Ненецкий автономный округ (2,1%) и  Забайкальский край (3,3%).</a:t>
            </a:r>
          </a:p>
          <a:p>
            <a:pPr marL="0" indent="0">
              <a:buNone/>
            </a:pPr>
            <a:r>
              <a:rPr lang="ru-RU" sz="4500" dirty="0"/>
              <a:t>Нацпроект «Демография» поставил цель увеличить долю граждан, придерживающихся ЗОЖ. В соответствии с постановлением правительства в рамках нацпроекта до 2024 года будут ежегодно наблюдать за изменением статистических данных о состоянии здоровья населения, сообщает РБК.</a:t>
            </a:r>
          </a:p>
          <a:p>
            <a:pPr marL="0" indent="0">
              <a:buNone/>
            </a:pPr>
            <a:r>
              <a:rPr lang="ru-RU" sz="4500" dirty="0">
                <a:solidFill>
                  <a:srgbClr val="FF0000"/>
                </a:solidFill>
              </a:rPr>
              <a:t>Законопроект о налоговом вычете на фитнес-услуги разработали </a:t>
            </a:r>
            <a:r>
              <a:rPr lang="ru-RU" sz="4500" dirty="0"/>
              <a:t>в Минфине, в октябре он поступил в Правительство </a:t>
            </a:r>
          </a:p>
          <a:p>
            <a:pPr marL="0" indent="0">
              <a:buNone/>
            </a:pPr>
            <a:r>
              <a:rPr lang="ru-RU" sz="4500" dirty="0" smtClean="0">
                <a:solidFill>
                  <a:srgbClr val="FF0000"/>
                </a:solidFill>
              </a:rPr>
              <a:t>Позже </a:t>
            </a:r>
            <a:r>
              <a:rPr lang="ru-RU" sz="4500" dirty="0">
                <a:solidFill>
                  <a:srgbClr val="FF0000"/>
                </a:solidFill>
              </a:rPr>
              <a:t>будет определен точный перечень услуг и организаций, на которые будет распространяться налоговый вычет. Также в закон "О физической культуре и спорте в РФ" будет введено понятие физкультурно-оздоровительной услуги.</a:t>
            </a:r>
          </a:p>
          <a:p>
            <a:pPr marL="0" indent="0">
              <a:buNone/>
            </a:pPr>
            <a:endParaRPr lang="ru-RU" sz="45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500" dirty="0">
                <a:solidFill>
                  <a:srgbClr val="FF0000"/>
                </a:solidFill>
              </a:rPr>
              <a:t>Председатель комитета по социальной политике Совета Федерации Валерий Рязанский отметил, что для получения 13-процентной компенсации потребуется официальный договор с фитнес-клубом на оказание услуг, включающих пользование спортзалом и посещение различных тренировок.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1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КАК ПОЛУЧИТЬ ВЫЧЕТ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5000" dirty="0" smtClean="0">
                <a:solidFill>
                  <a:srgbClr val="FF0000"/>
                </a:solidFill>
              </a:rPr>
              <a:t>1</a:t>
            </a:r>
            <a:r>
              <a:rPr lang="ru-RU" sz="5000" dirty="0" smtClean="0"/>
              <a:t> </a:t>
            </a:r>
            <a:r>
              <a:rPr lang="ru-RU" sz="5000" dirty="0"/>
              <a:t>Получить справку из бухгалтерии у налогового агента о суммах начисленных и удержанных налогов за соответствующий год по форме </a:t>
            </a:r>
            <a:r>
              <a:rPr lang="ru-RU" sz="5000" dirty="0" smtClean="0"/>
              <a:t>2-НДФЛ</a:t>
            </a:r>
          </a:p>
          <a:p>
            <a:pPr marL="0" indent="0">
              <a:buNone/>
            </a:pPr>
            <a:r>
              <a:rPr lang="ru-RU" sz="5100" dirty="0">
                <a:solidFill>
                  <a:srgbClr val="FF0000"/>
                </a:solidFill>
              </a:rPr>
              <a:t>2 </a:t>
            </a:r>
            <a:r>
              <a:rPr lang="ru-RU" sz="5000" dirty="0" smtClean="0"/>
              <a:t>Заполнить </a:t>
            </a:r>
            <a:r>
              <a:rPr lang="ru-RU" sz="5000" dirty="0"/>
              <a:t>налоговую декларацию (по форме 3-НДФЛ) по окончании года, в котором </a:t>
            </a:r>
            <a:r>
              <a:rPr lang="ru-RU" sz="5000" dirty="0" smtClean="0"/>
              <a:t>были произведены расходы</a:t>
            </a:r>
            <a:endParaRPr lang="ru-RU" sz="5000" dirty="0"/>
          </a:p>
          <a:p>
            <a:pPr marL="0" indent="0">
              <a:buNone/>
            </a:pPr>
            <a:r>
              <a:rPr lang="ru-RU" sz="5100" dirty="0" smtClean="0">
                <a:solidFill>
                  <a:srgbClr val="FF0000"/>
                </a:solidFill>
              </a:rPr>
              <a:t>3</a:t>
            </a:r>
            <a:r>
              <a:rPr lang="ru-RU" sz="5000" dirty="0" smtClean="0"/>
              <a:t> Подготовить </a:t>
            </a:r>
            <a:r>
              <a:rPr lang="ru-RU" sz="5000" dirty="0"/>
              <a:t>копии документов, подтверждающих степень родства </a:t>
            </a:r>
            <a:r>
              <a:rPr lang="ru-RU" sz="5000" dirty="0" smtClean="0"/>
              <a:t>(в требуемых случаях)</a:t>
            </a:r>
            <a:endParaRPr lang="ru-RU" sz="5000" dirty="0"/>
          </a:p>
          <a:p>
            <a:pPr marL="0" indent="0">
              <a:buNone/>
            </a:pPr>
            <a:r>
              <a:rPr lang="ru-RU" sz="5100" dirty="0">
                <a:solidFill>
                  <a:srgbClr val="FF0000"/>
                </a:solidFill>
              </a:rPr>
              <a:t>4</a:t>
            </a:r>
            <a:r>
              <a:rPr lang="ru-RU" sz="5000" dirty="0" smtClean="0"/>
              <a:t> Подготовить </a:t>
            </a:r>
            <a:r>
              <a:rPr lang="ru-RU" sz="5000" dirty="0"/>
              <a:t>комплект документов, подтверждающих право на получение социального налогового вычета по </a:t>
            </a:r>
            <a:r>
              <a:rPr lang="ru-RU" sz="5000" dirty="0" smtClean="0"/>
              <a:t>расходам</a:t>
            </a:r>
            <a:endParaRPr lang="ru-RU" sz="5000" dirty="0"/>
          </a:p>
          <a:p>
            <a:pPr marL="0" indent="0">
              <a:buNone/>
            </a:pPr>
            <a:r>
              <a:rPr lang="ru-RU" sz="5100" dirty="0">
                <a:solidFill>
                  <a:srgbClr val="FF0000"/>
                </a:solidFill>
              </a:rPr>
              <a:t>5</a:t>
            </a:r>
            <a:r>
              <a:rPr lang="ru-RU" sz="5000" dirty="0" smtClean="0"/>
              <a:t> Предоставить </a:t>
            </a:r>
            <a:r>
              <a:rPr lang="ru-RU" sz="5000" dirty="0"/>
              <a:t>в налоговый орган по месту жительства заполненную налоговую декларацию с копиями документов, подтверждающих фактические расходы и право на получение социального налогового </a:t>
            </a:r>
            <a:r>
              <a:rPr lang="ru-RU" sz="5000" dirty="0" smtClean="0"/>
              <a:t>вычета.</a:t>
            </a:r>
            <a:endParaRPr lang="ru-RU" sz="5000" dirty="0"/>
          </a:p>
          <a:p>
            <a:pPr marL="0" indent="0">
              <a:buNone/>
            </a:pP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268713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879532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2 способ: ВЫЧЕТ ПРИ ОБРАЩЕНИИ К </a:t>
            </a:r>
            <a:r>
              <a:rPr lang="ru-RU" dirty="0" smtClean="0">
                <a:solidFill>
                  <a:srgbClr val="FF0000"/>
                </a:solidFill>
              </a:rPr>
              <a:t>НАЛОГОВОМУ АГЕНТУ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1 Написать </a:t>
            </a:r>
            <a:r>
              <a:rPr lang="ru-RU" dirty="0"/>
              <a:t>заявление на получение уведомления от налогового органа о праве на социальный вычет. Письмо ФНС России от 16.01.2017 N БС-4-11/500@ "О направлении рекомендуемых форм".</a:t>
            </a:r>
          </a:p>
          <a:p>
            <a:pPr marL="0" indent="0">
              <a:buNone/>
            </a:pPr>
            <a:r>
              <a:rPr lang="ru-RU" dirty="0" smtClean="0"/>
              <a:t>2 Подготовить </a:t>
            </a:r>
            <a:r>
              <a:rPr lang="ru-RU" dirty="0"/>
              <a:t>копии документов, подтверждающих право на получение социального вычета.</a:t>
            </a:r>
          </a:p>
          <a:p>
            <a:pPr marL="0" indent="0">
              <a:buNone/>
            </a:pPr>
            <a:r>
              <a:rPr lang="ru-RU" dirty="0" smtClean="0"/>
              <a:t>3 Предоставить </a:t>
            </a:r>
            <a:r>
              <a:rPr lang="ru-RU" dirty="0"/>
              <a:t>в налоговый орган по месту жительства заявление на получение уведомления о праве на социальный вычет с приложением копий документов, подтверждающих это право.</a:t>
            </a:r>
          </a:p>
          <a:p>
            <a:pPr marL="0" indent="0">
              <a:buNone/>
            </a:pPr>
            <a:r>
              <a:rPr lang="ru-RU" dirty="0" smtClean="0"/>
              <a:t>4 По </a:t>
            </a:r>
            <a:r>
              <a:rPr lang="ru-RU" dirty="0"/>
              <a:t>истечении 30 дней получить в налоговом органе уведомление о праве на социальный вычет.</a:t>
            </a:r>
          </a:p>
          <a:p>
            <a:pPr marL="0" indent="0">
              <a:buNone/>
            </a:pPr>
            <a:r>
              <a:rPr lang="ru-RU" dirty="0" smtClean="0"/>
              <a:t>5 Предоставить </a:t>
            </a:r>
            <a:r>
              <a:rPr lang="ru-RU" dirty="0"/>
              <a:t>выданное налоговым органом уведомление работодателю, которое будет являться основанием для </a:t>
            </a:r>
            <a:r>
              <a:rPr lang="ru-RU" dirty="0" err="1"/>
              <a:t>неудержания</a:t>
            </a:r>
            <a:r>
              <a:rPr lang="ru-RU" dirty="0"/>
              <a:t> НДФЛ из суммы выплачиваемых физическому лицу доходов до конца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36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4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2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94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9D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Desktop\300120\atkritka_1539713975_979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93096"/>
            <a:ext cx="388843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21" y="52491"/>
            <a:ext cx="8640960" cy="408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94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96944" cy="567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9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-1166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white"/>
                </a:solidFill>
              </a:rPr>
              <a:t>Накопительный аффект: 70% россиян не верят в обеспеченную </a:t>
            </a:r>
            <a:r>
              <a:rPr lang="ru-RU" sz="2000" b="1" dirty="0" smtClean="0">
                <a:solidFill>
                  <a:prstClr val="white"/>
                </a:solidFill>
              </a:rPr>
              <a:t>старость</a:t>
            </a:r>
          </a:p>
          <a:p>
            <a:pPr lvl="0"/>
            <a:endParaRPr lang="ru-RU" sz="2000" b="1" dirty="0">
              <a:solidFill>
                <a:prstClr val="white"/>
              </a:solidFill>
            </a:endParaRPr>
          </a:p>
          <a:p>
            <a:pPr lvl="0"/>
            <a:r>
              <a:rPr lang="ru-RU" sz="2000" b="1" dirty="0">
                <a:solidFill>
                  <a:prstClr val="white"/>
                </a:solidFill>
              </a:rPr>
              <a:t>Четверть населения старше 50 лет жалеет, что не откладывала на будущее</a:t>
            </a:r>
          </a:p>
        </p:txBody>
      </p:sp>
    </p:spTree>
    <p:extLst>
      <p:ext uri="{BB962C8B-B14F-4D97-AF65-F5344CB8AC3E}">
        <p14:creationId xmlns:p14="http://schemas.microsoft.com/office/powerpoint/2010/main" val="314943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Россиянам предлагают откладывать на будущую пенсию по 6 процентов от своего дохода</a:t>
            </a:r>
          </a:p>
          <a:p>
            <a:pPr marL="0" indent="0">
              <a:buNone/>
            </a:pPr>
            <a:r>
              <a:rPr lang="ru-RU" dirty="0"/>
              <a:t>Россияне смогут самостоятельно копить на пенсию в рамках гарантированного пенсионного плана (ГПП). Если регулярно откладывать по 6 процентов от своего дохода, то за 30 лет может набраться внушительная сумма и прибавка к пенсии составит в среднем 16,5 тысяч рублей.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Но </a:t>
            </a:r>
            <a:r>
              <a:rPr lang="ru-RU" dirty="0"/>
              <a:t>подобные расчеты актуальны не для всех регионов. Больше всего выиграют жители Москвы и Сахалинской области, они смогут получать сверху по 32,7 и 30 тысяч рублей. А вот самые скромные выплаты будут в Туве – 7,8 </a:t>
            </a:r>
            <a:r>
              <a:rPr lang="ru-RU" dirty="0" err="1"/>
              <a:t>тыс.руб</a:t>
            </a:r>
            <a:r>
              <a:rPr lang="ru-RU" dirty="0"/>
              <a:t> и Карачаево-Черкесской республике 9,3 тыс. рублей.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Не </a:t>
            </a:r>
            <a:r>
              <a:rPr lang="ru-RU" dirty="0"/>
              <a:t>исключено, что в рамках ГПП будет произведена капитализация накоплений, то можно рассчитывать, что пенсии достигнут двух третей от уровня средней зарплаты, которую получал человек.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Самые </a:t>
            </a:r>
            <a:r>
              <a:rPr lang="ru-RU" dirty="0">
                <a:solidFill>
                  <a:srgbClr val="FF0000"/>
                </a:solidFill>
              </a:rPr>
              <a:t>высокие планируемые показатели по ГПП:</a:t>
            </a:r>
          </a:p>
          <a:p>
            <a:r>
              <a:rPr lang="ru-RU" dirty="0"/>
              <a:t>Ивановская область - 87%,</a:t>
            </a:r>
          </a:p>
          <a:p>
            <a:r>
              <a:rPr lang="ru-RU" dirty="0"/>
              <a:t>Алтайский край - 85%,</a:t>
            </a:r>
          </a:p>
          <a:p>
            <a:r>
              <a:rPr lang="ru-RU" dirty="0"/>
              <a:t>Орловская область - 84%,</a:t>
            </a:r>
          </a:p>
          <a:p>
            <a:r>
              <a:rPr lang="ru-RU" dirty="0"/>
              <a:t>Кировская область -83%,</a:t>
            </a:r>
          </a:p>
          <a:p>
            <a:r>
              <a:rPr lang="ru-RU" dirty="0"/>
              <a:t>Республика Мордовия - 83%.</a:t>
            </a:r>
          </a:p>
          <a:p>
            <a:pPr marL="0" indent="0">
              <a:buNone/>
            </a:pPr>
            <a:r>
              <a:rPr lang="ru-RU" dirty="0" smtClean="0"/>
              <a:t>Реальная </a:t>
            </a:r>
            <a:r>
              <a:rPr lang="ru-RU" dirty="0"/>
              <a:t>доходность в 6,7% — это слишком оптимистично. На длинном горизонте ставка в 1–2% выглядит более реалистичной,- </a:t>
            </a:r>
            <a:r>
              <a:rPr lang="ru-RU" dirty="0" smtClean="0"/>
              <a:t>комментиру</a:t>
            </a:r>
            <a:r>
              <a:rPr lang="ru-RU" dirty="0"/>
              <a:t>ю</a:t>
            </a:r>
            <a:r>
              <a:rPr lang="ru-RU" dirty="0" smtClean="0"/>
              <a:t>т эксперты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87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3554</TotalTime>
  <Words>3021</Words>
  <Application>Microsoft Office PowerPoint</Application>
  <PresentationFormat>Экран (4:3)</PresentationFormat>
  <Paragraphs>164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Статья 217 НК РФ</vt:lpstr>
      <vt:lpstr>Об НДФЛ при возмещении работникам стоимости проезда к месту санаторно-курортного лечения </vt:lpstr>
      <vt:lpstr>Среди доходов, которые с 1 января вошли в перечень необлагаемых: </vt:lpstr>
      <vt:lpstr>Презентация PowerPoint</vt:lpstr>
      <vt:lpstr>Выбор места в самолете</vt:lpstr>
      <vt:lpstr>Презентация PowerPoint</vt:lpstr>
      <vt:lpstr>Виды    налоговых       вычетов</vt:lpstr>
      <vt:lpstr>в размере 12 000 рублей на</vt:lpstr>
      <vt:lpstr>Презентация PowerPoint</vt:lpstr>
      <vt:lpstr>сестры/брата налогоплательщика (до 24 лет/очно)</vt:lpstr>
      <vt:lpstr>статистика</vt:lpstr>
      <vt:lpstr>Презентация PowerPoint</vt:lpstr>
      <vt:lpstr>Презентация PowerPoint</vt:lpstr>
      <vt:lpstr>&lt;Информация&gt; ФНС России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Вычет на фитнес….</vt:lpstr>
      <vt:lpstr>КАК ПОЛУЧИТЬ ВЫЧЕТ </vt:lpstr>
      <vt:lpstr>2 способ: ВЫЧЕТ ПРИ ОБРАЩЕНИИ К НАЛОГОВОМУ АГЕНТУ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114</cp:revision>
  <dcterms:created xsi:type="dcterms:W3CDTF">2018-04-17T18:53:51Z</dcterms:created>
  <dcterms:modified xsi:type="dcterms:W3CDTF">2020-01-30T12:22:49Z</dcterms:modified>
</cp:coreProperties>
</file>