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  <p:sldMasterId id="2147483660" r:id="rId2"/>
  </p:sldMasterIdLst>
  <p:notesMasterIdLst>
    <p:notesMasterId r:id="rId20"/>
  </p:notesMasterIdLst>
  <p:handoutMasterIdLst>
    <p:handoutMasterId r:id="rId21"/>
  </p:handoutMasterIdLst>
  <p:sldIdLst>
    <p:sldId id="292" r:id="rId3"/>
    <p:sldId id="257" r:id="rId4"/>
    <p:sldId id="259" r:id="rId5"/>
    <p:sldId id="277" r:id="rId6"/>
    <p:sldId id="276" r:id="rId7"/>
    <p:sldId id="293" r:id="rId8"/>
    <p:sldId id="287" r:id="rId9"/>
    <p:sldId id="288" r:id="rId10"/>
    <p:sldId id="290" r:id="rId11"/>
    <p:sldId id="281" r:id="rId12"/>
    <p:sldId id="282" r:id="rId13"/>
    <p:sldId id="283" r:id="rId14"/>
    <p:sldId id="284" r:id="rId15"/>
    <p:sldId id="285" r:id="rId16"/>
    <p:sldId id="286" r:id="rId17"/>
    <p:sldId id="295" r:id="rId18"/>
    <p:sldId id="291" r:id="rId19"/>
  </p:sldIdLst>
  <p:sldSz cx="9144000" cy="5143500" type="screen16x9"/>
  <p:notesSz cx="6858000" cy="9144000"/>
  <p:defaultTextStyle>
    <a:defPPr>
      <a:defRPr lang="ru-RU"/>
    </a:defPPr>
    <a:lvl1pPr algn="ctr" defTabSz="219069" rtl="0" fontAlgn="base" hangingPunct="0">
      <a:spcBef>
        <a:spcPct val="0"/>
      </a:spcBef>
      <a:spcAft>
        <a:spcPct val="0"/>
      </a:spcAft>
      <a:defRPr sz="1900" kern="1200">
        <a:solidFill>
          <a:srgbClr val="000000"/>
        </a:solidFill>
        <a:latin typeface="Helvetica Light" charset="0"/>
        <a:ea typeface="Arial" charset="0"/>
        <a:cs typeface="Arial" charset="0"/>
        <a:sym typeface="Helvetica Light" charset="0"/>
      </a:defRPr>
    </a:lvl1pPr>
    <a:lvl2pPr marL="171446" indent="-85723" algn="ctr" defTabSz="219069" rtl="0" fontAlgn="base" hangingPunct="0">
      <a:spcBef>
        <a:spcPct val="0"/>
      </a:spcBef>
      <a:spcAft>
        <a:spcPct val="0"/>
      </a:spcAft>
      <a:defRPr sz="1900" kern="1200">
        <a:solidFill>
          <a:srgbClr val="000000"/>
        </a:solidFill>
        <a:latin typeface="Helvetica Light" charset="0"/>
        <a:ea typeface="Arial" charset="0"/>
        <a:cs typeface="Arial" charset="0"/>
        <a:sym typeface="Helvetica Light" charset="0"/>
      </a:defRPr>
    </a:lvl2pPr>
    <a:lvl3pPr marL="342891" indent="-171446" algn="ctr" defTabSz="219069" rtl="0" fontAlgn="base" hangingPunct="0">
      <a:spcBef>
        <a:spcPct val="0"/>
      </a:spcBef>
      <a:spcAft>
        <a:spcPct val="0"/>
      </a:spcAft>
      <a:defRPr sz="1900" kern="1200">
        <a:solidFill>
          <a:srgbClr val="000000"/>
        </a:solidFill>
        <a:latin typeface="Helvetica Light" charset="0"/>
        <a:ea typeface="Arial" charset="0"/>
        <a:cs typeface="Arial" charset="0"/>
        <a:sym typeface="Helvetica Light" charset="0"/>
      </a:defRPr>
    </a:lvl3pPr>
    <a:lvl4pPr marL="514337" indent="-257169" algn="ctr" defTabSz="219069" rtl="0" fontAlgn="base" hangingPunct="0">
      <a:spcBef>
        <a:spcPct val="0"/>
      </a:spcBef>
      <a:spcAft>
        <a:spcPct val="0"/>
      </a:spcAft>
      <a:defRPr sz="1900" kern="1200">
        <a:solidFill>
          <a:srgbClr val="000000"/>
        </a:solidFill>
        <a:latin typeface="Helvetica Light" charset="0"/>
        <a:ea typeface="Arial" charset="0"/>
        <a:cs typeface="Arial" charset="0"/>
        <a:sym typeface="Helvetica Light" charset="0"/>
      </a:defRPr>
    </a:lvl4pPr>
    <a:lvl5pPr marL="685783" indent="-342891" algn="ctr" defTabSz="219069" rtl="0" fontAlgn="base" hangingPunct="0">
      <a:spcBef>
        <a:spcPct val="0"/>
      </a:spcBef>
      <a:spcAft>
        <a:spcPct val="0"/>
      </a:spcAft>
      <a:defRPr sz="1900" kern="1200">
        <a:solidFill>
          <a:srgbClr val="000000"/>
        </a:solidFill>
        <a:latin typeface="Helvetica Light" charset="0"/>
        <a:ea typeface="Arial" charset="0"/>
        <a:cs typeface="Arial" charset="0"/>
        <a:sym typeface="Helvetica Light" charset="0"/>
      </a:defRPr>
    </a:lvl5pPr>
    <a:lvl6pPr marL="857229" algn="l" defTabSz="171446" rtl="0" eaLnBrk="1" latinLnBrk="0" hangingPunct="1">
      <a:defRPr sz="1900" kern="1200">
        <a:solidFill>
          <a:srgbClr val="000000"/>
        </a:solidFill>
        <a:latin typeface="Helvetica Light" charset="0"/>
        <a:ea typeface="Arial" charset="0"/>
        <a:cs typeface="Arial" charset="0"/>
        <a:sym typeface="Helvetica Light" charset="0"/>
      </a:defRPr>
    </a:lvl6pPr>
    <a:lvl7pPr marL="1028674" algn="l" defTabSz="171446" rtl="0" eaLnBrk="1" latinLnBrk="0" hangingPunct="1">
      <a:defRPr sz="1900" kern="1200">
        <a:solidFill>
          <a:srgbClr val="000000"/>
        </a:solidFill>
        <a:latin typeface="Helvetica Light" charset="0"/>
        <a:ea typeface="Arial" charset="0"/>
        <a:cs typeface="Arial" charset="0"/>
        <a:sym typeface="Helvetica Light" charset="0"/>
      </a:defRPr>
    </a:lvl7pPr>
    <a:lvl8pPr marL="1200120" algn="l" defTabSz="171446" rtl="0" eaLnBrk="1" latinLnBrk="0" hangingPunct="1">
      <a:defRPr sz="1900" kern="1200">
        <a:solidFill>
          <a:srgbClr val="000000"/>
        </a:solidFill>
        <a:latin typeface="Helvetica Light" charset="0"/>
        <a:ea typeface="Arial" charset="0"/>
        <a:cs typeface="Arial" charset="0"/>
        <a:sym typeface="Helvetica Light" charset="0"/>
      </a:defRPr>
    </a:lvl8pPr>
    <a:lvl9pPr marL="1371566" algn="l" defTabSz="171446" rtl="0" eaLnBrk="1" latinLnBrk="0" hangingPunct="1">
      <a:defRPr sz="1900" kern="1200">
        <a:solidFill>
          <a:srgbClr val="000000"/>
        </a:solidFill>
        <a:latin typeface="Helvetica Light" charset="0"/>
        <a:ea typeface="Arial" charset="0"/>
        <a:cs typeface="Arial" charset="0"/>
        <a:sym typeface="Helvetica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B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560" y="-6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EFC32D-14DA-42EC-A67F-AB349713B21A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3970EF-8C7F-4183-B555-47327E2152CF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357F0924-BB29-4741-8BD8-D8D033DFCDE3}" type="parTrans" cxnId="{4DD33026-79FB-403D-B05F-5A28C96B45AE}">
      <dgm:prSet/>
      <dgm:spPr/>
      <dgm:t>
        <a:bodyPr/>
        <a:lstStyle/>
        <a:p>
          <a:endParaRPr lang="ru-RU"/>
        </a:p>
      </dgm:t>
    </dgm:pt>
    <dgm:pt modelId="{31421710-592E-4035-85CC-2E210A117068}" type="sibTrans" cxnId="{4DD33026-79FB-403D-B05F-5A28C96B45AE}">
      <dgm:prSet/>
      <dgm:spPr/>
      <dgm:t>
        <a:bodyPr/>
        <a:lstStyle/>
        <a:p>
          <a:endParaRPr lang="ru-RU"/>
        </a:p>
      </dgm:t>
    </dgm:pt>
    <dgm:pt modelId="{BDE353F7-E287-4105-8A09-48D0B883CA01}">
      <dgm:prSet phldrT="[Текст]"/>
      <dgm:spPr/>
      <dgm:t>
        <a:bodyPr/>
        <a:lstStyle/>
        <a:p>
          <a:r>
            <a:rPr lang="ru-RU" dirty="0" smtClean="0"/>
            <a:t>Внедрение новых методов обучения и воспитания, образовательных технологий, обеспечивающих освоение базовых навыков и умений, повышение мотивации к обучению и вовлеченности в образовательный процесс… </a:t>
          </a:r>
          <a:endParaRPr lang="ru-RU" dirty="0"/>
        </a:p>
      </dgm:t>
    </dgm:pt>
    <dgm:pt modelId="{EB5FC61F-D2FB-4112-A90B-05D9B0485256}" type="parTrans" cxnId="{268F14D8-D1A8-458A-B90A-A019D2A007F7}">
      <dgm:prSet/>
      <dgm:spPr/>
      <dgm:t>
        <a:bodyPr/>
        <a:lstStyle/>
        <a:p>
          <a:endParaRPr lang="ru-RU"/>
        </a:p>
      </dgm:t>
    </dgm:pt>
    <dgm:pt modelId="{4189B8D5-1E76-4AC0-80D1-290FE0C33D36}" type="sibTrans" cxnId="{268F14D8-D1A8-458A-B90A-A019D2A007F7}">
      <dgm:prSet/>
      <dgm:spPr/>
      <dgm:t>
        <a:bodyPr/>
        <a:lstStyle/>
        <a:p>
          <a:endParaRPr lang="ru-RU"/>
        </a:p>
      </dgm:t>
    </dgm:pt>
    <dgm:pt modelId="{3164CF17-71E0-4BA8-B22F-B706AB945D93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2471C09C-DBA0-41AF-9DBA-61BDE1C91AC4}" type="parTrans" cxnId="{0BF8952B-19BF-4BB1-9DC7-F38F2CAAB675}">
      <dgm:prSet/>
      <dgm:spPr/>
      <dgm:t>
        <a:bodyPr/>
        <a:lstStyle/>
        <a:p>
          <a:endParaRPr lang="ru-RU"/>
        </a:p>
      </dgm:t>
    </dgm:pt>
    <dgm:pt modelId="{67EA452F-09DD-4928-8B77-4C62C489D496}" type="sibTrans" cxnId="{0BF8952B-19BF-4BB1-9DC7-F38F2CAAB675}">
      <dgm:prSet/>
      <dgm:spPr/>
      <dgm:t>
        <a:bodyPr/>
        <a:lstStyle/>
        <a:p>
          <a:endParaRPr lang="ru-RU"/>
        </a:p>
      </dgm:t>
    </dgm:pt>
    <dgm:pt modelId="{AD5FBD35-7A81-4202-A819-C884DC693F36}">
      <dgm:prSet phldrT="[Текст]"/>
      <dgm:spPr/>
      <dgm:t>
        <a:bodyPr/>
        <a:lstStyle/>
        <a:p>
          <a:r>
            <a:rPr lang="ru-RU" dirty="0" smtClean="0"/>
            <a:t>Формирование эффективной системы выявления, поддержки и развития способностей и талантов у детей и молодежи…</a:t>
          </a:r>
          <a:endParaRPr lang="ru-RU" dirty="0"/>
        </a:p>
      </dgm:t>
    </dgm:pt>
    <dgm:pt modelId="{D50D9F77-7F66-4FF3-A8A9-4557BA303790}" type="parTrans" cxnId="{A5959F44-FE59-401A-8555-51B10E6AD39A}">
      <dgm:prSet/>
      <dgm:spPr/>
      <dgm:t>
        <a:bodyPr/>
        <a:lstStyle/>
        <a:p>
          <a:endParaRPr lang="ru-RU"/>
        </a:p>
      </dgm:t>
    </dgm:pt>
    <dgm:pt modelId="{FA059406-AE72-49E9-9149-455BE296A735}" type="sibTrans" cxnId="{A5959F44-FE59-401A-8555-51B10E6AD39A}">
      <dgm:prSet/>
      <dgm:spPr/>
      <dgm:t>
        <a:bodyPr/>
        <a:lstStyle/>
        <a:p>
          <a:endParaRPr lang="ru-RU"/>
        </a:p>
      </dgm:t>
    </dgm:pt>
    <dgm:pt modelId="{F5A1770F-D915-410A-91B3-D926E1FDA08A}">
      <dgm:prSet phldrT="[Текст]"/>
      <dgm:spPr/>
      <dgm:t>
        <a:bodyPr/>
        <a:lstStyle/>
        <a:p>
          <a:r>
            <a:rPr lang="ru-RU" dirty="0" smtClean="0"/>
            <a:t>5</a:t>
          </a:r>
          <a:endParaRPr lang="ru-RU" dirty="0"/>
        </a:p>
      </dgm:t>
    </dgm:pt>
    <dgm:pt modelId="{7552B194-FDDD-458E-933C-90F181851C14}" type="parTrans" cxnId="{AD8A5BFE-D5B2-48FA-B0B6-93727F403510}">
      <dgm:prSet/>
      <dgm:spPr/>
      <dgm:t>
        <a:bodyPr/>
        <a:lstStyle/>
        <a:p>
          <a:endParaRPr lang="ru-RU"/>
        </a:p>
      </dgm:t>
    </dgm:pt>
    <dgm:pt modelId="{2FBD1196-B7FB-4D01-BA7B-020627D2149C}" type="sibTrans" cxnId="{AD8A5BFE-D5B2-48FA-B0B6-93727F403510}">
      <dgm:prSet/>
      <dgm:spPr/>
      <dgm:t>
        <a:bodyPr/>
        <a:lstStyle/>
        <a:p>
          <a:endParaRPr lang="ru-RU"/>
        </a:p>
      </dgm:t>
    </dgm:pt>
    <dgm:pt modelId="{56164F9F-9E51-412F-9CFF-E728406AD85C}">
      <dgm:prSet phldrT="[Текст]"/>
      <dgm:spPr/>
      <dgm:t>
        <a:bodyPr/>
        <a:lstStyle/>
        <a:p>
          <a:r>
            <a:rPr lang="ru-RU" dirty="0" smtClean="0"/>
            <a:t>6</a:t>
          </a:r>
          <a:endParaRPr lang="ru-RU" dirty="0"/>
        </a:p>
      </dgm:t>
    </dgm:pt>
    <dgm:pt modelId="{B92D3842-90F9-4B5F-957F-619D4075D6CD}" type="parTrans" cxnId="{A5239FBF-5A65-468A-96F7-8769B6B5957C}">
      <dgm:prSet/>
      <dgm:spPr/>
      <dgm:t>
        <a:bodyPr/>
        <a:lstStyle/>
        <a:p>
          <a:endParaRPr lang="ru-RU"/>
        </a:p>
      </dgm:t>
    </dgm:pt>
    <dgm:pt modelId="{D23B36EE-B0D7-42A4-9A7F-2087260881D4}" type="sibTrans" cxnId="{A5239FBF-5A65-468A-96F7-8769B6B5957C}">
      <dgm:prSet/>
      <dgm:spPr/>
      <dgm:t>
        <a:bodyPr/>
        <a:lstStyle/>
        <a:p>
          <a:endParaRPr lang="ru-RU"/>
        </a:p>
      </dgm:t>
    </dgm:pt>
    <dgm:pt modelId="{44F2D64E-8928-4F8D-A215-16B544581792}">
      <dgm:prSet phldrT="[Текст]"/>
      <dgm:spPr/>
      <dgm:t>
        <a:bodyPr/>
        <a:lstStyle/>
        <a:p>
          <a:r>
            <a:rPr lang="ru-RU" dirty="0" smtClean="0"/>
            <a:t>Модернизация профессионального образования, в том числе посредством внедрения адаптивных, практико-ориентированных и гибких образовательных программ…</a:t>
          </a:r>
          <a:endParaRPr lang="ru-RU" dirty="0"/>
        </a:p>
      </dgm:t>
    </dgm:pt>
    <dgm:pt modelId="{49116939-406D-42DD-B220-FEA9F97921E7}" type="parTrans" cxnId="{0367AA30-DFEC-4FAE-AF04-8E61606F5025}">
      <dgm:prSet/>
      <dgm:spPr/>
      <dgm:t>
        <a:bodyPr/>
        <a:lstStyle/>
        <a:p>
          <a:endParaRPr lang="ru-RU"/>
        </a:p>
      </dgm:t>
    </dgm:pt>
    <dgm:pt modelId="{A7D6A3F8-6ECB-497F-B01B-CBC77505CC03}" type="sibTrans" cxnId="{0367AA30-DFEC-4FAE-AF04-8E61606F5025}">
      <dgm:prSet/>
      <dgm:spPr/>
      <dgm:t>
        <a:bodyPr/>
        <a:lstStyle/>
        <a:p>
          <a:endParaRPr lang="ru-RU"/>
        </a:p>
      </dgm:t>
    </dgm:pt>
    <dgm:pt modelId="{ACF635B3-1738-4C6C-974B-FC549CBDA58B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47BFBD4E-53DE-4654-BF0D-63A01312A1AF}" type="parTrans" cxnId="{50D3D4B0-4E92-4271-AA8E-B1FF0D96F2AF}">
      <dgm:prSet/>
      <dgm:spPr/>
      <dgm:t>
        <a:bodyPr/>
        <a:lstStyle/>
        <a:p>
          <a:endParaRPr lang="ru-RU"/>
        </a:p>
      </dgm:t>
    </dgm:pt>
    <dgm:pt modelId="{6FE7435C-0749-4738-99EA-DB602ABBACAD}" type="sibTrans" cxnId="{50D3D4B0-4E92-4271-AA8E-B1FF0D96F2AF}">
      <dgm:prSet/>
      <dgm:spPr/>
      <dgm:t>
        <a:bodyPr/>
        <a:lstStyle/>
        <a:p>
          <a:endParaRPr lang="ru-RU"/>
        </a:p>
      </dgm:t>
    </dgm:pt>
    <dgm:pt modelId="{270A23AD-8A55-4056-8302-A93F4218FC02}">
      <dgm:prSet phldrT="[Текст]"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C2734BAB-95DB-4A47-BE92-66B1A105E247}" type="parTrans" cxnId="{E78B463F-4676-45E1-BF79-3B7446C4775D}">
      <dgm:prSet/>
      <dgm:spPr/>
      <dgm:t>
        <a:bodyPr/>
        <a:lstStyle/>
        <a:p>
          <a:endParaRPr lang="ru-RU"/>
        </a:p>
      </dgm:t>
    </dgm:pt>
    <dgm:pt modelId="{C44B3EAF-804C-48BD-AE87-72CD75C993A9}" type="sibTrans" cxnId="{E78B463F-4676-45E1-BF79-3B7446C4775D}">
      <dgm:prSet/>
      <dgm:spPr/>
      <dgm:t>
        <a:bodyPr/>
        <a:lstStyle/>
        <a:p>
          <a:endParaRPr lang="ru-RU"/>
        </a:p>
      </dgm:t>
    </dgm:pt>
    <dgm:pt modelId="{D2714D48-19F6-481F-B023-48A3A3F93909}">
      <dgm:prSet/>
      <dgm:spPr/>
      <dgm:t>
        <a:bodyPr/>
        <a:lstStyle/>
        <a:p>
          <a:r>
            <a:rPr lang="ru-RU" dirty="0" smtClean="0"/>
            <a:t>Создание условий для раннего развития детей в возрасте до трех лет, реализация программы психолого-педагогической помощи родителям детей, получающих дошкольное образование в семье</a:t>
          </a:r>
          <a:endParaRPr lang="ru-RU" dirty="0"/>
        </a:p>
      </dgm:t>
    </dgm:pt>
    <dgm:pt modelId="{EBAEED36-3262-448A-A61B-9DD2C054B688}" type="parTrans" cxnId="{66A813CF-74F7-4605-8570-4151BAEBCAE9}">
      <dgm:prSet/>
      <dgm:spPr/>
      <dgm:t>
        <a:bodyPr/>
        <a:lstStyle/>
        <a:p>
          <a:endParaRPr lang="ru-RU"/>
        </a:p>
      </dgm:t>
    </dgm:pt>
    <dgm:pt modelId="{F3D64909-EDC6-4222-80F2-8DA63BB086AD}" type="sibTrans" cxnId="{66A813CF-74F7-4605-8570-4151BAEBCAE9}">
      <dgm:prSet/>
      <dgm:spPr/>
      <dgm:t>
        <a:bodyPr/>
        <a:lstStyle/>
        <a:p>
          <a:endParaRPr lang="ru-RU"/>
        </a:p>
      </dgm:t>
    </dgm:pt>
    <dgm:pt modelId="{3514C156-7913-4397-93B5-EA594AFCB741}">
      <dgm:prSet/>
      <dgm:spPr/>
      <dgm:t>
        <a:bodyPr/>
        <a:lstStyle/>
        <a:p>
          <a:r>
            <a:rPr lang="ru-RU" dirty="0" smtClean="0"/>
            <a:t>Создание современной и безопасной цифровой образовательной среды…</a:t>
          </a:r>
          <a:endParaRPr lang="ru-RU" dirty="0"/>
        </a:p>
      </dgm:t>
    </dgm:pt>
    <dgm:pt modelId="{4DBFDB3F-BC56-4A2D-A2D0-7E3698EAA192}" type="parTrans" cxnId="{7F525AFC-7951-4596-B884-A585B9EC4736}">
      <dgm:prSet/>
      <dgm:spPr/>
      <dgm:t>
        <a:bodyPr/>
        <a:lstStyle/>
        <a:p>
          <a:endParaRPr lang="ru-RU"/>
        </a:p>
      </dgm:t>
    </dgm:pt>
    <dgm:pt modelId="{3F01D390-546D-4C7C-91A7-EEAEBA96F4CB}" type="sibTrans" cxnId="{7F525AFC-7951-4596-B884-A585B9EC4736}">
      <dgm:prSet/>
      <dgm:spPr/>
      <dgm:t>
        <a:bodyPr/>
        <a:lstStyle/>
        <a:p>
          <a:endParaRPr lang="ru-RU"/>
        </a:p>
      </dgm:t>
    </dgm:pt>
    <dgm:pt modelId="{22ABD265-C652-4639-8D3C-E6E30C7BDEAD}">
      <dgm:prSet/>
      <dgm:spPr/>
      <dgm:t>
        <a:bodyPr/>
        <a:lstStyle/>
        <a:p>
          <a:r>
            <a:rPr lang="ru-RU" dirty="0" smtClean="0"/>
            <a:t>Внедрение национальной системы профессионального роста педагогов…</a:t>
          </a:r>
          <a:endParaRPr lang="ru-RU" dirty="0"/>
        </a:p>
      </dgm:t>
    </dgm:pt>
    <dgm:pt modelId="{59216919-FF5F-4969-BEE8-340B0A80CCA7}" type="parTrans" cxnId="{052B44C5-523C-4835-AABD-C62B797B175D}">
      <dgm:prSet/>
      <dgm:spPr/>
      <dgm:t>
        <a:bodyPr/>
        <a:lstStyle/>
        <a:p>
          <a:endParaRPr lang="ru-RU"/>
        </a:p>
      </dgm:t>
    </dgm:pt>
    <dgm:pt modelId="{C8B00EC6-E6D0-446F-8320-FDC15150FD49}" type="sibTrans" cxnId="{052B44C5-523C-4835-AABD-C62B797B175D}">
      <dgm:prSet/>
      <dgm:spPr/>
      <dgm:t>
        <a:bodyPr/>
        <a:lstStyle/>
        <a:p>
          <a:endParaRPr lang="ru-RU"/>
        </a:p>
      </dgm:t>
    </dgm:pt>
    <dgm:pt modelId="{3E85305E-A640-47B1-9416-98F61697CC43}" type="pres">
      <dgm:prSet presAssocID="{13EFC32D-14DA-42EC-A67F-AB349713B21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84850F4-6552-45E9-AEFF-D19F0BED3CCB}" type="pres">
      <dgm:prSet presAssocID="{993970EF-8C7F-4183-B555-47327E2152CF}" presName="composite" presStyleCnt="0"/>
      <dgm:spPr/>
    </dgm:pt>
    <dgm:pt modelId="{E42B9265-263B-4065-A7F3-E92686B9E6DE}" type="pres">
      <dgm:prSet presAssocID="{993970EF-8C7F-4183-B555-47327E2152CF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F9EFCC-F8A7-4412-9214-92D5A7F9DA21}" type="pres">
      <dgm:prSet presAssocID="{993970EF-8C7F-4183-B555-47327E2152CF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502551-519E-4B27-8282-D19942249345}" type="pres">
      <dgm:prSet presAssocID="{31421710-592E-4035-85CC-2E210A117068}" presName="sp" presStyleCnt="0"/>
      <dgm:spPr/>
    </dgm:pt>
    <dgm:pt modelId="{0BB43BE0-C363-464A-BE6A-088B5B420ABD}" type="pres">
      <dgm:prSet presAssocID="{3164CF17-71E0-4BA8-B22F-B706AB945D93}" presName="composite" presStyleCnt="0"/>
      <dgm:spPr/>
    </dgm:pt>
    <dgm:pt modelId="{4910D4CB-34A6-4890-ADAD-44545E514862}" type="pres">
      <dgm:prSet presAssocID="{3164CF17-71E0-4BA8-B22F-B706AB945D93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B2600C-688B-4205-BC7D-CA4740E9B424}" type="pres">
      <dgm:prSet presAssocID="{3164CF17-71E0-4BA8-B22F-B706AB945D93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0A645C-E007-44EF-B70A-EC9A3AB37B7F}" type="pres">
      <dgm:prSet presAssocID="{67EA452F-09DD-4928-8B77-4C62C489D496}" presName="sp" presStyleCnt="0"/>
      <dgm:spPr/>
    </dgm:pt>
    <dgm:pt modelId="{34CA43DE-9C40-42B9-99D1-9DC4E7B8B5B5}" type="pres">
      <dgm:prSet presAssocID="{ACF635B3-1738-4C6C-974B-FC549CBDA58B}" presName="composite" presStyleCnt="0"/>
      <dgm:spPr/>
    </dgm:pt>
    <dgm:pt modelId="{FD9A1F64-0C10-48DD-8961-7E1782DEAB96}" type="pres">
      <dgm:prSet presAssocID="{ACF635B3-1738-4C6C-974B-FC549CBDA58B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8FF620-BBD5-496B-85FC-2F60FF118DBB}" type="pres">
      <dgm:prSet presAssocID="{ACF635B3-1738-4C6C-974B-FC549CBDA58B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19A9FB-615C-4573-B67D-9DCB2DB090CB}" type="pres">
      <dgm:prSet presAssocID="{6FE7435C-0749-4738-99EA-DB602ABBACAD}" presName="sp" presStyleCnt="0"/>
      <dgm:spPr/>
    </dgm:pt>
    <dgm:pt modelId="{2E34A263-B016-4ACB-984D-4293ABCE45F5}" type="pres">
      <dgm:prSet presAssocID="{270A23AD-8A55-4056-8302-A93F4218FC02}" presName="composite" presStyleCnt="0"/>
      <dgm:spPr/>
    </dgm:pt>
    <dgm:pt modelId="{39A2CD48-DB16-45F1-9310-71F489DE554D}" type="pres">
      <dgm:prSet presAssocID="{270A23AD-8A55-4056-8302-A93F4218FC02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684F2E-757D-48D2-9FF6-EF86081F9D2E}" type="pres">
      <dgm:prSet presAssocID="{270A23AD-8A55-4056-8302-A93F4218FC02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76CC11-FE05-40C2-85C1-88FF0622FBB5}" type="pres">
      <dgm:prSet presAssocID="{C44B3EAF-804C-48BD-AE87-72CD75C993A9}" presName="sp" presStyleCnt="0"/>
      <dgm:spPr/>
    </dgm:pt>
    <dgm:pt modelId="{2A79ACDA-108C-44FF-8DD3-69043E703769}" type="pres">
      <dgm:prSet presAssocID="{F5A1770F-D915-410A-91B3-D926E1FDA08A}" presName="composite" presStyleCnt="0"/>
      <dgm:spPr/>
    </dgm:pt>
    <dgm:pt modelId="{1737E3E2-3A16-439C-98CB-36E7261AD925}" type="pres">
      <dgm:prSet presAssocID="{F5A1770F-D915-410A-91B3-D926E1FDA08A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8A9733-B827-438D-8E36-2BF9D006C7D4}" type="pres">
      <dgm:prSet presAssocID="{F5A1770F-D915-410A-91B3-D926E1FDA08A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2B42BF-34F4-4735-9C4A-3A1A76779351}" type="pres">
      <dgm:prSet presAssocID="{2FBD1196-B7FB-4D01-BA7B-020627D2149C}" presName="sp" presStyleCnt="0"/>
      <dgm:spPr/>
    </dgm:pt>
    <dgm:pt modelId="{BC261CE3-B5EA-4619-AAEC-E6A91D7B4B9D}" type="pres">
      <dgm:prSet presAssocID="{56164F9F-9E51-412F-9CFF-E728406AD85C}" presName="composite" presStyleCnt="0"/>
      <dgm:spPr/>
    </dgm:pt>
    <dgm:pt modelId="{4735CC99-F084-4917-961A-8C4236A5D038}" type="pres">
      <dgm:prSet presAssocID="{56164F9F-9E51-412F-9CFF-E728406AD85C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9F1ADE-E055-45FD-B428-9249745605AE}" type="pres">
      <dgm:prSet presAssocID="{56164F9F-9E51-412F-9CFF-E728406AD85C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0D3D4B0-4E92-4271-AA8E-B1FF0D96F2AF}" srcId="{13EFC32D-14DA-42EC-A67F-AB349713B21A}" destId="{ACF635B3-1738-4C6C-974B-FC549CBDA58B}" srcOrd="2" destOrd="0" parTransId="{47BFBD4E-53DE-4654-BF0D-63A01312A1AF}" sibTransId="{6FE7435C-0749-4738-99EA-DB602ABBACAD}"/>
    <dgm:cxn modelId="{A5966DD9-CBBB-4499-B845-B3A78F25A333}" type="presOf" srcId="{993970EF-8C7F-4183-B555-47327E2152CF}" destId="{E42B9265-263B-4065-A7F3-E92686B9E6DE}" srcOrd="0" destOrd="0" presId="urn:microsoft.com/office/officeart/2005/8/layout/chevron2"/>
    <dgm:cxn modelId="{43A044B4-F4FA-44DE-9FA0-42BC9C4EE3C0}" type="presOf" srcId="{F5A1770F-D915-410A-91B3-D926E1FDA08A}" destId="{1737E3E2-3A16-439C-98CB-36E7261AD925}" srcOrd="0" destOrd="0" presId="urn:microsoft.com/office/officeart/2005/8/layout/chevron2"/>
    <dgm:cxn modelId="{268F14D8-D1A8-458A-B90A-A019D2A007F7}" srcId="{993970EF-8C7F-4183-B555-47327E2152CF}" destId="{BDE353F7-E287-4105-8A09-48D0B883CA01}" srcOrd="0" destOrd="0" parTransId="{EB5FC61F-D2FB-4112-A90B-05D9B0485256}" sibTransId="{4189B8D5-1E76-4AC0-80D1-290FE0C33D36}"/>
    <dgm:cxn modelId="{A5239FBF-5A65-468A-96F7-8769B6B5957C}" srcId="{13EFC32D-14DA-42EC-A67F-AB349713B21A}" destId="{56164F9F-9E51-412F-9CFF-E728406AD85C}" srcOrd="5" destOrd="0" parTransId="{B92D3842-90F9-4B5F-957F-619D4075D6CD}" sibTransId="{D23B36EE-B0D7-42A4-9A7F-2087260881D4}"/>
    <dgm:cxn modelId="{7F525AFC-7951-4596-B884-A585B9EC4736}" srcId="{270A23AD-8A55-4056-8302-A93F4218FC02}" destId="{3514C156-7913-4397-93B5-EA594AFCB741}" srcOrd="0" destOrd="0" parTransId="{4DBFDB3F-BC56-4A2D-A2D0-7E3698EAA192}" sibTransId="{3F01D390-546D-4C7C-91A7-EEAEBA96F4CB}"/>
    <dgm:cxn modelId="{0BF8952B-19BF-4BB1-9DC7-F38F2CAAB675}" srcId="{13EFC32D-14DA-42EC-A67F-AB349713B21A}" destId="{3164CF17-71E0-4BA8-B22F-B706AB945D93}" srcOrd="1" destOrd="0" parTransId="{2471C09C-DBA0-41AF-9DBA-61BDE1C91AC4}" sibTransId="{67EA452F-09DD-4928-8B77-4C62C489D496}"/>
    <dgm:cxn modelId="{E7C73ADA-5816-49A6-91C6-35C58B6D42EE}" type="presOf" srcId="{ACF635B3-1738-4C6C-974B-FC549CBDA58B}" destId="{FD9A1F64-0C10-48DD-8961-7E1782DEAB96}" srcOrd="0" destOrd="0" presId="urn:microsoft.com/office/officeart/2005/8/layout/chevron2"/>
    <dgm:cxn modelId="{A5959F44-FE59-401A-8555-51B10E6AD39A}" srcId="{3164CF17-71E0-4BA8-B22F-B706AB945D93}" destId="{AD5FBD35-7A81-4202-A819-C884DC693F36}" srcOrd="0" destOrd="0" parTransId="{D50D9F77-7F66-4FF3-A8A9-4557BA303790}" sibTransId="{FA059406-AE72-49E9-9149-455BE296A735}"/>
    <dgm:cxn modelId="{AF98EC4C-4A2E-4A8B-958E-8FE4E4A334DC}" type="presOf" srcId="{AD5FBD35-7A81-4202-A819-C884DC693F36}" destId="{D5B2600C-688B-4205-BC7D-CA4740E9B424}" srcOrd="0" destOrd="0" presId="urn:microsoft.com/office/officeart/2005/8/layout/chevron2"/>
    <dgm:cxn modelId="{4DD33026-79FB-403D-B05F-5A28C96B45AE}" srcId="{13EFC32D-14DA-42EC-A67F-AB349713B21A}" destId="{993970EF-8C7F-4183-B555-47327E2152CF}" srcOrd="0" destOrd="0" parTransId="{357F0924-BB29-4741-8BD8-D8D033DFCDE3}" sibTransId="{31421710-592E-4035-85CC-2E210A117068}"/>
    <dgm:cxn modelId="{0367AA30-DFEC-4FAE-AF04-8E61606F5025}" srcId="{56164F9F-9E51-412F-9CFF-E728406AD85C}" destId="{44F2D64E-8928-4F8D-A215-16B544581792}" srcOrd="0" destOrd="0" parTransId="{49116939-406D-42DD-B220-FEA9F97921E7}" sibTransId="{A7D6A3F8-6ECB-497F-B01B-CBC77505CC03}"/>
    <dgm:cxn modelId="{54656219-1F6A-4CA3-B001-E2A6B6F51EB3}" type="presOf" srcId="{3514C156-7913-4397-93B5-EA594AFCB741}" destId="{6E684F2E-757D-48D2-9FF6-EF86081F9D2E}" srcOrd="0" destOrd="0" presId="urn:microsoft.com/office/officeart/2005/8/layout/chevron2"/>
    <dgm:cxn modelId="{2CF311E2-A910-44AE-9471-FF38A1B59214}" type="presOf" srcId="{44F2D64E-8928-4F8D-A215-16B544581792}" destId="{EC9F1ADE-E055-45FD-B428-9249745605AE}" srcOrd="0" destOrd="0" presId="urn:microsoft.com/office/officeart/2005/8/layout/chevron2"/>
    <dgm:cxn modelId="{646CFBF4-DA2D-4C39-BB61-DE22F4A74F9D}" type="presOf" srcId="{22ABD265-C652-4639-8D3C-E6E30C7BDEAD}" destId="{648A9733-B827-438D-8E36-2BF9D006C7D4}" srcOrd="0" destOrd="0" presId="urn:microsoft.com/office/officeart/2005/8/layout/chevron2"/>
    <dgm:cxn modelId="{BC544C6E-F9F6-45B7-A2FB-6DA7C9505B63}" type="presOf" srcId="{270A23AD-8A55-4056-8302-A93F4218FC02}" destId="{39A2CD48-DB16-45F1-9310-71F489DE554D}" srcOrd="0" destOrd="0" presId="urn:microsoft.com/office/officeart/2005/8/layout/chevron2"/>
    <dgm:cxn modelId="{6095FAB7-CB2A-468D-BABC-E1A8537E6173}" type="presOf" srcId="{56164F9F-9E51-412F-9CFF-E728406AD85C}" destId="{4735CC99-F084-4917-961A-8C4236A5D038}" srcOrd="0" destOrd="0" presId="urn:microsoft.com/office/officeart/2005/8/layout/chevron2"/>
    <dgm:cxn modelId="{5562BAF9-011E-47D7-8C15-2A06DC4E3B0C}" type="presOf" srcId="{13EFC32D-14DA-42EC-A67F-AB349713B21A}" destId="{3E85305E-A640-47B1-9416-98F61697CC43}" srcOrd="0" destOrd="0" presId="urn:microsoft.com/office/officeart/2005/8/layout/chevron2"/>
    <dgm:cxn modelId="{E640B06F-4894-4F14-83E6-B82604A94647}" type="presOf" srcId="{3164CF17-71E0-4BA8-B22F-B706AB945D93}" destId="{4910D4CB-34A6-4890-ADAD-44545E514862}" srcOrd="0" destOrd="0" presId="urn:microsoft.com/office/officeart/2005/8/layout/chevron2"/>
    <dgm:cxn modelId="{BC9F5620-4258-4C9B-9E1B-082B169F1169}" type="presOf" srcId="{D2714D48-19F6-481F-B023-48A3A3F93909}" destId="{788FF620-BBD5-496B-85FC-2F60FF118DBB}" srcOrd="0" destOrd="0" presId="urn:microsoft.com/office/officeart/2005/8/layout/chevron2"/>
    <dgm:cxn modelId="{AD8A5BFE-D5B2-48FA-B0B6-93727F403510}" srcId="{13EFC32D-14DA-42EC-A67F-AB349713B21A}" destId="{F5A1770F-D915-410A-91B3-D926E1FDA08A}" srcOrd="4" destOrd="0" parTransId="{7552B194-FDDD-458E-933C-90F181851C14}" sibTransId="{2FBD1196-B7FB-4D01-BA7B-020627D2149C}"/>
    <dgm:cxn modelId="{66A813CF-74F7-4605-8570-4151BAEBCAE9}" srcId="{ACF635B3-1738-4C6C-974B-FC549CBDA58B}" destId="{D2714D48-19F6-481F-B023-48A3A3F93909}" srcOrd="0" destOrd="0" parTransId="{EBAEED36-3262-448A-A61B-9DD2C054B688}" sibTransId="{F3D64909-EDC6-4222-80F2-8DA63BB086AD}"/>
    <dgm:cxn modelId="{E78B463F-4676-45E1-BF79-3B7446C4775D}" srcId="{13EFC32D-14DA-42EC-A67F-AB349713B21A}" destId="{270A23AD-8A55-4056-8302-A93F4218FC02}" srcOrd="3" destOrd="0" parTransId="{C2734BAB-95DB-4A47-BE92-66B1A105E247}" sibTransId="{C44B3EAF-804C-48BD-AE87-72CD75C993A9}"/>
    <dgm:cxn modelId="{052B44C5-523C-4835-AABD-C62B797B175D}" srcId="{F5A1770F-D915-410A-91B3-D926E1FDA08A}" destId="{22ABD265-C652-4639-8D3C-E6E30C7BDEAD}" srcOrd="0" destOrd="0" parTransId="{59216919-FF5F-4969-BEE8-340B0A80CCA7}" sibTransId="{C8B00EC6-E6D0-446F-8320-FDC15150FD49}"/>
    <dgm:cxn modelId="{6E1B91DE-44E0-4077-ACBF-FFE2956AAF9F}" type="presOf" srcId="{BDE353F7-E287-4105-8A09-48D0B883CA01}" destId="{6EF9EFCC-F8A7-4412-9214-92D5A7F9DA21}" srcOrd="0" destOrd="0" presId="urn:microsoft.com/office/officeart/2005/8/layout/chevron2"/>
    <dgm:cxn modelId="{4EE8AE2B-5EBE-43B0-899D-D293BFB3FFF5}" type="presParOf" srcId="{3E85305E-A640-47B1-9416-98F61697CC43}" destId="{684850F4-6552-45E9-AEFF-D19F0BED3CCB}" srcOrd="0" destOrd="0" presId="urn:microsoft.com/office/officeart/2005/8/layout/chevron2"/>
    <dgm:cxn modelId="{A3C29788-E075-49EB-A8DD-B3FE31A2AE95}" type="presParOf" srcId="{684850F4-6552-45E9-AEFF-D19F0BED3CCB}" destId="{E42B9265-263B-4065-A7F3-E92686B9E6DE}" srcOrd="0" destOrd="0" presId="urn:microsoft.com/office/officeart/2005/8/layout/chevron2"/>
    <dgm:cxn modelId="{6DC933E2-EB31-463A-ADAF-A2F14F6B5318}" type="presParOf" srcId="{684850F4-6552-45E9-AEFF-D19F0BED3CCB}" destId="{6EF9EFCC-F8A7-4412-9214-92D5A7F9DA21}" srcOrd="1" destOrd="0" presId="urn:microsoft.com/office/officeart/2005/8/layout/chevron2"/>
    <dgm:cxn modelId="{0253B1A1-5624-46E5-9411-272E6E658035}" type="presParOf" srcId="{3E85305E-A640-47B1-9416-98F61697CC43}" destId="{F7502551-519E-4B27-8282-D19942249345}" srcOrd="1" destOrd="0" presId="urn:microsoft.com/office/officeart/2005/8/layout/chevron2"/>
    <dgm:cxn modelId="{BDC2C2DD-A108-48F8-9999-D10C94FFA551}" type="presParOf" srcId="{3E85305E-A640-47B1-9416-98F61697CC43}" destId="{0BB43BE0-C363-464A-BE6A-088B5B420ABD}" srcOrd="2" destOrd="0" presId="urn:microsoft.com/office/officeart/2005/8/layout/chevron2"/>
    <dgm:cxn modelId="{2ABBD320-FFAB-41D3-975C-CAF1B512A075}" type="presParOf" srcId="{0BB43BE0-C363-464A-BE6A-088B5B420ABD}" destId="{4910D4CB-34A6-4890-ADAD-44545E514862}" srcOrd="0" destOrd="0" presId="urn:microsoft.com/office/officeart/2005/8/layout/chevron2"/>
    <dgm:cxn modelId="{333D8DD0-8886-4F60-8B6B-C83CDA344C72}" type="presParOf" srcId="{0BB43BE0-C363-464A-BE6A-088B5B420ABD}" destId="{D5B2600C-688B-4205-BC7D-CA4740E9B424}" srcOrd="1" destOrd="0" presId="urn:microsoft.com/office/officeart/2005/8/layout/chevron2"/>
    <dgm:cxn modelId="{49310FA3-35F1-4E73-9218-B164832505A4}" type="presParOf" srcId="{3E85305E-A640-47B1-9416-98F61697CC43}" destId="{B70A645C-E007-44EF-B70A-EC9A3AB37B7F}" srcOrd="3" destOrd="0" presId="urn:microsoft.com/office/officeart/2005/8/layout/chevron2"/>
    <dgm:cxn modelId="{F8C57A33-69BF-40A4-B9AA-EFD00CC13037}" type="presParOf" srcId="{3E85305E-A640-47B1-9416-98F61697CC43}" destId="{34CA43DE-9C40-42B9-99D1-9DC4E7B8B5B5}" srcOrd="4" destOrd="0" presId="urn:microsoft.com/office/officeart/2005/8/layout/chevron2"/>
    <dgm:cxn modelId="{454BEB74-0127-47C6-B973-6589DD96B052}" type="presParOf" srcId="{34CA43DE-9C40-42B9-99D1-9DC4E7B8B5B5}" destId="{FD9A1F64-0C10-48DD-8961-7E1782DEAB96}" srcOrd="0" destOrd="0" presId="urn:microsoft.com/office/officeart/2005/8/layout/chevron2"/>
    <dgm:cxn modelId="{25B3D41A-1D2B-4C04-B5E3-D302F8ABCC39}" type="presParOf" srcId="{34CA43DE-9C40-42B9-99D1-9DC4E7B8B5B5}" destId="{788FF620-BBD5-496B-85FC-2F60FF118DBB}" srcOrd="1" destOrd="0" presId="urn:microsoft.com/office/officeart/2005/8/layout/chevron2"/>
    <dgm:cxn modelId="{26744414-6043-4ECC-AE61-14D63A169843}" type="presParOf" srcId="{3E85305E-A640-47B1-9416-98F61697CC43}" destId="{E719A9FB-615C-4573-B67D-9DCB2DB090CB}" srcOrd="5" destOrd="0" presId="urn:microsoft.com/office/officeart/2005/8/layout/chevron2"/>
    <dgm:cxn modelId="{FF875832-224A-4187-B435-A51D787274D6}" type="presParOf" srcId="{3E85305E-A640-47B1-9416-98F61697CC43}" destId="{2E34A263-B016-4ACB-984D-4293ABCE45F5}" srcOrd="6" destOrd="0" presId="urn:microsoft.com/office/officeart/2005/8/layout/chevron2"/>
    <dgm:cxn modelId="{C69ED76B-C7F4-4742-9E46-38874B166E30}" type="presParOf" srcId="{2E34A263-B016-4ACB-984D-4293ABCE45F5}" destId="{39A2CD48-DB16-45F1-9310-71F489DE554D}" srcOrd="0" destOrd="0" presId="urn:microsoft.com/office/officeart/2005/8/layout/chevron2"/>
    <dgm:cxn modelId="{DDE7400C-4936-40CE-B17C-08038FC46791}" type="presParOf" srcId="{2E34A263-B016-4ACB-984D-4293ABCE45F5}" destId="{6E684F2E-757D-48D2-9FF6-EF86081F9D2E}" srcOrd="1" destOrd="0" presId="urn:microsoft.com/office/officeart/2005/8/layout/chevron2"/>
    <dgm:cxn modelId="{0316E8A8-1915-460D-93C7-D4650E6887D1}" type="presParOf" srcId="{3E85305E-A640-47B1-9416-98F61697CC43}" destId="{FE76CC11-FE05-40C2-85C1-88FF0622FBB5}" srcOrd="7" destOrd="0" presId="urn:microsoft.com/office/officeart/2005/8/layout/chevron2"/>
    <dgm:cxn modelId="{1E0FD1A5-189C-4030-A8A7-734E0601B807}" type="presParOf" srcId="{3E85305E-A640-47B1-9416-98F61697CC43}" destId="{2A79ACDA-108C-44FF-8DD3-69043E703769}" srcOrd="8" destOrd="0" presId="urn:microsoft.com/office/officeart/2005/8/layout/chevron2"/>
    <dgm:cxn modelId="{CEF00D56-53BC-4D34-AE5F-860D17D4B4BD}" type="presParOf" srcId="{2A79ACDA-108C-44FF-8DD3-69043E703769}" destId="{1737E3E2-3A16-439C-98CB-36E7261AD925}" srcOrd="0" destOrd="0" presId="urn:microsoft.com/office/officeart/2005/8/layout/chevron2"/>
    <dgm:cxn modelId="{4F94085F-5DD7-401E-9D39-2E340A4C9F43}" type="presParOf" srcId="{2A79ACDA-108C-44FF-8DD3-69043E703769}" destId="{648A9733-B827-438D-8E36-2BF9D006C7D4}" srcOrd="1" destOrd="0" presId="urn:microsoft.com/office/officeart/2005/8/layout/chevron2"/>
    <dgm:cxn modelId="{EDC3055C-AFBD-4808-8F86-206005604BE5}" type="presParOf" srcId="{3E85305E-A640-47B1-9416-98F61697CC43}" destId="{A22B42BF-34F4-4735-9C4A-3A1A76779351}" srcOrd="9" destOrd="0" presId="urn:microsoft.com/office/officeart/2005/8/layout/chevron2"/>
    <dgm:cxn modelId="{B5AD8A16-AA45-447C-ACD1-B70D605CFDAD}" type="presParOf" srcId="{3E85305E-A640-47B1-9416-98F61697CC43}" destId="{BC261CE3-B5EA-4619-AAEC-E6A91D7B4B9D}" srcOrd="10" destOrd="0" presId="urn:microsoft.com/office/officeart/2005/8/layout/chevron2"/>
    <dgm:cxn modelId="{817B2F80-528D-458B-B7DF-838E2CE608B5}" type="presParOf" srcId="{BC261CE3-B5EA-4619-AAEC-E6A91D7B4B9D}" destId="{4735CC99-F084-4917-961A-8C4236A5D038}" srcOrd="0" destOrd="0" presId="urn:microsoft.com/office/officeart/2005/8/layout/chevron2"/>
    <dgm:cxn modelId="{F86AFB78-FF55-48A0-AA1F-224DF55947D1}" type="presParOf" srcId="{BC261CE3-B5EA-4619-AAEC-E6A91D7B4B9D}" destId="{EC9F1ADE-E055-45FD-B428-9249745605A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EFC32D-14DA-42EC-A67F-AB349713B21A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3970EF-8C7F-4183-B555-47327E2152CF}">
      <dgm:prSet phldrT="[Текст]"/>
      <dgm:spPr/>
      <dgm:t>
        <a:bodyPr/>
        <a:lstStyle/>
        <a:p>
          <a:r>
            <a:rPr lang="ru-RU" dirty="0" smtClean="0"/>
            <a:t>7</a:t>
          </a:r>
          <a:endParaRPr lang="ru-RU" dirty="0"/>
        </a:p>
      </dgm:t>
    </dgm:pt>
    <dgm:pt modelId="{357F0924-BB29-4741-8BD8-D8D033DFCDE3}" type="parTrans" cxnId="{4DD33026-79FB-403D-B05F-5A28C96B45AE}">
      <dgm:prSet/>
      <dgm:spPr/>
      <dgm:t>
        <a:bodyPr/>
        <a:lstStyle/>
        <a:p>
          <a:endParaRPr lang="ru-RU"/>
        </a:p>
      </dgm:t>
    </dgm:pt>
    <dgm:pt modelId="{31421710-592E-4035-85CC-2E210A117068}" type="sibTrans" cxnId="{4DD33026-79FB-403D-B05F-5A28C96B45AE}">
      <dgm:prSet/>
      <dgm:spPr/>
      <dgm:t>
        <a:bodyPr/>
        <a:lstStyle/>
        <a:p>
          <a:endParaRPr lang="ru-RU"/>
        </a:p>
      </dgm:t>
    </dgm:pt>
    <dgm:pt modelId="{BDE353F7-E287-4105-8A09-48D0B883CA01}">
      <dgm:prSet phldrT="[Текст]"/>
      <dgm:spPr/>
      <dgm:t>
        <a:bodyPr/>
        <a:lstStyle/>
        <a:p>
          <a:r>
            <a:rPr lang="ru-RU" dirty="0" smtClean="0"/>
            <a:t>Формирование системы непрерывного обновления работающими гражданами своих профессиональных знаний и приобретения ими новых профессиональных навыков... </a:t>
          </a:r>
          <a:endParaRPr lang="ru-RU" dirty="0"/>
        </a:p>
      </dgm:t>
    </dgm:pt>
    <dgm:pt modelId="{EB5FC61F-D2FB-4112-A90B-05D9B0485256}" type="parTrans" cxnId="{268F14D8-D1A8-458A-B90A-A019D2A007F7}">
      <dgm:prSet/>
      <dgm:spPr/>
      <dgm:t>
        <a:bodyPr/>
        <a:lstStyle/>
        <a:p>
          <a:endParaRPr lang="ru-RU"/>
        </a:p>
      </dgm:t>
    </dgm:pt>
    <dgm:pt modelId="{4189B8D5-1E76-4AC0-80D1-290FE0C33D36}" type="sibTrans" cxnId="{268F14D8-D1A8-458A-B90A-A019D2A007F7}">
      <dgm:prSet/>
      <dgm:spPr/>
      <dgm:t>
        <a:bodyPr/>
        <a:lstStyle/>
        <a:p>
          <a:endParaRPr lang="ru-RU"/>
        </a:p>
      </dgm:t>
    </dgm:pt>
    <dgm:pt modelId="{3164CF17-71E0-4BA8-B22F-B706AB945D93}">
      <dgm:prSet phldrT="[Текст]"/>
      <dgm:spPr/>
      <dgm:t>
        <a:bodyPr/>
        <a:lstStyle/>
        <a:p>
          <a:r>
            <a:rPr lang="ru-RU" dirty="0" smtClean="0"/>
            <a:t>8</a:t>
          </a:r>
          <a:endParaRPr lang="ru-RU" dirty="0"/>
        </a:p>
      </dgm:t>
    </dgm:pt>
    <dgm:pt modelId="{2471C09C-DBA0-41AF-9DBA-61BDE1C91AC4}" type="parTrans" cxnId="{0BF8952B-19BF-4BB1-9DC7-F38F2CAAB675}">
      <dgm:prSet/>
      <dgm:spPr/>
      <dgm:t>
        <a:bodyPr/>
        <a:lstStyle/>
        <a:p>
          <a:endParaRPr lang="ru-RU"/>
        </a:p>
      </dgm:t>
    </dgm:pt>
    <dgm:pt modelId="{67EA452F-09DD-4928-8B77-4C62C489D496}" type="sibTrans" cxnId="{0BF8952B-19BF-4BB1-9DC7-F38F2CAAB675}">
      <dgm:prSet/>
      <dgm:spPr/>
      <dgm:t>
        <a:bodyPr/>
        <a:lstStyle/>
        <a:p>
          <a:endParaRPr lang="ru-RU"/>
        </a:p>
      </dgm:t>
    </dgm:pt>
    <dgm:pt modelId="{AD5FBD35-7A81-4202-A819-C884DC693F36}">
      <dgm:prSet phldrT="[Текст]"/>
      <dgm:spPr/>
      <dgm:t>
        <a:bodyPr/>
        <a:lstStyle/>
        <a:p>
          <a:r>
            <a:rPr lang="ru-RU" dirty="0" smtClean="0"/>
            <a:t>Формирование системы профессиональных конкурсов в целях предоставления гражданам возможностей для профессионального и карьерного роста</a:t>
          </a:r>
          <a:endParaRPr lang="ru-RU" dirty="0"/>
        </a:p>
      </dgm:t>
    </dgm:pt>
    <dgm:pt modelId="{D50D9F77-7F66-4FF3-A8A9-4557BA303790}" type="parTrans" cxnId="{A5959F44-FE59-401A-8555-51B10E6AD39A}">
      <dgm:prSet/>
      <dgm:spPr/>
      <dgm:t>
        <a:bodyPr/>
        <a:lstStyle/>
        <a:p>
          <a:endParaRPr lang="ru-RU"/>
        </a:p>
      </dgm:t>
    </dgm:pt>
    <dgm:pt modelId="{FA059406-AE72-49E9-9149-455BE296A735}" type="sibTrans" cxnId="{A5959F44-FE59-401A-8555-51B10E6AD39A}">
      <dgm:prSet/>
      <dgm:spPr/>
      <dgm:t>
        <a:bodyPr/>
        <a:lstStyle/>
        <a:p>
          <a:endParaRPr lang="ru-RU"/>
        </a:p>
      </dgm:t>
    </dgm:pt>
    <dgm:pt modelId="{F5A1770F-D915-410A-91B3-D926E1FDA08A}">
      <dgm:prSet phldrT="[Текст]"/>
      <dgm:spPr/>
      <dgm:t>
        <a:bodyPr/>
        <a:lstStyle/>
        <a:p>
          <a:r>
            <a:rPr lang="ru-RU" dirty="0" smtClean="0"/>
            <a:t>11</a:t>
          </a:r>
          <a:endParaRPr lang="ru-RU" dirty="0"/>
        </a:p>
      </dgm:t>
    </dgm:pt>
    <dgm:pt modelId="{7552B194-FDDD-458E-933C-90F181851C14}" type="parTrans" cxnId="{AD8A5BFE-D5B2-48FA-B0B6-93727F403510}">
      <dgm:prSet/>
      <dgm:spPr/>
      <dgm:t>
        <a:bodyPr/>
        <a:lstStyle/>
        <a:p>
          <a:endParaRPr lang="ru-RU"/>
        </a:p>
      </dgm:t>
    </dgm:pt>
    <dgm:pt modelId="{2FBD1196-B7FB-4D01-BA7B-020627D2149C}" type="sibTrans" cxnId="{AD8A5BFE-D5B2-48FA-B0B6-93727F403510}">
      <dgm:prSet/>
      <dgm:spPr/>
      <dgm:t>
        <a:bodyPr/>
        <a:lstStyle/>
        <a:p>
          <a:endParaRPr lang="ru-RU"/>
        </a:p>
      </dgm:t>
    </dgm:pt>
    <dgm:pt modelId="{ACF635B3-1738-4C6C-974B-FC549CBDA58B}">
      <dgm:prSet phldrT="[Текст]"/>
      <dgm:spPr/>
      <dgm:t>
        <a:bodyPr/>
        <a:lstStyle/>
        <a:p>
          <a:r>
            <a:rPr lang="ru-RU" dirty="0" smtClean="0"/>
            <a:t>9</a:t>
          </a:r>
          <a:endParaRPr lang="ru-RU" dirty="0"/>
        </a:p>
      </dgm:t>
    </dgm:pt>
    <dgm:pt modelId="{47BFBD4E-53DE-4654-BF0D-63A01312A1AF}" type="parTrans" cxnId="{50D3D4B0-4E92-4271-AA8E-B1FF0D96F2AF}">
      <dgm:prSet/>
      <dgm:spPr/>
      <dgm:t>
        <a:bodyPr/>
        <a:lstStyle/>
        <a:p>
          <a:endParaRPr lang="ru-RU"/>
        </a:p>
      </dgm:t>
    </dgm:pt>
    <dgm:pt modelId="{6FE7435C-0749-4738-99EA-DB602ABBACAD}" type="sibTrans" cxnId="{50D3D4B0-4E92-4271-AA8E-B1FF0D96F2AF}">
      <dgm:prSet/>
      <dgm:spPr/>
      <dgm:t>
        <a:bodyPr/>
        <a:lstStyle/>
        <a:p>
          <a:endParaRPr lang="ru-RU"/>
        </a:p>
      </dgm:t>
    </dgm:pt>
    <dgm:pt modelId="{270A23AD-8A55-4056-8302-A93F4218FC02}">
      <dgm:prSet phldrT="[Текст]"/>
      <dgm:spPr/>
      <dgm:t>
        <a:bodyPr/>
        <a:lstStyle/>
        <a:p>
          <a:r>
            <a:rPr lang="ru-RU" dirty="0" smtClean="0"/>
            <a:t>10</a:t>
          </a:r>
          <a:endParaRPr lang="ru-RU" dirty="0"/>
        </a:p>
      </dgm:t>
    </dgm:pt>
    <dgm:pt modelId="{C2734BAB-95DB-4A47-BE92-66B1A105E247}" type="parTrans" cxnId="{E78B463F-4676-45E1-BF79-3B7446C4775D}">
      <dgm:prSet/>
      <dgm:spPr/>
      <dgm:t>
        <a:bodyPr/>
        <a:lstStyle/>
        <a:p>
          <a:endParaRPr lang="ru-RU"/>
        </a:p>
      </dgm:t>
    </dgm:pt>
    <dgm:pt modelId="{C44B3EAF-804C-48BD-AE87-72CD75C993A9}" type="sibTrans" cxnId="{E78B463F-4676-45E1-BF79-3B7446C4775D}">
      <dgm:prSet/>
      <dgm:spPr/>
      <dgm:t>
        <a:bodyPr/>
        <a:lstStyle/>
        <a:p>
          <a:endParaRPr lang="ru-RU"/>
        </a:p>
      </dgm:t>
    </dgm:pt>
    <dgm:pt modelId="{D2714D48-19F6-481F-B023-48A3A3F93909}">
      <dgm:prSet/>
      <dgm:spPr/>
      <dgm:t>
        <a:bodyPr/>
        <a:lstStyle/>
        <a:p>
          <a:r>
            <a:rPr lang="ru-RU" dirty="0" smtClean="0"/>
            <a:t>Создание условий для развития наставничества, поддержки общественных инициатив и проектов в том числе в сфере добровольчества (</a:t>
          </a:r>
          <a:r>
            <a:rPr lang="ru-RU" dirty="0" err="1" smtClean="0"/>
            <a:t>волонтерства</a:t>
          </a:r>
          <a:r>
            <a:rPr lang="ru-RU" dirty="0" smtClean="0"/>
            <a:t>)</a:t>
          </a:r>
          <a:endParaRPr lang="ru-RU" dirty="0"/>
        </a:p>
      </dgm:t>
    </dgm:pt>
    <dgm:pt modelId="{EBAEED36-3262-448A-A61B-9DD2C054B688}" type="parTrans" cxnId="{66A813CF-74F7-4605-8570-4151BAEBCAE9}">
      <dgm:prSet/>
      <dgm:spPr/>
      <dgm:t>
        <a:bodyPr/>
        <a:lstStyle/>
        <a:p>
          <a:endParaRPr lang="ru-RU"/>
        </a:p>
      </dgm:t>
    </dgm:pt>
    <dgm:pt modelId="{F3D64909-EDC6-4222-80F2-8DA63BB086AD}" type="sibTrans" cxnId="{66A813CF-74F7-4605-8570-4151BAEBCAE9}">
      <dgm:prSet/>
      <dgm:spPr/>
      <dgm:t>
        <a:bodyPr/>
        <a:lstStyle/>
        <a:p>
          <a:endParaRPr lang="ru-RU"/>
        </a:p>
      </dgm:t>
    </dgm:pt>
    <dgm:pt modelId="{3514C156-7913-4397-93B5-EA594AFCB741}">
      <dgm:prSet/>
      <dgm:spPr/>
      <dgm:t>
        <a:bodyPr/>
        <a:lstStyle/>
        <a:p>
          <a:r>
            <a:rPr lang="ru-RU" dirty="0" smtClean="0"/>
            <a:t>Увеличение не менее чем в два раза количества иностранных граждан, обучающихся в образовательных организациях высшего образования и научных организациях…</a:t>
          </a:r>
          <a:endParaRPr lang="ru-RU" dirty="0"/>
        </a:p>
      </dgm:t>
    </dgm:pt>
    <dgm:pt modelId="{4DBFDB3F-BC56-4A2D-A2D0-7E3698EAA192}" type="parTrans" cxnId="{7F525AFC-7951-4596-B884-A585B9EC4736}">
      <dgm:prSet/>
      <dgm:spPr/>
      <dgm:t>
        <a:bodyPr/>
        <a:lstStyle/>
        <a:p>
          <a:endParaRPr lang="ru-RU"/>
        </a:p>
      </dgm:t>
    </dgm:pt>
    <dgm:pt modelId="{3F01D390-546D-4C7C-91A7-EEAEBA96F4CB}" type="sibTrans" cxnId="{7F525AFC-7951-4596-B884-A585B9EC4736}">
      <dgm:prSet/>
      <dgm:spPr/>
      <dgm:t>
        <a:bodyPr/>
        <a:lstStyle/>
        <a:p>
          <a:endParaRPr lang="ru-RU"/>
        </a:p>
      </dgm:t>
    </dgm:pt>
    <dgm:pt modelId="{22ABD265-C652-4639-8D3C-E6E30C7BDEAD}">
      <dgm:prSet custT="1"/>
      <dgm:spPr/>
      <dgm:t>
        <a:bodyPr/>
        <a:lstStyle/>
        <a:p>
          <a:r>
            <a:rPr lang="ru-RU" sz="1100" dirty="0" smtClean="0"/>
            <a:t>Создание условий для осуществления трудовой деятельности женщин, имеющих детей, включая </a:t>
          </a:r>
          <a:r>
            <a:rPr lang="ru-RU" sz="1100" u="sng" baseline="0" dirty="0" smtClean="0">
              <a:uFill>
                <a:solidFill>
                  <a:srgbClr val="C00000"/>
                </a:solidFill>
              </a:uFill>
            </a:rPr>
            <a:t>достижение 100-% доступности (к 2021 году) дошкольного образования для детей в возрасте до трех лет</a:t>
          </a:r>
          <a:endParaRPr lang="ru-RU" sz="1050" u="sng" baseline="0" dirty="0">
            <a:uFill>
              <a:solidFill>
                <a:srgbClr val="C00000"/>
              </a:solidFill>
            </a:uFill>
          </a:endParaRPr>
        </a:p>
      </dgm:t>
    </dgm:pt>
    <dgm:pt modelId="{59216919-FF5F-4969-BEE8-340B0A80CCA7}" type="parTrans" cxnId="{052B44C5-523C-4835-AABD-C62B797B175D}">
      <dgm:prSet/>
      <dgm:spPr/>
      <dgm:t>
        <a:bodyPr/>
        <a:lstStyle/>
        <a:p>
          <a:endParaRPr lang="ru-RU"/>
        </a:p>
      </dgm:t>
    </dgm:pt>
    <dgm:pt modelId="{C8B00EC6-E6D0-446F-8320-FDC15150FD49}" type="sibTrans" cxnId="{052B44C5-523C-4835-AABD-C62B797B175D}">
      <dgm:prSet/>
      <dgm:spPr/>
      <dgm:t>
        <a:bodyPr/>
        <a:lstStyle/>
        <a:p>
          <a:endParaRPr lang="ru-RU"/>
        </a:p>
      </dgm:t>
    </dgm:pt>
    <dgm:pt modelId="{2A2E7A03-83E3-4D71-AF6C-66BD3AE56684}">
      <dgm:prSet custT="1"/>
      <dgm:spPr/>
      <dgm:t>
        <a:bodyPr/>
        <a:lstStyle/>
        <a:p>
          <a:r>
            <a:rPr lang="ru-RU" sz="1600" b="1" dirty="0" smtClean="0"/>
            <a:t>Задача в сфере </a:t>
          </a:r>
          <a:r>
            <a:rPr lang="ru-RU" sz="1400" b="1" dirty="0" smtClean="0"/>
            <a:t>демографии</a:t>
          </a:r>
          <a:endParaRPr lang="ru-RU" sz="1000" b="1" dirty="0"/>
        </a:p>
      </dgm:t>
    </dgm:pt>
    <dgm:pt modelId="{94EB97F8-904B-4C9F-8BA8-B276A1EC2AC2}" type="parTrans" cxnId="{5DD6CB56-06E4-4B6A-80CD-DFA39AC1500C}">
      <dgm:prSet/>
      <dgm:spPr/>
      <dgm:t>
        <a:bodyPr/>
        <a:lstStyle/>
        <a:p>
          <a:endParaRPr lang="ru-RU"/>
        </a:p>
      </dgm:t>
    </dgm:pt>
    <dgm:pt modelId="{F71396FC-B44B-4A86-80A1-0BCB60A45C62}" type="sibTrans" cxnId="{5DD6CB56-06E4-4B6A-80CD-DFA39AC1500C}">
      <dgm:prSet/>
      <dgm:spPr/>
      <dgm:t>
        <a:bodyPr/>
        <a:lstStyle/>
        <a:p>
          <a:endParaRPr lang="ru-RU"/>
        </a:p>
      </dgm:t>
    </dgm:pt>
    <dgm:pt modelId="{3E85305E-A640-47B1-9416-98F61697CC43}" type="pres">
      <dgm:prSet presAssocID="{13EFC32D-14DA-42EC-A67F-AB349713B21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84850F4-6552-45E9-AEFF-D19F0BED3CCB}" type="pres">
      <dgm:prSet presAssocID="{993970EF-8C7F-4183-B555-47327E2152CF}" presName="composite" presStyleCnt="0"/>
      <dgm:spPr/>
    </dgm:pt>
    <dgm:pt modelId="{E42B9265-263B-4065-A7F3-E92686B9E6DE}" type="pres">
      <dgm:prSet presAssocID="{993970EF-8C7F-4183-B555-47327E2152CF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F9EFCC-F8A7-4412-9214-92D5A7F9DA21}" type="pres">
      <dgm:prSet presAssocID="{993970EF-8C7F-4183-B555-47327E2152CF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502551-519E-4B27-8282-D19942249345}" type="pres">
      <dgm:prSet presAssocID="{31421710-592E-4035-85CC-2E210A117068}" presName="sp" presStyleCnt="0"/>
      <dgm:spPr/>
    </dgm:pt>
    <dgm:pt modelId="{0BB43BE0-C363-464A-BE6A-088B5B420ABD}" type="pres">
      <dgm:prSet presAssocID="{3164CF17-71E0-4BA8-B22F-B706AB945D93}" presName="composite" presStyleCnt="0"/>
      <dgm:spPr/>
    </dgm:pt>
    <dgm:pt modelId="{4910D4CB-34A6-4890-ADAD-44545E514862}" type="pres">
      <dgm:prSet presAssocID="{3164CF17-71E0-4BA8-B22F-B706AB945D93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B2600C-688B-4205-BC7D-CA4740E9B424}" type="pres">
      <dgm:prSet presAssocID="{3164CF17-71E0-4BA8-B22F-B706AB945D93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0A645C-E007-44EF-B70A-EC9A3AB37B7F}" type="pres">
      <dgm:prSet presAssocID="{67EA452F-09DD-4928-8B77-4C62C489D496}" presName="sp" presStyleCnt="0"/>
      <dgm:spPr/>
    </dgm:pt>
    <dgm:pt modelId="{34CA43DE-9C40-42B9-99D1-9DC4E7B8B5B5}" type="pres">
      <dgm:prSet presAssocID="{ACF635B3-1738-4C6C-974B-FC549CBDA58B}" presName="composite" presStyleCnt="0"/>
      <dgm:spPr/>
    </dgm:pt>
    <dgm:pt modelId="{FD9A1F64-0C10-48DD-8961-7E1782DEAB96}" type="pres">
      <dgm:prSet presAssocID="{ACF635B3-1738-4C6C-974B-FC549CBDA58B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8FF620-BBD5-496B-85FC-2F60FF118DBB}" type="pres">
      <dgm:prSet presAssocID="{ACF635B3-1738-4C6C-974B-FC549CBDA58B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19A9FB-615C-4573-B67D-9DCB2DB090CB}" type="pres">
      <dgm:prSet presAssocID="{6FE7435C-0749-4738-99EA-DB602ABBACAD}" presName="sp" presStyleCnt="0"/>
      <dgm:spPr/>
    </dgm:pt>
    <dgm:pt modelId="{2E34A263-B016-4ACB-984D-4293ABCE45F5}" type="pres">
      <dgm:prSet presAssocID="{270A23AD-8A55-4056-8302-A93F4218FC02}" presName="composite" presStyleCnt="0"/>
      <dgm:spPr/>
    </dgm:pt>
    <dgm:pt modelId="{39A2CD48-DB16-45F1-9310-71F489DE554D}" type="pres">
      <dgm:prSet presAssocID="{270A23AD-8A55-4056-8302-A93F4218FC02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684F2E-757D-48D2-9FF6-EF86081F9D2E}" type="pres">
      <dgm:prSet presAssocID="{270A23AD-8A55-4056-8302-A93F4218FC02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76CC11-FE05-40C2-85C1-88FF0622FBB5}" type="pres">
      <dgm:prSet presAssocID="{C44B3EAF-804C-48BD-AE87-72CD75C993A9}" presName="sp" presStyleCnt="0"/>
      <dgm:spPr/>
    </dgm:pt>
    <dgm:pt modelId="{2A79ACDA-108C-44FF-8DD3-69043E703769}" type="pres">
      <dgm:prSet presAssocID="{F5A1770F-D915-410A-91B3-D926E1FDA08A}" presName="composite" presStyleCnt="0"/>
      <dgm:spPr/>
    </dgm:pt>
    <dgm:pt modelId="{1737E3E2-3A16-439C-98CB-36E7261AD925}" type="pres">
      <dgm:prSet presAssocID="{F5A1770F-D915-410A-91B3-D926E1FDA08A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8A9733-B827-438D-8E36-2BF9D006C7D4}" type="pres">
      <dgm:prSet presAssocID="{F5A1770F-D915-410A-91B3-D926E1FDA08A}" presName="descendantText" presStyleLbl="alignAcc1" presStyleIdx="4" presStyleCnt="5" custScaleY="1379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EE1F8E-70D4-4A5B-8F50-ED7F3DAB959A}" type="presOf" srcId="{993970EF-8C7F-4183-B555-47327E2152CF}" destId="{E42B9265-263B-4065-A7F3-E92686B9E6DE}" srcOrd="0" destOrd="0" presId="urn:microsoft.com/office/officeart/2005/8/layout/chevron2"/>
    <dgm:cxn modelId="{7F525AFC-7951-4596-B884-A585B9EC4736}" srcId="{270A23AD-8A55-4056-8302-A93F4218FC02}" destId="{3514C156-7913-4397-93B5-EA594AFCB741}" srcOrd="0" destOrd="0" parTransId="{4DBFDB3F-BC56-4A2D-A2D0-7E3698EAA192}" sibTransId="{3F01D390-546D-4C7C-91A7-EEAEBA96F4CB}"/>
    <dgm:cxn modelId="{AD8A5BFE-D5B2-48FA-B0B6-93727F403510}" srcId="{13EFC32D-14DA-42EC-A67F-AB349713B21A}" destId="{F5A1770F-D915-410A-91B3-D926E1FDA08A}" srcOrd="4" destOrd="0" parTransId="{7552B194-FDDD-458E-933C-90F181851C14}" sibTransId="{2FBD1196-B7FB-4D01-BA7B-020627D2149C}"/>
    <dgm:cxn modelId="{446B303B-9F9E-42FA-B64F-5C9410980DB3}" type="presOf" srcId="{22ABD265-C652-4639-8D3C-E6E30C7BDEAD}" destId="{648A9733-B827-438D-8E36-2BF9D006C7D4}" srcOrd="0" destOrd="1" presId="urn:microsoft.com/office/officeart/2005/8/layout/chevron2"/>
    <dgm:cxn modelId="{50D3D4B0-4E92-4271-AA8E-B1FF0D96F2AF}" srcId="{13EFC32D-14DA-42EC-A67F-AB349713B21A}" destId="{ACF635B3-1738-4C6C-974B-FC549CBDA58B}" srcOrd="2" destOrd="0" parTransId="{47BFBD4E-53DE-4654-BF0D-63A01312A1AF}" sibTransId="{6FE7435C-0749-4738-99EA-DB602ABBACAD}"/>
    <dgm:cxn modelId="{268F14D8-D1A8-458A-B90A-A019D2A007F7}" srcId="{993970EF-8C7F-4183-B555-47327E2152CF}" destId="{BDE353F7-E287-4105-8A09-48D0B883CA01}" srcOrd="0" destOrd="0" parTransId="{EB5FC61F-D2FB-4112-A90B-05D9B0485256}" sibTransId="{4189B8D5-1E76-4AC0-80D1-290FE0C33D36}"/>
    <dgm:cxn modelId="{5DD6CB56-06E4-4B6A-80CD-DFA39AC1500C}" srcId="{F5A1770F-D915-410A-91B3-D926E1FDA08A}" destId="{2A2E7A03-83E3-4D71-AF6C-66BD3AE56684}" srcOrd="0" destOrd="0" parTransId="{94EB97F8-904B-4C9F-8BA8-B276A1EC2AC2}" sibTransId="{F71396FC-B44B-4A86-80A1-0BCB60A45C62}"/>
    <dgm:cxn modelId="{A21F2CE1-2A42-45A9-93B1-CFB98F57EB46}" type="presOf" srcId="{AD5FBD35-7A81-4202-A819-C884DC693F36}" destId="{D5B2600C-688B-4205-BC7D-CA4740E9B424}" srcOrd="0" destOrd="0" presId="urn:microsoft.com/office/officeart/2005/8/layout/chevron2"/>
    <dgm:cxn modelId="{052B44C5-523C-4835-AABD-C62B797B175D}" srcId="{F5A1770F-D915-410A-91B3-D926E1FDA08A}" destId="{22ABD265-C652-4639-8D3C-E6E30C7BDEAD}" srcOrd="1" destOrd="0" parTransId="{59216919-FF5F-4969-BEE8-340B0A80CCA7}" sibTransId="{C8B00EC6-E6D0-446F-8320-FDC15150FD49}"/>
    <dgm:cxn modelId="{3D26A464-76B5-4C2C-88A4-D1AA800E61FE}" type="presOf" srcId="{270A23AD-8A55-4056-8302-A93F4218FC02}" destId="{39A2CD48-DB16-45F1-9310-71F489DE554D}" srcOrd="0" destOrd="0" presId="urn:microsoft.com/office/officeart/2005/8/layout/chevron2"/>
    <dgm:cxn modelId="{E03D5FD1-D72B-49B4-8BC2-E58148480165}" type="presOf" srcId="{3164CF17-71E0-4BA8-B22F-B706AB945D93}" destId="{4910D4CB-34A6-4890-ADAD-44545E514862}" srcOrd="0" destOrd="0" presId="urn:microsoft.com/office/officeart/2005/8/layout/chevron2"/>
    <dgm:cxn modelId="{4DD33026-79FB-403D-B05F-5A28C96B45AE}" srcId="{13EFC32D-14DA-42EC-A67F-AB349713B21A}" destId="{993970EF-8C7F-4183-B555-47327E2152CF}" srcOrd="0" destOrd="0" parTransId="{357F0924-BB29-4741-8BD8-D8D033DFCDE3}" sibTransId="{31421710-592E-4035-85CC-2E210A117068}"/>
    <dgm:cxn modelId="{26F527BC-5B96-4B59-A0F8-7A5AFC995D18}" type="presOf" srcId="{F5A1770F-D915-410A-91B3-D926E1FDA08A}" destId="{1737E3E2-3A16-439C-98CB-36E7261AD925}" srcOrd="0" destOrd="0" presId="urn:microsoft.com/office/officeart/2005/8/layout/chevron2"/>
    <dgm:cxn modelId="{24B1763D-BB6B-4A1B-BB57-E10F2BE26B3C}" type="presOf" srcId="{2A2E7A03-83E3-4D71-AF6C-66BD3AE56684}" destId="{648A9733-B827-438D-8E36-2BF9D006C7D4}" srcOrd="0" destOrd="0" presId="urn:microsoft.com/office/officeart/2005/8/layout/chevron2"/>
    <dgm:cxn modelId="{25D92F68-2755-48E7-8B52-08C49EAD0DB8}" type="presOf" srcId="{D2714D48-19F6-481F-B023-48A3A3F93909}" destId="{788FF620-BBD5-496B-85FC-2F60FF118DBB}" srcOrd="0" destOrd="0" presId="urn:microsoft.com/office/officeart/2005/8/layout/chevron2"/>
    <dgm:cxn modelId="{DA155145-A01A-46D5-9261-921CE2834DEF}" type="presOf" srcId="{ACF635B3-1738-4C6C-974B-FC549CBDA58B}" destId="{FD9A1F64-0C10-48DD-8961-7E1782DEAB96}" srcOrd="0" destOrd="0" presId="urn:microsoft.com/office/officeart/2005/8/layout/chevron2"/>
    <dgm:cxn modelId="{0BF8952B-19BF-4BB1-9DC7-F38F2CAAB675}" srcId="{13EFC32D-14DA-42EC-A67F-AB349713B21A}" destId="{3164CF17-71E0-4BA8-B22F-B706AB945D93}" srcOrd="1" destOrd="0" parTransId="{2471C09C-DBA0-41AF-9DBA-61BDE1C91AC4}" sibTransId="{67EA452F-09DD-4928-8B77-4C62C489D496}"/>
    <dgm:cxn modelId="{A5959F44-FE59-401A-8555-51B10E6AD39A}" srcId="{3164CF17-71E0-4BA8-B22F-B706AB945D93}" destId="{AD5FBD35-7A81-4202-A819-C884DC693F36}" srcOrd="0" destOrd="0" parTransId="{D50D9F77-7F66-4FF3-A8A9-4557BA303790}" sibTransId="{FA059406-AE72-49E9-9149-455BE296A735}"/>
    <dgm:cxn modelId="{CCFE5DE0-32A3-425C-9B88-3F34CA3D09D6}" type="presOf" srcId="{BDE353F7-E287-4105-8A09-48D0B883CA01}" destId="{6EF9EFCC-F8A7-4412-9214-92D5A7F9DA21}" srcOrd="0" destOrd="0" presId="urn:microsoft.com/office/officeart/2005/8/layout/chevron2"/>
    <dgm:cxn modelId="{66A813CF-74F7-4605-8570-4151BAEBCAE9}" srcId="{ACF635B3-1738-4C6C-974B-FC549CBDA58B}" destId="{D2714D48-19F6-481F-B023-48A3A3F93909}" srcOrd="0" destOrd="0" parTransId="{EBAEED36-3262-448A-A61B-9DD2C054B688}" sibTransId="{F3D64909-EDC6-4222-80F2-8DA63BB086AD}"/>
    <dgm:cxn modelId="{E78B463F-4676-45E1-BF79-3B7446C4775D}" srcId="{13EFC32D-14DA-42EC-A67F-AB349713B21A}" destId="{270A23AD-8A55-4056-8302-A93F4218FC02}" srcOrd="3" destOrd="0" parTransId="{C2734BAB-95DB-4A47-BE92-66B1A105E247}" sibTransId="{C44B3EAF-804C-48BD-AE87-72CD75C993A9}"/>
    <dgm:cxn modelId="{E7801A85-6BD2-4287-917B-D7BDF3BDBE71}" type="presOf" srcId="{3514C156-7913-4397-93B5-EA594AFCB741}" destId="{6E684F2E-757D-48D2-9FF6-EF86081F9D2E}" srcOrd="0" destOrd="0" presId="urn:microsoft.com/office/officeart/2005/8/layout/chevron2"/>
    <dgm:cxn modelId="{50012E28-53D4-440D-87F9-A93CFCDD15C6}" type="presOf" srcId="{13EFC32D-14DA-42EC-A67F-AB349713B21A}" destId="{3E85305E-A640-47B1-9416-98F61697CC43}" srcOrd="0" destOrd="0" presId="urn:microsoft.com/office/officeart/2005/8/layout/chevron2"/>
    <dgm:cxn modelId="{1DDF6583-9352-4AA0-91CD-373D663CF129}" type="presParOf" srcId="{3E85305E-A640-47B1-9416-98F61697CC43}" destId="{684850F4-6552-45E9-AEFF-D19F0BED3CCB}" srcOrd="0" destOrd="0" presId="urn:microsoft.com/office/officeart/2005/8/layout/chevron2"/>
    <dgm:cxn modelId="{D9A44223-54DB-40C3-BEA3-A517328502F3}" type="presParOf" srcId="{684850F4-6552-45E9-AEFF-D19F0BED3CCB}" destId="{E42B9265-263B-4065-A7F3-E92686B9E6DE}" srcOrd="0" destOrd="0" presId="urn:microsoft.com/office/officeart/2005/8/layout/chevron2"/>
    <dgm:cxn modelId="{2C6C9745-5A4A-4AA2-97D4-0A93DE0F15E5}" type="presParOf" srcId="{684850F4-6552-45E9-AEFF-D19F0BED3CCB}" destId="{6EF9EFCC-F8A7-4412-9214-92D5A7F9DA21}" srcOrd="1" destOrd="0" presId="urn:microsoft.com/office/officeart/2005/8/layout/chevron2"/>
    <dgm:cxn modelId="{030D7CB7-79E2-446F-84AD-3D0B1D79B330}" type="presParOf" srcId="{3E85305E-A640-47B1-9416-98F61697CC43}" destId="{F7502551-519E-4B27-8282-D19942249345}" srcOrd="1" destOrd="0" presId="urn:microsoft.com/office/officeart/2005/8/layout/chevron2"/>
    <dgm:cxn modelId="{210F1339-D135-46D8-BE63-4A692F8B00E7}" type="presParOf" srcId="{3E85305E-A640-47B1-9416-98F61697CC43}" destId="{0BB43BE0-C363-464A-BE6A-088B5B420ABD}" srcOrd="2" destOrd="0" presId="urn:microsoft.com/office/officeart/2005/8/layout/chevron2"/>
    <dgm:cxn modelId="{250DE039-45C8-4767-915E-F31052E5A11A}" type="presParOf" srcId="{0BB43BE0-C363-464A-BE6A-088B5B420ABD}" destId="{4910D4CB-34A6-4890-ADAD-44545E514862}" srcOrd="0" destOrd="0" presId="urn:microsoft.com/office/officeart/2005/8/layout/chevron2"/>
    <dgm:cxn modelId="{82F8E03D-FF5E-4C88-BCFD-9B77A1B5D6BE}" type="presParOf" srcId="{0BB43BE0-C363-464A-BE6A-088B5B420ABD}" destId="{D5B2600C-688B-4205-BC7D-CA4740E9B424}" srcOrd="1" destOrd="0" presId="urn:microsoft.com/office/officeart/2005/8/layout/chevron2"/>
    <dgm:cxn modelId="{31C50729-EA15-40D1-9E76-DECDA1CBFF94}" type="presParOf" srcId="{3E85305E-A640-47B1-9416-98F61697CC43}" destId="{B70A645C-E007-44EF-B70A-EC9A3AB37B7F}" srcOrd="3" destOrd="0" presId="urn:microsoft.com/office/officeart/2005/8/layout/chevron2"/>
    <dgm:cxn modelId="{924357F7-2ECD-4845-8619-E9F8A1F229FF}" type="presParOf" srcId="{3E85305E-A640-47B1-9416-98F61697CC43}" destId="{34CA43DE-9C40-42B9-99D1-9DC4E7B8B5B5}" srcOrd="4" destOrd="0" presId="urn:microsoft.com/office/officeart/2005/8/layout/chevron2"/>
    <dgm:cxn modelId="{4ACF29C0-5C51-4AA8-8482-1D9231F1874E}" type="presParOf" srcId="{34CA43DE-9C40-42B9-99D1-9DC4E7B8B5B5}" destId="{FD9A1F64-0C10-48DD-8961-7E1782DEAB96}" srcOrd="0" destOrd="0" presId="urn:microsoft.com/office/officeart/2005/8/layout/chevron2"/>
    <dgm:cxn modelId="{9C9D02EA-462C-4F30-AB26-7FA7D7068BEC}" type="presParOf" srcId="{34CA43DE-9C40-42B9-99D1-9DC4E7B8B5B5}" destId="{788FF620-BBD5-496B-85FC-2F60FF118DBB}" srcOrd="1" destOrd="0" presId="urn:microsoft.com/office/officeart/2005/8/layout/chevron2"/>
    <dgm:cxn modelId="{988BAF66-E4C6-460B-9872-B7BDFE99FAC6}" type="presParOf" srcId="{3E85305E-A640-47B1-9416-98F61697CC43}" destId="{E719A9FB-615C-4573-B67D-9DCB2DB090CB}" srcOrd="5" destOrd="0" presId="urn:microsoft.com/office/officeart/2005/8/layout/chevron2"/>
    <dgm:cxn modelId="{9A82F12D-422C-4CC8-93B6-91007D871C2C}" type="presParOf" srcId="{3E85305E-A640-47B1-9416-98F61697CC43}" destId="{2E34A263-B016-4ACB-984D-4293ABCE45F5}" srcOrd="6" destOrd="0" presId="urn:microsoft.com/office/officeart/2005/8/layout/chevron2"/>
    <dgm:cxn modelId="{A2C2CDF7-06D9-480E-8BFE-A8981C35ED88}" type="presParOf" srcId="{2E34A263-B016-4ACB-984D-4293ABCE45F5}" destId="{39A2CD48-DB16-45F1-9310-71F489DE554D}" srcOrd="0" destOrd="0" presId="urn:microsoft.com/office/officeart/2005/8/layout/chevron2"/>
    <dgm:cxn modelId="{49523736-4BBA-4EA3-864F-A4E2D919A85B}" type="presParOf" srcId="{2E34A263-B016-4ACB-984D-4293ABCE45F5}" destId="{6E684F2E-757D-48D2-9FF6-EF86081F9D2E}" srcOrd="1" destOrd="0" presId="urn:microsoft.com/office/officeart/2005/8/layout/chevron2"/>
    <dgm:cxn modelId="{E94EA86B-EEBF-49C7-967E-1EBB1F8CAD4B}" type="presParOf" srcId="{3E85305E-A640-47B1-9416-98F61697CC43}" destId="{FE76CC11-FE05-40C2-85C1-88FF0622FBB5}" srcOrd="7" destOrd="0" presId="urn:microsoft.com/office/officeart/2005/8/layout/chevron2"/>
    <dgm:cxn modelId="{7FAAEF7F-1E75-4E5A-BC3D-99E9241D3807}" type="presParOf" srcId="{3E85305E-A640-47B1-9416-98F61697CC43}" destId="{2A79ACDA-108C-44FF-8DD3-69043E703769}" srcOrd="8" destOrd="0" presId="urn:microsoft.com/office/officeart/2005/8/layout/chevron2"/>
    <dgm:cxn modelId="{330CEF0B-B228-4DD0-917C-62645CDADD7F}" type="presParOf" srcId="{2A79ACDA-108C-44FF-8DD3-69043E703769}" destId="{1737E3E2-3A16-439C-98CB-36E7261AD925}" srcOrd="0" destOrd="0" presId="urn:microsoft.com/office/officeart/2005/8/layout/chevron2"/>
    <dgm:cxn modelId="{5851119A-5AD8-4F8A-8E9A-060B682E98F5}" type="presParOf" srcId="{2A79ACDA-108C-44FF-8DD3-69043E703769}" destId="{648A9733-B827-438D-8E36-2BF9D006C7D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2B9265-263B-4065-A7F3-E92686B9E6DE}">
      <dsp:nvSpPr>
        <dsp:cNvPr id="0" name=""/>
        <dsp:cNvSpPr/>
      </dsp:nvSpPr>
      <dsp:spPr>
        <a:xfrm rot="5400000">
          <a:off x="-92526" y="94328"/>
          <a:ext cx="616842" cy="43178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1</a:t>
          </a:r>
          <a:endParaRPr lang="ru-RU" sz="1200" kern="1200" dirty="0"/>
        </a:p>
      </dsp:txBody>
      <dsp:txXfrm rot="-5400000">
        <a:off x="1" y="217697"/>
        <a:ext cx="431789" cy="185053"/>
      </dsp:txXfrm>
    </dsp:sp>
    <dsp:sp modelId="{6EF9EFCC-F8A7-4412-9214-92D5A7F9DA21}">
      <dsp:nvSpPr>
        <dsp:cNvPr id="0" name=""/>
        <dsp:cNvSpPr/>
      </dsp:nvSpPr>
      <dsp:spPr>
        <a:xfrm rot="5400000">
          <a:off x="4138555" y="-3704963"/>
          <a:ext cx="400947" cy="78144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Внедрение новых методов обучения и воспитания, образовательных технологий, обеспечивающих освоение базовых навыков и умений, повышение мотивации к обучению и вовлеченности в образовательный процесс… </a:t>
          </a:r>
          <a:endParaRPr lang="ru-RU" sz="1100" kern="1200" dirty="0"/>
        </a:p>
      </dsp:txBody>
      <dsp:txXfrm rot="-5400000">
        <a:off x="431790" y="21375"/>
        <a:ext cx="7794906" cy="361801"/>
      </dsp:txXfrm>
    </dsp:sp>
    <dsp:sp modelId="{4910D4CB-34A6-4890-ADAD-44545E514862}">
      <dsp:nvSpPr>
        <dsp:cNvPr id="0" name=""/>
        <dsp:cNvSpPr/>
      </dsp:nvSpPr>
      <dsp:spPr>
        <a:xfrm rot="5400000">
          <a:off x="-92526" y="607461"/>
          <a:ext cx="616842" cy="43178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</a:t>
          </a:r>
          <a:endParaRPr lang="ru-RU" sz="1200" kern="1200" dirty="0"/>
        </a:p>
      </dsp:txBody>
      <dsp:txXfrm rot="-5400000">
        <a:off x="1" y="730830"/>
        <a:ext cx="431789" cy="185053"/>
      </dsp:txXfrm>
    </dsp:sp>
    <dsp:sp modelId="{D5B2600C-688B-4205-BC7D-CA4740E9B424}">
      <dsp:nvSpPr>
        <dsp:cNvPr id="0" name=""/>
        <dsp:cNvSpPr/>
      </dsp:nvSpPr>
      <dsp:spPr>
        <a:xfrm rot="5400000">
          <a:off x="4138555" y="-3191830"/>
          <a:ext cx="400947" cy="78144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Формирование эффективной системы выявления, поддержки и развития способностей и талантов у детей и молодежи…</a:t>
          </a:r>
          <a:endParaRPr lang="ru-RU" sz="1100" kern="1200" dirty="0"/>
        </a:p>
      </dsp:txBody>
      <dsp:txXfrm rot="-5400000">
        <a:off x="431790" y="534508"/>
        <a:ext cx="7794906" cy="361801"/>
      </dsp:txXfrm>
    </dsp:sp>
    <dsp:sp modelId="{FD9A1F64-0C10-48DD-8961-7E1782DEAB96}">
      <dsp:nvSpPr>
        <dsp:cNvPr id="0" name=""/>
        <dsp:cNvSpPr/>
      </dsp:nvSpPr>
      <dsp:spPr>
        <a:xfrm rot="5400000">
          <a:off x="-92526" y="1120594"/>
          <a:ext cx="616842" cy="43178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3</a:t>
          </a:r>
          <a:endParaRPr lang="ru-RU" sz="1200" kern="1200" dirty="0"/>
        </a:p>
      </dsp:txBody>
      <dsp:txXfrm rot="-5400000">
        <a:off x="1" y="1243963"/>
        <a:ext cx="431789" cy="185053"/>
      </dsp:txXfrm>
    </dsp:sp>
    <dsp:sp modelId="{788FF620-BBD5-496B-85FC-2F60FF118DBB}">
      <dsp:nvSpPr>
        <dsp:cNvPr id="0" name=""/>
        <dsp:cNvSpPr/>
      </dsp:nvSpPr>
      <dsp:spPr>
        <a:xfrm rot="5400000">
          <a:off x="4138555" y="-2678697"/>
          <a:ext cx="400947" cy="78144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Создание условий для раннего развития детей в возрасте до трех лет, реализация программы психолого-педагогической помощи родителям детей, получающих дошкольное образование в семье</a:t>
          </a:r>
          <a:endParaRPr lang="ru-RU" sz="1100" kern="1200" dirty="0"/>
        </a:p>
      </dsp:txBody>
      <dsp:txXfrm rot="-5400000">
        <a:off x="431790" y="1047641"/>
        <a:ext cx="7794906" cy="361801"/>
      </dsp:txXfrm>
    </dsp:sp>
    <dsp:sp modelId="{39A2CD48-DB16-45F1-9310-71F489DE554D}">
      <dsp:nvSpPr>
        <dsp:cNvPr id="0" name=""/>
        <dsp:cNvSpPr/>
      </dsp:nvSpPr>
      <dsp:spPr>
        <a:xfrm rot="5400000">
          <a:off x="-92526" y="1633728"/>
          <a:ext cx="616842" cy="43178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4</a:t>
          </a:r>
          <a:endParaRPr lang="ru-RU" sz="1200" kern="1200" dirty="0"/>
        </a:p>
      </dsp:txBody>
      <dsp:txXfrm rot="-5400000">
        <a:off x="1" y="1757097"/>
        <a:ext cx="431789" cy="185053"/>
      </dsp:txXfrm>
    </dsp:sp>
    <dsp:sp modelId="{6E684F2E-757D-48D2-9FF6-EF86081F9D2E}">
      <dsp:nvSpPr>
        <dsp:cNvPr id="0" name=""/>
        <dsp:cNvSpPr/>
      </dsp:nvSpPr>
      <dsp:spPr>
        <a:xfrm rot="5400000">
          <a:off x="4138555" y="-2165563"/>
          <a:ext cx="400947" cy="78144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Создание современной и безопасной цифровой образовательной среды…</a:t>
          </a:r>
          <a:endParaRPr lang="ru-RU" sz="1100" kern="1200" dirty="0"/>
        </a:p>
      </dsp:txBody>
      <dsp:txXfrm rot="-5400000">
        <a:off x="431790" y="1560775"/>
        <a:ext cx="7794906" cy="361801"/>
      </dsp:txXfrm>
    </dsp:sp>
    <dsp:sp modelId="{1737E3E2-3A16-439C-98CB-36E7261AD925}">
      <dsp:nvSpPr>
        <dsp:cNvPr id="0" name=""/>
        <dsp:cNvSpPr/>
      </dsp:nvSpPr>
      <dsp:spPr>
        <a:xfrm rot="5400000">
          <a:off x="-92526" y="2146861"/>
          <a:ext cx="616842" cy="43178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5</a:t>
          </a:r>
          <a:endParaRPr lang="ru-RU" sz="1200" kern="1200" dirty="0"/>
        </a:p>
      </dsp:txBody>
      <dsp:txXfrm rot="-5400000">
        <a:off x="1" y="2270230"/>
        <a:ext cx="431789" cy="185053"/>
      </dsp:txXfrm>
    </dsp:sp>
    <dsp:sp modelId="{648A9733-B827-438D-8E36-2BF9D006C7D4}">
      <dsp:nvSpPr>
        <dsp:cNvPr id="0" name=""/>
        <dsp:cNvSpPr/>
      </dsp:nvSpPr>
      <dsp:spPr>
        <a:xfrm rot="5400000">
          <a:off x="4138555" y="-1652430"/>
          <a:ext cx="400947" cy="78144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Внедрение национальной системы профессионального роста педагогов…</a:t>
          </a:r>
          <a:endParaRPr lang="ru-RU" sz="1100" kern="1200" dirty="0"/>
        </a:p>
      </dsp:txBody>
      <dsp:txXfrm rot="-5400000">
        <a:off x="431790" y="2073908"/>
        <a:ext cx="7794906" cy="361801"/>
      </dsp:txXfrm>
    </dsp:sp>
    <dsp:sp modelId="{4735CC99-F084-4917-961A-8C4236A5D038}">
      <dsp:nvSpPr>
        <dsp:cNvPr id="0" name=""/>
        <dsp:cNvSpPr/>
      </dsp:nvSpPr>
      <dsp:spPr>
        <a:xfrm rot="5400000">
          <a:off x="-92526" y="2659994"/>
          <a:ext cx="616842" cy="43178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6</a:t>
          </a:r>
          <a:endParaRPr lang="ru-RU" sz="1200" kern="1200" dirty="0"/>
        </a:p>
      </dsp:txBody>
      <dsp:txXfrm rot="-5400000">
        <a:off x="1" y="2783363"/>
        <a:ext cx="431789" cy="185053"/>
      </dsp:txXfrm>
    </dsp:sp>
    <dsp:sp modelId="{EC9F1ADE-E055-45FD-B428-9249745605AE}">
      <dsp:nvSpPr>
        <dsp:cNvPr id="0" name=""/>
        <dsp:cNvSpPr/>
      </dsp:nvSpPr>
      <dsp:spPr>
        <a:xfrm rot="5400000">
          <a:off x="4138555" y="-1139297"/>
          <a:ext cx="400947" cy="78144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Модернизация профессионального образования, в том числе посредством внедрения адаптивных, практико-ориентированных и гибких образовательных программ…</a:t>
          </a:r>
          <a:endParaRPr lang="ru-RU" sz="1100" kern="1200" dirty="0"/>
        </a:p>
      </dsp:txBody>
      <dsp:txXfrm rot="-5400000">
        <a:off x="431790" y="2587041"/>
        <a:ext cx="7794906" cy="3618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2B9265-263B-4065-A7F3-E92686B9E6DE}">
      <dsp:nvSpPr>
        <dsp:cNvPr id="0" name=""/>
        <dsp:cNvSpPr/>
      </dsp:nvSpPr>
      <dsp:spPr>
        <a:xfrm rot="5400000">
          <a:off x="-107239" y="109258"/>
          <a:ext cx="714931" cy="5004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7</a:t>
          </a:r>
          <a:endParaRPr lang="ru-RU" sz="1400" kern="1200" dirty="0"/>
        </a:p>
      </dsp:txBody>
      <dsp:txXfrm rot="-5400000">
        <a:off x="1" y="252244"/>
        <a:ext cx="500452" cy="214479"/>
      </dsp:txXfrm>
    </dsp:sp>
    <dsp:sp modelId="{6EF9EFCC-F8A7-4412-9214-92D5A7F9DA21}">
      <dsp:nvSpPr>
        <dsp:cNvPr id="0" name=""/>
        <dsp:cNvSpPr/>
      </dsp:nvSpPr>
      <dsp:spPr>
        <a:xfrm rot="5400000">
          <a:off x="4141007" y="-3638536"/>
          <a:ext cx="464705" cy="77458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Формирование системы непрерывного обновления работающими гражданами своих профессиональных знаний и приобретения ими новых профессиональных навыков... </a:t>
          </a:r>
          <a:endParaRPr lang="ru-RU" sz="1400" kern="1200" dirty="0"/>
        </a:p>
      </dsp:txBody>
      <dsp:txXfrm rot="-5400000">
        <a:off x="500452" y="24704"/>
        <a:ext cx="7723131" cy="419335"/>
      </dsp:txXfrm>
    </dsp:sp>
    <dsp:sp modelId="{4910D4CB-34A6-4890-ADAD-44545E514862}">
      <dsp:nvSpPr>
        <dsp:cNvPr id="0" name=""/>
        <dsp:cNvSpPr/>
      </dsp:nvSpPr>
      <dsp:spPr>
        <a:xfrm rot="5400000">
          <a:off x="-107239" y="703989"/>
          <a:ext cx="714931" cy="5004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8</a:t>
          </a:r>
          <a:endParaRPr lang="ru-RU" sz="1400" kern="1200" dirty="0"/>
        </a:p>
      </dsp:txBody>
      <dsp:txXfrm rot="-5400000">
        <a:off x="1" y="846975"/>
        <a:ext cx="500452" cy="214479"/>
      </dsp:txXfrm>
    </dsp:sp>
    <dsp:sp modelId="{D5B2600C-688B-4205-BC7D-CA4740E9B424}">
      <dsp:nvSpPr>
        <dsp:cNvPr id="0" name=""/>
        <dsp:cNvSpPr/>
      </dsp:nvSpPr>
      <dsp:spPr>
        <a:xfrm rot="5400000">
          <a:off x="4141007" y="-3043805"/>
          <a:ext cx="464705" cy="77458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Формирование системы профессиональных конкурсов в целях предоставления гражданам возможностей для профессионального и карьерного роста</a:t>
          </a:r>
          <a:endParaRPr lang="ru-RU" sz="1400" kern="1200" dirty="0"/>
        </a:p>
      </dsp:txBody>
      <dsp:txXfrm rot="-5400000">
        <a:off x="500452" y="619435"/>
        <a:ext cx="7723131" cy="419335"/>
      </dsp:txXfrm>
    </dsp:sp>
    <dsp:sp modelId="{FD9A1F64-0C10-48DD-8961-7E1782DEAB96}">
      <dsp:nvSpPr>
        <dsp:cNvPr id="0" name=""/>
        <dsp:cNvSpPr/>
      </dsp:nvSpPr>
      <dsp:spPr>
        <a:xfrm rot="5400000">
          <a:off x="-107239" y="1298720"/>
          <a:ext cx="714931" cy="5004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9</a:t>
          </a:r>
          <a:endParaRPr lang="ru-RU" sz="1400" kern="1200" dirty="0"/>
        </a:p>
      </dsp:txBody>
      <dsp:txXfrm rot="-5400000">
        <a:off x="1" y="1441706"/>
        <a:ext cx="500452" cy="214479"/>
      </dsp:txXfrm>
    </dsp:sp>
    <dsp:sp modelId="{788FF620-BBD5-496B-85FC-2F60FF118DBB}">
      <dsp:nvSpPr>
        <dsp:cNvPr id="0" name=""/>
        <dsp:cNvSpPr/>
      </dsp:nvSpPr>
      <dsp:spPr>
        <a:xfrm rot="5400000">
          <a:off x="4141007" y="-2449074"/>
          <a:ext cx="464705" cy="77458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Создание условий для развития наставничества, поддержки общественных инициатив и проектов в том числе в сфере добровольчества (</a:t>
          </a:r>
          <a:r>
            <a:rPr lang="ru-RU" sz="1400" kern="1200" dirty="0" err="1" smtClean="0"/>
            <a:t>волонтерства</a:t>
          </a:r>
          <a:r>
            <a:rPr lang="ru-RU" sz="1400" kern="1200" dirty="0" smtClean="0"/>
            <a:t>)</a:t>
          </a:r>
          <a:endParaRPr lang="ru-RU" sz="1400" kern="1200" dirty="0"/>
        </a:p>
      </dsp:txBody>
      <dsp:txXfrm rot="-5400000">
        <a:off x="500452" y="1214166"/>
        <a:ext cx="7723131" cy="419335"/>
      </dsp:txXfrm>
    </dsp:sp>
    <dsp:sp modelId="{39A2CD48-DB16-45F1-9310-71F489DE554D}">
      <dsp:nvSpPr>
        <dsp:cNvPr id="0" name=""/>
        <dsp:cNvSpPr/>
      </dsp:nvSpPr>
      <dsp:spPr>
        <a:xfrm rot="5400000">
          <a:off x="-107239" y="1893451"/>
          <a:ext cx="714931" cy="5004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10</a:t>
          </a:r>
          <a:endParaRPr lang="ru-RU" sz="1400" kern="1200" dirty="0"/>
        </a:p>
      </dsp:txBody>
      <dsp:txXfrm rot="-5400000">
        <a:off x="1" y="2036437"/>
        <a:ext cx="500452" cy="214479"/>
      </dsp:txXfrm>
    </dsp:sp>
    <dsp:sp modelId="{6E684F2E-757D-48D2-9FF6-EF86081F9D2E}">
      <dsp:nvSpPr>
        <dsp:cNvPr id="0" name=""/>
        <dsp:cNvSpPr/>
      </dsp:nvSpPr>
      <dsp:spPr>
        <a:xfrm rot="5400000">
          <a:off x="4141007" y="-1854344"/>
          <a:ext cx="464705" cy="77458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Увеличение не менее чем в два раза количества иностранных граждан, обучающихся в образовательных организациях высшего образования и научных организациях…</a:t>
          </a:r>
          <a:endParaRPr lang="ru-RU" sz="1400" kern="1200" dirty="0"/>
        </a:p>
      </dsp:txBody>
      <dsp:txXfrm rot="-5400000">
        <a:off x="500452" y="1808896"/>
        <a:ext cx="7723131" cy="419335"/>
      </dsp:txXfrm>
    </dsp:sp>
    <dsp:sp modelId="{1737E3E2-3A16-439C-98CB-36E7261AD925}">
      <dsp:nvSpPr>
        <dsp:cNvPr id="0" name=""/>
        <dsp:cNvSpPr/>
      </dsp:nvSpPr>
      <dsp:spPr>
        <a:xfrm rot="5400000">
          <a:off x="-107239" y="2576401"/>
          <a:ext cx="714931" cy="50045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11</a:t>
          </a:r>
          <a:endParaRPr lang="ru-RU" sz="1400" kern="1200" dirty="0"/>
        </a:p>
      </dsp:txBody>
      <dsp:txXfrm rot="-5400000">
        <a:off x="1" y="2719387"/>
        <a:ext cx="500452" cy="214479"/>
      </dsp:txXfrm>
    </dsp:sp>
    <dsp:sp modelId="{648A9733-B827-438D-8E36-2BF9D006C7D4}">
      <dsp:nvSpPr>
        <dsp:cNvPr id="0" name=""/>
        <dsp:cNvSpPr/>
      </dsp:nvSpPr>
      <dsp:spPr>
        <a:xfrm rot="5400000">
          <a:off x="4052788" y="-1171393"/>
          <a:ext cx="641145" cy="774581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Задача в сфере </a:t>
          </a:r>
          <a:r>
            <a:rPr lang="ru-RU" sz="1400" b="1" kern="1200" dirty="0" smtClean="0"/>
            <a:t>демографии</a:t>
          </a:r>
          <a:endParaRPr lang="ru-RU" sz="1000" b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/>
            <a:t>Создание условий для осуществления трудовой деятельности женщин, имеющих детей, включая </a:t>
          </a:r>
          <a:r>
            <a:rPr lang="ru-RU" sz="1100" u="sng" kern="1200" baseline="0" dirty="0" smtClean="0">
              <a:uFill>
                <a:solidFill>
                  <a:srgbClr val="C00000"/>
                </a:solidFill>
              </a:uFill>
            </a:rPr>
            <a:t>достижение 100-% доступности (к 2021 году) дошкольного образования для детей в возрасте до трех лет</a:t>
          </a:r>
          <a:endParaRPr lang="ru-RU" sz="1050" u="sng" kern="1200" baseline="0" dirty="0">
            <a:uFill>
              <a:solidFill>
                <a:srgbClr val="C00000"/>
              </a:solidFill>
            </a:uFill>
          </a:endParaRPr>
        </a:p>
      </dsp:txBody>
      <dsp:txXfrm rot="-5400000">
        <a:off x="500453" y="2412240"/>
        <a:ext cx="7714518" cy="5785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2EB9BF-145C-4AD0-B3E3-2CD327ADF307}" type="datetimeFigureOut">
              <a:rPr lang="ru-RU" smtClean="0"/>
              <a:t>23.08.2018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BAC98C-DD8C-4D3C-BD5F-C321DD0949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472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50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>
                <a:sym typeface="Helvetica Neue" charset="0"/>
              </a:rPr>
              <a:t>Click to edit Master text styles</a:t>
            </a:r>
          </a:p>
          <a:p>
            <a:pPr lvl="1"/>
            <a:r>
              <a:rPr lang="ru-RU" noProof="0" smtClean="0">
                <a:sym typeface="Helvetica Neue" charset="0"/>
              </a:rPr>
              <a:t>Second level</a:t>
            </a:r>
          </a:p>
          <a:p>
            <a:pPr lvl="2"/>
            <a:r>
              <a:rPr lang="ru-RU" noProof="0" smtClean="0">
                <a:sym typeface="Helvetica Neue" charset="0"/>
              </a:rPr>
              <a:t>Third level</a:t>
            </a:r>
          </a:p>
          <a:p>
            <a:pPr lvl="3"/>
            <a:r>
              <a:rPr lang="ru-RU" noProof="0" smtClean="0">
                <a:sym typeface="Helvetica Neue" charset="0"/>
              </a:rPr>
              <a:t>Fourth level</a:t>
            </a:r>
          </a:p>
          <a:p>
            <a:pPr lvl="4"/>
            <a:r>
              <a:rPr lang="ru-RU" noProof="0" smtClean="0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2713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71446" rtl="0" fontAlgn="base" hangingPunct="0">
      <a:lnSpc>
        <a:spcPct val="117000"/>
      </a:lnSpc>
      <a:spcBef>
        <a:spcPct val="0"/>
      </a:spcBef>
      <a:spcAft>
        <a:spcPct val="0"/>
      </a:spcAft>
      <a:defRPr kumimoji="1" sz="800" kern="1200">
        <a:solidFill>
          <a:srgbClr val="000000"/>
        </a:solidFill>
        <a:latin typeface="Helvetica Neue" charset="0"/>
        <a:ea typeface="Arial" charset="0"/>
        <a:cs typeface="Helvetica Neue" charset="0"/>
        <a:sym typeface="Helvetica Neue" charset="0"/>
      </a:defRPr>
    </a:lvl1pPr>
    <a:lvl2pPr indent="85723" algn="l" defTabSz="171446" rtl="0" fontAlgn="base" hangingPunct="0">
      <a:lnSpc>
        <a:spcPct val="117000"/>
      </a:lnSpc>
      <a:spcBef>
        <a:spcPct val="0"/>
      </a:spcBef>
      <a:spcAft>
        <a:spcPct val="0"/>
      </a:spcAft>
      <a:defRPr kumimoji="1" sz="8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171446" algn="l" defTabSz="171446" rtl="0" fontAlgn="base" hangingPunct="0">
      <a:lnSpc>
        <a:spcPct val="117000"/>
      </a:lnSpc>
      <a:spcBef>
        <a:spcPct val="0"/>
      </a:spcBef>
      <a:spcAft>
        <a:spcPct val="0"/>
      </a:spcAft>
      <a:defRPr kumimoji="1" sz="8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257169" algn="l" defTabSz="171446" rtl="0" fontAlgn="base" hangingPunct="0">
      <a:lnSpc>
        <a:spcPct val="117000"/>
      </a:lnSpc>
      <a:spcBef>
        <a:spcPct val="0"/>
      </a:spcBef>
      <a:spcAft>
        <a:spcPct val="0"/>
      </a:spcAft>
      <a:defRPr kumimoji="1" sz="8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342891" algn="l" defTabSz="171446" rtl="0" fontAlgn="base" hangingPunct="0">
      <a:lnSpc>
        <a:spcPct val="117000"/>
      </a:lnSpc>
      <a:spcBef>
        <a:spcPct val="0"/>
      </a:spcBef>
      <a:spcAft>
        <a:spcPct val="0"/>
      </a:spcAft>
      <a:defRPr kumimoji="1" sz="8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857229" algn="l" defTabSz="171446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6pPr>
    <a:lvl7pPr marL="1028674" algn="l" defTabSz="171446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7pPr>
    <a:lvl8pPr marL="1200120" algn="l" defTabSz="171446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8pPr>
    <a:lvl9pPr marL="1371566" algn="l" defTabSz="171446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</p:spPr>
        <p:txBody>
          <a:bodyPr vert="horz" lIns="34289" tIns="17145" rIns="34289" bIns="17145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vert="horz" lIns="34289" tIns="17145" rIns="34289" bIns="17145"/>
          <a:lstStyle>
            <a:lvl1pPr marL="0" indent="0" algn="ctr">
              <a:buNone/>
              <a:defRPr/>
            </a:lvl1pPr>
            <a:lvl2pPr marL="171446" indent="0" algn="ctr">
              <a:buNone/>
              <a:defRPr/>
            </a:lvl2pPr>
            <a:lvl3pPr marL="342891" indent="0" algn="ctr">
              <a:buNone/>
              <a:defRPr/>
            </a:lvl3pPr>
            <a:lvl4pPr marL="514337" indent="0" algn="ctr">
              <a:buNone/>
              <a:defRPr/>
            </a:lvl4pPr>
            <a:lvl5pPr marL="685783" indent="0" algn="ctr">
              <a:buNone/>
              <a:defRPr/>
            </a:lvl5pPr>
            <a:lvl6pPr marL="857229" indent="0" algn="ctr">
              <a:buNone/>
              <a:defRPr/>
            </a:lvl6pPr>
            <a:lvl7pPr marL="1028674" indent="0" algn="ctr">
              <a:buNone/>
              <a:defRPr/>
            </a:lvl7pPr>
            <a:lvl8pPr marL="1200120" indent="0" algn="ctr">
              <a:buNone/>
              <a:defRPr/>
            </a:lvl8pPr>
            <a:lvl9pPr marL="137156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593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89" tIns="17145" rIns="34289" bIns="17145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eaVert" lIns="34289" tIns="17145" rIns="34289" bIns="17145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303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8"/>
            <a:ext cx="2057400" cy="4388644"/>
          </a:xfrm>
          <a:prstGeom prst="rect">
            <a:avLst/>
          </a:prstGeom>
        </p:spPr>
        <p:txBody>
          <a:bodyPr vert="eaVert" lIns="34289" tIns="17145" rIns="34289" bIns="17145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115050" cy="4388644"/>
          </a:xfrm>
          <a:prstGeom prst="rect">
            <a:avLst/>
          </a:prstGeom>
        </p:spPr>
        <p:txBody>
          <a:bodyPr vert="eaVert" lIns="34289" tIns="17145" rIns="34289" bIns="17145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26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lIns="91421" tIns="91421" rIns="91421" bIns="91421" anchor="b" anchorCtr="0"/>
          <a:lstStyle>
            <a:lvl1pPr lvl="0" algn="ctr" rtl="0">
              <a:spcBef>
                <a:spcPts val="0"/>
              </a:spcBef>
              <a:buSzPct val="100000"/>
              <a:defRPr sz="4800"/>
            </a:lvl1pPr>
            <a:lvl2pPr lvl="1" algn="ctr" rtl="0">
              <a:spcBef>
                <a:spcPts val="0"/>
              </a:spcBef>
              <a:buSzPct val="100000"/>
              <a:defRPr sz="4800"/>
            </a:lvl2pPr>
            <a:lvl3pPr lvl="2" algn="ctr" rtl="0">
              <a:spcBef>
                <a:spcPts val="0"/>
              </a:spcBef>
              <a:buSzPct val="100000"/>
              <a:defRPr sz="4800"/>
            </a:lvl3pPr>
            <a:lvl4pPr lvl="3" algn="ctr" rtl="0">
              <a:spcBef>
                <a:spcPts val="0"/>
              </a:spcBef>
              <a:buSzPct val="100000"/>
              <a:defRPr sz="4800"/>
            </a:lvl4pPr>
            <a:lvl5pPr lvl="4" algn="ctr" rtl="0">
              <a:spcBef>
                <a:spcPts val="0"/>
              </a:spcBef>
              <a:buSzPct val="100000"/>
              <a:defRPr sz="4800"/>
            </a:lvl5pPr>
            <a:lvl6pPr lvl="5" algn="ctr" rtl="0">
              <a:spcBef>
                <a:spcPts val="0"/>
              </a:spcBef>
              <a:buSzPct val="100000"/>
              <a:defRPr sz="4800"/>
            </a:lvl6pPr>
            <a:lvl7pPr lvl="6" algn="ctr" rtl="0">
              <a:spcBef>
                <a:spcPts val="0"/>
              </a:spcBef>
              <a:buSzPct val="100000"/>
              <a:defRPr sz="4800"/>
            </a:lvl7pPr>
            <a:lvl8pPr lvl="7" algn="ctr" rtl="0">
              <a:spcBef>
                <a:spcPts val="0"/>
              </a:spcBef>
              <a:buSzPct val="100000"/>
              <a:defRPr sz="4800"/>
            </a:lvl8pPr>
            <a:lvl9pPr lvl="8" algn="ctr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lIns="91421" tIns="91421" rIns="91421" bIns="91421" anchor="t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1" tIns="91421" rIns="91421" bIns="91421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27487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1" tIns="91421" rIns="91421" bIns="91421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lIns="91421" tIns="91421" rIns="91421" bIns="91421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1" tIns="91421" rIns="91421" bIns="91421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5988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1" tIns="91421" rIns="91421" bIns="91421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</p:spPr>
        <p:txBody>
          <a:bodyPr lIns="91421" tIns="91421" rIns="91421" bIns="91421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700"/>
          </a:xfrm>
          <a:prstGeom prst="rect">
            <a:avLst/>
          </a:prstGeom>
        </p:spPr>
        <p:txBody>
          <a:bodyPr lIns="91421" tIns="91421" rIns="91421" bIns="91421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1" tIns="91421" rIns="91421" bIns="91421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15527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1" tIns="91421" rIns="91421" bIns="91421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1" tIns="91421" rIns="91421" bIns="91421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6137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lIns="91421" tIns="91421" rIns="91421" bIns="91421" anchor="t" anchorCtr="0"/>
          <a:lstStyle>
            <a:lvl1pPr lvl="0" algn="ctr" rtl="0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lIns="91421" tIns="91421" rIns="91421" bIns="91421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08718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89" tIns="17145" rIns="34289" bIns="17145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34289" tIns="17145" rIns="34289" bIns="17145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909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114" y="3305175"/>
            <a:ext cx="7772400" cy="1021556"/>
          </a:xfrm>
          <a:prstGeom prst="rect">
            <a:avLst/>
          </a:prstGeom>
        </p:spPr>
        <p:txBody>
          <a:bodyPr vert="horz" lIns="34289" tIns="17145" rIns="34289" bIns="17145" anchor="t"/>
          <a:lstStyle>
            <a:lvl1pPr algn="l">
              <a:defRPr sz="1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114" y="2180034"/>
            <a:ext cx="7772400" cy="1125141"/>
          </a:xfrm>
          <a:prstGeom prst="rect">
            <a:avLst/>
          </a:prstGeom>
        </p:spPr>
        <p:txBody>
          <a:bodyPr vert="horz" lIns="34289" tIns="17145" rIns="34289" bIns="17145" anchor="b"/>
          <a:lstStyle>
            <a:lvl1pPr marL="0" indent="0">
              <a:buNone/>
              <a:defRPr sz="800"/>
            </a:lvl1pPr>
            <a:lvl2pPr marL="171446" indent="0">
              <a:buNone/>
              <a:defRPr sz="700"/>
            </a:lvl2pPr>
            <a:lvl3pPr marL="342891" indent="0">
              <a:buNone/>
              <a:defRPr sz="600"/>
            </a:lvl3pPr>
            <a:lvl4pPr marL="514337" indent="0">
              <a:buNone/>
              <a:defRPr sz="500"/>
            </a:lvl4pPr>
            <a:lvl5pPr marL="685783" indent="0">
              <a:buNone/>
              <a:defRPr sz="500"/>
            </a:lvl5pPr>
            <a:lvl6pPr marL="857229" indent="0">
              <a:buNone/>
              <a:defRPr sz="500"/>
            </a:lvl6pPr>
            <a:lvl7pPr marL="1028674" indent="0">
              <a:buNone/>
              <a:defRPr sz="500"/>
            </a:lvl7pPr>
            <a:lvl8pPr marL="1200120" indent="0">
              <a:buNone/>
              <a:defRPr sz="500"/>
            </a:lvl8pPr>
            <a:lvl9pPr marL="1371566" indent="0">
              <a:buNone/>
              <a:defRPr sz="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38207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89" tIns="17145" rIns="34289" bIns="17145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86225" cy="3394472"/>
          </a:xfrm>
          <a:prstGeom prst="rect">
            <a:avLst/>
          </a:prstGeom>
        </p:spPr>
        <p:txBody>
          <a:bodyPr vert="horz" lIns="34289" tIns="17145" rIns="34289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00575" y="1200150"/>
            <a:ext cx="4086225" cy="3394472"/>
          </a:xfrm>
          <a:prstGeom prst="rect">
            <a:avLst/>
          </a:prstGeom>
        </p:spPr>
        <p:txBody>
          <a:bodyPr vert="horz" lIns="34289" tIns="17145" rIns="34289" bIns="17145"/>
          <a:lstStyle>
            <a:lvl1pPr>
              <a:defRPr sz="1100"/>
            </a:lvl1pPr>
            <a:lvl2pPr>
              <a:defRPr sz="9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214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89" tIns="17145" rIns="34289" bIns="17145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386" cy="479822"/>
          </a:xfrm>
          <a:prstGeom prst="rect">
            <a:avLst/>
          </a:prstGeom>
        </p:spPr>
        <p:txBody>
          <a:bodyPr vert="horz" lIns="34289" tIns="17145" rIns="34289" bIns="17145" anchor="b"/>
          <a:lstStyle>
            <a:lvl1pPr marL="0" indent="0">
              <a:buNone/>
              <a:defRPr sz="900" b="1"/>
            </a:lvl1pPr>
            <a:lvl2pPr marL="171446" indent="0">
              <a:buNone/>
              <a:defRPr sz="800" b="1"/>
            </a:lvl2pPr>
            <a:lvl3pPr marL="342891" indent="0">
              <a:buNone/>
              <a:defRPr sz="700" b="1"/>
            </a:lvl3pPr>
            <a:lvl4pPr marL="514337" indent="0">
              <a:buNone/>
              <a:defRPr sz="600" b="1"/>
            </a:lvl4pPr>
            <a:lvl5pPr marL="685783" indent="0">
              <a:buNone/>
              <a:defRPr sz="600" b="1"/>
            </a:lvl5pPr>
            <a:lvl6pPr marL="857229" indent="0">
              <a:buNone/>
              <a:defRPr sz="600" b="1"/>
            </a:lvl6pPr>
            <a:lvl7pPr marL="1028674" indent="0">
              <a:buNone/>
              <a:defRPr sz="600" b="1"/>
            </a:lvl7pPr>
            <a:lvl8pPr marL="1200120" indent="0">
              <a:buNone/>
              <a:defRPr sz="600" b="1"/>
            </a:lvl8pPr>
            <a:lvl9pPr marL="1371566" indent="0">
              <a:buNone/>
              <a:defRPr sz="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386" cy="2963466"/>
          </a:xfrm>
          <a:prstGeom prst="rect">
            <a:avLst/>
          </a:prstGeom>
        </p:spPr>
        <p:txBody>
          <a:bodyPr vert="horz" lIns="34289" tIns="17145" rIns="34289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224" y="1151335"/>
            <a:ext cx="4041576" cy="479822"/>
          </a:xfrm>
          <a:prstGeom prst="rect">
            <a:avLst/>
          </a:prstGeom>
        </p:spPr>
        <p:txBody>
          <a:bodyPr vert="horz" lIns="34289" tIns="17145" rIns="34289" bIns="17145" anchor="b"/>
          <a:lstStyle>
            <a:lvl1pPr marL="0" indent="0">
              <a:buNone/>
              <a:defRPr sz="900" b="1"/>
            </a:lvl1pPr>
            <a:lvl2pPr marL="171446" indent="0">
              <a:buNone/>
              <a:defRPr sz="800" b="1"/>
            </a:lvl2pPr>
            <a:lvl3pPr marL="342891" indent="0">
              <a:buNone/>
              <a:defRPr sz="700" b="1"/>
            </a:lvl3pPr>
            <a:lvl4pPr marL="514337" indent="0">
              <a:buNone/>
              <a:defRPr sz="600" b="1"/>
            </a:lvl4pPr>
            <a:lvl5pPr marL="685783" indent="0">
              <a:buNone/>
              <a:defRPr sz="600" b="1"/>
            </a:lvl5pPr>
            <a:lvl6pPr marL="857229" indent="0">
              <a:buNone/>
              <a:defRPr sz="600" b="1"/>
            </a:lvl6pPr>
            <a:lvl7pPr marL="1028674" indent="0">
              <a:buNone/>
              <a:defRPr sz="600" b="1"/>
            </a:lvl7pPr>
            <a:lvl8pPr marL="1200120" indent="0">
              <a:buNone/>
              <a:defRPr sz="600" b="1"/>
            </a:lvl8pPr>
            <a:lvl9pPr marL="1371566" indent="0">
              <a:buNone/>
              <a:defRPr sz="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224" y="1631156"/>
            <a:ext cx="4041576" cy="2963466"/>
          </a:xfrm>
          <a:prstGeom prst="rect">
            <a:avLst/>
          </a:prstGeom>
        </p:spPr>
        <p:txBody>
          <a:bodyPr vert="horz" lIns="34289" tIns="17145" rIns="34289" bIns="17145"/>
          <a:lstStyle>
            <a:lvl1pPr>
              <a:defRPr sz="900"/>
            </a:lvl1pPr>
            <a:lvl2pPr>
              <a:defRPr sz="800"/>
            </a:lvl2pPr>
            <a:lvl3pPr>
              <a:defRPr sz="700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18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34289" tIns="17145" rIns="34289" bIns="17145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53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0473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114" cy="871538"/>
          </a:xfrm>
          <a:prstGeom prst="rect">
            <a:avLst/>
          </a:prstGeom>
        </p:spPr>
        <p:txBody>
          <a:bodyPr vert="horz" lIns="34289" tIns="17145" rIns="34289" bIns="17145" anchor="b"/>
          <a:lstStyle>
            <a:lvl1pPr algn="l">
              <a:defRPr sz="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4852" y="204788"/>
            <a:ext cx="5111948" cy="4389834"/>
          </a:xfrm>
          <a:prstGeom prst="rect">
            <a:avLst/>
          </a:prstGeom>
        </p:spPr>
        <p:txBody>
          <a:bodyPr vert="horz" lIns="34289" tIns="17145" rIns="34289" bIns="17145"/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076326"/>
            <a:ext cx="3008114" cy="3518297"/>
          </a:xfrm>
          <a:prstGeom prst="rect">
            <a:avLst/>
          </a:prstGeom>
        </p:spPr>
        <p:txBody>
          <a:bodyPr vert="horz" lIns="34289" tIns="17145" rIns="34289" bIns="17145"/>
          <a:lstStyle>
            <a:lvl1pPr marL="0" indent="0">
              <a:buNone/>
              <a:defRPr sz="500"/>
            </a:lvl1pPr>
            <a:lvl2pPr marL="171446" indent="0">
              <a:buNone/>
              <a:defRPr sz="500"/>
            </a:lvl2pPr>
            <a:lvl3pPr marL="342891" indent="0">
              <a:buNone/>
              <a:defRPr sz="400"/>
            </a:lvl3pPr>
            <a:lvl4pPr marL="514337" indent="0">
              <a:buNone/>
              <a:defRPr sz="300"/>
            </a:lvl4pPr>
            <a:lvl5pPr marL="685783" indent="0">
              <a:buNone/>
              <a:defRPr sz="300"/>
            </a:lvl5pPr>
            <a:lvl6pPr marL="857229" indent="0">
              <a:buNone/>
              <a:defRPr sz="300"/>
            </a:lvl6pPr>
            <a:lvl7pPr marL="1028674" indent="0">
              <a:buNone/>
              <a:defRPr sz="300"/>
            </a:lvl7pPr>
            <a:lvl8pPr marL="1200120" indent="0">
              <a:buNone/>
              <a:defRPr sz="300"/>
            </a:lvl8pPr>
            <a:lvl9pPr marL="1371566" indent="0">
              <a:buNone/>
              <a:defRPr sz="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86773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486" y="3600451"/>
            <a:ext cx="5486400" cy="425053"/>
          </a:xfrm>
          <a:prstGeom prst="rect">
            <a:avLst/>
          </a:prstGeom>
        </p:spPr>
        <p:txBody>
          <a:bodyPr vert="horz" lIns="34289" tIns="17145" rIns="34289" bIns="17145" anchor="b"/>
          <a:lstStyle>
            <a:lvl1pPr algn="l">
              <a:defRPr sz="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486" y="459581"/>
            <a:ext cx="5486400" cy="3086100"/>
          </a:xfrm>
          <a:prstGeom prst="rect">
            <a:avLst/>
          </a:prstGeom>
        </p:spPr>
        <p:txBody>
          <a:bodyPr vert="horz" lIns="34289" tIns="17145" rIns="34289" bIns="17145"/>
          <a:lstStyle>
            <a:lvl1pPr marL="0" indent="0">
              <a:buNone/>
              <a:defRPr sz="1200"/>
            </a:lvl1pPr>
            <a:lvl2pPr marL="171446" indent="0">
              <a:buNone/>
              <a:defRPr sz="1100"/>
            </a:lvl2pPr>
            <a:lvl3pPr marL="342891" indent="0">
              <a:buNone/>
              <a:defRPr sz="900"/>
            </a:lvl3pPr>
            <a:lvl4pPr marL="514337" indent="0">
              <a:buNone/>
              <a:defRPr sz="800"/>
            </a:lvl4pPr>
            <a:lvl5pPr marL="685783" indent="0">
              <a:buNone/>
              <a:defRPr sz="800"/>
            </a:lvl5pPr>
            <a:lvl6pPr marL="857229" indent="0">
              <a:buNone/>
              <a:defRPr sz="800"/>
            </a:lvl6pPr>
            <a:lvl7pPr marL="1028674" indent="0">
              <a:buNone/>
              <a:defRPr sz="800"/>
            </a:lvl7pPr>
            <a:lvl8pPr marL="1200120" indent="0">
              <a:buNone/>
              <a:defRPr sz="800"/>
            </a:lvl8pPr>
            <a:lvl9pPr marL="1371566" indent="0">
              <a:buNone/>
              <a:defRPr sz="800"/>
            </a:lvl9pPr>
          </a:lstStyle>
          <a:p>
            <a:pPr lvl="0"/>
            <a:r>
              <a:rPr lang="ru-RU" noProof="0" smtClean="0">
                <a:sym typeface="Helvetica Light" charset="0"/>
              </a:rPr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486" y="4025504"/>
            <a:ext cx="5486400" cy="603647"/>
          </a:xfrm>
          <a:prstGeom prst="rect">
            <a:avLst/>
          </a:prstGeom>
        </p:spPr>
        <p:txBody>
          <a:bodyPr vert="horz" lIns="34289" tIns="17145" rIns="34289" bIns="17145"/>
          <a:lstStyle>
            <a:lvl1pPr marL="0" indent="0">
              <a:buNone/>
              <a:defRPr sz="500"/>
            </a:lvl1pPr>
            <a:lvl2pPr marL="171446" indent="0">
              <a:buNone/>
              <a:defRPr sz="500"/>
            </a:lvl2pPr>
            <a:lvl3pPr marL="342891" indent="0">
              <a:buNone/>
              <a:defRPr sz="400"/>
            </a:lvl3pPr>
            <a:lvl4pPr marL="514337" indent="0">
              <a:buNone/>
              <a:defRPr sz="300"/>
            </a:lvl4pPr>
            <a:lvl5pPr marL="685783" indent="0">
              <a:buNone/>
              <a:defRPr sz="300"/>
            </a:lvl5pPr>
            <a:lvl6pPr marL="857229" indent="0">
              <a:buNone/>
              <a:defRPr sz="300"/>
            </a:lvl6pPr>
            <a:lvl7pPr marL="1028674" indent="0">
              <a:buNone/>
              <a:defRPr sz="300"/>
            </a:lvl7pPr>
            <a:lvl8pPr marL="1200120" indent="0">
              <a:buNone/>
              <a:defRPr sz="300"/>
            </a:lvl8pPr>
            <a:lvl9pPr marL="1371566" indent="0">
              <a:buNone/>
              <a:defRPr sz="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56541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9069" rtl="0" eaLnBrk="1" fontAlgn="base" hangingPunct="1">
        <a:spcBef>
          <a:spcPct val="0"/>
        </a:spcBef>
        <a:spcAft>
          <a:spcPct val="0"/>
        </a:spcAft>
        <a:defRPr kumimoji="1" sz="42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219069" rtl="0" eaLnBrk="1" fontAlgn="base" hangingPunct="1">
        <a:spcBef>
          <a:spcPct val="0"/>
        </a:spcBef>
        <a:spcAft>
          <a:spcPct val="0"/>
        </a:spcAft>
        <a:defRPr kumimoji="1" sz="4200">
          <a:solidFill>
            <a:srgbClr val="000000"/>
          </a:solidFill>
          <a:latin typeface="Helvetica Light" charset="0"/>
          <a:ea typeface="Arial" charset="0"/>
          <a:cs typeface="Helvetica Light" charset="0"/>
          <a:sym typeface="Helvetica Light" charset="0"/>
        </a:defRPr>
      </a:lvl2pPr>
      <a:lvl3pPr algn="ctr" defTabSz="219069" rtl="0" eaLnBrk="1" fontAlgn="base" hangingPunct="1">
        <a:spcBef>
          <a:spcPct val="0"/>
        </a:spcBef>
        <a:spcAft>
          <a:spcPct val="0"/>
        </a:spcAft>
        <a:defRPr kumimoji="1" sz="4200">
          <a:solidFill>
            <a:srgbClr val="000000"/>
          </a:solidFill>
          <a:latin typeface="Helvetica Light" charset="0"/>
          <a:ea typeface="Arial" charset="0"/>
          <a:cs typeface="Helvetica Light" charset="0"/>
          <a:sym typeface="Helvetica Light" charset="0"/>
        </a:defRPr>
      </a:lvl3pPr>
      <a:lvl4pPr algn="ctr" defTabSz="219069" rtl="0" eaLnBrk="1" fontAlgn="base" hangingPunct="1">
        <a:spcBef>
          <a:spcPct val="0"/>
        </a:spcBef>
        <a:spcAft>
          <a:spcPct val="0"/>
        </a:spcAft>
        <a:defRPr kumimoji="1" sz="4200">
          <a:solidFill>
            <a:srgbClr val="000000"/>
          </a:solidFill>
          <a:latin typeface="Helvetica Light" charset="0"/>
          <a:ea typeface="Arial" charset="0"/>
          <a:cs typeface="Helvetica Light" charset="0"/>
          <a:sym typeface="Helvetica Light" charset="0"/>
        </a:defRPr>
      </a:lvl4pPr>
      <a:lvl5pPr algn="ctr" defTabSz="219069" rtl="0" eaLnBrk="1" fontAlgn="base" hangingPunct="1">
        <a:spcBef>
          <a:spcPct val="0"/>
        </a:spcBef>
        <a:spcAft>
          <a:spcPct val="0"/>
        </a:spcAft>
        <a:defRPr kumimoji="1" sz="4200">
          <a:solidFill>
            <a:srgbClr val="000000"/>
          </a:solidFill>
          <a:latin typeface="Helvetica Light" charset="0"/>
          <a:ea typeface="Arial" charset="0"/>
          <a:cs typeface="Helvetica Light" charset="0"/>
          <a:sym typeface="Helvetica Light" charset="0"/>
        </a:defRPr>
      </a:lvl5pPr>
      <a:lvl6pPr marL="171446" algn="ctr" defTabSz="219069" rtl="0" eaLnBrk="1" fontAlgn="base" hangingPunct="1">
        <a:spcBef>
          <a:spcPct val="0"/>
        </a:spcBef>
        <a:spcAft>
          <a:spcPct val="0"/>
        </a:spcAft>
        <a:defRPr sz="4200">
          <a:solidFill>
            <a:srgbClr val="000000"/>
          </a:solidFill>
          <a:latin typeface="Helvetica Light" charset="0"/>
          <a:ea typeface="Arial" charset="0"/>
          <a:cs typeface="Helvetica Light" charset="0"/>
          <a:sym typeface="Helvetica Light" charset="0"/>
        </a:defRPr>
      </a:lvl6pPr>
      <a:lvl7pPr marL="342891" algn="ctr" defTabSz="219069" rtl="0" eaLnBrk="1" fontAlgn="base" hangingPunct="1">
        <a:spcBef>
          <a:spcPct val="0"/>
        </a:spcBef>
        <a:spcAft>
          <a:spcPct val="0"/>
        </a:spcAft>
        <a:defRPr sz="4200">
          <a:solidFill>
            <a:srgbClr val="000000"/>
          </a:solidFill>
          <a:latin typeface="Helvetica Light" charset="0"/>
          <a:ea typeface="Arial" charset="0"/>
          <a:cs typeface="Helvetica Light" charset="0"/>
          <a:sym typeface="Helvetica Light" charset="0"/>
        </a:defRPr>
      </a:lvl7pPr>
      <a:lvl8pPr marL="514337" algn="ctr" defTabSz="219069" rtl="0" eaLnBrk="1" fontAlgn="base" hangingPunct="1">
        <a:spcBef>
          <a:spcPct val="0"/>
        </a:spcBef>
        <a:spcAft>
          <a:spcPct val="0"/>
        </a:spcAft>
        <a:defRPr sz="4200">
          <a:solidFill>
            <a:srgbClr val="000000"/>
          </a:solidFill>
          <a:latin typeface="Helvetica Light" charset="0"/>
          <a:ea typeface="Arial" charset="0"/>
          <a:cs typeface="Helvetica Light" charset="0"/>
          <a:sym typeface="Helvetica Light" charset="0"/>
        </a:defRPr>
      </a:lvl8pPr>
      <a:lvl9pPr marL="685783" algn="ctr" defTabSz="219069" rtl="0" eaLnBrk="1" fontAlgn="base" hangingPunct="1">
        <a:spcBef>
          <a:spcPct val="0"/>
        </a:spcBef>
        <a:spcAft>
          <a:spcPct val="0"/>
        </a:spcAft>
        <a:defRPr sz="4200">
          <a:solidFill>
            <a:srgbClr val="000000"/>
          </a:solidFill>
          <a:latin typeface="Helvetica Light" charset="0"/>
          <a:ea typeface="Arial" charset="0"/>
          <a:cs typeface="Helvetica Light" charset="0"/>
          <a:sym typeface="Helvetica Light" charset="0"/>
        </a:defRPr>
      </a:lvl9pPr>
    </p:titleStyle>
    <p:bodyStyle>
      <a:lvl1pPr marL="230975" indent="-230975" algn="l" defTabSz="219069" rtl="0" eaLnBrk="1" fontAlgn="base" hangingPunct="1">
        <a:spcBef>
          <a:spcPts val="1575"/>
        </a:spcBef>
        <a:spcAft>
          <a:spcPct val="0"/>
        </a:spcAft>
        <a:buSzPct val="75000"/>
        <a:buChar char="•"/>
        <a:defRPr kumimoji="1" sz="19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1947218" indent="-1780536" algn="l" defTabSz="219069" rtl="0" eaLnBrk="1" fontAlgn="base" hangingPunct="1">
        <a:spcBef>
          <a:spcPts val="1575"/>
        </a:spcBef>
        <a:spcAft>
          <a:spcPct val="0"/>
        </a:spcAft>
        <a:buSzPct val="75000"/>
        <a:buChar char="•"/>
        <a:defRPr kumimoji="1" sz="19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2113902" indent="-1780536" algn="l" defTabSz="219069" rtl="0" eaLnBrk="1" fontAlgn="base" hangingPunct="1">
        <a:spcBef>
          <a:spcPts val="1575"/>
        </a:spcBef>
        <a:spcAft>
          <a:spcPct val="0"/>
        </a:spcAft>
        <a:buSzPct val="75000"/>
        <a:buChar char="•"/>
        <a:defRPr kumimoji="1" sz="19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2280585" indent="-1780536" algn="l" defTabSz="219069" rtl="0" eaLnBrk="1" fontAlgn="base" hangingPunct="1">
        <a:spcBef>
          <a:spcPts val="1575"/>
        </a:spcBef>
        <a:spcAft>
          <a:spcPct val="0"/>
        </a:spcAft>
        <a:buSzPct val="75000"/>
        <a:buChar char="•"/>
        <a:defRPr kumimoji="1" sz="19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2447269" indent="-1780536" algn="l" defTabSz="219069" rtl="0" eaLnBrk="1" fontAlgn="base" hangingPunct="1">
        <a:spcBef>
          <a:spcPts val="1575"/>
        </a:spcBef>
        <a:spcAft>
          <a:spcPct val="0"/>
        </a:spcAft>
        <a:buSzPct val="75000"/>
        <a:buChar char="•"/>
        <a:defRPr kumimoji="1" sz="19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2618715" indent="-1780536" algn="l" defTabSz="219069" rtl="0" eaLnBrk="1" fontAlgn="base" hangingPunct="1">
        <a:spcBef>
          <a:spcPts val="1575"/>
        </a:spcBef>
        <a:spcAft>
          <a:spcPct val="0"/>
        </a:spcAft>
        <a:buSzPct val="75000"/>
        <a:buChar char="•"/>
        <a:defRPr sz="19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2790160" indent="-1780536" algn="l" defTabSz="219069" rtl="0" eaLnBrk="1" fontAlgn="base" hangingPunct="1">
        <a:spcBef>
          <a:spcPts val="1575"/>
        </a:spcBef>
        <a:spcAft>
          <a:spcPct val="0"/>
        </a:spcAft>
        <a:buSzPct val="75000"/>
        <a:buChar char="•"/>
        <a:defRPr sz="19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961606" indent="-1780536" algn="l" defTabSz="219069" rtl="0" eaLnBrk="1" fontAlgn="base" hangingPunct="1">
        <a:spcBef>
          <a:spcPts val="1575"/>
        </a:spcBef>
        <a:spcAft>
          <a:spcPct val="0"/>
        </a:spcAft>
        <a:buSzPct val="75000"/>
        <a:buChar char="•"/>
        <a:defRPr sz="19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3133052" indent="-1780536" algn="l" defTabSz="219069" rtl="0" eaLnBrk="1" fontAlgn="base" hangingPunct="1">
        <a:spcBef>
          <a:spcPts val="1575"/>
        </a:spcBef>
        <a:spcAft>
          <a:spcPct val="0"/>
        </a:spcAft>
        <a:buSzPct val="75000"/>
        <a:buChar char="•"/>
        <a:defRPr sz="19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ru-RU"/>
      </a:defPPr>
      <a:lvl1pPr marL="0" algn="l" defTabSz="171446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1pPr>
      <a:lvl2pPr marL="171446" algn="l" defTabSz="171446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2pPr>
      <a:lvl3pPr marL="342891" algn="l" defTabSz="171446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3pPr>
      <a:lvl4pPr marL="514337" algn="l" defTabSz="171446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685783" algn="l" defTabSz="171446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857229" algn="l" defTabSz="171446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6pPr>
      <a:lvl7pPr marL="1028674" algn="l" defTabSz="171446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7pPr>
      <a:lvl8pPr marL="1200120" algn="l" defTabSz="171446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8pPr>
      <a:lvl9pPr marL="1371566" algn="l" defTabSz="171446" rtl="0" eaLnBrk="1" latinLnBrk="0" hangingPunct="1">
        <a:defRPr sz="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b" anchorCtr="0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t" anchorCtr="0"/>
          <a:lstStyle>
            <a:lvl1pPr lvl="0" rtl="0"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 lvl="4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 lvl="5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lvl="6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lvl="7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lvl="8"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1" tIns="91421" rIns="91421" bIns="91421" anchor="ctr" anchorCtr="0">
            <a:noAutofit/>
          </a:bodyPr>
          <a:lstStyle/>
          <a:p>
            <a:pPr algn="r" defTabSz="342891" fontAlgn="auto" hangingPunct="1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z="1300" kern="0" smtClean="0">
                <a:latin typeface="Arial"/>
                <a:cs typeface="Arial"/>
                <a:sym typeface="Arial"/>
              </a:rPr>
              <a:pPr algn="r" defTabSz="34289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 sz="1300" kern="0"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43049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jpeg"/><Relationship Id="rId7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3.jpeg"/><Relationship Id="rId7" Type="http://schemas.openxmlformats.org/officeDocument/2006/relationships/image" Target="../media/image3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jpeg"/><Relationship Id="rId7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jpeg"/><Relationship Id="rId7" Type="http://schemas.openxmlformats.org/officeDocument/2006/relationships/image" Target="../media/image1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obl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0538"/>
            <a:ext cx="9144000" cy="516403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63688" y="1086585"/>
            <a:ext cx="6984776" cy="1200320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r" defTabSz="914354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3600" b="1" kern="0" dirty="0">
                <a:solidFill>
                  <a:srgbClr val="003366"/>
                </a:solidFill>
                <a:latin typeface="Calibri" pitchFamily="34" charset="0"/>
                <a:cs typeface="Arial" panose="020B0604020202020204" pitchFamily="34" charset="0"/>
                <a:sym typeface="Arial"/>
              </a:rPr>
              <a:t>ОБРАЗОВАНИЕ</a:t>
            </a:r>
            <a:r>
              <a:rPr lang="ru-RU" sz="3600" kern="0" dirty="0">
                <a:solidFill>
                  <a:srgbClr val="003366"/>
                </a:solidFill>
                <a:latin typeface="Calibri" pitchFamily="34" charset="0"/>
                <a:cs typeface="Arial" panose="020B0604020202020204" pitchFamily="34" charset="0"/>
                <a:sym typeface="Arial"/>
              </a:rPr>
              <a:t> – СИСТЕМА ПРОЕКТИРОВАНИЯ БУДУЩЕГО</a:t>
            </a:r>
            <a:endParaRPr lang="ru-RU" sz="2700" kern="0" dirty="0">
              <a:solidFill>
                <a:srgbClr val="00ACB3"/>
              </a:solidFill>
              <a:latin typeface="Calibri" pitchFamily="34" charset="0"/>
              <a:cs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85057" y="4193889"/>
            <a:ext cx="3943704" cy="819455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r" defTabSz="171446">
              <a:defRPr/>
            </a:pPr>
            <a:r>
              <a:rPr lang="ru-RU" sz="1700" dirty="0">
                <a:latin typeface="MullerBold" charset="0"/>
                <a:cs typeface="MullerBold" charset="0"/>
              </a:rPr>
              <a:t>В.А. Гутман</a:t>
            </a:r>
          </a:p>
          <a:p>
            <a:pPr algn="r" defTabSz="171446">
              <a:defRPr/>
            </a:pPr>
            <a:r>
              <a:rPr lang="ru-RU" sz="1700" dirty="0">
                <a:latin typeface="MullerBold" charset="0"/>
                <a:cs typeface="MullerBold" charset="0"/>
              </a:rPr>
              <a:t> министр образования и науки Астраханской области </a:t>
            </a:r>
          </a:p>
        </p:txBody>
      </p:sp>
    </p:spTree>
    <p:extLst>
      <p:ext uri="{BB962C8B-B14F-4D97-AF65-F5344CB8AC3E}">
        <p14:creationId xmlns:p14="http://schemas.microsoft.com/office/powerpoint/2010/main" val="10099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ast_region_logo_new-03-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4" t="42041" r="21121" b="44147"/>
          <a:stretch/>
        </p:blipFill>
        <p:spPr bwMode="auto">
          <a:xfrm>
            <a:off x="0" y="141480"/>
            <a:ext cx="1905000" cy="45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1670" y="277148"/>
            <a:ext cx="7290810" cy="250068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defTabSz="171446">
              <a:defRPr/>
            </a:pPr>
            <a:r>
              <a:rPr lang="ru-RU" sz="1400" b="1" dirty="0">
                <a:solidFill>
                  <a:srgbClr val="393F94"/>
                </a:solidFill>
                <a:latin typeface="MullerBold" charset="0"/>
                <a:cs typeface="MullerBold" charset="0"/>
              </a:rPr>
              <a:t>МИНИСТЕРСТВО ОБРАЗОВАНИЯ И НАУКИ АСТРАХАНСКОЙ ОБЛАСТИ </a:t>
            </a: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-36512" y="4587974"/>
            <a:ext cx="9189514" cy="55552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26789" tIns="26789" rIns="26789" bIns="26789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cs typeface="Helvetica Light" charset="0"/>
            </a:endParaRPr>
          </a:p>
        </p:txBody>
      </p:sp>
      <p:pic>
        <p:nvPicPr>
          <p:cNvPr id="7" name="Picture 3" descr="C:\Users\Danil\Desktop\юбка - город на волнах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2969"/>
            <a:ext cx="9144000" cy="60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85646" y="843558"/>
            <a:ext cx="6102678" cy="43204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300" dirty="0"/>
              <a:t>Федеральный проект «Цифровая школа»</a:t>
            </a:r>
            <a:endParaRPr lang="ru-RU" sz="23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3508" y="1491630"/>
            <a:ext cx="1647183" cy="25006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</a:rPr>
              <a:t>Результат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860" y="2163431"/>
            <a:ext cx="2187243" cy="588623"/>
          </a:xfrm>
          <a:prstGeom prst="rect">
            <a:avLst/>
          </a:prstGeom>
          <a:gradFill flip="none" rotWithShape="1">
            <a:gsLst>
              <a:gs pos="0">
                <a:srgbClr val="0AB6BA">
                  <a:tint val="66000"/>
                  <a:satMod val="160000"/>
                </a:srgbClr>
              </a:gs>
              <a:gs pos="50000">
                <a:srgbClr val="0AB6BA">
                  <a:tint val="44500"/>
                  <a:satMod val="160000"/>
                </a:srgbClr>
              </a:gs>
              <a:gs pos="100000">
                <a:srgbClr val="0AB6BA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Разработан и распространен на 100% школ стандарт «Цифровая школа»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860" y="2940754"/>
            <a:ext cx="2187243" cy="773289"/>
          </a:xfrm>
          <a:prstGeom prst="rect">
            <a:avLst/>
          </a:prstGeom>
          <a:gradFill flip="none" rotWithShape="1">
            <a:gsLst>
              <a:gs pos="0">
                <a:srgbClr val="0AB6BA">
                  <a:tint val="66000"/>
                  <a:satMod val="160000"/>
                </a:srgbClr>
              </a:gs>
              <a:gs pos="50000">
                <a:srgbClr val="0AB6BA">
                  <a:tint val="44500"/>
                  <a:satMod val="160000"/>
                </a:srgbClr>
              </a:gs>
              <a:gs pos="100000">
                <a:srgbClr val="0AB6BA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40% обучающихся школ демонстрируют высокий уровень владения цифровыми навыками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502" y="3900341"/>
            <a:ext cx="2187243" cy="588623"/>
          </a:xfrm>
          <a:prstGeom prst="rect">
            <a:avLst/>
          </a:prstGeom>
          <a:gradFill flip="none" rotWithShape="1">
            <a:gsLst>
              <a:gs pos="0">
                <a:srgbClr val="0AB6BA">
                  <a:tint val="66000"/>
                  <a:satMod val="160000"/>
                </a:srgbClr>
              </a:gs>
              <a:gs pos="50000">
                <a:srgbClr val="0AB6BA">
                  <a:tint val="44500"/>
                  <a:satMod val="160000"/>
                </a:srgbClr>
              </a:gs>
              <a:gs pos="100000">
                <a:srgbClr val="0AB6BA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100% школ обеспечены доступом к сети Интернет со скоростью выше 10Мбит) 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 bwMode="auto">
          <a:xfrm>
            <a:off x="2411760" y="1693758"/>
            <a:ext cx="0" cy="2930220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dash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</p:cxnSp>
      <p:sp>
        <p:nvSpPr>
          <p:cNvPr id="24" name="TextBox 23"/>
          <p:cNvSpPr txBox="1"/>
          <p:nvPr/>
        </p:nvSpPr>
        <p:spPr>
          <a:xfrm>
            <a:off x="5682858" y="1923678"/>
            <a:ext cx="3479652" cy="588623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l"/>
            <a:r>
              <a:rPr lang="ru-RU" sz="1200" dirty="0">
                <a:solidFill>
                  <a:srgbClr val="FF0000"/>
                </a:solidFill>
              </a:rPr>
              <a:t>100% школ </a:t>
            </a:r>
            <a:r>
              <a:rPr lang="ru-RU" sz="1200" dirty="0"/>
              <a:t>обеспечены высокоскоростным подключением (свыше 10 Мбит) к сети Интернет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79123" y="2446533"/>
            <a:ext cx="3479652" cy="773289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l"/>
            <a:r>
              <a:rPr lang="ru-RU" sz="1200" dirty="0">
                <a:solidFill>
                  <a:srgbClr val="FF0000"/>
                </a:solidFill>
              </a:rPr>
              <a:t>В 25% школ </a:t>
            </a:r>
            <a:r>
              <a:rPr lang="ru-RU" sz="1200" dirty="0"/>
              <a:t>в процесс преподавания отдельных предметов интегрированы современные технологии виртуальной и дополненной реальности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95147" y="1410621"/>
            <a:ext cx="2835315" cy="46551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</a:rPr>
              <a:t>Целевые показатели в Астраханской области – 2024г.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09861" y="3651870"/>
            <a:ext cx="3479652" cy="588623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l"/>
            <a:r>
              <a:rPr lang="ru-RU" sz="1200" dirty="0">
                <a:solidFill>
                  <a:srgbClr val="FF0000"/>
                </a:solidFill>
              </a:rPr>
              <a:t>Более 45</a:t>
            </a:r>
            <a:r>
              <a:rPr lang="ru-RU" sz="1200" dirty="0"/>
              <a:t>% обучающихся школ демонстрируют высокий уровень владения цифровыми навыками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82858" y="4155926"/>
            <a:ext cx="3641670" cy="588623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l"/>
            <a:r>
              <a:rPr lang="ru-RU" sz="1200" dirty="0">
                <a:solidFill>
                  <a:srgbClr val="FF0000"/>
                </a:solidFill>
              </a:rPr>
              <a:t>100% школьных команд</a:t>
            </a:r>
            <a:r>
              <a:rPr lang="ru-RU" sz="1200" dirty="0"/>
              <a:t> педагогов прошли переподготовку по программе </a:t>
            </a:r>
            <a:r>
              <a:rPr lang="ru-RU" sz="1200" dirty="0" err="1"/>
              <a:t>цифровизации</a:t>
            </a:r>
            <a:r>
              <a:rPr lang="ru-RU" sz="1200" dirty="0"/>
              <a:t> школы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79123" y="3219822"/>
            <a:ext cx="3479652" cy="403957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l"/>
            <a:r>
              <a:rPr lang="ru-RU" sz="1200" dirty="0">
                <a:solidFill>
                  <a:srgbClr val="FF0000"/>
                </a:solidFill>
              </a:rPr>
              <a:t>100% школ </a:t>
            </a:r>
            <a:r>
              <a:rPr lang="ru-RU" sz="1200" dirty="0"/>
              <a:t>соответствуют стандарту «Цифровая школа»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 bwMode="auto">
          <a:xfrm>
            <a:off x="5652120" y="1795761"/>
            <a:ext cx="0" cy="2930220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dash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</p:cxnSp>
      <p:sp>
        <p:nvSpPr>
          <p:cNvPr id="21" name="TextBox 20"/>
          <p:cNvSpPr txBox="1"/>
          <p:nvPr/>
        </p:nvSpPr>
        <p:spPr>
          <a:xfrm>
            <a:off x="2496254" y="2031691"/>
            <a:ext cx="2211425" cy="5886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100% школ региона обеспечены подключением к сети Интернет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496254" y="2874227"/>
            <a:ext cx="2211425" cy="5886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В РШТ функционирует лаборатория виртуальной и дополненной реальности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492770" y="3639021"/>
            <a:ext cx="2211425" cy="11426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Опыт работы в цифровых средах:</a:t>
            </a:r>
          </a:p>
          <a:p>
            <a:pPr algn="just"/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Электронный дневник</a:t>
            </a:r>
          </a:p>
          <a:p>
            <a:pPr algn="just"/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Веб-альтернатива</a:t>
            </a:r>
          </a:p>
          <a:p>
            <a:pPr algn="just"/>
            <a:r>
              <a:rPr lang="ru-RU" sz="1200" dirty="0" err="1">
                <a:solidFill>
                  <a:srgbClr val="0365C0">
                    <a:lumMod val="50000"/>
                  </a:srgbClr>
                </a:solidFill>
              </a:rPr>
              <a:t>ГлобалЛаб</a:t>
            </a:r>
            <a:endParaRPr lang="ru-RU" sz="1200" dirty="0">
              <a:solidFill>
                <a:srgbClr val="0365C0">
                  <a:lumMod val="50000"/>
                </a:srgbClr>
              </a:solidFill>
            </a:endParaRPr>
          </a:p>
          <a:p>
            <a:pPr algn="just"/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Я-класс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324" y="1977685"/>
            <a:ext cx="805877" cy="68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021" y="2893045"/>
            <a:ext cx="813825" cy="56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885079"/>
            <a:ext cx="720080" cy="33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532" y="4276339"/>
            <a:ext cx="953580" cy="3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898" y="4666808"/>
            <a:ext cx="676222" cy="37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685525" y="1356868"/>
            <a:ext cx="2615556" cy="40395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Достижения в рамках проекта Астраханской области к 2018г.</a:t>
            </a:r>
          </a:p>
        </p:txBody>
      </p:sp>
    </p:spTree>
    <p:extLst>
      <p:ext uri="{BB962C8B-B14F-4D97-AF65-F5344CB8AC3E}">
        <p14:creationId xmlns:p14="http://schemas.microsoft.com/office/powerpoint/2010/main" val="164850315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ast_region_logo_new-03-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4" t="42041" r="21121" b="44147"/>
          <a:stretch/>
        </p:blipFill>
        <p:spPr bwMode="auto">
          <a:xfrm>
            <a:off x="0" y="141480"/>
            <a:ext cx="1905000" cy="45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1670" y="277148"/>
            <a:ext cx="7290810" cy="250068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defTabSz="171446">
              <a:defRPr/>
            </a:pPr>
            <a:r>
              <a:rPr lang="ru-RU" sz="1400" b="1" dirty="0">
                <a:solidFill>
                  <a:srgbClr val="393F94"/>
                </a:solidFill>
                <a:latin typeface="MullerBold" charset="0"/>
                <a:cs typeface="MullerBold" charset="0"/>
              </a:rPr>
              <a:t>МИНИСТЕРСТВО ОБРАЗОВАНИЯ И НАУКИ АСТРАХАНСКОЙ ОБЛАСТИ </a:t>
            </a: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4710495"/>
            <a:ext cx="9144000" cy="346489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26789" tIns="26789" rIns="26789" bIns="26789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cs typeface="Helvetica Light" charset="0"/>
            </a:endParaRPr>
          </a:p>
        </p:txBody>
      </p:sp>
      <p:pic>
        <p:nvPicPr>
          <p:cNvPr id="7" name="Picture 3" descr="C:\Users\Danil\Desktop\юбка - город на волнах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2969"/>
            <a:ext cx="9144000" cy="60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77634" y="843558"/>
            <a:ext cx="6372708" cy="43204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300" dirty="0"/>
              <a:t>Федеральный проект «Учитель будущего»</a:t>
            </a:r>
            <a:endParaRPr lang="ru-RU" sz="23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9532" y="1410621"/>
            <a:ext cx="1647183" cy="25006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</a:rPr>
              <a:t>Результат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779662"/>
            <a:ext cx="2699792" cy="542456"/>
          </a:xfrm>
          <a:prstGeom prst="rect">
            <a:avLst/>
          </a:prstGeom>
          <a:gradFill flip="none" rotWithShape="1">
            <a:gsLst>
              <a:gs pos="0">
                <a:srgbClr val="0AB6BA">
                  <a:tint val="66000"/>
                  <a:satMod val="160000"/>
                </a:srgbClr>
              </a:gs>
              <a:gs pos="50000">
                <a:srgbClr val="0AB6BA">
                  <a:tint val="44500"/>
                  <a:satMod val="160000"/>
                </a:srgbClr>
              </a:gs>
              <a:gs pos="100000">
                <a:srgbClr val="0AB6BA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100" dirty="0">
                <a:solidFill>
                  <a:srgbClr val="FF0000"/>
                </a:solidFill>
              </a:rPr>
              <a:t>50% учителей школ </a:t>
            </a:r>
            <a:r>
              <a:rPr lang="ru-RU" sz="1100" dirty="0">
                <a:solidFill>
                  <a:srgbClr val="0365C0">
                    <a:lumMod val="50000"/>
                  </a:srgbClr>
                </a:solidFill>
              </a:rPr>
              <a:t>вовлечены в национальную систему учительского роста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2403851"/>
            <a:ext cx="2699792" cy="711733"/>
          </a:xfrm>
          <a:prstGeom prst="rect">
            <a:avLst/>
          </a:prstGeom>
          <a:gradFill flip="none" rotWithShape="1">
            <a:gsLst>
              <a:gs pos="0">
                <a:srgbClr val="0AB6BA">
                  <a:tint val="66000"/>
                  <a:satMod val="160000"/>
                </a:srgbClr>
              </a:gs>
              <a:gs pos="50000">
                <a:srgbClr val="0AB6BA">
                  <a:tint val="44500"/>
                  <a:satMod val="160000"/>
                </a:srgbClr>
              </a:gs>
              <a:gs pos="100000">
                <a:srgbClr val="0AB6BA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100" dirty="0">
                <a:solidFill>
                  <a:srgbClr val="FF0000"/>
                </a:solidFill>
              </a:rPr>
              <a:t>В 100% субъектов </a:t>
            </a:r>
            <a:r>
              <a:rPr lang="ru-RU" sz="1100" dirty="0">
                <a:solidFill>
                  <a:srgbClr val="0365C0">
                    <a:lumMod val="50000"/>
                  </a:srgbClr>
                </a:solidFill>
              </a:rPr>
              <a:t>созданы Центры непрерывного развития </a:t>
            </a:r>
            <a:r>
              <a:rPr lang="ru-RU" sz="1100" dirty="0" err="1">
                <a:solidFill>
                  <a:srgbClr val="0365C0">
                    <a:lumMod val="50000"/>
                  </a:srgbClr>
                </a:solidFill>
              </a:rPr>
              <a:t>профмастерства</a:t>
            </a:r>
            <a:r>
              <a:rPr lang="ru-RU" sz="1100" dirty="0">
                <a:solidFill>
                  <a:srgbClr val="0365C0">
                    <a:lumMod val="50000"/>
                  </a:srgbClr>
                </a:solidFill>
              </a:rPr>
              <a:t> работников системы образования</a:t>
            </a:r>
            <a:r>
              <a:rPr lang="ru-RU" sz="1100" dirty="0">
                <a:solidFill>
                  <a:srgbClr val="FF0000"/>
                </a:solidFill>
              </a:rPr>
              <a:t> </a:t>
            </a:r>
            <a:endParaRPr lang="ru-RU" sz="1100" dirty="0">
              <a:solidFill>
                <a:srgbClr val="0365C0">
                  <a:lumMod val="50000"/>
                </a:srgb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69" y="3190944"/>
            <a:ext cx="2699792" cy="711733"/>
          </a:xfrm>
          <a:prstGeom prst="rect">
            <a:avLst/>
          </a:prstGeom>
          <a:gradFill flip="none" rotWithShape="1">
            <a:gsLst>
              <a:gs pos="0">
                <a:srgbClr val="0AB6BA">
                  <a:tint val="66000"/>
                  <a:satMod val="160000"/>
                </a:srgbClr>
              </a:gs>
              <a:gs pos="50000">
                <a:srgbClr val="0AB6BA">
                  <a:tint val="44500"/>
                  <a:satMod val="160000"/>
                </a:srgbClr>
              </a:gs>
              <a:gs pos="100000">
                <a:srgbClr val="0AB6BA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100" dirty="0">
                <a:solidFill>
                  <a:srgbClr val="FF0000"/>
                </a:solidFill>
              </a:rPr>
              <a:t>В 100% субъектов </a:t>
            </a:r>
            <a:r>
              <a:rPr lang="ru-RU" sz="1100" dirty="0">
                <a:solidFill>
                  <a:srgbClr val="0365C0">
                    <a:lumMod val="50000"/>
                  </a:srgbClr>
                </a:solidFill>
              </a:rPr>
              <a:t>созданы </a:t>
            </a:r>
            <a:r>
              <a:rPr lang="ru-RU" sz="1100" dirty="0" err="1">
                <a:solidFill>
                  <a:srgbClr val="0365C0">
                    <a:lumMod val="50000"/>
                  </a:srgbClr>
                </a:solidFill>
              </a:rPr>
              <a:t>аккредитационные</a:t>
            </a:r>
            <a:r>
              <a:rPr lang="ru-RU" sz="1100" dirty="0">
                <a:solidFill>
                  <a:srgbClr val="0365C0">
                    <a:lumMod val="50000"/>
                  </a:srgbClr>
                </a:solidFill>
              </a:rPr>
              <a:t> центры </a:t>
            </a:r>
            <a:r>
              <a:rPr lang="ru-RU" sz="1100" dirty="0" err="1">
                <a:solidFill>
                  <a:srgbClr val="0365C0">
                    <a:lumMod val="50000"/>
                  </a:srgbClr>
                </a:solidFill>
              </a:rPr>
              <a:t>профмастерства</a:t>
            </a:r>
            <a:r>
              <a:rPr lang="ru-RU" sz="1100" dirty="0">
                <a:solidFill>
                  <a:srgbClr val="0365C0">
                    <a:lumMod val="50000"/>
                  </a:srgbClr>
                </a:solidFill>
              </a:rPr>
              <a:t> работников системы образования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 bwMode="auto">
          <a:xfrm>
            <a:off x="6012160" y="1760823"/>
            <a:ext cx="0" cy="2930220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dash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</p:cxnSp>
      <p:sp>
        <p:nvSpPr>
          <p:cNvPr id="24" name="TextBox 23"/>
          <p:cNvSpPr txBox="1"/>
          <p:nvPr/>
        </p:nvSpPr>
        <p:spPr>
          <a:xfrm>
            <a:off x="6087903" y="2004688"/>
            <a:ext cx="3074607" cy="588623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l"/>
            <a:r>
              <a:rPr lang="ru-RU" sz="1200" dirty="0">
                <a:solidFill>
                  <a:srgbClr val="FF0000"/>
                </a:solidFill>
              </a:rPr>
              <a:t>50% учителей школ </a:t>
            </a:r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вовлечены в национальную систему учительского роста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84168" y="2685206"/>
            <a:ext cx="3074607" cy="588623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l"/>
            <a:r>
              <a:rPr lang="ru-RU" sz="1200" dirty="0">
                <a:solidFill>
                  <a:srgbClr val="FF0000"/>
                </a:solidFill>
              </a:rPr>
              <a:t>Создан центр </a:t>
            </a:r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непрерывного развития </a:t>
            </a:r>
            <a:r>
              <a:rPr lang="ru-RU" sz="1200" dirty="0" err="1">
                <a:solidFill>
                  <a:srgbClr val="0365C0">
                    <a:lumMod val="50000"/>
                  </a:srgbClr>
                </a:solidFill>
              </a:rPr>
              <a:t>профмастерства</a:t>
            </a:r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 работников системы образования</a:t>
            </a:r>
            <a:endParaRPr lang="ru-RU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6114906" y="1410622"/>
            <a:ext cx="2615556" cy="40395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Целевые показатели в Астраханской области – 2024г.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114906" y="3333278"/>
            <a:ext cx="3074607" cy="588623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l"/>
            <a:r>
              <a:rPr lang="ru-RU" sz="1200" dirty="0">
                <a:solidFill>
                  <a:srgbClr val="FF0000"/>
                </a:solidFill>
              </a:rPr>
              <a:t>Создан </a:t>
            </a:r>
            <a:r>
              <a:rPr lang="ru-RU" sz="1200" dirty="0" err="1">
                <a:solidFill>
                  <a:srgbClr val="FF0000"/>
                </a:solidFill>
              </a:rPr>
              <a:t>аккредитационный</a:t>
            </a:r>
            <a:r>
              <a:rPr lang="ru-RU" sz="1200" dirty="0">
                <a:solidFill>
                  <a:srgbClr val="FF0000"/>
                </a:solidFill>
              </a:rPr>
              <a:t> центр </a:t>
            </a:r>
            <a:r>
              <a:rPr lang="ru-RU" sz="1200" dirty="0" err="1">
                <a:solidFill>
                  <a:srgbClr val="0365C0">
                    <a:lumMod val="50000"/>
                  </a:srgbClr>
                </a:solidFill>
              </a:rPr>
              <a:t>профмастерства</a:t>
            </a:r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 работников системы образования</a:t>
            </a:r>
            <a:endParaRPr lang="ru-RU" sz="1200" dirty="0"/>
          </a:p>
        </p:txBody>
      </p:sp>
      <p:cxnSp>
        <p:nvCxnSpPr>
          <p:cNvPr id="16" name="Прямая соединительная линия 15"/>
          <p:cNvCxnSpPr/>
          <p:nvPr/>
        </p:nvCxnSpPr>
        <p:spPr bwMode="auto">
          <a:xfrm>
            <a:off x="2771800" y="1734657"/>
            <a:ext cx="0" cy="2930220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dash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</p:cxnSp>
      <p:sp>
        <p:nvSpPr>
          <p:cNvPr id="23" name="TextBox 22"/>
          <p:cNvSpPr txBox="1"/>
          <p:nvPr/>
        </p:nvSpPr>
        <p:spPr>
          <a:xfrm>
            <a:off x="0" y="3994996"/>
            <a:ext cx="2699792" cy="881010"/>
          </a:xfrm>
          <a:prstGeom prst="rect">
            <a:avLst/>
          </a:prstGeom>
          <a:gradFill flip="none" rotWithShape="1">
            <a:gsLst>
              <a:gs pos="0">
                <a:srgbClr val="0AB6BA">
                  <a:tint val="66000"/>
                  <a:satMod val="160000"/>
                </a:srgbClr>
              </a:gs>
              <a:gs pos="50000">
                <a:srgbClr val="0AB6BA">
                  <a:tint val="44500"/>
                  <a:satMod val="160000"/>
                </a:srgbClr>
              </a:gs>
              <a:gs pos="100000">
                <a:srgbClr val="0AB6BA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100" dirty="0">
                <a:solidFill>
                  <a:srgbClr val="FF0000"/>
                </a:solidFill>
              </a:rPr>
              <a:t>800 тыс. педагогов </a:t>
            </a:r>
            <a:r>
              <a:rPr lang="ru-RU" sz="1100" dirty="0">
                <a:solidFill>
                  <a:srgbClr val="0365C0">
                    <a:lumMod val="50000"/>
                  </a:srgbClr>
                </a:solidFill>
              </a:rPr>
              <a:t>повысили уровень </a:t>
            </a:r>
            <a:r>
              <a:rPr lang="ru-RU" sz="1100" dirty="0" err="1">
                <a:solidFill>
                  <a:srgbClr val="0365C0">
                    <a:lumMod val="50000"/>
                  </a:srgbClr>
                </a:solidFill>
              </a:rPr>
              <a:t>профмастерства</a:t>
            </a:r>
            <a:r>
              <a:rPr lang="ru-RU" sz="1100" dirty="0">
                <a:solidFill>
                  <a:srgbClr val="0365C0">
                    <a:lumMod val="50000"/>
                  </a:srgbClr>
                </a:solidFill>
              </a:rPr>
              <a:t> по работе в условиях безопасной, личностно-ориентированной цифровой </a:t>
            </a:r>
            <a:r>
              <a:rPr lang="ru-RU" sz="1100" dirty="0" err="1" smtClean="0">
                <a:solidFill>
                  <a:srgbClr val="0365C0">
                    <a:lumMod val="50000"/>
                  </a:srgbClr>
                </a:solidFill>
              </a:rPr>
              <a:t>образоват</a:t>
            </a:r>
            <a:r>
              <a:rPr lang="ru-RU" sz="1100" dirty="0" smtClean="0">
                <a:solidFill>
                  <a:srgbClr val="0365C0">
                    <a:lumMod val="50000"/>
                  </a:srgbClr>
                </a:solidFill>
              </a:rPr>
              <a:t>. </a:t>
            </a:r>
            <a:r>
              <a:rPr lang="ru-RU" sz="1100" dirty="0">
                <a:solidFill>
                  <a:srgbClr val="0365C0">
                    <a:lumMod val="50000"/>
                  </a:srgbClr>
                </a:solidFill>
              </a:rPr>
              <a:t>среды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57165" y="3949992"/>
            <a:ext cx="3074607" cy="403957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l"/>
            <a:r>
              <a:rPr lang="ru-RU" sz="1200" dirty="0">
                <a:solidFill>
                  <a:srgbClr val="FF0000"/>
                </a:solidFill>
              </a:rPr>
              <a:t>Создан центр технологической поддержки </a:t>
            </a:r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учителей на базе </a:t>
            </a:r>
            <a:r>
              <a:rPr lang="ru-RU" sz="1200" dirty="0" err="1">
                <a:solidFill>
                  <a:srgbClr val="0365C0">
                    <a:lumMod val="50000"/>
                  </a:srgbClr>
                </a:solidFill>
              </a:rPr>
              <a:t>Кванториума</a:t>
            </a:r>
            <a:endParaRPr lang="ru-RU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2982558" y="1356868"/>
            <a:ext cx="2615556" cy="40395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Достижения в рамках проекта Астраханской области к 2018г.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50918"/>
            <a:ext cx="1284928" cy="1284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07804" y="2220711"/>
            <a:ext cx="2052228" cy="1419620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r>
              <a:rPr lang="ru-RU" sz="1500" dirty="0"/>
              <a:t>60% педагогов региона аттестованы по стандартизированной модели оценки компетенций</a:t>
            </a:r>
          </a:p>
        </p:txBody>
      </p:sp>
    </p:spTree>
    <p:extLst>
      <p:ext uri="{BB962C8B-B14F-4D97-AF65-F5344CB8AC3E}">
        <p14:creationId xmlns:p14="http://schemas.microsoft.com/office/powerpoint/2010/main" val="419041301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60" y="1503927"/>
            <a:ext cx="86409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ast_region_logo_new-03-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4" t="42041" r="21121" b="44147"/>
          <a:stretch/>
        </p:blipFill>
        <p:spPr bwMode="auto">
          <a:xfrm>
            <a:off x="0" y="141480"/>
            <a:ext cx="1905000" cy="45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1670" y="277148"/>
            <a:ext cx="7290810" cy="250068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defTabSz="171446">
              <a:defRPr/>
            </a:pPr>
            <a:r>
              <a:rPr lang="ru-RU" sz="1400" b="1" dirty="0">
                <a:solidFill>
                  <a:srgbClr val="393F94"/>
                </a:solidFill>
                <a:latin typeface="MullerBold" charset="0"/>
                <a:cs typeface="MullerBold" charset="0"/>
              </a:rPr>
              <a:t>МИНИСТЕРСТВО ОБРАЗОВАНИЯ И НАУКИ АСТРАХАНСКОЙ ОБЛАСТИ </a:t>
            </a: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4587974"/>
            <a:ext cx="9131772" cy="439849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26789" tIns="26789" rIns="26789" bIns="26789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cs typeface="Helvetica Light" charset="0"/>
            </a:endParaRPr>
          </a:p>
        </p:txBody>
      </p:sp>
      <p:pic>
        <p:nvPicPr>
          <p:cNvPr id="7" name="Picture 3" descr="C:\Users\Danil\Desktop\юбка - город на волнах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0" y="4563507"/>
            <a:ext cx="9144000" cy="60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19240" y="843558"/>
            <a:ext cx="7225169" cy="43204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300" dirty="0"/>
              <a:t>Федеральный проект «Молодые профессионалы» </a:t>
            </a:r>
            <a:endParaRPr lang="ru-RU" sz="23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9532" y="1410621"/>
            <a:ext cx="1647183" cy="25006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</a:rPr>
              <a:t>Результат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502" y="1815666"/>
            <a:ext cx="2295255" cy="373179"/>
          </a:xfrm>
          <a:prstGeom prst="rect">
            <a:avLst/>
          </a:prstGeom>
          <a:gradFill flip="none" rotWithShape="1">
            <a:gsLst>
              <a:gs pos="0">
                <a:srgbClr val="0AB6BA">
                  <a:tint val="66000"/>
                  <a:satMod val="160000"/>
                </a:srgbClr>
              </a:gs>
              <a:gs pos="50000">
                <a:srgbClr val="0AB6BA">
                  <a:tint val="44500"/>
                  <a:satMod val="160000"/>
                </a:srgbClr>
              </a:gs>
              <a:gs pos="100000">
                <a:srgbClr val="0AB6BA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100" dirty="0">
                <a:solidFill>
                  <a:srgbClr val="0365C0">
                    <a:lumMod val="50000"/>
                  </a:srgbClr>
                </a:solidFill>
              </a:rPr>
              <a:t>Создано</a:t>
            </a:r>
            <a:r>
              <a:rPr lang="ru-RU" sz="1100" dirty="0">
                <a:solidFill>
                  <a:srgbClr val="FF0000"/>
                </a:solidFill>
              </a:rPr>
              <a:t> 100 Центров </a:t>
            </a:r>
            <a:r>
              <a:rPr lang="ru-RU" sz="1100" dirty="0">
                <a:solidFill>
                  <a:srgbClr val="0365C0">
                    <a:lumMod val="50000"/>
                  </a:srgbClr>
                </a:solidFill>
              </a:rPr>
              <a:t>опережающей подготовки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502" y="2247714"/>
            <a:ext cx="2295255" cy="542456"/>
          </a:xfrm>
          <a:prstGeom prst="rect">
            <a:avLst/>
          </a:prstGeom>
          <a:gradFill flip="none" rotWithShape="1">
            <a:gsLst>
              <a:gs pos="0">
                <a:srgbClr val="0AB6BA">
                  <a:tint val="66000"/>
                  <a:satMod val="160000"/>
                </a:srgbClr>
              </a:gs>
              <a:gs pos="50000">
                <a:srgbClr val="0AB6BA">
                  <a:tint val="44500"/>
                  <a:satMod val="160000"/>
                </a:srgbClr>
              </a:gs>
              <a:gs pos="100000">
                <a:srgbClr val="0AB6BA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100" dirty="0">
                <a:solidFill>
                  <a:srgbClr val="FF0000"/>
                </a:solidFill>
              </a:rPr>
              <a:t>80 тыс. выпускников </a:t>
            </a:r>
            <a:r>
              <a:rPr lang="ru-RU" sz="1100" dirty="0">
                <a:solidFill>
                  <a:srgbClr val="0365C0">
                    <a:lumMod val="50000"/>
                  </a:srgbClr>
                </a:solidFill>
              </a:rPr>
              <a:t>системы СПО соответствуют стандартам </a:t>
            </a:r>
            <a:r>
              <a:rPr lang="ru-RU" sz="1100" dirty="0" err="1">
                <a:solidFill>
                  <a:srgbClr val="0365C0">
                    <a:lumMod val="50000"/>
                  </a:srgbClr>
                </a:solidFill>
              </a:rPr>
              <a:t>Ворлдскиллс</a:t>
            </a:r>
            <a:r>
              <a:rPr lang="ru-RU" sz="1100" dirty="0">
                <a:solidFill>
                  <a:srgbClr val="0365C0">
                    <a:lumMod val="50000"/>
                  </a:srgbClr>
                </a:solidFill>
              </a:rPr>
              <a:t> Россия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071" y="2841780"/>
            <a:ext cx="2295255" cy="542456"/>
          </a:xfrm>
          <a:prstGeom prst="rect">
            <a:avLst/>
          </a:prstGeom>
          <a:gradFill flip="none" rotWithShape="1">
            <a:gsLst>
              <a:gs pos="0">
                <a:srgbClr val="0AB6BA">
                  <a:tint val="66000"/>
                  <a:satMod val="160000"/>
                </a:srgbClr>
              </a:gs>
              <a:gs pos="50000">
                <a:srgbClr val="0AB6BA">
                  <a:tint val="44500"/>
                  <a:satMod val="160000"/>
                </a:srgbClr>
              </a:gs>
              <a:gs pos="100000">
                <a:srgbClr val="0AB6BA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100" dirty="0">
                <a:solidFill>
                  <a:srgbClr val="FF0000"/>
                </a:solidFill>
              </a:rPr>
              <a:t>75% выпускников </a:t>
            </a:r>
            <a:r>
              <a:rPr lang="ru-RU" sz="1100" dirty="0">
                <a:solidFill>
                  <a:srgbClr val="0365C0">
                    <a:lumMod val="50000"/>
                  </a:srgbClr>
                </a:solidFill>
              </a:rPr>
              <a:t>системы СПО трудоустраиваются в течение года после завершения обучения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 bwMode="auto">
          <a:xfrm>
            <a:off x="6003159" y="1760823"/>
            <a:ext cx="0" cy="2930220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dash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</p:cxnSp>
      <p:sp>
        <p:nvSpPr>
          <p:cNvPr id="24" name="TextBox 23"/>
          <p:cNvSpPr txBox="1"/>
          <p:nvPr/>
        </p:nvSpPr>
        <p:spPr>
          <a:xfrm>
            <a:off x="6087903" y="2004688"/>
            <a:ext cx="3074607" cy="403957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l"/>
            <a:r>
              <a:rPr lang="ru-RU" sz="1200" dirty="0">
                <a:solidFill>
                  <a:srgbClr val="FF0000"/>
                </a:solidFill>
              </a:rPr>
              <a:t>Создан центр </a:t>
            </a:r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опережающей подготовки СПО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84168" y="2409733"/>
            <a:ext cx="3074607" cy="588623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l"/>
            <a:r>
              <a:rPr lang="ru-RU" sz="1200" dirty="0">
                <a:solidFill>
                  <a:srgbClr val="FF0000"/>
                </a:solidFill>
              </a:rPr>
              <a:t>10% </a:t>
            </a:r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выпускников системы СПО соответствует стандартам </a:t>
            </a:r>
            <a:r>
              <a:rPr lang="ru-RU" sz="1200" dirty="0" err="1">
                <a:solidFill>
                  <a:srgbClr val="0365C0">
                    <a:lumMod val="50000"/>
                  </a:srgbClr>
                </a:solidFill>
              </a:rPr>
              <a:t>Ворлдскиллс</a:t>
            </a:r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 Россия</a:t>
            </a:r>
            <a:endParaRPr lang="ru-RU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6114906" y="1410622"/>
            <a:ext cx="2615556" cy="40395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Целевые показатели в Астраханской области – 2024г.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125469" y="2998355"/>
            <a:ext cx="3074607" cy="588623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l"/>
            <a:r>
              <a:rPr lang="ru-RU" sz="1200" dirty="0">
                <a:solidFill>
                  <a:srgbClr val="FF0000"/>
                </a:solidFill>
              </a:rPr>
              <a:t>75% выпускников </a:t>
            </a:r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системы СПО трудоустраиваются в течение года после завершения обучения</a:t>
            </a:r>
            <a:endParaRPr lang="ru-RU" sz="1200" dirty="0"/>
          </a:p>
        </p:txBody>
      </p:sp>
      <p:cxnSp>
        <p:nvCxnSpPr>
          <p:cNvPr id="16" name="Прямая соединительная линия 15"/>
          <p:cNvCxnSpPr/>
          <p:nvPr/>
        </p:nvCxnSpPr>
        <p:spPr bwMode="auto">
          <a:xfrm>
            <a:off x="2519772" y="1734657"/>
            <a:ext cx="0" cy="2930220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dash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</p:cxnSp>
      <p:sp>
        <p:nvSpPr>
          <p:cNvPr id="23" name="TextBox 22"/>
          <p:cNvSpPr txBox="1"/>
          <p:nvPr/>
        </p:nvSpPr>
        <p:spPr>
          <a:xfrm>
            <a:off x="89502" y="3435847"/>
            <a:ext cx="2295255" cy="711733"/>
          </a:xfrm>
          <a:prstGeom prst="rect">
            <a:avLst/>
          </a:prstGeom>
          <a:gradFill flip="none" rotWithShape="1">
            <a:gsLst>
              <a:gs pos="0">
                <a:srgbClr val="0AB6BA">
                  <a:tint val="66000"/>
                  <a:satMod val="160000"/>
                </a:srgbClr>
              </a:gs>
              <a:gs pos="50000">
                <a:srgbClr val="0AB6BA">
                  <a:tint val="44500"/>
                  <a:satMod val="160000"/>
                </a:srgbClr>
              </a:gs>
              <a:gs pos="100000">
                <a:srgbClr val="0AB6BA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100" dirty="0">
                <a:solidFill>
                  <a:srgbClr val="FF0000"/>
                </a:solidFill>
              </a:rPr>
              <a:t>5 тыс. лабораторий </a:t>
            </a:r>
            <a:r>
              <a:rPr lang="ru-RU" sz="1100" dirty="0">
                <a:solidFill>
                  <a:srgbClr val="0365C0">
                    <a:lumMod val="50000"/>
                  </a:srgbClr>
                </a:solidFill>
              </a:rPr>
              <a:t>в системе СПО оснащены по мировым стандартам подготовки профессионалов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57165" y="3597865"/>
            <a:ext cx="3074607" cy="588623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l"/>
            <a:r>
              <a:rPr lang="ru-RU" sz="1200" dirty="0">
                <a:solidFill>
                  <a:srgbClr val="FF0000"/>
                </a:solidFill>
              </a:rPr>
              <a:t>Создано не менее 20 лабораторий </a:t>
            </a:r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в системе СПО оснащены по мировым стандартам подготовки профессионалов</a:t>
            </a:r>
            <a:endParaRPr lang="ru-RU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95976" y="4033599"/>
            <a:ext cx="2295255" cy="542456"/>
          </a:xfrm>
          <a:prstGeom prst="rect">
            <a:avLst/>
          </a:prstGeom>
          <a:gradFill flip="none" rotWithShape="1">
            <a:gsLst>
              <a:gs pos="0">
                <a:srgbClr val="0AB6BA">
                  <a:tint val="66000"/>
                  <a:satMod val="160000"/>
                </a:srgbClr>
              </a:gs>
              <a:gs pos="50000">
                <a:srgbClr val="0AB6BA">
                  <a:tint val="44500"/>
                  <a:satMod val="160000"/>
                </a:srgbClr>
              </a:gs>
              <a:gs pos="100000">
                <a:srgbClr val="0AB6BA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100" dirty="0">
                <a:solidFill>
                  <a:srgbClr val="FF0000"/>
                </a:solidFill>
              </a:rPr>
              <a:t>50% организаций СПО </a:t>
            </a:r>
            <a:r>
              <a:rPr lang="ru-RU" sz="1100" dirty="0">
                <a:solidFill>
                  <a:srgbClr val="0365C0">
                    <a:lumMod val="50000"/>
                  </a:srgbClr>
                </a:solidFill>
              </a:rPr>
              <a:t>проводят ГИА, в том числе по форме демонстрационного экзамена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57165" y="4232170"/>
            <a:ext cx="3074607" cy="403957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l"/>
            <a:r>
              <a:rPr lang="ru-RU" sz="1200" dirty="0">
                <a:solidFill>
                  <a:srgbClr val="FF0000"/>
                </a:solidFill>
              </a:rPr>
              <a:t>10 организаций СПО </a:t>
            </a:r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проводят ГИА по формату демонстрационного экзамена</a:t>
            </a:r>
            <a:endParaRPr lang="ru-RU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2982558" y="1356868"/>
            <a:ext cx="2615556" cy="40395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Достижения в рамках проекта Астраханской области к 2018г.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00781" y="1950682"/>
            <a:ext cx="3159351" cy="403957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marL="171446" indent="-171446" algn="l">
              <a:buFont typeface="Wingdings" panose="05000000000000000000" pitchFamily="2" charset="2"/>
              <a:buChar char="Ø"/>
            </a:pPr>
            <a:r>
              <a:rPr lang="ru-RU" sz="1200" dirty="0"/>
              <a:t>С 2016 года АО присоединилась к движению «Молодые профессионалы»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519772" y="2565110"/>
            <a:ext cx="3159351" cy="588623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marL="171446" indent="-171446" algn="l">
              <a:buFont typeface="Wingdings" panose="05000000000000000000" pitchFamily="2" charset="2"/>
              <a:buChar char="Ø"/>
            </a:pPr>
            <a:r>
              <a:rPr lang="ru-RU" sz="1200" dirty="0"/>
              <a:t>2 региональных чемпионата : </a:t>
            </a:r>
          </a:p>
          <a:p>
            <a:pPr algn="l"/>
            <a:r>
              <a:rPr lang="ru-RU" sz="1200" dirty="0"/>
              <a:t>17 компетенций, 250 участников, </a:t>
            </a:r>
          </a:p>
          <a:p>
            <a:pPr algn="l"/>
            <a:r>
              <a:rPr lang="ru-RU" sz="1200" dirty="0"/>
              <a:t>11 регионов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28103" y="3343992"/>
            <a:ext cx="3159351" cy="403957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marL="171446" indent="-171446" algn="l">
              <a:buFont typeface="Wingdings" panose="05000000000000000000" pitchFamily="2" charset="2"/>
              <a:buChar char="Ø"/>
            </a:pPr>
            <a:r>
              <a:rPr lang="ru-RU" sz="1200" dirty="0"/>
              <a:t>2018 год – пилотный запуск проекта по демонстрационному экзамену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528103" y="3822308"/>
            <a:ext cx="3159351" cy="403957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marL="171446" indent="-171446" algn="l">
              <a:buFont typeface="Wingdings" panose="05000000000000000000" pitchFamily="2" charset="2"/>
              <a:buChar char="Ø"/>
            </a:pPr>
            <a:r>
              <a:rPr lang="ru-RU" sz="1200" dirty="0"/>
              <a:t>1 Специализированный центр компетенций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349" y="2485875"/>
            <a:ext cx="932269" cy="62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683" y="3597865"/>
            <a:ext cx="882934" cy="58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071" y="4313259"/>
            <a:ext cx="781832" cy="60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2528103" y="4350995"/>
            <a:ext cx="3159351" cy="403957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marL="171446" indent="-171446" algn="l">
              <a:buFont typeface="Wingdings" panose="05000000000000000000" pitchFamily="2" charset="2"/>
              <a:buChar char="Ø"/>
            </a:pPr>
            <a:r>
              <a:rPr lang="ru-RU" sz="1200" dirty="0"/>
              <a:t>72% выпускников трудоустраиваются</a:t>
            </a:r>
          </a:p>
          <a:p>
            <a:pPr algn="l"/>
            <a:r>
              <a:rPr lang="ru-RU" sz="1200" dirty="0"/>
              <a:t>в течение 1 года после выпуска</a:t>
            </a:r>
          </a:p>
        </p:txBody>
      </p:sp>
    </p:spTree>
    <p:extLst>
      <p:ext uri="{BB962C8B-B14F-4D97-AF65-F5344CB8AC3E}">
        <p14:creationId xmlns:p14="http://schemas.microsoft.com/office/powerpoint/2010/main" val="144361994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ast_region_logo_new-03-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4" t="42041" r="21121" b="44147"/>
          <a:stretch/>
        </p:blipFill>
        <p:spPr bwMode="auto">
          <a:xfrm>
            <a:off x="0" y="141480"/>
            <a:ext cx="1905000" cy="45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1670" y="277148"/>
            <a:ext cx="7290810" cy="250068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defTabSz="171446">
              <a:defRPr/>
            </a:pPr>
            <a:r>
              <a:rPr lang="ru-RU" sz="1400" b="1" dirty="0">
                <a:solidFill>
                  <a:srgbClr val="393F94"/>
                </a:solidFill>
                <a:latin typeface="MullerBold" charset="0"/>
                <a:cs typeface="MullerBold" charset="0"/>
              </a:rPr>
              <a:t>МИНИСТЕРСТВО ОБРАЗОВАНИЯ И НАУКИ АСТРАХАНСКОЙ ОБЛАСТИ </a:t>
            </a: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4587974"/>
            <a:ext cx="9144000" cy="46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26789" tIns="26789" rIns="26789" bIns="26789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cs typeface="Helvetica Light" charset="0"/>
            </a:endParaRPr>
          </a:p>
        </p:txBody>
      </p:sp>
      <p:pic>
        <p:nvPicPr>
          <p:cNvPr id="7" name="Picture 3" descr="C:\Users\Danil\Desktop\юбка - город на волнах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63507"/>
            <a:ext cx="9144000" cy="60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88613" y="816555"/>
            <a:ext cx="6831759" cy="43204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300" dirty="0"/>
              <a:t>Федеральный проект «Социальная активность»</a:t>
            </a:r>
            <a:endParaRPr lang="ru-RU" sz="23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9532" y="1410621"/>
            <a:ext cx="1647183" cy="25006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</a:rPr>
              <a:t>Результат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1181" y="2340742"/>
            <a:ext cx="2295255" cy="588623"/>
          </a:xfrm>
          <a:prstGeom prst="rect">
            <a:avLst/>
          </a:prstGeom>
          <a:gradFill flip="none" rotWithShape="1">
            <a:gsLst>
              <a:gs pos="0">
                <a:srgbClr val="0AB6BA">
                  <a:tint val="66000"/>
                  <a:satMod val="160000"/>
                </a:srgbClr>
              </a:gs>
              <a:gs pos="50000">
                <a:srgbClr val="0AB6BA">
                  <a:tint val="44500"/>
                  <a:satMod val="160000"/>
                </a:srgbClr>
              </a:gs>
              <a:gs pos="100000">
                <a:srgbClr val="0AB6BA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200" dirty="0">
                <a:solidFill>
                  <a:srgbClr val="FF0000"/>
                </a:solidFill>
              </a:rPr>
              <a:t>В каждом субъекте </a:t>
            </a:r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внедрена целевая модель развития наставничества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6505" y="3237572"/>
            <a:ext cx="2295255" cy="773289"/>
          </a:xfrm>
          <a:prstGeom prst="rect">
            <a:avLst/>
          </a:prstGeom>
          <a:gradFill flip="none" rotWithShape="1">
            <a:gsLst>
              <a:gs pos="0">
                <a:srgbClr val="0AB6BA">
                  <a:tint val="66000"/>
                  <a:satMod val="160000"/>
                </a:srgbClr>
              </a:gs>
              <a:gs pos="50000">
                <a:srgbClr val="0AB6BA">
                  <a:tint val="44500"/>
                  <a:satMod val="160000"/>
                </a:srgbClr>
              </a:gs>
              <a:gs pos="100000">
                <a:srgbClr val="0AB6BA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200" dirty="0">
                <a:solidFill>
                  <a:srgbClr val="FF0000"/>
                </a:solidFill>
              </a:rPr>
              <a:t>В 60% образовательных организаций </a:t>
            </a:r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(за исключением ДОО) созданы отряды поддержки добровольчества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 bwMode="auto">
          <a:xfrm>
            <a:off x="6003159" y="1760823"/>
            <a:ext cx="0" cy="2930220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dash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</p:cxnSp>
      <p:sp>
        <p:nvSpPr>
          <p:cNvPr id="24" name="TextBox 23"/>
          <p:cNvSpPr txBox="1"/>
          <p:nvPr/>
        </p:nvSpPr>
        <p:spPr>
          <a:xfrm>
            <a:off x="6114906" y="2658137"/>
            <a:ext cx="3074607" cy="465512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l"/>
            <a:r>
              <a:rPr lang="ru-RU" sz="1400" dirty="0">
                <a:solidFill>
                  <a:srgbClr val="FF0000"/>
                </a:solidFill>
              </a:rPr>
              <a:t>В регионе </a:t>
            </a:r>
            <a:r>
              <a:rPr lang="ru-RU" sz="1400" dirty="0">
                <a:solidFill>
                  <a:srgbClr val="0365C0">
                    <a:lumMod val="50000"/>
                  </a:srgbClr>
                </a:solidFill>
              </a:rPr>
              <a:t>внедрена целевая модель развития наставничества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89891" y="3303119"/>
            <a:ext cx="3074607" cy="896399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l"/>
            <a:r>
              <a:rPr lang="ru-RU" sz="1400" dirty="0">
                <a:solidFill>
                  <a:srgbClr val="FF0000"/>
                </a:solidFill>
              </a:rPr>
              <a:t>В 200 образовательных организациях </a:t>
            </a:r>
            <a:r>
              <a:rPr lang="ru-RU" sz="1400" dirty="0">
                <a:solidFill>
                  <a:srgbClr val="0365C0">
                    <a:lumMod val="50000"/>
                  </a:srgbClr>
                </a:solidFill>
              </a:rPr>
              <a:t>созданы и функционируют отряды поддержки добровольчества</a:t>
            </a:r>
            <a:endParaRPr lang="ru-RU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6114906" y="1410622"/>
            <a:ext cx="2615556" cy="40395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Целевые показатели в Астраханской области – 2024г.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 bwMode="auto">
          <a:xfrm>
            <a:off x="2519772" y="1734657"/>
            <a:ext cx="0" cy="2930220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dash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</p:cxnSp>
      <p:sp>
        <p:nvSpPr>
          <p:cNvPr id="23" name="TextBox 22"/>
          <p:cNvSpPr txBox="1"/>
          <p:nvPr/>
        </p:nvSpPr>
        <p:spPr>
          <a:xfrm>
            <a:off x="2982558" y="1356868"/>
            <a:ext cx="2615556" cy="40395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Достижения в рамках проекта Астраханской области к 2018г.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961" y="1851804"/>
            <a:ext cx="1646352" cy="161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89147" y="3465791"/>
            <a:ext cx="3278166" cy="1327286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marL="214308" indent="-214308" algn="l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В АО с 2016 года</a:t>
            </a:r>
          </a:p>
          <a:p>
            <a:pPr marL="214308" indent="-214308" algn="l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37 школ</a:t>
            </a:r>
          </a:p>
          <a:p>
            <a:pPr marL="214308" indent="-214308" algn="l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Ключевое направление - развитие </a:t>
            </a:r>
            <a:r>
              <a:rPr lang="ru-RU" sz="1400" dirty="0" err="1">
                <a:solidFill>
                  <a:schemeClr val="accent1">
                    <a:lumMod val="50000"/>
                  </a:schemeClr>
                </a:solidFill>
              </a:rPr>
              <a:t>волонтерства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214308" indent="-214308" algn="l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112 волонтерских организаций в системе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402362696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ast_region_logo_new-03-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4" t="42041" r="21121" b="44147"/>
          <a:stretch/>
        </p:blipFill>
        <p:spPr bwMode="auto">
          <a:xfrm>
            <a:off x="0" y="141480"/>
            <a:ext cx="1905000" cy="45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1670" y="277148"/>
            <a:ext cx="7290810" cy="250068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defTabSz="171446">
              <a:defRPr/>
            </a:pPr>
            <a:r>
              <a:rPr lang="ru-RU" sz="1400" b="1" dirty="0">
                <a:solidFill>
                  <a:srgbClr val="393F94"/>
                </a:solidFill>
                <a:latin typeface="MullerBold" charset="0"/>
                <a:cs typeface="MullerBold" charset="0"/>
              </a:rPr>
              <a:t>МИНИСТЕРСТВО ОБРАЗОВАНИЯ И НАУКИ АСТРАХАНСКОЙ ОБЛАСТИ </a:t>
            </a: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4587974"/>
            <a:ext cx="9144000" cy="46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26789" tIns="26789" rIns="26789" bIns="26789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cs typeface="Helvetica Light" charset="0"/>
            </a:endParaRPr>
          </a:p>
        </p:txBody>
      </p:sp>
      <p:pic>
        <p:nvPicPr>
          <p:cNvPr id="7" name="Picture 3" descr="C:\Users\Danil\Desktop\юбка - город на волнах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40" y="4563507"/>
            <a:ext cx="9144000" cy="60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45587" y="843558"/>
            <a:ext cx="7454695" cy="43204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000" dirty="0"/>
              <a:t>Федеральный проект «Новые возможности для каждого»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9532" y="1410621"/>
            <a:ext cx="1647183" cy="25006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</a:rPr>
              <a:t>Результат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172" y="1995686"/>
            <a:ext cx="2295255" cy="1327286"/>
          </a:xfrm>
          <a:prstGeom prst="rect">
            <a:avLst/>
          </a:prstGeom>
          <a:gradFill flip="none" rotWithShape="1">
            <a:gsLst>
              <a:gs pos="0">
                <a:srgbClr val="0AB6BA">
                  <a:tint val="66000"/>
                  <a:satMod val="160000"/>
                </a:srgbClr>
              </a:gs>
              <a:gs pos="50000">
                <a:srgbClr val="0AB6BA">
                  <a:tint val="44500"/>
                  <a:satMod val="160000"/>
                </a:srgbClr>
              </a:gs>
              <a:gs pos="100000">
                <a:srgbClr val="0AB6BA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200" dirty="0">
                <a:solidFill>
                  <a:srgbClr val="FF0000"/>
                </a:solidFill>
              </a:rPr>
              <a:t>40% работающих граждан </a:t>
            </a:r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в возрасте старше 25 лет прошли обучение по программам непрерывного обновления </a:t>
            </a:r>
            <a:r>
              <a:rPr lang="ru-RU" sz="1200" dirty="0" err="1">
                <a:solidFill>
                  <a:srgbClr val="0365C0">
                    <a:lumMod val="50000"/>
                  </a:srgbClr>
                </a:solidFill>
              </a:rPr>
              <a:t>проф</a:t>
            </a:r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 знаний и приобретения новых компетенций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700" y="3578904"/>
            <a:ext cx="2295255" cy="957955"/>
          </a:xfrm>
          <a:prstGeom prst="rect">
            <a:avLst/>
          </a:prstGeom>
          <a:gradFill flip="none" rotWithShape="1">
            <a:gsLst>
              <a:gs pos="0">
                <a:srgbClr val="0AB6BA">
                  <a:tint val="66000"/>
                  <a:satMod val="160000"/>
                </a:srgbClr>
              </a:gs>
              <a:gs pos="50000">
                <a:srgbClr val="0AB6BA">
                  <a:tint val="44500"/>
                  <a:satMod val="160000"/>
                </a:srgbClr>
              </a:gs>
              <a:gs pos="100000">
                <a:srgbClr val="0AB6BA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200" dirty="0">
                <a:solidFill>
                  <a:srgbClr val="FF0000"/>
                </a:solidFill>
              </a:rPr>
              <a:t>Создано 150 центров </a:t>
            </a:r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опережающего дополнительного профессионального образования взрослых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 bwMode="auto">
          <a:xfrm>
            <a:off x="6003159" y="1760823"/>
            <a:ext cx="0" cy="2930220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dash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</p:cxnSp>
      <p:sp>
        <p:nvSpPr>
          <p:cNvPr id="24" name="TextBox 23"/>
          <p:cNvSpPr txBox="1"/>
          <p:nvPr/>
        </p:nvSpPr>
        <p:spPr>
          <a:xfrm>
            <a:off x="6114906" y="2274718"/>
            <a:ext cx="3074607" cy="896399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l"/>
            <a:r>
              <a:rPr lang="ru-RU" sz="1400" dirty="0">
                <a:solidFill>
                  <a:srgbClr val="FF0000"/>
                </a:solidFill>
              </a:rPr>
              <a:t>В регионе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создан центр опережающего дополнительного профессионального образования взрослых </a:t>
            </a:r>
            <a:endParaRPr lang="ru-RU" sz="1400" dirty="0">
              <a:solidFill>
                <a:srgbClr val="0365C0">
                  <a:lumMod val="50000"/>
                </a:srgb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89891" y="3303118"/>
            <a:ext cx="3074607" cy="1327286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400" dirty="0">
                <a:solidFill>
                  <a:srgbClr val="FF0000"/>
                </a:solidFill>
              </a:rPr>
              <a:t>40% работающих граждан </a:t>
            </a:r>
            <a:r>
              <a:rPr lang="ru-RU" sz="1400" dirty="0">
                <a:solidFill>
                  <a:srgbClr val="0365C0">
                    <a:lumMod val="50000"/>
                  </a:srgbClr>
                </a:solidFill>
              </a:rPr>
              <a:t>в возрасте старше 25 лет прошли обучение по программам непрерывного обновления </a:t>
            </a:r>
            <a:r>
              <a:rPr lang="ru-RU" sz="1400" dirty="0" err="1">
                <a:solidFill>
                  <a:srgbClr val="0365C0">
                    <a:lumMod val="50000"/>
                  </a:srgbClr>
                </a:solidFill>
              </a:rPr>
              <a:t>проф</a:t>
            </a:r>
            <a:r>
              <a:rPr lang="ru-RU" sz="1400" dirty="0">
                <a:solidFill>
                  <a:srgbClr val="0365C0">
                    <a:lumMod val="50000"/>
                  </a:srgbClr>
                </a:solidFill>
              </a:rPr>
              <a:t> знаний и приобретения новых компетенций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14906" y="1410622"/>
            <a:ext cx="2615556" cy="40395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Целевые показатели в Астраханской области – 2024г.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 bwMode="auto">
          <a:xfrm>
            <a:off x="2429012" y="1734657"/>
            <a:ext cx="0" cy="2930220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dash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</p:cxnSp>
      <p:sp>
        <p:nvSpPr>
          <p:cNvPr id="23" name="TextBox 22"/>
          <p:cNvSpPr txBox="1"/>
          <p:nvPr/>
        </p:nvSpPr>
        <p:spPr>
          <a:xfrm>
            <a:off x="2982558" y="1356868"/>
            <a:ext cx="2615556" cy="40395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Достижения в рамках проекта Астраханской области к 2018г.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00781" y="2139702"/>
            <a:ext cx="2204073" cy="4655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4  МФЦ проф. подготовки для взрослых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920" y="2427442"/>
            <a:ext cx="385763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373" y="2362510"/>
            <a:ext cx="385763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564" y="1983735"/>
            <a:ext cx="385763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971" y="1918802"/>
            <a:ext cx="385763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2546775" y="3048004"/>
            <a:ext cx="2204073" cy="6809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Ежегодно проходит подготовку более 3000 взрослых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46775" y="3814412"/>
            <a:ext cx="2204073" cy="6809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Обеспечивается подготовка по 236 программам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478" y="3048004"/>
            <a:ext cx="1063331" cy="67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168" y="3922888"/>
            <a:ext cx="869238" cy="676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2007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ast_region_logo_new-03-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4" t="42041" r="21121" b="44147"/>
          <a:stretch/>
        </p:blipFill>
        <p:spPr bwMode="auto">
          <a:xfrm>
            <a:off x="0" y="141480"/>
            <a:ext cx="1905000" cy="45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1670" y="277148"/>
            <a:ext cx="7290810" cy="250068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defTabSz="171446">
              <a:defRPr/>
            </a:pPr>
            <a:r>
              <a:rPr lang="ru-RU" sz="1400" b="1" dirty="0">
                <a:solidFill>
                  <a:srgbClr val="393F94"/>
                </a:solidFill>
                <a:latin typeface="MullerBold" charset="0"/>
                <a:cs typeface="MullerBold" charset="0"/>
              </a:rPr>
              <a:t>МИНИСТЕРСТВО ОБРАЗОВАНИЯ И НАУКИ АСТРАХАНСКОЙ ОБЛАСТИ </a:t>
            </a: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4587974"/>
            <a:ext cx="9144000" cy="46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26789" tIns="26789" rIns="26789" bIns="26789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cs typeface="Helvetica Light" charset="0"/>
            </a:endParaRPr>
          </a:p>
        </p:txBody>
      </p:sp>
      <p:pic>
        <p:nvPicPr>
          <p:cNvPr id="7" name="Picture 3" descr="C:\Users\Danil\Desktop\юбка - город на волнах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5966"/>
            <a:ext cx="9144000" cy="60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7514" y="797428"/>
            <a:ext cx="8613957" cy="50405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1500" dirty="0"/>
              <a:t>Федеральный проект «Создание условий для осуществления трудовой занятости женщин с детьми, включая ликвидацию очередности в ясли для детей до 3 лет» </a:t>
            </a:r>
            <a:endParaRPr lang="ru-RU" sz="15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59532" y="1410621"/>
            <a:ext cx="1647183" cy="25006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</a:rPr>
              <a:t>Результат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172" y="1842669"/>
            <a:ext cx="2295255" cy="542456"/>
          </a:xfrm>
          <a:prstGeom prst="rect">
            <a:avLst/>
          </a:prstGeom>
          <a:gradFill flip="none" rotWithShape="1">
            <a:gsLst>
              <a:gs pos="0">
                <a:srgbClr val="0AB6BA">
                  <a:tint val="66000"/>
                  <a:satMod val="160000"/>
                </a:srgbClr>
              </a:gs>
              <a:gs pos="50000">
                <a:srgbClr val="0AB6BA">
                  <a:tint val="44500"/>
                  <a:satMod val="160000"/>
                </a:srgbClr>
              </a:gs>
              <a:gs pos="100000">
                <a:srgbClr val="0AB6BA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100" dirty="0">
                <a:solidFill>
                  <a:srgbClr val="FF0000"/>
                </a:solidFill>
              </a:rPr>
              <a:t>68,5% работающих женщин, </a:t>
            </a:r>
            <a:r>
              <a:rPr lang="ru-RU" sz="1100" dirty="0">
                <a:solidFill>
                  <a:srgbClr val="0365C0">
                    <a:lumMod val="50000"/>
                  </a:srgbClr>
                </a:solidFill>
              </a:rPr>
              <a:t>имеющих детей дошкольного возраста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700" y="4320630"/>
            <a:ext cx="2295255" cy="711733"/>
          </a:xfrm>
          <a:prstGeom prst="rect">
            <a:avLst/>
          </a:prstGeom>
          <a:gradFill flip="none" rotWithShape="1">
            <a:gsLst>
              <a:gs pos="0">
                <a:srgbClr val="0AB6BA">
                  <a:tint val="66000"/>
                  <a:satMod val="160000"/>
                </a:srgbClr>
              </a:gs>
              <a:gs pos="50000">
                <a:srgbClr val="0AB6BA">
                  <a:tint val="44500"/>
                  <a:satMod val="160000"/>
                </a:srgbClr>
              </a:gs>
              <a:gs pos="100000">
                <a:srgbClr val="0AB6BA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100" dirty="0">
                <a:solidFill>
                  <a:srgbClr val="FF0000"/>
                </a:solidFill>
              </a:rPr>
              <a:t>Создано 5 тыс. мест </a:t>
            </a:r>
            <a:r>
              <a:rPr lang="ru-RU" sz="1100" dirty="0">
                <a:solidFill>
                  <a:srgbClr val="0365C0">
                    <a:lumMod val="50000"/>
                  </a:srgbClr>
                </a:solidFill>
              </a:rPr>
              <a:t>для детей</a:t>
            </a:r>
            <a:r>
              <a:rPr lang="ru-RU" sz="1100" dirty="0">
                <a:solidFill>
                  <a:srgbClr val="FF0000"/>
                </a:solidFill>
              </a:rPr>
              <a:t> </a:t>
            </a:r>
            <a:r>
              <a:rPr lang="ru-RU" sz="1100" dirty="0">
                <a:solidFill>
                  <a:srgbClr val="0365C0">
                    <a:lumMod val="50000"/>
                  </a:srgbClr>
                </a:solidFill>
              </a:rPr>
              <a:t>в возрасте до 3 лет в рамках поддержки негосударственных форм дошкольного образования 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 bwMode="auto">
          <a:xfrm>
            <a:off x="6003159" y="1760823"/>
            <a:ext cx="0" cy="2930220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dash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</p:cxnSp>
      <p:sp>
        <p:nvSpPr>
          <p:cNvPr id="24" name="TextBox 23"/>
          <p:cNvSpPr txBox="1"/>
          <p:nvPr/>
        </p:nvSpPr>
        <p:spPr>
          <a:xfrm>
            <a:off x="6069393" y="1972574"/>
            <a:ext cx="3074607" cy="403957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l"/>
            <a:r>
              <a:rPr lang="ru-RU" sz="1200" dirty="0">
                <a:solidFill>
                  <a:srgbClr val="FF0000"/>
                </a:solidFill>
              </a:rPr>
              <a:t>100% доступность </a:t>
            </a:r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дошкольного образования для детей до 3 лет </a:t>
            </a:r>
            <a:r>
              <a:rPr lang="ru-RU" sz="1200" u="sng" dirty="0">
                <a:solidFill>
                  <a:srgbClr val="FF0000"/>
                </a:solidFill>
              </a:rPr>
              <a:t>к 2021г.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89891" y="3144257"/>
            <a:ext cx="3074607" cy="588623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l"/>
            <a:r>
              <a:rPr lang="ru-RU" sz="1200" dirty="0">
                <a:solidFill>
                  <a:srgbClr val="FF0000"/>
                </a:solidFill>
              </a:rPr>
              <a:t>900 женщин </a:t>
            </a:r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обучено по программам обучения работников для оказания услуг по присмотру и уходу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14906" y="1410622"/>
            <a:ext cx="2615556" cy="40395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Целевые показатели в Астраханской области – 2024г.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 bwMode="auto">
          <a:xfrm>
            <a:off x="2519772" y="1734657"/>
            <a:ext cx="0" cy="2930220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dash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</p:cxnSp>
      <p:sp>
        <p:nvSpPr>
          <p:cNvPr id="23" name="TextBox 22"/>
          <p:cNvSpPr txBox="1"/>
          <p:nvPr/>
        </p:nvSpPr>
        <p:spPr>
          <a:xfrm>
            <a:off x="35496" y="2458293"/>
            <a:ext cx="2295255" cy="881010"/>
          </a:xfrm>
          <a:prstGeom prst="rect">
            <a:avLst/>
          </a:prstGeom>
          <a:gradFill flip="none" rotWithShape="1">
            <a:gsLst>
              <a:gs pos="0">
                <a:srgbClr val="0AB6BA">
                  <a:tint val="66000"/>
                  <a:satMod val="160000"/>
                </a:srgbClr>
              </a:gs>
              <a:gs pos="50000">
                <a:srgbClr val="0AB6BA">
                  <a:tint val="44500"/>
                  <a:satMod val="160000"/>
                </a:srgbClr>
              </a:gs>
              <a:gs pos="100000">
                <a:srgbClr val="0AB6BA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100" dirty="0">
                <a:solidFill>
                  <a:srgbClr val="FF0000"/>
                </a:solidFill>
              </a:rPr>
              <a:t>1426,1 тыс. воспитанников </a:t>
            </a:r>
            <a:r>
              <a:rPr lang="ru-RU" sz="1100" dirty="0">
                <a:solidFill>
                  <a:srgbClr val="0365C0">
                    <a:lumMod val="50000"/>
                  </a:srgbClr>
                </a:solidFill>
              </a:rPr>
              <a:t>в возрасте до 3 лет, посещающих государственные и муниципальные дошкольные образовательные организации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172" y="3378503"/>
            <a:ext cx="2295255" cy="881010"/>
          </a:xfrm>
          <a:prstGeom prst="rect">
            <a:avLst/>
          </a:prstGeom>
          <a:gradFill flip="none" rotWithShape="1">
            <a:gsLst>
              <a:gs pos="0">
                <a:srgbClr val="0AB6BA">
                  <a:tint val="66000"/>
                  <a:satMod val="160000"/>
                </a:srgbClr>
              </a:gs>
              <a:gs pos="50000">
                <a:srgbClr val="0AB6BA">
                  <a:tint val="44500"/>
                  <a:satMod val="160000"/>
                </a:srgbClr>
              </a:gs>
              <a:gs pos="100000">
                <a:srgbClr val="0AB6BA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100" dirty="0">
                <a:solidFill>
                  <a:srgbClr val="FF0000"/>
                </a:solidFill>
              </a:rPr>
              <a:t>Создано 255 тыс. мест </a:t>
            </a:r>
            <a:r>
              <a:rPr lang="ru-RU" sz="1100" dirty="0">
                <a:solidFill>
                  <a:srgbClr val="0365C0">
                    <a:lumMod val="50000"/>
                  </a:srgbClr>
                </a:solidFill>
              </a:rPr>
              <a:t>для детей</a:t>
            </a:r>
            <a:r>
              <a:rPr lang="ru-RU" sz="1100" dirty="0">
                <a:solidFill>
                  <a:srgbClr val="FF0000"/>
                </a:solidFill>
              </a:rPr>
              <a:t> </a:t>
            </a:r>
            <a:r>
              <a:rPr lang="ru-RU" sz="1100" dirty="0">
                <a:solidFill>
                  <a:srgbClr val="0365C0">
                    <a:lumMod val="50000"/>
                  </a:srgbClr>
                </a:solidFill>
              </a:rPr>
              <a:t>в возрасте до 3 лет, посещающих государственные и муниципальные дошкольные образовательные организации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69393" y="2409733"/>
            <a:ext cx="3074607" cy="588623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l"/>
            <a:r>
              <a:rPr lang="ru-RU" sz="1200" dirty="0">
                <a:solidFill>
                  <a:srgbClr val="FF0000"/>
                </a:solidFill>
              </a:rPr>
              <a:t>Создано 6 тыс. мест</a:t>
            </a:r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 в муниципальных и государственных дошкольных образовательных организациях  </a:t>
            </a:r>
            <a:r>
              <a:rPr lang="ru-RU" sz="1200" b="1" dirty="0">
                <a:solidFill>
                  <a:srgbClr val="FF0000"/>
                </a:solidFill>
              </a:rPr>
              <a:t>к 2021г.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69393" y="3819332"/>
            <a:ext cx="3074607" cy="403957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l"/>
            <a:r>
              <a:rPr lang="ru-RU" sz="1200" dirty="0">
                <a:solidFill>
                  <a:srgbClr val="FF0000"/>
                </a:solidFill>
              </a:rPr>
              <a:t>Создано 20 групп </a:t>
            </a:r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кратковременного пребывания детей за счет гранта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982558" y="1356868"/>
            <a:ext cx="2615556" cy="40395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Достижения в рамках проекта Астраханской области к 2018г.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71045" y="1987482"/>
            <a:ext cx="3078342" cy="77328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Астраханская область вошла в проект по созданию новых мест  в дошкольных образовательных организациях  для детей от 2 мес. до 3 лет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36031" y="3171690"/>
            <a:ext cx="1485165" cy="4039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1100 новых мест в 2018-2019 гг.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68501" y="3188787"/>
            <a:ext cx="1380887" cy="4039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10 новых детских садов к 19г.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611528" y="3838139"/>
            <a:ext cx="1380887" cy="5886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Общий объем финансирования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620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</a:rPr>
              <a:t>млн.р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</p:txBody>
      </p:sp>
      <p:cxnSp>
        <p:nvCxnSpPr>
          <p:cNvPr id="6" name="Прямая соединительная линия 5"/>
          <p:cNvCxnSpPr>
            <a:stCxn id="32" idx="2"/>
            <a:endCxn id="33" idx="0"/>
          </p:cNvCxnSpPr>
          <p:nvPr/>
        </p:nvCxnSpPr>
        <p:spPr bwMode="auto">
          <a:xfrm flipH="1">
            <a:off x="3378613" y="2760771"/>
            <a:ext cx="931604" cy="410918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365C0"/>
            </a:solidFill>
            <a:prstDash val="solid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</p:cxnSp>
      <p:cxnSp>
        <p:nvCxnSpPr>
          <p:cNvPr id="11" name="Прямая соединительная линия 10"/>
          <p:cNvCxnSpPr>
            <a:stCxn id="32" idx="2"/>
            <a:endCxn id="34" idx="0"/>
          </p:cNvCxnSpPr>
          <p:nvPr/>
        </p:nvCxnSpPr>
        <p:spPr bwMode="auto">
          <a:xfrm>
            <a:off x="4310217" y="2760772"/>
            <a:ext cx="848727" cy="428015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365C0"/>
            </a:solidFill>
            <a:prstDash val="solid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</p:cxnSp>
      <p:cxnSp>
        <p:nvCxnSpPr>
          <p:cNvPr id="15" name="Прямая соединительная линия 14"/>
          <p:cNvCxnSpPr>
            <a:stCxn id="32" idx="2"/>
            <a:endCxn id="35" idx="0"/>
          </p:cNvCxnSpPr>
          <p:nvPr/>
        </p:nvCxnSpPr>
        <p:spPr bwMode="auto">
          <a:xfrm flipH="1">
            <a:off x="4301970" y="2760772"/>
            <a:ext cx="8246" cy="1077367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365C0"/>
            </a:solidFill>
            <a:prstDash val="solid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54545733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ast_region_logo_new-03-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4" t="42041" r="21121" b="44147"/>
          <a:stretch/>
        </p:blipFill>
        <p:spPr bwMode="auto">
          <a:xfrm>
            <a:off x="0" y="141480"/>
            <a:ext cx="1905000" cy="45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1670" y="277148"/>
            <a:ext cx="7290810" cy="250068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defTabSz="171446">
              <a:defRPr/>
            </a:pPr>
            <a:r>
              <a:rPr lang="ru-RU" sz="1400" b="1" dirty="0">
                <a:solidFill>
                  <a:srgbClr val="393F94"/>
                </a:solidFill>
                <a:latin typeface="MullerBold" charset="0"/>
                <a:cs typeface="MullerBold" charset="0"/>
              </a:rPr>
              <a:t>МИНИСТЕРСТВО ОБРАЗОВАНИЯ И НАУКИ АСТРАХАНСКОЙ ОБЛАСТИ </a:t>
            </a: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4893051"/>
            <a:ext cx="9144000" cy="346489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26789" tIns="26789" rIns="26789" bIns="26789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cs typeface="Helvetica Light" charset="0"/>
            </a:endParaRPr>
          </a:p>
        </p:txBody>
      </p:sp>
      <p:pic>
        <p:nvPicPr>
          <p:cNvPr id="7" name="Picture 3" descr="C:\Users\Danil\Desktop\юбка - город на волнах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525"/>
            <a:ext cx="9144000" cy="60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923928" y="3194812"/>
            <a:ext cx="5220072" cy="859500"/>
          </a:xfrm>
          <a:prstGeom prst="rect">
            <a:avLst/>
          </a:prstGeom>
          <a:solidFill>
            <a:srgbClr val="17506F"/>
          </a:solidFill>
          <a:ln w="12700" cap="flat" cmpd="sng" algn="ctr">
            <a:noFill/>
            <a:prstDash val="solid"/>
          </a:ln>
          <a:effectLst/>
        </p:spPr>
        <p:txBody>
          <a:bodyPr lIns="91436" tIns="45718" rIns="91436" bIns="45718" rtlCol="0" anchor="ctr"/>
          <a:lstStyle/>
          <a:p>
            <a:pPr defTabSz="914377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kern="0">
              <a:solidFill>
                <a:srgbClr val="FFFFFF"/>
              </a:solidFill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53898" y="1308353"/>
            <a:ext cx="5490102" cy="859500"/>
          </a:xfrm>
          <a:prstGeom prst="rect">
            <a:avLst/>
          </a:prstGeom>
          <a:solidFill>
            <a:srgbClr val="007382"/>
          </a:solidFill>
          <a:ln w="25400" cap="flat" cmpd="sng" algn="ctr">
            <a:noFill/>
            <a:prstDash val="solid"/>
          </a:ln>
          <a:effectLst/>
        </p:spPr>
        <p:txBody>
          <a:bodyPr lIns="91436" tIns="45718" rIns="91436" bIns="45718" rtlCol="0" anchor="ctr"/>
          <a:lstStyle/>
          <a:p>
            <a:pPr defTabSz="914377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kern="0">
              <a:solidFill>
                <a:srgbClr val="FFFFFF"/>
              </a:solidFill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3928" y="2258708"/>
            <a:ext cx="5220072" cy="859500"/>
          </a:xfrm>
          <a:prstGeom prst="rect">
            <a:avLst/>
          </a:prstGeom>
          <a:solidFill>
            <a:srgbClr val="425A82"/>
          </a:solidFill>
          <a:ln w="25400" cap="flat" cmpd="sng" algn="ctr">
            <a:noFill/>
            <a:prstDash val="solid"/>
          </a:ln>
          <a:effectLst/>
        </p:spPr>
        <p:txBody>
          <a:bodyPr lIns="91436" tIns="45718" rIns="91436" bIns="45718" rtlCol="0" anchor="ctr"/>
          <a:lstStyle/>
          <a:p>
            <a:pPr defTabSz="914377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kern="0">
              <a:solidFill>
                <a:srgbClr val="FFFFFF"/>
              </a:solidFill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23928" y="4130916"/>
            <a:ext cx="5220072" cy="859500"/>
          </a:xfrm>
          <a:prstGeom prst="rect">
            <a:avLst/>
          </a:prstGeom>
          <a:solidFill>
            <a:srgbClr val="343C4E"/>
          </a:solidFill>
          <a:ln w="25400" cap="flat" cmpd="sng" algn="ctr">
            <a:noFill/>
            <a:prstDash val="solid"/>
          </a:ln>
          <a:effectLst/>
        </p:spPr>
        <p:txBody>
          <a:bodyPr lIns="91436" tIns="45718" rIns="91436" bIns="45718" rtlCol="0" anchor="ctr"/>
          <a:lstStyle/>
          <a:p>
            <a:pPr defTabSz="914377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kern="0">
              <a:solidFill>
                <a:srgbClr val="FFFFFF"/>
              </a:solidFill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194812"/>
            <a:ext cx="5148064" cy="859500"/>
          </a:xfrm>
          <a:prstGeom prst="rect">
            <a:avLst/>
          </a:prstGeom>
          <a:solidFill>
            <a:srgbClr val="2184A1"/>
          </a:solidFill>
          <a:ln w="12700" cap="flat" cmpd="sng" algn="ctr">
            <a:noFill/>
            <a:prstDash val="solid"/>
          </a:ln>
          <a:effectLst/>
        </p:spPr>
        <p:txBody>
          <a:bodyPr lIns="91436" tIns="45718" rIns="91436" bIns="45718" rtlCol="0" anchor="ctr"/>
          <a:lstStyle/>
          <a:p>
            <a:pPr defTabSz="914377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kern="0">
              <a:solidFill>
                <a:srgbClr val="FFFFFF"/>
              </a:solidFill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308353"/>
            <a:ext cx="5148064" cy="859500"/>
          </a:xfrm>
          <a:prstGeom prst="rect">
            <a:avLst/>
          </a:prstGeom>
          <a:solidFill>
            <a:srgbClr val="00ACB3"/>
          </a:solidFill>
          <a:ln w="25400" cap="flat" cmpd="sng" algn="ctr">
            <a:noFill/>
            <a:prstDash val="solid"/>
          </a:ln>
          <a:effectLst/>
        </p:spPr>
        <p:txBody>
          <a:bodyPr lIns="91436" tIns="45718" rIns="91436" bIns="45718" rtlCol="0" anchor="ctr"/>
          <a:lstStyle/>
          <a:p>
            <a:pPr defTabSz="914377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kern="0">
              <a:solidFill>
                <a:srgbClr val="FFFFFF"/>
              </a:solidFill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2258708"/>
            <a:ext cx="5148064" cy="859500"/>
          </a:xfrm>
          <a:prstGeom prst="rect">
            <a:avLst/>
          </a:prstGeom>
          <a:solidFill>
            <a:srgbClr val="6D88B5"/>
          </a:solidFill>
          <a:ln w="25400" cap="flat" cmpd="sng" algn="ctr">
            <a:noFill/>
            <a:prstDash val="solid"/>
          </a:ln>
          <a:effectLst/>
        </p:spPr>
        <p:txBody>
          <a:bodyPr lIns="91436" tIns="45718" rIns="91436" bIns="45718" rtlCol="0" anchor="ctr"/>
          <a:lstStyle/>
          <a:p>
            <a:pPr defTabSz="914377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kern="0">
              <a:solidFill>
                <a:srgbClr val="FFFFFF"/>
              </a:solidFill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130916"/>
            <a:ext cx="5148064" cy="859500"/>
          </a:xfrm>
          <a:prstGeom prst="rect">
            <a:avLst/>
          </a:prstGeom>
          <a:solidFill>
            <a:srgbClr val="4D5973"/>
          </a:solidFill>
          <a:ln w="25400" cap="flat" cmpd="sng" algn="ctr">
            <a:noFill/>
            <a:prstDash val="solid"/>
          </a:ln>
          <a:effectLst/>
        </p:spPr>
        <p:txBody>
          <a:bodyPr lIns="91436" tIns="45718" rIns="91436" bIns="45718" rtlCol="0" anchor="ctr"/>
          <a:lstStyle/>
          <a:p>
            <a:pPr defTabSz="914377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kern="0">
              <a:solidFill>
                <a:srgbClr val="FFFFFF"/>
              </a:solidFill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3194812"/>
            <a:ext cx="1331640" cy="859500"/>
          </a:xfrm>
          <a:prstGeom prst="rect">
            <a:avLst/>
          </a:prstGeom>
          <a:solidFill>
            <a:srgbClr val="6AB6D4"/>
          </a:solidFill>
          <a:ln w="12700" cap="flat" cmpd="sng" algn="ctr">
            <a:noFill/>
            <a:prstDash val="solid"/>
          </a:ln>
          <a:effectLst/>
        </p:spPr>
        <p:txBody>
          <a:bodyPr lIns="91436" tIns="45718" rIns="91436" bIns="45718" rtlCol="0" anchor="ctr"/>
          <a:lstStyle/>
          <a:p>
            <a:pPr defTabSz="914377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kern="0">
              <a:solidFill>
                <a:srgbClr val="FFFFFF"/>
              </a:solidFill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1308353"/>
            <a:ext cx="1331640" cy="859500"/>
          </a:xfrm>
          <a:prstGeom prst="rect">
            <a:avLst/>
          </a:prstGeom>
          <a:solidFill>
            <a:srgbClr val="33E1DD"/>
          </a:solidFill>
          <a:ln w="25400" cap="flat" cmpd="sng" algn="ctr">
            <a:noFill/>
            <a:prstDash val="solid"/>
          </a:ln>
          <a:effectLst/>
        </p:spPr>
        <p:txBody>
          <a:bodyPr lIns="91436" tIns="45718" rIns="91436" bIns="45718" rtlCol="0" anchor="ctr"/>
          <a:lstStyle/>
          <a:p>
            <a:pPr defTabSz="914377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kern="0">
              <a:solidFill>
                <a:srgbClr val="FFFFFF"/>
              </a:solidFill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2258708"/>
            <a:ext cx="1331640" cy="859500"/>
          </a:xfrm>
          <a:prstGeom prst="rect">
            <a:avLst/>
          </a:prstGeom>
          <a:solidFill>
            <a:srgbClr val="A8BAE6"/>
          </a:solidFill>
          <a:ln w="25400" cap="flat" cmpd="sng" algn="ctr">
            <a:noFill/>
            <a:prstDash val="solid"/>
          </a:ln>
          <a:effectLst/>
        </p:spPr>
        <p:txBody>
          <a:bodyPr lIns="91436" tIns="45718" rIns="91436" bIns="45718" rtlCol="0" anchor="ctr"/>
          <a:lstStyle/>
          <a:p>
            <a:pPr defTabSz="914377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kern="0">
              <a:solidFill>
                <a:srgbClr val="FFFFFF"/>
              </a:solidFill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4130916"/>
            <a:ext cx="1331640" cy="859500"/>
          </a:xfrm>
          <a:prstGeom prst="rect">
            <a:avLst/>
          </a:prstGeom>
          <a:solidFill>
            <a:srgbClr val="8591AD"/>
          </a:solidFill>
          <a:ln w="25400" cap="flat" cmpd="sng" algn="ctr">
            <a:noFill/>
            <a:prstDash val="solid"/>
          </a:ln>
          <a:effectLst/>
        </p:spPr>
        <p:txBody>
          <a:bodyPr lIns="91436" tIns="45718" rIns="91436" bIns="45718" rtlCol="0" anchor="ctr"/>
          <a:lstStyle/>
          <a:p>
            <a:pPr defTabSz="914377" fontAlgn="auto" hangingPunct="1">
              <a:spcBef>
                <a:spcPts val="0"/>
              </a:spcBef>
              <a:spcAft>
                <a:spcPts val="0"/>
              </a:spcAft>
            </a:pPr>
            <a:endParaRPr lang="ru-RU" sz="1400" kern="0">
              <a:solidFill>
                <a:srgbClr val="FFFFFF"/>
              </a:solidFill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31640" y="3186354"/>
            <a:ext cx="3816424" cy="94410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l" defTabSz="914377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kern="0" dirty="0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t>СООБЩЕСТВА</a:t>
            </a:r>
          </a:p>
          <a:p>
            <a:pPr marL="179991" indent="-179991" algn="l" defTabSz="914377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ru-RU" sz="1200" kern="0" dirty="0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t>обучающихся и педагогов</a:t>
            </a:r>
          </a:p>
          <a:p>
            <a:pPr marL="179991" indent="-179991" algn="l" defTabSz="914377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ru-RU" sz="1200" kern="0" dirty="0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t>педагогов и родителей</a:t>
            </a:r>
          </a:p>
          <a:p>
            <a:pPr marL="179991" indent="-179991" algn="l" defTabSz="914377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ru-RU" sz="1200" kern="0" dirty="0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t>образовательной организации и социального окружения</a:t>
            </a:r>
            <a:endParaRPr lang="ru-RU" sz="1500" kern="0" dirty="0">
              <a:solidFill>
                <a:srgbClr val="FFFFFF"/>
              </a:solidFill>
              <a:latin typeface="Calibri" pitchFamily="34" charset="0"/>
              <a:cs typeface="Arial"/>
              <a:sym typeface="Arial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04057" y="762549"/>
            <a:ext cx="8118393" cy="446272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l" defTabSz="914377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300" b="1" kern="0" dirty="0">
                <a:solidFill>
                  <a:srgbClr val="007C82"/>
                </a:solidFill>
                <a:latin typeface="Calibri" pitchFamily="34" charset="0"/>
                <a:cs typeface="Arial"/>
                <a:sym typeface="Arial"/>
              </a:rPr>
              <a:t>Формирование комфортного образовательного пространства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51753" y="3375375"/>
            <a:ext cx="3438059" cy="461660"/>
          </a:xfrm>
          <a:prstGeom prst="rect">
            <a:avLst/>
          </a:prstGeom>
          <a:noFill/>
        </p:spPr>
        <p:txBody>
          <a:bodyPr wrap="square" lIns="91436" tIns="45718" rIns="91436" bIns="45718" rtlCol="0" anchor="ctr" anchorCtr="0">
            <a:spAutoFit/>
          </a:bodyPr>
          <a:lstStyle/>
          <a:p>
            <a:pPr marL="179991" indent="-179991" algn="l" defTabSz="914377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 pitchFamily="2" charset="2"/>
              <a:buChar char="§"/>
            </a:pPr>
            <a:r>
              <a:rPr lang="ru-RU" sz="1200" kern="0" dirty="0" smtClean="0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t>общение </a:t>
            </a:r>
            <a:r>
              <a:rPr lang="ru-RU" sz="1200" kern="0" dirty="0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t>и </a:t>
            </a:r>
            <a:r>
              <a:rPr lang="ru-RU" sz="1200" kern="0" dirty="0" smtClean="0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t>сотрудничество</a:t>
            </a:r>
            <a:endParaRPr lang="ru-RU" sz="1200" kern="0" dirty="0">
              <a:solidFill>
                <a:srgbClr val="FFFFFF"/>
              </a:solidFill>
              <a:latin typeface="Calibri" pitchFamily="34" charset="0"/>
              <a:cs typeface="Arial"/>
              <a:sym typeface="Arial"/>
            </a:endParaRPr>
          </a:p>
          <a:p>
            <a:pPr marL="179991" indent="-179991" algn="l" defTabSz="914377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 pitchFamily="2" charset="2"/>
              <a:buChar char="§"/>
            </a:pPr>
            <a:r>
              <a:rPr lang="ru-RU" sz="1200" kern="0" dirty="0" smtClean="0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t>личностный </a:t>
            </a:r>
            <a:r>
              <a:rPr lang="ru-RU" sz="1200" kern="0" dirty="0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t>и </a:t>
            </a:r>
            <a:r>
              <a:rPr lang="ru-RU" sz="1200" kern="0" dirty="0" smtClean="0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t>профессиональный рост</a:t>
            </a:r>
            <a:endParaRPr lang="ru-RU" sz="1200" kern="0" dirty="0">
              <a:solidFill>
                <a:srgbClr val="FFFFFF"/>
              </a:solidFill>
              <a:latin typeface="Calibri" pitchFamily="34" charset="0"/>
              <a:cs typeface="Arial"/>
              <a:sym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12813" y="2333672"/>
            <a:ext cx="3015173" cy="812526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l" defTabSz="914377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kern="0" dirty="0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t>ОБРАЗОВАТЕЛЬНЫЙ</a:t>
            </a:r>
          </a:p>
          <a:p>
            <a:pPr algn="l" defTabSz="914377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kern="0" dirty="0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t>ПРОЦЕСС</a:t>
            </a:r>
          </a:p>
          <a:p>
            <a:pPr algn="l" defTabSz="914377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kern="0" dirty="0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t>учебный процесс + </a:t>
            </a:r>
            <a:r>
              <a:rPr lang="ru-RU" sz="1200" kern="0" dirty="0" err="1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t>внеучебная</a:t>
            </a:r>
            <a:r>
              <a:rPr lang="ru-RU" sz="1200" kern="0" dirty="0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t> деятельность</a:t>
            </a:r>
            <a:endParaRPr lang="ru-RU" sz="1500" kern="0" dirty="0">
              <a:solidFill>
                <a:srgbClr val="FFFFFF"/>
              </a:solidFill>
              <a:latin typeface="Calibri" pitchFamily="34" charset="0"/>
              <a:cs typeface="Arial"/>
              <a:sym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03650" y="1482450"/>
            <a:ext cx="3231197" cy="48012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l" defTabSz="914377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kern="0" dirty="0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t>ОБРАЗОВАТЕЛЬНОЕ</a:t>
            </a:r>
          </a:p>
          <a:p>
            <a:pPr algn="l" defTabSz="914377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kern="0" dirty="0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t>ПРОСТРАНСТВО</a:t>
            </a:r>
            <a:endParaRPr lang="ru-RU" sz="1400" kern="0" dirty="0">
              <a:solidFill>
                <a:srgbClr val="FFFFFF"/>
              </a:solidFill>
              <a:latin typeface="Calibri" pitchFamily="34" charset="0"/>
              <a:cs typeface="Arial"/>
              <a:sym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12811" y="4338482"/>
            <a:ext cx="1935054" cy="48012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l" defTabSz="914377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kern="0" dirty="0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t>УПРАВЛЕНЧЕСКАЯ </a:t>
            </a:r>
          </a:p>
          <a:p>
            <a:pPr algn="l" defTabSz="914377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kern="0" dirty="0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t>КОМАНДА</a:t>
            </a:r>
            <a:endParaRPr lang="ru-RU" sz="1400" kern="0" dirty="0">
              <a:solidFill>
                <a:srgbClr val="FFFFFF"/>
              </a:solidFill>
              <a:latin typeface="Calibri" pitchFamily="34" charset="0"/>
              <a:cs typeface="Arial"/>
              <a:sym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38399" y="2269102"/>
            <a:ext cx="3778461" cy="830992"/>
          </a:xfrm>
          <a:prstGeom prst="rect">
            <a:avLst/>
          </a:prstGeom>
          <a:noFill/>
        </p:spPr>
        <p:txBody>
          <a:bodyPr wrap="square" lIns="91436" tIns="45718" rIns="91436" bIns="45718" rtlCol="0" anchor="ctr" anchorCtr="0">
            <a:spAutoFit/>
          </a:bodyPr>
          <a:lstStyle/>
          <a:p>
            <a:pPr marL="179991" indent="-179991" algn="l" defTabSz="914377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 pitchFamily="2" charset="2"/>
              <a:buChar char="§"/>
            </a:pPr>
            <a:r>
              <a:rPr lang="ru-RU" sz="1200" kern="0" dirty="0" smtClean="0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t>овладение </a:t>
            </a:r>
            <a:r>
              <a:rPr lang="ru-RU" sz="1200" kern="0" dirty="0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t>системой знаний и формирования умений применять полученные знания на практике</a:t>
            </a:r>
          </a:p>
          <a:p>
            <a:pPr marL="179991" indent="-179991" algn="l" defTabSz="914377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 pitchFamily="2" charset="2"/>
              <a:buChar char="§"/>
            </a:pPr>
            <a:r>
              <a:rPr lang="ru-RU" sz="1200" kern="0" dirty="0" smtClean="0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t>обеспечение гражданского </a:t>
            </a:r>
            <a:r>
              <a:rPr lang="ru-RU" sz="1200" kern="0" dirty="0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t>становления и гармоничного развития личности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148064" y="1230275"/>
            <a:ext cx="3995936" cy="1015659"/>
          </a:xfrm>
          <a:prstGeom prst="rect">
            <a:avLst/>
          </a:prstGeom>
          <a:noFill/>
        </p:spPr>
        <p:txBody>
          <a:bodyPr wrap="square" lIns="91436" tIns="45718" rIns="91436" bIns="45718" rtlCol="0" anchor="ctr" anchorCtr="0">
            <a:spAutoFit/>
          </a:bodyPr>
          <a:lstStyle/>
          <a:p>
            <a:pPr marL="179991" indent="-179991" algn="l" defTabSz="914377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 pitchFamily="2" charset="2"/>
              <a:buChar char="§"/>
            </a:pPr>
            <a:r>
              <a:rPr lang="ru-RU" sz="1200" kern="0" dirty="0" smtClean="0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t>создани</a:t>
            </a:r>
            <a:r>
              <a:rPr lang="ru-RU" sz="1200" kern="0" dirty="0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t>е</a:t>
            </a:r>
            <a:r>
              <a:rPr lang="ru-RU" sz="1200" kern="0" dirty="0" smtClean="0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t> </a:t>
            </a:r>
            <a:r>
              <a:rPr lang="ru-RU" sz="1200" kern="0" dirty="0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t>необходимой инфраструктуры, </a:t>
            </a:r>
          </a:p>
          <a:p>
            <a:pPr algn="l" defTabSz="914377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ru-RU" sz="1200" kern="0" dirty="0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t>      безопасной, комфортной, </a:t>
            </a:r>
            <a:r>
              <a:rPr lang="ru-RU" sz="1200" kern="0" dirty="0" err="1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t>здоровьесберегающей</a:t>
            </a:r>
            <a:r>
              <a:rPr lang="ru-RU" sz="1200" kern="0" dirty="0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t>,  </a:t>
            </a:r>
          </a:p>
          <a:p>
            <a:pPr algn="l" defTabSz="914377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ru-RU" sz="1200" kern="0" dirty="0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t>      адаптивной и поддерживающей развитие детей среды</a:t>
            </a:r>
          </a:p>
          <a:p>
            <a:pPr algn="l" defTabSz="914377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ru-RU" sz="1200" kern="0" dirty="0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238399" y="4233643"/>
            <a:ext cx="3654081" cy="646326"/>
          </a:xfrm>
          <a:prstGeom prst="rect">
            <a:avLst/>
          </a:prstGeom>
          <a:noFill/>
        </p:spPr>
        <p:txBody>
          <a:bodyPr wrap="square" lIns="91436" tIns="45718" rIns="91436" bIns="45718" rtlCol="0" anchor="ctr" anchorCtr="0">
            <a:spAutoFit/>
          </a:bodyPr>
          <a:lstStyle/>
          <a:p>
            <a:pPr marL="179991" indent="-179991" algn="l" defTabSz="914377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 pitchFamily="2" charset="2"/>
              <a:buChar char="§"/>
            </a:pPr>
            <a:r>
              <a:rPr lang="ru-RU" sz="1200" kern="0" dirty="0" smtClean="0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t>реализация </a:t>
            </a:r>
            <a:r>
              <a:rPr lang="ru-RU" sz="1200" kern="0" dirty="0">
                <a:solidFill>
                  <a:srgbClr val="FFFFFF"/>
                </a:solidFill>
                <a:latin typeface="Calibri" pitchFamily="34" charset="0"/>
                <a:cs typeface="Arial"/>
                <a:sym typeface="Arial"/>
              </a:rPr>
              <a:t>эффективных моделей управления кадровыми, финансовыми,  материальными и  информационными ресурсами</a:t>
            </a:r>
          </a:p>
        </p:txBody>
      </p:sp>
      <p:pic>
        <p:nvPicPr>
          <p:cNvPr id="31" name="Рисунок 30" descr="15.em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76" y="2339635"/>
            <a:ext cx="792088" cy="689922"/>
          </a:xfrm>
          <a:prstGeom prst="rect">
            <a:avLst/>
          </a:prstGeom>
        </p:spPr>
      </p:pic>
      <p:pic>
        <p:nvPicPr>
          <p:cNvPr id="32" name="Рисунок 31" descr="16.em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768" y="4234224"/>
            <a:ext cx="936104" cy="660613"/>
          </a:xfrm>
          <a:prstGeom prst="rect">
            <a:avLst/>
          </a:prstGeom>
        </p:spPr>
      </p:pic>
      <p:pic>
        <p:nvPicPr>
          <p:cNvPr id="33" name="Рисунок 32" descr="17.em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56" y="1482450"/>
            <a:ext cx="1152128" cy="585644"/>
          </a:xfrm>
          <a:prstGeom prst="rect">
            <a:avLst/>
          </a:prstGeom>
        </p:spPr>
      </p:pic>
      <p:pic>
        <p:nvPicPr>
          <p:cNvPr id="34" name="Рисунок 33" descr="19.em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954" y="3254865"/>
            <a:ext cx="936104" cy="73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2663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ast_region_logo_new-03-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4" t="42041" r="21121" b="44147"/>
          <a:stretch/>
        </p:blipFill>
        <p:spPr bwMode="auto">
          <a:xfrm>
            <a:off x="0" y="141480"/>
            <a:ext cx="1905000" cy="45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1670" y="277148"/>
            <a:ext cx="7290810" cy="250068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defTabSz="171446">
              <a:defRPr/>
            </a:pPr>
            <a:r>
              <a:rPr lang="ru-RU" sz="1400" b="1" dirty="0">
                <a:solidFill>
                  <a:srgbClr val="393F94"/>
                </a:solidFill>
                <a:latin typeface="MullerBold" charset="0"/>
                <a:cs typeface="MullerBold" charset="0"/>
              </a:rPr>
              <a:t>МИНИСТЕРСТВО ОБРАЗОВАНИЯ И НАУКИ АСТРАХАНСКОЙ ОБЛАСТИ </a:t>
            </a: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4710495"/>
            <a:ext cx="9144000" cy="346489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26789" tIns="26789" rIns="26789" bIns="26789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cs typeface="Helvetica Light" charset="0"/>
            </a:endParaRPr>
          </a:p>
        </p:txBody>
      </p:sp>
      <p:pic>
        <p:nvPicPr>
          <p:cNvPr id="7" name="Picture 3" descr="C:\Users\Danil\Desktop\юбка - город на волнах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2969"/>
            <a:ext cx="9144000" cy="60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816555"/>
            <a:ext cx="5454606" cy="43204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500" dirty="0"/>
              <a:t>2018/2019 учебный год : ЗАДАЧИ</a:t>
            </a:r>
            <a:endParaRPr lang="ru-RU" sz="25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5496" y="1253839"/>
            <a:ext cx="9108504" cy="33893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34289" tIns="17145" rIns="34289" bIns="17145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ru-RU" sz="1800" u="sng" dirty="0">
                <a:solidFill>
                  <a:schemeClr val="accent1">
                    <a:lumMod val="50000"/>
                  </a:schemeClr>
                </a:solidFill>
              </a:rPr>
              <a:t>Министерство:</a:t>
            </a:r>
          </a:p>
          <a:p>
            <a:pPr marL="342891" indent="-342891" algn="l">
              <a:spcBef>
                <a:spcPts val="0"/>
              </a:spcBef>
              <a:buAutoNum type="arabicPeriod"/>
            </a:pPr>
            <a:r>
              <a:rPr lang="ru-RU" sz="1400" dirty="0"/>
              <a:t>Доработка, согласование с Министерством просвещения РФ и </a:t>
            </a:r>
            <a:r>
              <a:rPr lang="ru-RU" sz="1400" dirty="0">
                <a:solidFill>
                  <a:srgbClr val="FF0000"/>
                </a:solidFill>
              </a:rPr>
              <a:t>утверждение региональных проектов</a:t>
            </a:r>
            <a:r>
              <a:rPr lang="ru-RU" sz="1400" dirty="0"/>
              <a:t> в рамках национального проекта «Развитие образования».</a:t>
            </a:r>
          </a:p>
          <a:p>
            <a:pPr marL="342891" indent="-342891" algn="l">
              <a:spcBef>
                <a:spcPts val="0"/>
              </a:spcBef>
              <a:buAutoNum type="arabicPeriod"/>
            </a:pPr>
            <a:r>
              <a:rPr lang="ru-RU" sz="1400" dirty="0">
                <a:solidFill>
                  <a:srgbClr val="FF0000"/>
                </a:solidFill>
              </a:rPr>
              <a:t>Проведение полной инвентаризации</a:t>
            </a:r>
            <a:r>
              <a:rPr lang="ru-RU" sz="1400" dirty="0"/>
              <a:t> региональной образовательной системы для уточнения основных показателей и целевых моделей в рамках национального проекта «Развитие образования». </a:t>
            </a:r>
          </a:p>
          <a:p>
            <a:pPr marL="342891" indent="-342891" algn="l">
              <a:spcBef>
                <a:spcPts val="0"/>
              </a:spcBef>
              <a:buAutoNum type="arabicPeriod"/>
            </a:pPr>
            <a:r>
              <a:rPr lang="ru-RU" sz="1400" dirty="0"/>
              <a:t>Разработка </a:t>
            </a:r>
            <a:r>
              <a:rPr lang="ru-RU" sz="1400" dirty="0">
                <a:solidFill>
                  <a:srgbClr val="FF0000"/>
                </a:solidFill>
              </a:rPr>
              <a:t>новой редакции государственной программы </a:t>
            </a:r>
            <a:r>
              <a:rPr lang="ru-RU" sz="1400" dirty="0"/>
              <a:t>«Развитие образования Астраханской области».</a:t>
            </a:r>
          </a:p>
          <a:p>
            <a:pPr marL="342891" indent="-342891" algn="l">
              <a:spcBef>
                <a:spcPts val="0"/>
              </a:spcBef>
              <a:buAutoNum type="arabicPeriod"/>
            </a:pPr>
            <a:r>
              <a:rPr lang="ru-RU" sz="1400" dirty="0">
                <a:solidFill>
                  <a:srgbClr val="FF0000"/>
                </a:solidFill>
              </a:rPr>
              <a:t>Разработка нормативно-правовой базы</a:t>
            </a:r>
            <a:r>
              <a:rPr lang="ru-RU" sz="1400" dirty="0"/>
              <a:t> в рамках реализации региональной составляющей нацпроекта.</a:t>
            </a:r>
          </a:p>
          <a:p>
            <a:pPr marL="342891" indent="-342891" algn="l">
              <a:spcBef>
                <a:spcPts val="0"/>
              </a:spcBef>
              <a:buAutoNum type="arabicPeriod"/>
            </a:pPr>
            <a:r>
              <a:rPr lang="ru-RU" sz="1400" dirty="0"/>
              <a:t> Начало реализации региональных проектов.</a:t>
            </a:r>
          </a:p>
          <a:p>
            <a:pPr algn="l">
              <a:spcBef>
                <a:spcPts val="0"/>
              </a:spcBef>
            </a:pPr>
            <a:endParaRPr lang="ru-RU" sz="1400" dirty="0"/>
          </a:p>
          <a:p>
            <a:pPr algn="l">
              <a:spcBef>
                <a:spcPts val="0"/>
              </a:spcBef>
            </a:pPr>
            <a:r>
              <a:rPr lang="ru-RU" sz="1800" u="sng" dirty="0">
                <a:solidFill>
                  <a:schemeClr val="accent1">
                    <a:lumMod val="50000"/>
                  </a:schemeClr>
                </a:solidFill>
              </a:rPr>
              <a:t>Муниципалитеты:</a:t>
            </a:r>
          </a:p>
          <a:p>
            <a:pPr marL="278599" indent="-278599" algn="l">
              <a:spcBef>
                <a:spcPts val="0"/>
              </a:spcBef>
              <a:buAutoNum type="arabicPeriod"/>
            </a:pPr>
            <a:r>
              <a:rPr lang="ru-RU" sz="1400" dirty="0">
                <a:solidFill>
                  <a:srgbClr val="FF0000"/>
                </a:solidFill>
              </a:rPr>
              <a:t>Уточнение приоритетных объектов</a:t>
            </a:r>
            <a:r>
              <a:rPr lang="ru-RU" sz="1400" dirty="0"/>
              <a:t> развития муниципальных образовательных систем.</a:t>
            </a:r>
          </a:p>
          <a:p>
            <a:pPr marL="278599" indent="-278599" algn="l">
              <a:spcBef>
                <a:spcPts val="0"/>
              </a:spcBef>
              <a:buAutoNum type="arabicPeriod"/>
            </a:pPr>
            <a:r>
              <a:rPr lang="ru-RU" sz="1400" dirty="0">
                <a:solidFill>
                  <a:srgbClr val="FF0000"/>
                </a:solidFill>
              </a:rPr>
              <a:t>Инвентаризация ресурсов и потребностей </a:t>
            </a:r>
            <a:r>
              <a:rPr lang="ru-RU" sz="1400" dirty="0"/>
              <a:t>муниципальных образовательных систем.</a:t>
            </a:r>
          </a:p>
          <a:p>
            <a:pPr marL="278599" indent="-278599" algn="l">
              <a:spcBef>
                <a:spcPts val="0"/>
              </a:spcBef>
              <a:buAutoNum type="arabicPeriod"/>
            </a:pPr>
            <a:r>
              <a:rPr lang="ru-RU" sz="1400" dirty="0">
                <a:solidFill>
                  <a:srgbClr val="FF0000"/>
                </a:solidFill>
              </a:rPr>
              <a:t>Разработка дорожных карт </a:t>
            </a:r>
            <a:r>
              <a:rPr lang="ru-RU" sz="1400" dirty="0"/>
              <a:t>реализации региональной составляющей нац. проекта «Развитие образования».</a:t>
            </a:r>
          </a:p>
        </p:txBody>
      </p:sp>
    </p:spTree>
    <p:extLst>
      <p:ext uri="{BB962C8B-B14F-4D97-AF65-F5344CB8AC3E}">
        <p14:creationId xmlns:p14="http://schemas.microsoft.com/office/powerpoint/2010/main" val="141241785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ast_region_logo_new-03-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4" t="42041" r="21121" b="44147"/>
          <a:stretch/>
        </p:blipFill>
        <p:spPr bwMode="auto">
          <a:xfrm>
            <a:off x="0" y="141480"/>
            <a:ext cx="1905000" cy="45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1670" y="277148"/>
            <a:ext cx="7290810" cy="250068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defTabSz="171446">
              <a:defRPr/>
            </a:pPr>
            <a:r>
              <a:rPr lang="ru-RU" sz="1400" b="1" dirty="0">
                <a:solidFill>
                  <a:srgbClr val="393F94"/>
                </a:solidFill>
                <a:latin typeface="MullerBold" charset="0"/>
                <a:cs typeface="MullerBold" charset="0"/>
              </a:rPr>
              <a:t>МИНИСТЕРСТВО ОБРАЗОВАНИЯ И НАУКИ АСТРАХАНСКОЙ ОБЛАСТИ </a:t>
            </a:r>
          </a:p>
        </p:txBody>
      </p:sp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467544" y="897564"/>
            <a:ext cx="5022558" cy="486054"/>
          </a:xfrm>
        </p:spPr>
        <p:txBody>
          <a:bodyPr/>
          <a:lstStyle/>
          <a:p>
            <a:pPr defTabSz="171446">
              <a:defRPr/>
            </a:pPr>
            <a:r>
              <a:rPr lang="ru-RU" sz="2000" b="1" kern="1200" dirty="0">
                <a:solidFill>
                  <a:srgbClr val="FF0000"/>
                </a:solidFill>
                <a:latin typeface="MullerBold" charset="0"/>
                <a:ea typeface="Arial" charset="0"/>
                <a:cs typeface="MullerBold" charset="0"/>
              </a:rPr>
              <a:t>Указ Президента Российской Федерации №204 от 07.05.2018</a:t>
            </a: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4710495"/>
            <a:ext cx="9144000" cy="346489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26789" tIns="26789" rIns="26789" bIns="26789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cs typeface="Helvetica Light" charset="0"/>
            </a:endParaRPr>
          </a:p>
        </p:txBody>
      </p:sp>
      <p:pic>
        <p:nvPicPr>
          <p:cNvPr id="7" name="Picture 3" descr="C:\Users\Danil\Desktop\юбка - город на волнах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2969"/>
            <a:ext cx="9144000" cy="60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5526" y="1599642"/>
            <a:ext cx="5238582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« О национальных целях и стратегических задачах развития Российской Федерации на период до 2024 года»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70511" y="2778409"/>
            <a:ext cx="8586954" cy="81945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4289" tIns="17145" rIns="34289" bIns="17145" rtlCol="0">
            <a:spAutoFit/>
          </a:bodyPr>
          <a:lstStyle/>
          <a:p>
            <a:r>
              <a:rPr lang="ru-RU" sz="1700" dirty="0"/>
              <a:t>Обеспечение глобальной конкурентоспособности российского образования, вхождение Российской Федерации в число 10 ведущих стран мира по качеству общего образования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0511" y="3696511"/>
            <a:ext cx="8595393" cy="81945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4289" tIns="17145" rIns="34289" bIns="17145" rtlCol="0">
            <a:spAutoFit/>
          </a:bodyPr>
          <a:lstStyle/>
          <a:p>
            <a:r>
              <a:rPr lang="ru-RU" sz="1700" dirty="0"/>
              <a:t>Воспитание гармонично развитой и социально ответственной личности на основе духовно-нравственных ценностей народов Российской Федерации, исторических и национально-культурных традиций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882" y="870561"/>
            <a:ext cx="2951604" cy="182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ast_region_logo_new-03-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4" t="42041" r="21121" b="44147"/>
          <a:stretch/>
        </p:blipFill>
        <p:spPr bwMode="auto">
          <a:xfrm>
            <a:off x="0" y="141480"/>
            <a:ext cx="1905000" cy="45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1670" y="277148"/>
            <a:ext cx="7290810" cy="250068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defTabSz="171446">
              <a:defRPr/>
            </a:pPr>
            <a:r>
              <a:rPr lang="ru-RU" sz="1400" b="1" dirty="0">
                <a:solidFill>
                  <a:srgbClr val="393F94"/>
                </a:solidFill>
                <a:latin typeface="MullerBold" charset="0"/>
                <a:cs typeface="MullerBold" charset="0"/>
              </a:rPr>
              <a:t>МИНИСТЕРСТВО ОБРАЗОВАНИЯ И НАУКИ АСТРАХАНСКОЙ ОБЛАСТИ </a:t>
            </a:r>
          </a:p>
        </p:txBody>
      </p:sp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103005" y="816555"/>
            <a:ext cx="8937993" cy="43204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defTabSz="171446">
              <a:defRPr/>
            </a:pPr>
            <a:r>
              <a:rPr lang="ru-RU" sz="2500" b="1" kern="1200" dirty="0">
                <a:solidFill>
                  <a:srgbClr val="393F94"/>
                </a:solidFill>
                <a:latin typeface="MullerBold" charset="0"/>
                <a:ea typeface="Arial" charset="0"/>
                <a:cs typeface="MullerBold" charset="0"/>
              </a:rPr>
              <a:t>Национальный проект «Развитие образования»</a:t>
            </a: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4710495"/>
            <a:ext cx="9144000" cy="346489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26789" tIns="26789" rIns="26789" bIns="26789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cs typeface="Helvetica Light" charset="0"/>
            </a:endParaRPr>
          </a:p>
        </p:txBody>
      </p:sp>
      <p:pic>
        <p:nvPicPr>
          <p:cNvPr id="7" name="Picture 3" descr="C:\Users\Danil\Desktop\юбка - город на волнах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2969"/>
            <a:ext cx="9144000" cy="60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Шестиугольник 9"/>
          <p:cNvSpPr/>
          <p:nvPr/>
        </p:nvSpPr>
        <p:spPr bwMode="auto">
          <a:xfrm>
            <a:off x="3434840" y="2354718"/>
            <a:ext cx="2055263" cy="1459170"/>
          </a:xfrm>
          <a:prstGeom prst="hexagon">
            <a:avLst/>
          </a:prstGeom>
          <a:solidFill>
            <a:schemeClr val="tx2">
              <a:lumMod val="40000"/>
              <a:lumOff val="60000"/>
            </a:schemeClr>
          </a:solidFill>
          <a:ln w="25400" cap="flat" cmpd="sng" algn="ctr">
            <a:solidFill>
              <a:srgbClr val="0365C0"/>
            </a:solidFill>
            <a:prstDash val="solid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26789" tIns="26789" rIns="26789" bIns="26789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ru-RU" sz="1700" dirty="0">
              <a:cs typeface="Helvetica Light" charset="0"/>
            </a:endParaRPr>
          </a:p>
          <a:p>
            <a:r>
              <a:rPr lang="ru-RU" sz="1500" b="1" dirty="0">
                <a:cs typeface="Helvetica Light" charset="0"/>
              </a:rPr>
              <a:t>Федеральные проекты</a:t>
            </a:r>
          </a:p>
          <a:p>
            <a:endParaRPr lang="ru-RU" sz="1700" dirty="0">
              <a:cs typeface="Helvetica Light" charset="0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2411761" y="1464627"/>
            <a:ext cx="1822703" cy="51576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26789" tIns="26789" rIns="26789" bIns="26789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500" dirty="0">
                <a:solidFill>
                  <a:srgbClr val="000000"/>
                </a:solidFill>
                <a:latin typeface="Helvetica Light" charset="0"/>
                <a:ea typeface="Arial" charset="0"/>
                <a:cs typeface="Helvetica Light" charset="0"/>
              </a:rPr>
              <a:t>Современная школа</a:t>
            </a:r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4774523" y="1464627"/>
            <a:ext cx="1822703" cy="51576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26789" tIns="26789" rIns="26789" bIns="26789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500" dirty="0">
                <a:solidFill>
                  <a:srgbClr val="000000"/>
                </a:solidFill>
                <a:latin typeface="Helvetica Light" charset="0"/>
                <a:ea typeface="Arial" charset="0"/>
                <a:cs typeface="Helvetica Light" charset="0"/>
              </a:rPr>
              <a:t>Успех каждого ребенка</a:t>
            </a: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6820980" y="2112699"/>
            <a:ext cx="1890210" cy="51576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26789" tIns="26789" rIns="26789" bIns="26789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500" dirty="0">
                <a:solidFill>
                  <a:srgbClr val="000000"/>
                </a:solidFill>
                <a:latin typeface="Helvetica Light" charset="0"/>
                <a:ea typeface="Arial" charset="0"/>
                <a:cs typeface="Helvetica Light" charset="0"/>
              </a:rPr>
              <a:t>Современные родители</a:t>
            </a: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6832031" y="2827435"/>
            <a:ext cx="1890210" cy="51576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26789" tIns="26789" rIns="26789" bIns="26789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500" dirty="0">
                <a:solidFill>
                  <a:srgbClr val="000000"/>
                </a:solidFill>
                <a:latin typeface="Helvetica Light" charset="0"/>
                <a:ea typeface="Arial" charset="0"/>
                <a:cs typeface="Helvetica Light" charset="0"/>
              </a:rPr>
              <a:t>Цифровая </a:t>
            </a:r>
          </a:p>
          <a:p>
            <a:r>
              <a:rPr lang="ru-RU" sz="1500" dirty="0">
                <a:solidFill>
                  <a:srgbClr val="000000"/>
                </a:solidFill>
                <a:latin typeface="Helvetica Light" charset="0"/>
                <a:ea typeface="Arial" charset="0"/>
                <a:cs typeface="Helvetica Light" charset="0"/>
              </a:rPr>
              <a:t>школа</a:t>
            </a: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6840252" y="3542171"/>
            <a:ext cx="1890210" cy="51576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26789" tIns="26789" rIns="26789" bIns="26789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500" dirty="0">
                <a:solidFill>
                  <a:srgbClr val="000000"/>
                </a:solidFill>
                <a:latin typeface="Helvetica Light" charset="0"/>
                <a:ea typeface="Arial" charset="0"/>
                <a:cs typeface="Helvetica Light" charset="0"/>
              </a:rPr>
              <a:t>Учитель </a:t>
            </a:r>
          </a:p>
          <a:p>
            <a:r>
              <a:rPr lang="ru-RU" sz="1500" dirty="0">
                <a:solidFill>
                  <a:srgbClr val="000000"/>
                </a:solidFill>
                <a:latin typeface="Helvetica Light" charset="0"/>
                <a:ea typeface="Arial" charset="0"/>
                <a:cs typeface="Helvetica Light" charset="0"/>
              </a:rPr>
              <a:t>будущего</a:t>
            </a: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410217" y="2112699"/>
            <a:ext cx="1847256" cy="51576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26789" tIns="26789" rIns="26789" bIns="26789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500" dirty="0">
                <a:solidFill>
                  <a:srgbClr val="000000"/>
                </a:solidFill>
                <a:latin typeface="Helvetica Light" charset="0"/>
                <a:ea typeface="Arial" charset="0"/>
                <a:cs typeface="Helvetica Light" charset="0"/>
              </a:rPr>
              <a:t>Молодые профессионалы</a:t>
            </a: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421269" y="2712020"/>
            <a:ext cx="1847256" cy="74659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26789" tIns="26789" rIns="26789" bIns="26789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500" dirty="0">
                <a:cs typeface="Helvetica Light" charset="0"/>
              </a:rPr>
              <a:t>Новые возможности для каждого</a:t>
            </a:r>
            <a:endParaRPr lang="ru-RU" sz="1500" dirty="0">
              <a:solidFill>
                <a:srgbClr val="000000"/>
              </a:solidFill>
              <a:latin typeface="Helvetica Light" charset="0"/>
              <a:ea typeface="Arial" charset="0"/>
              <a:cs typeface="Helvetica Light" charset="0"/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429489" y="3542171"/>
            <a:ext cx="1847256" cy="51576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26789" tIns="26789" rIns="26789" bIns="26789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500" dirty="0">
                <a:solidFill>
                  <a:srgbClr val="000000"/>
                </a:solidFill>
                <a:latin typeface="Helvetica Light" charset="0"/>
                <a:ea typeface="Arial" charset="0"/>
                <a:cs typeface="Helvetica Light" charset="0"/>
              </a:rPr>
              <a:t>Социальная активность</a:t>
            </a:r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2465767" y="4164928"/>
            <a:ext cx="1749125" cy="60809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26789" tIns="26789" rIns="26789" bIns="26789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Helvetica Light" charset="0"/>
                <a:ea typeface="Arial" charset="0"/>
                <a:cs typeface="Helvetica Light" charset="0"/>
              </a:rPr>
              <a:t>Повышение </a:t>
            </a:r>
            <a:r>
              <a:rPr lang="ru-RU" sz="1200" dirty="0" err="1">
                <a:solidFill>
                  <a:srgbClr val="000000"/>
                </a:solidFill>
                <a:latin typeface="Helvetica Light" charset="0"/>
                <a:ea typeface="Arial" charset="0"/>
                <a:cs typeface="Helvetica Light" charset="0"/>
              </a:rPr>
              <a:t>конкурентоспос-ти</a:t>
            </a:r>
            <a:r>
              <a:rPr lang="ru-RU" sz="1200" dirty="0">
                <a:solidFill>
                  <a:srgbClr val="000000"/>
                </a:solidFill>
                <a:latin typeface="Helvetica Light" charset="0"/>
                <a:ea typeface="Arial" charset="0"/>
                <a:cs typeface="Helvetica Light" charset="0"/>
              </a:rPr>
              <a:t> российского ВО</a:t>
            </a:r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4572000" y="4164928"/>
            <a:ext cx="2079231" cy="60809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26789" tIns="26789" rIns="26789" bIns="26789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Helvetica Light" charset="0"/>
                <a:ea typeface="Arial" charset="0"/>
                <a:cs typeface="Helvetica Light" charset="0"/>
              </a:rPr>
              <a:t>Доступность дошкольного образования до 3 лет (Занятость женщин)</a:t>
            </a:r>
          </a:p>
        </p:txBody>
      </p:sp>
      <p:cxnSp>
        <p:nvCxnSpPr>
          <p:cNvPr id="22" name="Прямая соединительная линия 21"/>
          <p:cNvCxnSpPr>
            <a:stCxn id="11" idx="2"/>
            <a:endCxn id="10" idx="4"/>
          </p:cNvCxnSpPr>
          <p:nvPr/>
        </p:nvCxnSpPr>
        <p:spPr bwMode="auto">
          <a:xfrm>
            <a:off x="3323112" y="1980393"/>
            <a:ext cx="476520" cy="37432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26" name="Прямая соединительная линия 25"/>
          <p:cNvCxnSpPr>
            <a:stCxn id="13" idx="2"/>
            <a:endCxn id="10" idx="5"/>
          </p:cNvCxnSpPr>
          <p:nvPr/>
        </p:nvCxnSpPr>
        <p:spPr bwMode="auto">
          <a:xfrm flipH="1">
            <a:off x="5125310" y="1980393"/>
            <a:ext cx="560564" cy="37432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28" name="Прямая соединительная линия 27"/>
          <p:cNvCxnSpPr>
            <a:stCxn id="14" idx="1"/>
            <a:endCxn id="10" idx="0"/>
          </p:cNvCxnSpPr>
          <p:nvPr/>
        </p:nvCxnSpPr>
        <p:spPr bwMode="auto">
          <a:xfrm flipH="1">
            <a:off x="5490102" y="2370582"/>
            <a:ext cx="1330878" cy="71372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30" name="Прямая соединительная линия 29"/>
          <p:cNvCxnSpPr>
            <a:stCxn id="15" idx="1"/>
            <a:endCxn id="10" idx="0"/>
          </p:cNvCxnSpPr>
          <p:nvPr/>
        </p:nvCxnSpPr>
        <p:spPr bwMode="auto">
          <a:xfrm flipH="1" flipV="1">
            <a:off x="5490102" y="3084304"/>
            <a:ext cx="1341929" cy="101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4096" name="Прямая соединительная линия 4095"/>
          <p:cNvCxnSpPr>
            <a:stCxn id="16" idx="1"/>
            <a:endCxn id="10" idx="0"/>
          </p:cNvCxnSpPr>
          <p:nvPr/>
        </p:nvCxnSpPr>
        <p:spPr bwMode="auto">
          <a:xfrm flipH="1" flipV="1">
            <a:off x="5490102" y="3084304"/>
            <a:ext cx="1350150" cy="71575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4098" name="Прямая соединительная линия 4097"/>
          <p:cNvCxnSpPr>
            <a:stCxn id="21" idx="0"/>
            <a:endCxn id="10" idx="1"/>
          </p:cNvCxnSpPr>
          <p:nvPr/>
        </p:nvCxnSpPr>
        <p:spPr bwMode="auto">
          <a:xfrm flipH="1" flipV="1">
            <a:off x="5125310" y="3813888"/>
            <a:ext cx="486306" cy="35103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4101" name="Прямая соединительная линия 4100"/>
          <p:cNvCxnSpPr>
            <a:stCxn id="20" idx="0"/>
            <a:endCxn id="10" idx="2"/>
          </p:cNvCxnSpPr>
          <p:nvPr/>
        </p:nvCxnSpPr>
        <p:spPr bwMode="auto">
          <a:xfrm flipV="1">
            <a:off x="3340329" y="3813888"/>
            <a:ext cx="459303" cy="35103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4103" name="Прямая соединительная линия 4102"/>
          <p:cNvCxnSpPr>
            <a:stCxn id="17" idx="3"/>
            <a:endCxn id="10" idx="3"/>
          </p:cNvCxnSpPr>
          <p:nvPr/>
        </p:nvCxnSpPr>
        <p:spPr bwMode="auto">
          <a:xfrm>
            <a:off x="2257473" y="2370582"/>
            <a:ext cx="1177367" cy="71372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4105" name="Прямая соединительная линия 4104"/>
          <p:cNvCxnSpPr>
            <a:stCxn id="18" idx="3"/>
            <a:endCxn id="10" idx="3"/>
          </p:cNvCxnSpPr>
          <p:nvPr/>
        </p:nvCxnSpPr>
        <p:spPr bwMode="auto">
          <a:xfrm flipV="1">
            <a:off x="2268525" y="3084303"/>
            <a:ext cx="1166315" cy="1016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cxnSp>
        <p:nvCxnSpPr>
          <p:cNvPr id="4107" name="Прямая соединительная линия 4106"/>
          <p:cNvCxnSpPr>
            <a:stCxn id="19" idx="3"/>
            <a:endCxn id="10" idx="3"/>
          </p:cNvCxnSpPr>
          <p:nvPr/>
        </p:nvCxnSpPr>
        <p:spPr bwMode="auto">
          <a:xfrm flipV="1">
            <a:off x="2276745" y="3084304"/>
            <a:ext cx="1158094" cy="71575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414059909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ast_region_logo_new-03-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4" t="42041" r="21121" b="44147"/>
          <a:stretch/>
        </p:blipFill>
        <p:spPr bwMode="auto">
          <a:xfrm>
            <a:off x="0" y="141480"/>
            <a:ext cx="1905000" cy="45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1670" y="277148"/>
            <a:ext cx="7290810" cy="250068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defTabSz="171446">
              <a:defRPr/>
            </a:pPr>
            <a:r>
              <a:rPr lang="ru-RU" sz="1400" b="1" dirty="0">
                <a:solidFill>
                  <a:srgbClr val="393F94"/>
                </a:solidFill>
                <a:latin typeface="MullerBold" charset="0"/>
                <a:cs typeface="MullerBold" charset="0"/>
              </a:rPr>
              <a:t>МИНИСТЕРСТВО ОБРАЗОВАНИЯ И НАУКИ АСТРАХАНСКОЙ ОБЛАСТИ </a:t>
            </a:r>
          </a:p>
        </p:txBody>
      </p:sp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467544" y="870561"/>
            <a:ext cx="8229600" cy="567063"/>
          </a:xfrm>
        </p:spPr>
        <p:txBody>
          <a:bodyPr/>
          <a:lstStyle/>
          <a:p>
            <a:pPr defTabSz="171446">
              <a:defRPr/>
            </a:pPr>
            <a:r>
              <a:rPr lang="ru-RU" sz="2500" b="1" kern="1200" dirty="0">
                <a:solidFill>
                  <a:srgbClr val="393F94"/>
                </a:solidFill>
                <a:latin typeface="MullerBold" charset="0"/>
                <a:ea typeface="Arial" charset="0"/>
                <a:cs typeface="MullerBold" charset="0"/>
              </a:rPr>
              <a:t>Задачи в сфере образования из Указа №204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4053573"/>
              </p:ext>
            </p:extLst>
          </p:nvPr>
        </p:nvGraphicFramePr>
        <p:xfrm>
          <a:off x="440532" y="1410891"/>
          <a:ext cx="8246269" cy="3186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/>
          <p:cNvSpPr/>
          <p:nvPr/>
        </p:nvSpPr>
        <p:spPr bwMode="auto">
          <a:xfrm>
            <a:off x="0" y="4710495"/>
            <a:ext cx="9144000" cy="346489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26789" tIns="26789" rIns="26789" bIns="26789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cs typeface="Helvetica Light" charset="0"/>
            </a:endParaRPr>
          </a:p>
        </p:txBody>
      </p:sp>
      <p:pic>
        <p:nvPicPr>
          <p:cNvPr id="7" name="Picture 3" descr="C:\Users\Danil\Desktop\юбка - город на волнах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2969"/>
            <a:ext cx="9144000" cy="60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68310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ast_region_logo_new-03-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4" t="42041" r="21121" b="44147"/>
          <a:stretch/>
        </p:blipFill>
        <p:spPr bwMode="auto">
          <a:xfrm>
            <a:off x="0" y="141480"/>
            <a:ext cx="1905000" cy="45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1670" y="277148"/>
            <a:ext cx="7290810" cy="250068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defTabSz="171446">
              <a:defRPr/>
            </a:pPr>
            <a:r>
              <a:rPr lang="ru-RU" sz="1400" b="1" dirty="0">
                <a:solidFill>
                  <a:srgbClr val="393F94"/>
                </a:solidFill>
                <a:latin typeface="MullerBold" charset="0"/>
                <a:cs typeface="MullerBold" charset="0"/>
              </a:rPr>
              <a:t>МИНИСТЕРСТВО ОБРАЗОВАНИЯ И НАУКИ АСТРАХАНСКОЙ ОБЛАСТИ </a:t>
            </a:r>
          </a:p>
        </p:txBody>
      </p:sp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467544" y="870561"/>
            <a:ext cx="8229600" cy="567063"/>
          </a:xfrm>
        </p:spPr>
        <p:txBody>
          <a:bodyPr/>
          <a:lstStyle/>
          <a:p>
            <a:pPr defTabSz="171446">
              <a:defRPr/>
            </a:pPr>
            <a:r>
              <a:rPr lang="ru-RU" sz="2500" b="1" kern="1200" dirty="0">
                <a:solidFill>
                  <a:srgbClr val="393F94"/>
                </a:solidFill>
                <a:latin typeface="MullerBold" charset="0"/>
                <a:ea typeface="Arial" charset="0"/>
                <a:cs typeface="MullerBold" charset="0"/>
              </a:rPr>
              <a:t>Задачи в сфере образования из Указа №204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9353613"/>
              </p:ext>
            </p:extLst>
          </p:nvPr>
        </p:nvGraphicFramePr>
        <p:xfrm>
          <a:off x="440532" y="1410891"/>
          <a:ext cx="8246269" cy="3186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/>
          <p:cNvSpPr/>
          <p:nvPr/>
        </p:nvSpPr>
        <p:spPr bwMode="auto">
          <a:xfrm>
            <a:off x="0" y="4710495"/>
            <a:ext cx="9144000" cy="346489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26789" tIns="26789" rIns="26789" bIns="26789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cs typeface="Helvetica Light" charset="0"/>
            </a:endParaRPr>
          </a:p>
        </p:txBody>
      </p:sp>
      <p:pic>
        <p:nvPicPr>
          <p:cNvPr id="7" name="Picture 3" descr="C:\Users\Danil\Desktop\юбка - город на волнах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2969"/>
            <a:ext cx="9144000" cy="60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32561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ast_region_logo_new-03-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4" t="42041" r="21121" b="44147"/>
          <a:stretch/>
        </p:blipFill>
        <p:spPr bwMode="auto">
          <a:xfrm>
            <a:off x="0" y="141480"/>
            <a:ext cx="1905000" cy="45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1670" y="277148"/>
            <a:ext cx="7290810" cy="250068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defTabSz="171446">
              <a:defRPr/>
            </a:pPr>
            <a:r>
              <a:rPr lang="ru-RU" sz="1400" b="1" dirty="0">
                <a:solidFill>
                  <a:srgbClr val="393F94"/>
                </a:solidFill>
                <a:latin typeface="MullerBold" charset="0"/>
                <a:cs typeface="MullerBold" charset="0"/>
              </a:rPr>
              <a:t>МИНИСТЕРСТВО ОБРАЗОВАНИЯ И НАУКИ АСТРАХАНСКОЙ ОБЛАСТИ </a:t>
            </a: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4710495"/>
            <a:ext cx="9144000" cy="346489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26789" tIns="26789" rIns="26789" bIns="26789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cs typeface="Helvetica Light" charset="0"/>
            </a:endParaRPr>
          </a:p>
        </p:txBody>
      </p:sp>
      <p:pic>
        <p:nvPicPr>
          <p:cNvPr id="7" name="Picture 3" descr="C:\Users\Danil\Desktop\юбка - город на волнах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2969"/>
            <a:ext cx="9144000" cy="60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487951" y="870561"/>
            <a:ext cx="6502905" cy="1419620"/>
          </a:xfrm>
          <a:prstGeom prst="rect">
            <a:avLst/>
          </a:prstGeom>
        </p:spPr>
        <p:txBody>
          <a:bodyPr wrap="square" lIns="34289" tIns="17145" rIns="34289" bIns="17145">
            <a:spAutoFit/>
          </a:bodyPr>
          <a:lstStyle/>
          <a:p>
            <a:pPr algn="just" defTabSz="34289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00" b="1" kern="0" dirty="0">
                <a:solidFill>
                  <a:srgbClr val="003366"/>
                </a:solidFill>
                <a:latin typeface="Calibri" pitchFamily="34" charset="0"/>
                <a:cs typeface="Arial"/>
                <a:sym typeface="Arial"/>
              </a:rPr>
              <a:t>СТРАТЕГИЧЕСКАЯ ЦЕЛЬ </a:t>
            </a:r>
            <a:r>
              <a:rPr lang="ru-RU" sz="1500" kern="0" dirty="0">
                <a:solidFill>
                  <a:srgbClr val="003366"/>
                </a:solidFill>
                <a:latin typeface="Calibri" pitchFamily="34" charset="0"/>
                <a:cs typeface="Arial"/>
                <a:sym typeface="Arial"/>
              </a:rPr>
              <a:t>– создание социально ориентированной и конкурентоспособной системы образования </a:t>
            </a:r>
            <a:r>
              <a:rPr lang="ru-RU" sz="1500" kern="0" dirty="0">
                <a:solidFill>
                  <a:srgbClr val="C00000"/>
                </a:solidFill>
                <a:latin typeface="Calibri" pitchFamily="34" charset="0"/>
                <a:cs typeface="Arial"/>
                <a:sym typeface="Arial"/>
              </a:rPr>
              <a:t>Астраханской области</a:t>
            </a:r>
            <a:r>
              <a:rPr lang="ru-RU" sz="1500" kern="0" dirty="0">
                <a:solidFill>
                  <a:srgbClr val="003366"/>
                </a:solidFill>
                <a:latin typeface="Calibri" pitchFamily="34" charset="0"/>
                <a:cs typeface="Arial"/>
                <a:sym typeface="Arial"/>
              </a:rPr>
              <a:t>,  обеспечивающей индивидуализацию, социализацию и профессионализацию личности;   формирующей у жителей региона действенные мотивы устойчивого повышения качества собственной жизни и социально-экономического развития региона.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489163" y="2490742"/>
            <a:ext cx="6502905" cy="1188787"/>
          </a:xfrm>
          <a:prstGeom prst="rect">
            <a:avLst/>
          </a:prstGeom>
        </p:spPr>
        <p:txBody>
          <a:bodyPr wrap="square" lIns="34289" tIns="17145" rIns="34289" bIns="17145">
            <a:spAutoFit/>
          </a:bodyPr>
          <a:lstStyle/>
          <a:p>
            <a:pPr algn="just" defTabSz="34289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500" b="1" kern="0" dirty="0">
                <a:solidFill>
                  <a:srgbClr val="003366"/>
                </a:solidFill>
                <a:latin typeface="Calibri" pitchFamily="34" charset="0"/>
                <a:cs typeface="Arial"/>
                <a:sym typeface="Arial"/>
              </a:rPr>
              <a:t>ОЖИДАЕМЫЕ РЕЗУЛЬТАТЫ: </a:t>
            </a:r>
          </a:p>
          <a:p>
            <a:pPr marL="67499" indent="-67499" algn="just" defTabSz="342891" fontAlgn="auto" hangingPunct="1">
              <a:spcBef>
                <a:spcPts val="0"/>
              </a:spcBef>
              <a:spcAft>
                <a:spcPts val="0"/>
              </a:spcAft>
              <a:buClr>
                <a:srgbClr val="00ACB3"/>
              </a:buClr>
              <a:buFont typeface="Wingdings" pitchFamily="2" charset="2"/>
              <a:buChar char="§"/>
            </a:pPr>
            <a:r>
              <a:rPr lang="ru-RU" sz="1500" kern="0" dirty="0">
                <a:solidFill>
                  <a:srgbClr val="003366"/>
                </a:solidFill>
                <a:latin typeface="Calibri" pitchFamily="34" charset="0"/>
                <a:cs typeface="Arial"/>
                <a:sym typeface="Arial"/>
              </a:rPr>
              <a:t>повышение доступности, качества и эффективности образования</a:t>
            </a:r>
          </a:p>
          <a:p>
            <a:pPr marL="67499" indent="-67499" algn="just" defTabSz="342891" fontAlgn="auto" hangingPunct="1">
              <a:spcBef>
                <a:spcPts val="0"/>
              </a:spcBef>
              <a:spcAft>
                <a:spcPts val="0"/>
              </a:spcAft>
              <a:buClr>
                <a:srgbClr val="00ACB3"/>
              </a:buClr>
              <a:buFont typeface="Wingdings" pitchFamily="2" charset="2"/>
              <a:buChar char="§"/>
            </a:pPr>
            <a:r>
              <a:rPr lang="ru-RU" sz="1500" kern="0" dirty="0">
                <a:solidFill>
                  <a:srgbClr val="003366"/>
                </a:solidFill>
                <a:latin typeface="Calibri" pitchFamily="34" charset="0"/>
                <a:cs typeface="Arial"/>
                <a:sym typeface="Arial"/>
              </a:rPr>
              <a:t>развитие человеческого потенциала и трансформация его в человеческий капитал региона</a:t>
            </a:r>
          </a:p>
          <a:p>
            <a:pPr marL="67499" indent="-67499" algn="just" defTabSz="342891" fontAlgn="auto" hangingPunct="1">
              <a:spcBef>
                <a:spcPts val="0"/>
              </a:spcBef>
              <a:spcAft>
                <a:spcPts val="0"/>
              </a:spcAft>
              <a:buClr>
                <a:srgbClr val="00ACB3"/>
              </a:buClr>
              <a:buFont typeface="Wingdings" pitchFamily="2" charset="2"/>
              <a:buChar char="§"/>
            </a:pPr>
            <a:r>
              <a:rPr lang="ru-RU" sz="1500" kern="0" dirty="0">
                <a:solidFill>
                  <a:srgbClr val="003366"/>
                </a:solidFill>
                <a:latin typeface="Calibri" pitchFamily="34" charset="0"/>
                <a:cs typeface="Arial"/>
                <a:sym typeface="Arial"/>
              </a:rPr>
              <a:t>рост региональной экономики и развитие социальной сферы</a:t>
            </a:r>
          </a:p>
        </p:txBody>
      </p:sp>
      <p:pic>
        <p:nvPicPr>
          <p:cNvPr id="22" name="Рисунок 21" descr="33.em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96" y="951571"/>
            <a:ext cx="2240868" cy="1019365"/>
          </a:xfrm>
          <a:prstGeom prst="rect">
            <a:avLst/>
          </a:prstGeom>
        </p:spPr>
      </p:pic>
      <p:pic>
        <p:nvPicPr>
          <p:cNvPr id="23" name="Рисунок 22" descr="34.em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40" y="2517744"/>
            <a:ext cx="2336538" cy="1168844"/>
          </a:xfrm>
          <a:prstGeom prst="rect">
            <a:avLst/>
          </a:prstGeom>
        </p:spPr>
      </p:pic>
      <p:sp>
        <p:nvSpPr>
          <p:cNvPr id="29" name="Freeform 5"/>
          <p:cNvSpPr>
            <a:spLocks/>
          </p:cNvSpPr>
          <p:nvPr/>
        </p:nvSpPr>
        <p:spPr bwMode="auto">
          <a:xfrm>
            <a:off x="116505" y="4002909"/>
            <a:ext cx="7113873" cy="540060"/>
          </a:xfrm>
          <a:custGeom>
            <a:avLst/>
            <a:gdLst/>
            <a:ahLst/>
            <a:cxnLst>
              <a:cxn ang="0">
                <a:pos x="173" y="0"/>
              </a:cxn>
              <a:cxn ang="0">
                <a:pos x="0" y="173"/>
              </a:cxn>
              <a:cxn ang="0">
                <a:pos x="0" y="518"/>
              </a:cxn>
              <a:cxn ang="0">
                <a:pos x="173" y="691"/>
              </a:cxn>
              <a:cxn ang="0">
                <a:pos x="0" y="864"/>
              </a:cxn>
              <a:cxn ang="0">
                <a:pos x="0" y="1209"/>
              </a:cxn>
              <a:cxn ang="0">
                <a:pos x="173" y="1382"/>
              </a:cxn>
              <a:cxn ang="0">
                <a:pos x="0" y="1555"/>
              </a:cxn>
              <a:cxn ang="0">
                <a:pos x="0" y="1900"/>
              </a:cxn>
              <a:cxn ang="0">
                <a:pos x="173" y="2073"/>
              </a:cxn>
              <a:cxn ang="0">
                <a:pos x="0" y="2246"/>
              </a:cxn>
              <a:cxn ang="0">
                <a:pos x="0" y="2591"/>
              </a:cxn>
              <a:cxn ang="0">
                <a:pos x="173" y="2764"/>
              </a:cxn>
              <a:cxn ang="0">
                <a:pos x="19126" y="2764"/>
              </a:cxn>
              <a:cxn ang="0">
                <a:pos x="19126" y="0"/>
              </a:cxn>
              <a:cxn ang="0">
                <a:pos x="173" y="0"/>
              </a:cxn>
            </a:cxnLst>
            <a:rect l="0" t="0" r="r" b="b"/>
            <a:pathLst>
              <a:path w="19126" h="2764">
                <a:moveTo>
                  <a:pt x="173" y="0"/>
                </a:moveTo>
                <a:cubicBezTo>
                  <a:pt x="173" y="96"/>
                  <a:pt x="95" y="173"/>
                  <a:pt x="0" y="173"/>
                </a:cubicBezTo>
                <a:lnTo>
                  <a:pt x="0" y="518"/>
                </a:lnTo>
                <a:cubicBezTo>
                  <a:pt x="95" y="518"/>
                  <a:pt x="173" y="596"/>
                  <a:pt x="173" y="691"/>
                </a:cubicBezTo>
                <a:cubicBezTo>
                  <a:pt x="173" y="786"/>
                  <a:pt x="95" y="864"/>
                  <a:pt x="0" y="864"/>
                </a:cubicBezTo>
                <a:lnTo>
                  <a:pt x="0" y="1209"/>
                </a:lnTo>
                <a:cubicBezTo>
                  <a:pt x="95" y="1209"/>
                  <a:pt x="173" y="1287"/>
                  <a:pt x="173" y="1382"/>
                </a:cubicBezTo>
                <a:cubicBezTo>
                  <a:pt x="173" y="1478"/>
                  <a:pt x="95" y="1555"/>
                  <a:pt x="0" y="1555"/>
                </a:cubicBezTo>
                <a:lnTo>
                  <a:pt x="0" y="1900"/>
                </a:lnTo>
                <a:cubicBezTo>
                  <a:pt x="95" y="1900"/>
                  <a:pt x="173" y="1978"/>
                  <a:pt x="173" y="2073"/>
                </a:cubicBezTo>
                <a:cubicBezTo>
                  <a:pt x="173" y="2168"/>
                  <a:pt x="95" y="2246"/>
                  <a:pt x="0" y="2246"/>
                </a:cubicBezTo>
                <a:lnTo>
                  <a:pt x="0" y="2591"/>
                </a:lnTo>
                <a:cubicBezTo>
                  <a:pt x="95" y="2591"/>
                  <a:pt x="173" y="2669"/>
                  <a:pt x="173" y="2764"/>
                </a:cubicBezTo>
                <a:lnTo>
                  <a:pt x="19126" y="2764"/>
                </a:lnTo>
                <a:lnTo>
                  <a:pt x="19126" y="0"/>
                </a:lnTo>
                <a:lnTo>
                  <a:pt x="173" y="0"/>
                </a:lnTo>
                <a:close/>
              </a:path>
            </a:pathLst>
          </a:custGeom>
          <a:solidFill>
            <a:srgbClr val="E7E1D1"/>
          </a:solidFill>
          <a:ln w="9525">
            <a:noFill/>
            <a:round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  <p:txBody>
          <a:bodyPr vert="horz" wrap="square" lIns="34289" tIns="17145" rIns="34289" bIns="17145" numCol="1" anchor="t" anchorCtr="0" compatLnSpc="1">
            <a:prstTxWarp prst="textNoShape">
              <a:avLst/>
            </a:prstTxWarp>
          </a:bodyPr>
          <a:lstStyle/>
          <a:p>
            <a:pPr algn="l" defTabSz="342891" fontAlgn="auto" hangingPunct="1">
              <a:spcBef>
                <a:spcPts val="0"/>
              </a:spcBef>
              <a:spcAft>
                <a:spcPts val="0"/>
              </a:spcAft>
            </a:pPr>
            <a:endParaRPr lang="ru-RU" sz="500" kern="0">
              <a:latin typeface="Arial"/>
              <a:cs typeface="Arial"/>
              <a:sym typeface="Arial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985791" y="4022354"/>
            <a:ext cx="6340515" cy="496290"/>
          </a:xfrm>
          <a:prstGeom prst="rect">
            <a:avLst/>
          </a:prstGeom>
        </p:spPr>
        <p:txBody>
          <a:bodyPr wrap="square" lIns="34289" tIns="17145" rIns="34289" bIns="17145">
            <a:spAutoFit/>
          </a:bodyPr>
          <a:lstStyle/>
          <a:p>
            <a:pPr algn="l" defTabSz="34289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altLang="ru-RU" sz="1500" kern="0" dirty="0">
                <a:solidFill>
                  <a:srgbClr val="003366"/>
                </a:solidFill>
                <a:latin typeface="Calibri" pitchFamily="34" charset="0"/>
                <a:cs typeface="Arial"/>
                <a:sym typeface="Arial"/>
              </a:rPr>
              <a:t>Общий рост ВРП </a:t>
            </a:r>
            <a:r>
              <a:rPr lang="ru-RU" altLang="ru-RU" sz="1500" kern="0" dirty="0">
                <a:solidFill>
                  <a:srgbClr val="C00000"/>
                </a:solidFill>
                <a:latin typeface="Calibri" pitchFamily="34" charset="0"/>
                <a:cs typeface="Arial"/>
                <a:sym typeface="Arial"/>
              </a:rPr>
              <a:t>Астраханской области </a:t>
            </a:r>
            <a:r>
              <a:rPr lang="ru-RU" altLang="ru-RU" sz="1500" kern="0" dirty="0">
                <a:solidFill>
                  <a:srgbClr val="003366"/>
                </a:solidFill>
                <a:latin typeface="Calibri" pitchFamily="34" charset="0"/>
                <a:cs typeface="Arial"/>
                <a:sym typeface="Arial"/>
              </a:rPr>
              <a:t>в ходе реализации предложенных программ </a:t>
            </a:r>
            <a:r>
              <a:rPr lang="ru-RU" altLang="ru-RU" sz="1500" kern="0" dirty="0" smtClean="0">
                <a:solidFill>
                  <a:srgbClr val="003366"/>
                </a:solidFill>
                <a:latin typeface="Calibri" pitchFamily="34" charset="0"/>
                <a:cs typeface="Arial"/>
                <a:sym typeface="Arial"/>
              </a:rPr>
              <a:t>составит </a:t>
            </a:r>
            <a:r>
              <a:rPr lang="ru-RU" altLang="ru-RU" sz="1500" b="1" kern="0" dirty="0">
                <a:solidFill>
                  <a:srgbClr val="003366"/>
                </a:solidFill>
                <a:latin typeface="Calibri" pitchFamily="34" charset="0"/>
                <a:cs typeface="Arial"/>
                <a:sym typeface="Arial"/>
              </a:rPr>
              <a:t>до 10 рублей на 1 рубль инвестиций!!!</a:t>
            </a:r>
          </a:p>
        </p:txBody>
      </p:sp>
      <p:pic>
        <p:nvPicPr>
          <p:cNvPr id="31" name="Рисунок 48" descr="0_23.em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8590" y="4027157"/>
            <a:ext cx="492823" cy="49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652146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ast_region_logo_new-03-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4" t="42041" r="21121" b="44147"/>
          <a:stretch/>
        </p:blipFill>
        <p:spPr bwMode="auto">
          <a:xfrm>
            <a:off x="0" y="141480"/>
            <a:ext cx="1905000" cy="45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1670" y="277148"/>
            <a:ext cx="7290810" cy="250068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defTabSz="171446">
              <a:defRPr/>
            </a:pPr>
            <a:r>
              <a:rPr lang="ru-RU" sz="1400" b="1" dirty="0">
                <a:solidFill>
                  <a:srgbClr val="393F94"/>
                </a:solidFill>
                <a:latin typeface="MullerBold" charset="0"/>
                <a:cs typeface="MullerBold" charset="0"/>
              </a:rPr>
              <a:t>МИНИСТЕРСТВО ОБРАЗОВАНИЯ И НАУКИ АСТРАХАНСКОЙ ОБЛАСТИ </a:t>
            </a: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4710495"/>
            <a:ext cx="9144000" cy="346489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26789" tIns="26789" rIns="26789" bIns="26789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cs typeface="Helvetica Light" charset="0"/>
            </a:endParaRPr>
          </a:p>
        </p:txBody>
      </p:sp>
      <p:pic>
        <p:nvPicPr>
          <p:cNvPr id="7" name="Picture 3" descr="C:\Users\Danil\Desktop\юбка - город на волнах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2969"/>
            <a:ext cx="9144000" cy="60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2559" y="870561"/>
            <a:ext cx="8100900" cy="43204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300" dirty="0"/>
              <a:t>Федеральный проект «Современная школа»</a:t>
            </a:r>
            <a:endParaRPr lang="ru-RU" sz="23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9532" y="1410621"/>
            <a:ext cx="1647183" cy="25006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</a:rPr>
              <a:t>Результат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040" y="1829584"/>
            <a:ext cx="2403267" cy="588623"/>
          </a:xfrm>
          <a:prstGeom prst="rect">
            <a:avLst/>
          </a:prstGeom>
          <a:gradFill flip="none" rotWithShape="1">
            <a:gsLst>
              <a:gs pos="0">
                <a:srgbClr val="0AB6BA">
                  <a:tint val="66000"/>
                  <a:satMod val="160000"/>
                </a:srgbClr>
              </a:gs>
              <a:gs pos="50000">
                <a:srgbClr val="0AB6BA">
                  <a:tint val="44500"/>
                  <a:satMod val="160000"/>
                </a:srgbClr>
              </a:gs>
              <a:gs pos="100000">
                <a:srgbClr val="0AB6BA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Не ниже 10 места в мире – место РФ в международном исследовании </a:t>
            </a:r>
            <a:r>
              <a:rPr lang="en-US" sz="1200" dirty="0">
                <a:solidFill>
                  <a:srgbClr val="0365C0">
                    <a:lumMod val="50000"/>
                  </a:srgbClr>
                </a:solidFill>
              </a:rPr>
              <a:t>PISA</a:t>
            </a:r>
            <a:endParaRPr lang="ru-RU" sz="1200" dirty="0">
              <a:solidFill>
                <a:srgbClr val="0365C0">
                  <a:lumMod val="50000"/>
                </a:srgb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040" y="2504658"/>
            <a:ext cx="2403267" cy="588623"/>
          </a:xfrm>
          <a:prstGeom prst="rect">
            <a:avLst/>
          </a:prstGeom>
          <a:gradFill flip="none" rotWithShape="1">
            <a:gsLst>
              <a:gs pos="0">
                <a:srgbClr val="0AB6BA">
                  <a:tint val="66000"/>
                  <a:satMod val="160000"/>
                </a:srgbClr>
              </a:gs>
              <a:gs pos="50000">
                <a:srgbClr val="0AB6BA">
                  <a:tint val="44500"/>
                  <a:satMod val="160000"/>
                </a:srgbClr>
              </a:gs>
              <a:gs pos="100000">
                <a:srgbClr val="0AB6BA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10 тыс. общеобразовательных организаций в сельской местности, обновивших МТБ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499" y="3179733"/>
            <a:ext cx="2403267" cy="773289"/>
          </a:xfrm>
          <a:prstGeom prst="rect">
            <a:avLst/>
          </a:prstGeom>
          <a:gradFill flip="none" rotWithShape="1">
            <a:gsLst>
              <a:gs pos="0">
                <a:srgbClr val="0AB6BA">
                  <a:tint val="66000"/>
                  <a:satMod val="160000"/>
                </a:srgbClr>
              </a:gs>
              <a:gs pos="50000">
                <a:srgbClr val="0AB6BA">
                  <a:tint val="44500"/>
                  <a:satMod val="160000"/>
                </a:srgbClr>
              </a:gs>
              <a:gs pos="100000">
                <a:srgbClr val="0AB6BA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100% обучающихся охвачены новыми общеобразовательными программами, формирующими цифровые навыки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499" y="4035996"/>
            <a:ext cx="2403267" cy="588623"/>
          </a:xfrm>
          <a:prstGeom prst="rect">
            <a:avLst/>
          </a:prstGeom>
          <a:gradFill flip="none" rotWithShape="1">
            <a:gsLst>
              <a:gs pos="0">
                <a:srgbClr val="0AB6BA">
                  <a:tint val="66000"/>
                  <a:satMod val="160000"/>
                </a:srgbClr>
              </a:gs>
              <a:gs pos="50000">
                <a:srgbClr val="0AB6BA">
                  <a:tint val="44500"/>
                  <a:satMod val="160000"/>
                </a:srgbClr>
              </a:gs>
              <a:gs pos="100000">
                <a:srgbClr val="0AB6BA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В 40% </a:t>
            </a:r>
            <a:r>
              <a:rPr lang="ru-RU" sz="1200" dirty="0" err="1">
                <a:solidFill>
                  <a:srgbClr val="0365C0">
                    <a:lumMod val="50000"/>
                  </a:srgbClr>
                </a:solidFill>
              </a:rPr>
              <a:t>образоват</a:t>
            </a:r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-х организаций создана универсальная </a:t>
            </a:r>
            <a:r>
              <a:rPr lang="ru-RU" sz="1200" dirty="0" err="1">
                <a:solidFill>
                  <a:srgbClr val="0365C0">
                    <a:lumMod val="50000"/>
                  </a:srgbClr>
                </a:solidFill>
              </a:rPr>
              <a:t>безбарьерная</a:t>
            </a:r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 среда 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 bwMode="auto">
          <a:xfrm>
            <a:off x="5355087" y="1747764"/>
            <a:ext cx="0" cy="2930220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dash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</p:cxnSp>
      <p:sp>
        <p:nvSpPr>
          <p:cNvPr id="24" name="TextBox 23"/>
          <p:cNvSpPr txBox="1"/>
          <p:nvPr/>
        </p:nvSpPr>
        <p:spPr>
          <a:xfrm>
            <a:off x="5436096" y="1807875"/>
            <a:ext cx="3645405" cy="219291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l"/>
            <a:r>
              <a:rPr lang="ru-RU" sz="1200" dirty="0"/>
              <a:t>Не менее </a:t>
            </a:r>
            <a:r>
              <a:rPr lang="ru-RU" sz="1200" dirty="0">
                <a:solidFill>
                  <a:srgbClr val="FF0000"/>
                </a:solidFill>
              </a:rPr>
              <a:t>25-ти новых школ </a:t>
            </a:r>
            <a:r>
              <a:rPr lang="ru-RU" sz="1200" dirty="0"/>
              <a:t>создано</a:t>
            </a:r>
            <a:r>
              <a:rPr lang="ru-RU" sz="1200" dirty="0">
                <a:solidFill>
                  <a:srgbClr val="FF0000"/>
                </a:solidFill>
              </a:rPr>
              <a:t> </a:t>
            </a:r>
            <a:r>
              <a:rPr lang="ru-RU" sz="1200" dirty="0"/>
              <a:t>к 2025 году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36096" y="2208292"/>
            <a:ext cx="3969441" cy="588623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l"/>
            <a:r>
              <a:rPr lang="ru-RU" sz="1200" dirty="0"/>
              <a:t>В</a:t>
            </a:r>
            <a:r>
              <a:rPr lang="ru-RU" sz="1200" dirty="0">
                <a:solidFill>
                  <a:srgbClr val="FF0000"/>
                </a:solidFill>
              </a:rPr>
              <a:t> 50-ти образовательных организациях </a:t>
            </a:r>
            <a:r>
              <a:rPr lang="ru-RU" sz="1200" dirty="0"/>
              <a:t>обновлена МТБ с целью </a:t>
            </a:r>
            <a:r>
              <a:rPr lang="ru-RU" sz="1200" dirty="0" smtClean="0"/>
              <a:t>создания </a:t>
            </a:r>
            <a:r>
              <a:rPr lang="ru-RU" sz="1200" dirty="0"/>
              <a:t>центров коллективного пользования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63099" y="1356616"/>
            <a:ext cx="3510390" cy="40395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Целевые показатели в </a:t>
            </a:r>
          </a:p>
          <a:p>
            <a:r>
              <a:rPr lang="ru-RU" sz="1200" b="1" dirty="0">
                <a:solidFill>
                  <a:srgbClr val="FF0000"/>
                </a:solidFill>
              </a:rPr>
              <a:t>Астраханской области – 2024г.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42493" y="3059538"/>
            <a:ext cx="3963044" cy="773289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l"/>
            <a:r>
              <a:rPr lang="ru-RU" sz="1200" dirty="0">
                <a:solidFill>
                  <a:srgbClr val="FF0000"/>
                </a:solidFill>
              </a:rPr>
              <a:t>100% общеобразовательных программ </a:t>
            </a:r>
            <a:r>
              <a:rPr lang="ru-RU" sz="1200" dirty="0"/>
              <a:t>модернизированы с целью формирования у обучающихся ключевых цифровых навыков, отвечающих вызовам современности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442493" y="4056915"/>
            <a:ext cx="3422984" cy="588623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l"/>
            <a:r>
              <a:rPr lang="ru-RU" sz="1200" dirty="0">
                <a:solidFill>
                  <a:srgbClr val="FF0000"/>
                </a:solidFill>
              </a:rPr>
              <a:t>120 образовательных организаций </a:t>
            </a:r>
            <a:r>
              <a:rPr lang="ru-RU" sz="1200" dirty="0"/>
              <a:t>отвечают всем требованиям универсальной </a:t>
            </a:r>
            <a:r>
              <a:rPr lang="ru-RU" sz="1200" dirty="0" err="1"/>
              <a:t>безбарьерной</a:t>
            </a:r>
            <a:r>
              <a:rPr lang="ru-RU" sz="1200" dirty="0"/>
              <a:t> среды  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 bwMode="auto">
          <a:xfrm>
            <a:off x="2627784" y="1803369"/>
            <a:ext cx="0" cy="2930220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dash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</p:cxnSp>
      <p:sp>
        <p:nvSpPr>
          <p:cNvPr id="33" name="TextBox 32"/>
          <p:cNvSpPr txBox="1"/>
          <p:nvPr/>
        </p:nvSpPr>
        <p:spPr>
          <a:xfrm>
            <a:off x="2685525" y="1384707"/>
            <a:ext cx="2615556" cy="40395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Достижения в рамках проекта Астраханской области к 2018г.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791669" y="1869673"/>
            <a:ext cx="1267274" cy="58862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Новая школа в Приволжском районе 18-19гг.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726029" y="3705876"/>
            <a:ext cx="1267274" cy="95795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В 122 </a:t>
            </a:r>
            <a:r>
              <a:rPr lang="ru-RU" sz="1200" dirty="0" err="1">
                <a:solidFill>
                  <a:srgbClr val="0365C0">
                    <a:lumMod val="50000"/>
                  </a:srgbClr>
                </a:solidFill>
              </a:rPr>
              <a:t>образоват</a:t>
            </a:r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 организациях создана </a:t>
            </a:r>
            <a:r>
              <a:rPr lang="ru-RU" sz="1200" dirty="0" err="1">
                <a:solidFill>
                  <a:srgbClr val="0365C0">
                    <a:lumMod val="50000"/>
                  </a:srgbClr>
                </a:solidFill>
              </a:rPr>
              <a:t>безбарьерная</a:t>
            </a:r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 среда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93958" y="4258348"/>
            <a:ext cx="1107123" cy="311624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r>
              <a:rPr lang="ru-RU" sz="900" dirty="0"/>
              <a:t>Охват – 60% детей-инвалидов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139952" y="2382729"/>
            <a:ext cx="1107123" cy="250068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r>
              <a:rPr lang="ru-RU" sz="1400" b="1" dirty="0"/>
              <a:t>800 мест</a:t>
            </a:r>
          </a:p>
        </p:txBody>
      </p:sp>
      <p:pic>
        <p:nvPicPr>
          <p:cNvPr id="1026" name="Picture 2" descr="ÐÐ°ÑÑÐ¸Ð½ÐºÐ¸ Ð¿Ð¾ Ð·Ð°Ð¿ÑÐ¾ÑÑ Ð·Ð´Ð°Ð½Ð¸Ðµ ÑÐºÐ¾Ð»Ñ Ð²ÐµÐºÑÐ¾ÑÐ½Ð°Ñ Ð³ÑÐ°ÑÐ¸Ðº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956" y="1869673"/>
            <a:ext cx="1052831" cy="52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958" y="3497335"/>
            <a:ext cx="1042988" cy="61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85525" y="2739927"/>
            <a:ext cx="1307778" cy="680956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Создание сетевых лабораторий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224" y="2673297"/>
            <a:ext cx="505463" cy="419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3963224" y="3138813"/>
            <a:ext cx="422927" cy="25006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4289" tIns="17145" rIns="34289" bIns="17145" rtlCol="0">
            <a:spAutoFit/>
          </a:bodyPr>
          <a:lstStyle/>
          <a:p>
            <a:r>
              <a:rPr lang="ru-RU" sz="1400" b="1" dirty="0"/>
              <a:t>25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" r="45436"/>
          <a:stretch/>
        </p:blipFill>
        <p:spPr bwMode="auto">
          <a:xfrm>
            <a:off x="4468686" y="2835165"/>
            <a:ext cx="891260" cy="233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4721225" y="3138813"/>
            <a:ext cx="422927" cy="25006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34289" tIns="17145" rIns="34289" bIns="17145" rtlCol="0">
            <a:spAutoFit/>
          </a:bodyPr>
          <a:lstStyle/>
          <a:p>
            <a:r>
              <a:rPr lang="ru-RU" sz="14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637203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ast_region_logo_new-03-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4" t="42041" r="21121" b="44147"/>
          <a:stretch/>
        </p:blipFill>
        <p:spPr bwMode="auto">
          <a:xfrm>
            <a:off x="0" y="141480"/>
            <a:ext cx="1905000" cy="45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1670" y="277148"/>
            <a:ext cx="7290810" cy="250068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defTabSz="171446">
              <a:defRPr/>
            </a:pPr>
            <a:r>
              <a:rPr lang="ru-RU" sz="1400" b="1" dirty="0">
                <a:solidFill>
                  <a:srgbClr val="393F94"/>
                </a:solidFill>
                <a:latin typeface="MullerBold" charset="0"/>
                <a:cs typeface="MullerBold" charset="0"/>
              </a:rPr>
              <a:t>МИНИСТЕРСТВО ОБРАЗОВАНИЯ И НАУКИ АСТРАХАНСКОЙ ОБЛАСТИ </a:t>
            </a: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4587974"/>
            <a:ext cx="9144000" cy="46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26789" tIns="26789" rIns="26789" bIns="26789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cs typeface="Helvetica Light" charset="0"/>
            </a:endParaRPr>
          </a:p>
        </p:txBody>
      </p:sp>
      <p:pic>
        <p:nvPicPr>
          <p:cNvPr id="7" name="Picture 3" descr="C:\Users\Danil\Desktop\юбка - город на волнах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7974"/>
            <a:ext cx="9144000" cy="60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6535" y="870561"/>
            <a:ext cx="8370930" cy="43204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300" dirty="0"/>
              <a:t>Федеральный проект «Успех каждого ребенка»</a:t>
            </a:r>
            <a:endParaRPr lang="ru-RU" sz="23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9532" y="1410621"/>
            <a:ext cx="1647183" cy="25006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</a:rPr>
              <a:t>Результат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499" y="1985286"/>
            <a:ext cx="2538282" cy="373179"/>
          </a:xfrm>
          <a:prstGeom prst="rect">
            <a:avLst/>
          </a:prstGeom>
          <a:gradFill flip="none" rotWithShape="1">
            <a:gsLst>
              <a:gs pos="0">
                <a:srgbClr val="0AB6BA">
                  <a:tint val="66000"/>
                  <a:satMod val="160000"/>
                </a:srgbClr>
              </a:gs>
              <a:gs pos="50000">
                <a:srgbClr val="0AB6BA">
                  <a:tint val="44500"/>
                  <a:satMod val="160000"/>
                </a:srgbClr>
              </a:gs>
              <a:gs pos="100000">
                <a:srgbClr val="0AB6BA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100" dirty="0">
                <a:solidFill>
                  <a:srgbClr val="0365C0">
                    <a:lumMod val="50000"/>
                  </a:srgbClr>
                </a:solidFill>
              </a:rPr>
              <a:t>80% детей от 5 до 18 лет охвачены дополнительным образованием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499" y="2538431"/>
            <a:ext cx="2538282" cy="542456"/>
          </a:xfrm>
          <a:prstGeom prst="rect">
            <a:avLst/>
          </a:prstGeom>
          <a:gradFill flip="none" rotWithShape="1">
            <a:gsLst>
              <a:gs pos="0">
                <a:srgbClr val="0AB6BA">
                  <a:tint val="66000"/>
                  <a:satMod val="160000"/>
                </a:srgbClr>
              </a:gs>
              <a:gs pos="50000">
                <a:srgbClr val="0AB6BA">
                  <a:tint val="44500"/>
                  <a:satMod val="160000"/>
                </a:srgbClr>
              </a:gs>
              <a:gs pos="100000">
                <a:srgbClr val="0AB6BA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100" dirty="0">
                <a:solidFill>
                  <a:srgbClr val="0365C0">
                    <a:lumMod val="50000"/>
                  </a:srgbClr>
                </a:solidFill>
              </a:rPr>
              <a:t>25% детей охвачены доп. программами технической и естественнонаучной направленности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959" y="3299959"/>
            <a:ext cx="2538282" cy="542456"/>
          </a:xfrm>
          <a:prstGeom prst="rect">
            <a:avLst/>
          </a:prstGeom>
          <a:gradFill flip="none" rotWithShape="1">
            <a:gsLst>
              <a:gs pos="0">
                <a:srgbClr val="0AB6BA">
                  <a:tint val="66000"/>
                  <a:satMod val="160000"/>
                </a:srgbClr>
              </a:gs>
              <a:gs pos="50000">
                <a:srgbClr val="0AB6BA">
                  <a:tint val="44500"/>
                  <a:satMod val="160000"/>
                </a:srgbClr>
              </a:gs>
              <a:gs pos="100000">
                <a:srgbClr val="0AB6BA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100" dirty="0">
                <a:solidFill>
                  <a:srgbClr val="0365C0">
                    <a:lumMod val="50000"/>
                  </a:srgbClr>
                </a:solidFill>
              </a:rPr>
              <a:t>225 детских технопарков «</a:t>
            </a:r>
            <a:r>
              <a:rPr lang="ru-RU" sz="1100" dirty="0" err="1">
                <a:solidFill>
                  <a:srgbClr val="0365C0">
                    <a:lumMod val="50000"/>
                  </a:srgbClr>
                </a:solidFill>
              </a:rPr>
              <a:t>Кванториум</a:t>
            </a:r>
            <a:r>
              <a:rPr lang="ru-RU" sz="1100" dirty="0">
                <a:solidFill>
                  <a:srgbClr val="0365C0">
                    <a:lumMod val="50000"/>
                  </a:srgbClr>
                </a:solidFill>
              </a:rPr>
              <a:t>» и 900 тыс. новых </a:t>
            </a:r>
            <a:r>
              <a:rPr lang="ru-RU" sz="1100" dirty="0" err="1">
                <a:solidFill>
                  <a:srgbClr val="0365C0">
                    <a:lumMod val="50000"/>
                  </a:srgbClr>
                </a:solidFill>
              </a:rPr>
              <a:t>ученико</a:t>
            </a:r>
            <a:r>
              <a:rPr lang="ru-RU" sz="1100" dirty="0">
                <a:solidFill>
                  <a:srgbClr val="0365C0">
                    <a:lumMod val="50000"/>
                  </a:srgbClr>
                </a:solidFill>
              </a:rPr>
              <a:t>-мест доп. образования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959" y="4050599"/>
            <a:ext cx="2538282" cy="542456"/>
          </a:xfrm>
          <a:prstGeom prst="rect">
            <a:avLst/>
          </a:prstGeom>
          <a:gradFill flip="none" rotWithShape="1">
            <a:gsLst>
              <a:gs pos="0">
                <a:srgbClr val="0AB6BA">
                  <a:tint val="66000"/>
                  <a:satMod val="160000"/>
                </a:srgbClr>
              </a:gs>
              <a:gs pos="50000">
                <a:srgbClr val="0AB6BA">
                  <a:tint val="44500"/>
                  <a:satMod val="160000"/>
                </a:srgbClr>
              </a:gs>
              <a:gs pos="100000">
                <a:srgbClr val="0AB6BA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100" dirty="0">
                <a:solidFill>
                  <a:srgbClr val="0365C0">
                    <a:lumMod val="50000"/>
                  </a:srgbClr>
                </a:solidFill>
              </a:rPr>
              <a:t>Во всех регионах функционируют центры выявления и поддержки одаренных и талантливых детей 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 bwMode="auto">
          <a:xfrm>
            <a:off x="2735796" y="1828773"/>
            <a:ext cx="0" cy="2930220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dash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</p:cxnSp>
      <p:sp>
        <p:nvSpPr>
          <p:cNvPr id="24" name="TextBox 23"/>
          <p:cNvSpPr txBox="1"/>
          <p:nvPr/>
        </p:nvSpPr>
        <p:spPr>
          <a:xfrm>
            <a:off x="5925885" y="1933476"/>
            <a:ext cx="3213357" cy="773289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l"/>
            <a:r>
              <a:rPr lang="ru-RU" sz="1200" dirty="0">
                <a:solidFill>
                  <a:srgbClr val="FF0000"/>
                </a:solidFill>
              </a:rPr>
              <a:t>Более 80% детей</a:t>
            </a:r>
            <a:r>
              <a:rPr lang="ru-RU" sz="1200" dirty="0"/>
              <a:t> в возрасте от 5 до 18 лет охвачены дополнительным образованием, в </a:t>
            </a:r>
            <a:r>
              <a:rPr lang="ru-RU" sz="1200" dirty="0" err="1"/>
              <a:t>т.ч</a:t>
            </a:r>
            <a:r>
              <a:rPr lang="ru-RU" sz="1200" dirty="0">
                <a:solidFill>
                  <a:srgbClr val="FF0000"/>
                </a:solidFill>
              </a:rPr>
              <a:t>. 27% - программами технической и естественнонаучной направленности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22150" y="2761860"/>
            <a:ext cx="3213357" cy="403957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l"/>
            <a:r>
              <a:rPr lang="ru-RU" sz="1200" dirty="0"/>
              <a:t>Создан и функционирует центр цифрового образования</a:t>
            </a:r>
            <a:r>
              <a:rPr lang="ru-RU" sz="1200" dirty="0">
                <a:solidFill>
                  <a:srgbClr val="FF0000"/>
                </a:solidFill>
              </a:rPr>
              <a:t> «</a:t>
            </a:r>
            <a:r>
              <a:rPr lang="en-US" sz="1200" dirty="0">
                <a:solidFill>
                  <a:srgbClr val="FF0000"/>
                </a:solidFill>
              </a:rPr>
              <a:t>IT-cube</a:t>
            </a:r>
            <a:r>
              <a:rPr lang="ru-RU" sz="1200" dirty="0">
                <a:solidFill>
                  <a:srgbClr val="FF0000"/>
                </a:solidFill>
              </a:rPr>
              <a:t>»</a:t>
            </a:r>
            <a:endParaRPr lang="ru-RU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6246186" y="1410622"/>
            <a:ext cx="2646294" cy="40395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Целевые показатели в </a:t>
            </a:r>
          </a:p>
          <a:p>
            <a:r>
              <a:rPr lang="ru-RU" sz="1200" b="1" dirty="0">
                <a:solidFill>
                  <a:srgbClr val="FF0000"/>
                </a:solidFill>
              </a:rPr>
              <a:t>Астраханской области – 2024г.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52888" y="3678873"/>
            <a:ext cx="3213357" cy="403957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l"/>
            <a:r>
              <a:rPr lang="ru-RU" sz="1200" dirty="0"/>
              <a:t>Созданы и функционируют</a:t>
            </a:r>
            <a:r>
              <a:rPr lang="ru-RU" sz="1200" dirty="0">
                <a:solidFill>
                  <a:srgbClr val="FF0000"/>
                </a:solidFill>
              </a:rPr>
              <a:t> 3 детских технопарка «</a:t>
            </a:r>
            <a:r>
              <a:rPr lang="ru-RU" sz="1200" dirty="0" err="1">
                <a:solidFill>
                  <a:srgbClr val="FF0000"/>
                </a:solidFill>
              </a:rPr>
              <a:t>Кванториум</a:t>
            </a:r>
            <a:r>
              <a:rPr lang="ru-RU" sz="1200" dirty="0">
                <a:solidFill>
                  <a:srgbClr val="FF0000"/>
                </a:solidFill>
              </a:rPr>
              <a:t>»</a:t>
            </a:r>
            <a:endParaRPr lang="ru-RU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5925885" y="4083918"/>
            <a:ext cx="3213357" cy="588623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l"/>
            <a:r>
              <a:rPr lang="ru-RU" sz="1200" dirty="0"/>
              <a:t>Ежегодно в созданном центре выявления и поддержки одаренных и талантливых детей проходит обучение</a:t>
            </a:r>
            <a:r>
              <a:rPr lang="ru-RU" sz="1200" dirty="0">
                <a:solidFill>
                  <a:srgbClr val="FF0000"/>
                </a:solidFill>
              </a:rPr>
              <a:t> более 200 детей</a:t>
            </a:r>
            <a:endParaRPr lang="ru-RU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5922150" y="3247914"/>
            <a:ext cx="3213357" cy="403957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l"/>
            <a:r>
              <a:rPr lang="ru-RU" sz="1200" dirty="0"/>
              <a:t>Участие</a:t>
            </a:r>
            <a:r>
              <a:rPr lang="ru-RU" sz="1200" dirty="0">
                <a:solidFill>
                  <a:srgbClr val="FF0000"/>
                </a:solidFill>
              </a:rPr>
              <a:t> 100% обучающихся </a:t>
            </a:r>
            <a:r>
              <a:rPr lang="ru-RU" sz="1200" dirty="0"/>
              <a:t>в системе онлайн уроков </a:t>
            </a:r>
            <a:r>
              <a:rPr lang="ru-RU" sz="1200" dirty="0">
                <a:solidFill>
                  <a:srgbClr val="FF0000"/>
                </a:solidFill>
              </a:rPr>
              <a:t>«</a:t>
            </a:r>
            <a:r>
              <a:rPr lang="ru-RU" sz="1200" dirty="0" err="1">
                <a:solidFill>
                  <a:srgbClr val="FF0000"/>
                </a:solidFill>
              </a:rPr>
              <a:t>Проектория</a:t>
            </a:r>
            <a:r>
              <a:rPr lang="ru-RU" sz="1200" dirty="0">
                <a:solidFill>
                  <a:srgbClr val="FF0000"/>
                </a:solidFill>
              </a:rPr>
              <a:t>»</a:t>
            </a:r>
            <a:endParaRPr lang="ru-RU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3090570" y="1356868"/>
            <a:ext cx="2615556" cy="40395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Достижения в рамках проекта Астраханской области к 2018г.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 bwMode="auto">
          <a:xfrm>
            <a:off x="5841141" y="1909782"/>
            <a:ext cx="0" cy="2930220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dash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853" y="1840739"/>
            <a:ext cx="12421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16805" y="2461994"/>
            <a:ext cx="2430270" cy="203902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r>
              <a:rPr lang="ru-RU" sz="1100" b="1" dirty="0"/>
              <a:t>Охват </a:t>
            </a:r>
            <a:r>
              <a:rPr lang="ru-RU" sz="1100" b="1" dirty="0" err="1"/>
              <a:t>допобразованием</a:t>
            </a:r>
            <a:r>
              <a:rPr lang="ru-RU" sz="1100" b="1" dirty="0"/>
              <a:t> – 79%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16805" y="3413852"/>
            <a:ext cx="2889321" cy="265457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r>
              <a:rPr lang="ru-RU" sz="1500" dirty="0"/>
              <a:t>Открытие – октябрь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348" y="2776671"/>
            <a:ext cx="926976" cy="61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128" y="2769931"/>
            <a:ext cx="988815" cy="69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992" y="3705876"/>
            <a:ext cx="842963" cy="76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383868" y="4407954"/>
            <a:ext cx="2889321" cy="265457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r>
              <a:rPr lang="ru-RU" sz="1500" dirty="0"/>
              <a:t>Открытие – сентябрь</a:t>
            </a:r>
          </a:p>
        </p:txBody>
      </p:sp>
    </p:spTree>
    <p:extLst>
      <p:ext uri="{BB962C8B-B14F-4D97-AF65-F5344CB8AC3E}">
        <p14:creationId xmlns:p14="http://schemas.microsoft.com/office/powerpoint/2010/main" val="301743813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ast_region_logo_new-03-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4" t="42041" r="21121" b="44147"/>
          <a:stretch/>
        </p:blipFill>
        <p:spPr bwMode="auto">
          <a:xfrm>
            <a:off x="0" y="141480"/>
            <a:ext cx="1905000" cy="454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1670" y="277148"/>
            <a:ext cx="7290810" cy="250068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defTabSz="171446">
              <a:defRPr/>
            </a:pPr>
            <a:r>
              <a:rPr lang="ru-RU" sz="1400" b="1" dirty="0">
                <a:solidFill>
                  <a:srgbClr val="393F94"/>
                </a:solidFill>
                <a:latin typeface="MullerBold" charset="0"/>
                <a:cs typeface="MullerBold" charset="0"/>
              </a:rPr>
              <a:t>МИНИСТЕРСТВО ОБРАЗОВАНИЯ И НАУКИ АСТРАХАНСКОЙ ОБЛАСТИ </a:t>
            </a: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0" y="4710495"/>
            <a:ext cx="9144000" cy="346489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  <p:txBody>
          <a:bodyPr vert="horz" wrap="square" lIns="26789" tIns="26789" rIns="26789" bIns="26789" numCol="1" rtlCol="0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cs typeface="Helvetica Light" charset="0"/>
            </a:endParaRPr>
          </a:p>
        </p:txBody>
      </p:sp>
      <p:pic>
        <p:nvPicPr>
          <p:cNvPr id="7" name="Picture 3" descr="C:\Users\Danil\Desktop\юбка - город на волнах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42969"/>
            <a:ext cx="9144000" cy="60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77634" y="870561"/>
            <a:ext cx="6939771" cy="43204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300" dirty="0"/>
              <a:t>Федеральный проект «Современные родители»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9532" y="1410621"/>
            <a:ext cx="1647183" cy="32893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4289" tIns="17145" rIns="34289" bIns="17145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Результат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8523" y="2096903"/>
            <a:ext cx="2781309" cy="588623"/>
          </a:xfrm>
          <a:prstGeom prst="rect">
            <a:avLst/>
          </a:prstGeom>
          <a:gradFill flip="none" rotWithShape="1">
            <a:gsLst>
              <a:gs pos="0">
                <a:srgbClr val="0AB6BA">
                  <a:tint val="66000"/>
                  <a:satMod val="160000"/>
                </a:srgbClr>
              </a:gs>
              <a:gs pos="50000">
                <a:srgbClr val="0AB6BA">
                  <a:tint val="44500"/>
                  <a:satMod val="160000"/>
                </a:srgbClr>
              </a:gs>
              <a:gs pos="100000">
                <a:srgbClr val="0AB6BA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200" dirty="0">
                <a:solidFill>
                  <a:srgbClr val="FF0000"/>
                </a:solidFill>
              </a:rPr>
              <a:t>80% родителей </a:t>
            </a:r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детей дошкольного возраста ежегодно получают психолого-педагогическую помощь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8523" y="2874228"/>
            <a:ext cx="2781309" cy="773289"/>
          </a:xfrm>
          <a:prstGeom prst="rect">
            <a:avLst/>
          </a:prstGeom>
          <a:gradFill flip="none" rotWithShape="1">
            <a:gsLst>
              <a:gs pos="0">
                <a:srgbClr val="0AB6BA">
                  <a:tint val="66000"/>
                  <a:satMod val="160000"/>
                </a:srgbClr>
              </a:gs>
              <a:gs pos="50000">
                <a:srgbClr val="0AB6BA">
                  <a:tint val="44500"/>
                  <a:satMod val="160000"/>
                </a:srgbClr>
              </a:gs>
              <a:gs pos="100000">
                <a:srgbClr val="0AB6BA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40% детей, родители которых вовлечены в учебно-воспитательную деятельность </a:t>
            </a:r>
            <a:r>
              <a:rPr lang="ru-RU" sz="1200" dirty="0" err="1">
                <a:solidFill>
                  <a:srgbClr val="0365C0">
                    <a:lumMod val="50000"/>
                  </a:srgbClr>
                </a:solidFill>
              </a:rPr>
              <a:t>образоват</a:t>
            </a:r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-х организаций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2165" y="3833813"/>
            <a:ext cx="2781309" cy="588623"/>
          </a:xfrm>
          <a:prstGeom prst="rect">
            <a:avLst/>
          </a:prstGeom>
          <a:gradFill flip="none" rotWithShape="1">
            <a:gsLst>
              <a:gs pos="0">
                <a:srgbClr val="0AB6BA">
                  <a:tint val="66000"/>
                  <a:satMod val="160000"/>
                </a:srgbClr>
              </a:gs>
              <a:gs pos="50000">
                <a:srgbClr val="0AB6BA">
                  <a:tint val="44500"/>
                  <a:satMod val="160000"/>
                </a:srgbClr>
              </a:gs>
              <a:gs pos="100000">
                <a:srgbClr val="0AB6BA">
                  <a:tint val="23500"/>
                  <a:satMod val="160000"/>
                </a:srgbClr>
              </a:gs>
            </a:gsLst>
            <a:lin ang="16200000" scaled="1"/>
            <a:tileRect/>
          </a:gra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34289" tIns="17145" rIns="34289" bIns="17145" rtlCol="0">
            <a:spAutoFit/>
          </a:bodyPr>
          <a:lstStyle/>
          <a:p>
            <a:pPr algn="just"/>
            <a:r>
              <a:rPr lang="ru-RU" sz="1200" dirty="0">
                <a:solidFill>
                  <a:srgbClr val="0365C0">
                    <a:lumMod val="50000"/>
                  </a:srgbClr>
                </a:solidFill>
              </a:rPr>
              <a:t>35% детей, родители которых развивают родительские компетенции на базе школ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 bwMode="auto">
          <a:xfrm>
            <a:off x="3329862" y="1760823"/>
            <a:ext cx="0" cy="2930220"/>
          </a:xfrm>
          <a:prstGeom prst="line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dash"/>
            <a:bevel/>
            <a:headEnd type="none" w="med" len="med"/>
            <a:tailEnd type="none" w="med" len="med"/>
          </a:ln>
          <a:effectLst>
            <a:outerShdw blurRad="50800" dist="25400" dir="5400000" algn="ctr" rotWithShape="0">
              <a:srgbClr val="000000">
                <a:alpha val="50000"/>
              </a:srgbClr>
            </a:outerShdw>
          </a:effectLst>
        </p:spPr>
      </p:cxnSp>
      <p:sp>
        <p:nvSpPr>
          <p:cNvPr id="24" name="TextBox 23"/>
          <p:cNvSpPr txBox="1"/>
          <p:nvPr/>
        </p:nvSpPr>
        <p:spPr>
          <a:xfrm>
            <a:off x="3518883" y="1967448"/>
            <a:ext cx="5508612" cy="496290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l"/>
            <a:r>
              <a:rPr lang="ru-RU" sz="1500" dirty="0">
                <a:solidFill>
                  <a:srgbClr val="FF0000"/>
                </a:solidFill>
              </a:rPr>
              <a:t>Более 40% родителей </a:t>
            </a:r>
            <a:r>
              <a:rPr lang="ru-RU" sz="1500" dirty="0"/>
              <a:t>вовлечены в деятельность сети родительских клубов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15148" y="2585904"/>
            <a:ext cx="5508612" cy="957954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l"/>
            <a:r>
              <a:rPr lang="ru-RU" sz="1500" dirty="0">
                <a:solidFill>
                  <a:srgbClr val="FF0000"/>
                </a:solidFill>
              </a:rPr>
              <a:t>Создана сеть </a:t>
            </a:r>
            <a:r>
              <a:rPr lang="ru-RU" sz="1500" dirty="0"/>
              <a:t>консультационных центров методической, психолого-педагогической, медико-социальной, диагностической и консультационной помощи образовательным организациям и родителям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29862" y="1469201"/>
            <a:ext cx="5400600" cy="26545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4289" tIns="17145" rIns="34289" bIns="17145" rtlCol="0">
            <a:spAutoFit/>
          </a:bodyPr>
          <a:lstStyle/>
          <a:p>
            <a:r>
              <a:rPr lang="ru-RU" sz="1500" b="1" dirty="0">
                <a:solidFill>
                  <a:srgbClr val="FF0000"/>
                </a:solidFill>
              </a:rPr>
              <a:t>Целевые показатели в Астраханской области – 2024г.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45886" y="3734838"/>
            <a:ext cx="5508612" cy="727122"/>
          </a:xfrm>
          <a:prstGeom prst="rect">
            <a:avLst/>
          </a:prstGeom>
          <a:noFill/>
        </p:spPr>
        <p:txBody>
          <a:bodyPr wrap="square" lIns="34289" tIns="17145" rIns="34289" bIns="17145" rtlCol="0">
            <a:spAutoFit/>
          </a:bodyPr>
          <a:lstStyle/>
          <a:p>
            <a:pPr algn="l"/>
            <a:r>
              <a:rPr lang="ru-RU" sz="1500" dirty="0">
                <a:solidFill>
                  <a:srgbClr val="FF0000"/>
                </a:solidFill>
              </a:rPr>
              <a:t>100% родителей </a:t>
            </a:r>
            <a:r>
              <a:rPr lang="ru-RU" sz="1500" dirty="0"/>
              <a:t>имеют доступ к единой информационной платформе  для осуществления коммуникационной и консультационной помощи родительскому сообществу</a:t>
            </a:r>
          </a:p>
        </p:txBody>
      </p:sp>
    </p:spTree>
    <p:extLst>
      <p:ext uri="{BB962C8B-B14F-4D97-AF65-F5344CB8AC3E}">
        <p14:creationId xmlns:p14="http://schemas.microsoft.com/office/powerpoint/2010/main" val="368601632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шаблон презентации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Default">
      <a:majorFont>
        <a:latin typeface="Helvetica Light"/>
        <a:ea typeface="Arial"/>
        <a:cs typeface="Helvetica Light"/>
      </a:majorFont>
      <a:minorFont>
        <a:latin typeface="Helvetica Light"/>
        <a:ea typeface="Arial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365C0"/>
          </a:solidFill>
          <a:prstDash val="solid"/>
          <a:bevel/>
          <a:headEnd type="none" w="med" len="med"/>
          <a:tailEnd type="none" w="med" len="med"/>
        </a:ln>
        <a:effectLst>
          <a:outerShdw blurRad="50800" dist="25400" dir="5400000" algn="ctr" rotWithShape="0">
            <a:srgbClr val="000000">
              <a:alpha val="50000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5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Arial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0365C0"/>
          </a:solidFill>
          <a:prstDash val="solid"/>
          <a:bevel/>
          <a:headEnd type="none" w="med" len="med"/>
          <a:tailEnd type="none" w="med" len="med"/>
        </a:ln>
        <a:effectLst>
          <a:outerShdw blurRad="50800" dist="25400" dir="5400000" algn="ctr" rotWithShape="0">
            <a:srgbClr val="000000">
              <a:alpha val="50000"/>
            </a:srgbClr>
          </a:outerShdw>
        </a:effectLst>
      </a:spPr>
      <a:bodyPr vert="horz" wrap="square" lIns="71437" tIns="71437" rIns="71437" bIns="71437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5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Arial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презентации</Template>
  <TotalTime>789</TotalTime>
  <Words>1930</Words>
  <Application>Microsoft Office PowerPoint</Application>
  <PresentationFormat>Экран (16:9)</PresentationFormat>
  <Paragraphs>241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шаблон презентации</vt:lpstr>
      <vt:lpstr>simple-light</vt:lpstr>
      <vt:lpstr>Презентация PowerPoint</vt:lpstr>
      <vt:lpstr>Указ Президента Российской Федерации №204 от 07.05.2018</vt:lpstr>
      <vt:lpstr>Национальный проект «Развитие образования»</vt:lpstr>
      <vt:lpstr>Задачи в сфере образования из Указа №204</vt:lpstr>
      <vt:lpstr>Задачи в сфере образования из Указа №204</vt:lpstr>
      <vt:lpstr>Презентация PowerPoint</vt:lpstr>
      <vt:lpstr>Федеральный проект «Современная школа»</vt:lpstr>
      <vt:lpstr>Федеральный проект «Успех каждого ребенка»</vt:lpstr>
      <vt:lpstr>Федеральный проект «Современные родители»</vt:lpstr>
      <vt:lpstr>Федеральный проект «Цифровая школа»</vt:lpstr>
      <vt:lpstr>Федеральный проект «Учитель будущего»</vt:lpstr>
      <vt:lpstr>Федеральный проект «Молодые профессионалы» </vt:lpstr>
      <vt:lpstr>Федеральный проект «Социальная активность»</vt:lpstr>
      <vt:lpstr>Федеральный проект «Новые возможности для каждого»</vt:lpstr>
      <vt:lpstr>Федеральный проект «Создание условий для осуществления трудовой занятости женщин с детьми, включая ликвидацию очередности в ясли для детей до 3 лет» </vt:lpstr>
      <vt:lpstr>Презентация PowerPoint</vt:lpstr>
      <vt:lpstr>2018/2019 учебный год : ЗАДАЧИ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Фролов Сергей Сергеевич</dc:creator>
  <cp:lastModifiedBy>Фролов Сергей Сергеевич</cp:lastModifiedBy>
  <cp:revision>48</cp:revision>
  <cp:lastPrinted>2018-08-22T12:35:34Z</cp:lastPrinted>
  <dcterms:created xsi:type="dcterms:W3CDTF">2018-08-20T06:09:52Z</dcterms:created>
  <dcterms:modified xsi:type="dcterms:W3CDTF">2018-08-23T06:17:25Z</dcterms:modified>
</cp:coreProperties>
</file>