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2" r:id="rId4"/>
    <p:sldId id="263" r:id="rId5"/>
    <p:sldId id="261" r:id="rId6"/>
    <p:sldId id="265" r:id="rId7"/>
    <p:sldId id="275" r:id="rId8"/>
    <p:sldId id="277" r:id="rId9"/>
    <p:sldId id="264" r:id="rId10"/>
    <p:sldId id="267" r:id="rId11"/>
    <p:sldId id="266" r:id="rId12"/>
    <p:sldId id="269" r:id="rId13"/>
    <p:sldId id="270" r:id="rId14"/>
    <p:sldId id="271" r:id="rId15"/>
    <p:sldId id="272" r:id="rId16"/>
    <p:sldId id="278" r:id="rId17"/>
    <p:sldId id="268" r:id="rId18"/>
    <p:sldId id="279" r:id="rId19"/>
    <p:sldId id="27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5407" autoAdjust="0"/>
  </p:normalViewPr>
  <p:slideViewPr>
    <p:cSldViewPr snapToGrid="0">
      <p:cViewPr>
        <p:scale>
          <a:sx n="50" d="100"/>
          <a:sy n="50" d="100"/>
        </p:scale>
        <p:origin x="-2910" y="-16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3E886D-C815-4319-B3E0-1536E9F71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E2D1F86-58EB-46C7-8279-2762F2ABD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F2FEC59-DBFF-4482-91BF-F8D529625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7F60-6632-4EEA-804F-7DBC2E7C1129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67B0845-F928-478B-96B6-142F389AB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44D0CA7-C09A-4765-AB29-FF685A1B3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3FA77-FE90-413C-9789-B730B6A5C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286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2F0003-37B1-4213-B280-FE6A4ED8F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B9942A4-1CDE-4BA1-93A5-6F5C00AEA5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C51D419-4CE1-4F81-9209-0563C53F5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7F60-6632-4EEA-804F-7DBC2E7C1129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E8DD3F1-5440-4797-AB82-66A66E255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6823D13-BBFC-4A77-8825-66989D43B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3FA77-FE90-413C-9789-B730B6A5C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317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9B0F2088-62D9-41C6-B576-A7A92B5E66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ED7B256-0C2B-4599-A687-01C5EE2095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0C4EE71-71FC-4074-93E1-754060B94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7F60-6632-4EEA-804F-7DBC2E7C1129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E5D345C-F7BA-438D-8A17-87FEFDC05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A615713-997D-4734-9F51-92B14CFEC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3FA77-FE90-413C-9789-B730B6A5C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158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03C612-6A46-4C04-821F-970669C8A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B1DA2E0-3120-4B6A-81A0-0D98CAB48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8AB0478-F71F-4346-A354-CCFBABAFC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7F60-6632-4EEA-804F-7DBC2E7C1129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58ACF25-CB30-4602-A766-24E7AEE04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60103A-BA07-4086-B411-1F8745759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3FA77-FE90-413C-9789-B730B6A5C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780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1B63E9-C020-4668-91EF-DBB91B475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F1AEAB8-5C41-4E18-B338-FC08AC0D0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8553E6-360B-481A-93FA-62DA4C1F0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7F60-6632-4EEA-804F-7DBC2E7C1129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E60A956-0851-4454-9378-88FFB77E3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45989CB-5BF9-4C2A-8D5F-6FA015338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3FA77-FE90-413C-9789-B730B6A5C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765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7050D9-380D-492E-A0BB-CA862B165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90C50DD-BB74-4B3C-BDBE-FFFA941490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151BCF4-D5B6-42FB-B678-B0A46560E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9737710-4F4B-4E2C-BCEA-AFFCC7C5E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7F60-6632-4EEA-804F-7DBC2E7C1129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CFB0E1D-AE68-46EA-A94D-09F671C2B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B62A334-DAD4-465D-BDBC-1FF0BC263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3FA77-FE90-413C-9789-B730B6A5C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818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43C08D-47E0-4A7A-982B-16F0169B6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63C392A-1535-40A2-A798-D5CC61BAA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C4F0A29-D127-449C-9DB4-F02C16069D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8F98F21-C63D-48DF-BB70-AEADE2B919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B41E6A9-47E1-4089-962C-4861921686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B40D234-8318-469D-B216-0BE280529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7F60-6632-4EEA-804F-7DBC2E7C1129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BB40F1A-BB44-49DD-B2DC-96051845D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C293D5D8-C268-4635-8492-C8C1BB53F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3FA77-FE90-413C-9789-B730B6A5C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426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B6773F-348F-4878-B35E-F75B28E75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BBCEE2D3-740B-4C69-B1AC-E9F64E8F7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7F60-6632-4EEA-804F-7DBC2E7C1129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9289C96-FFB1-4762-A85B-2ABB48A4B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FB8C90A-D492-4DB9-8D5F-770968DF1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3FA77-FE90-413C-9789-B730B6A5C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720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7D00D1C-38A3-4830-992C-F603A62DC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7F60-6632-4EEA-804F-7DBC2E7C1129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2FBD3C6F-5A0E-427C-B9C7-E81F35D57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F1DCC8A-3B9E-4DBF-B0CB-69C2837E6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3FA77-FE90-413C-9789-B730B6A5C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861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547360-06BF-4DCA-A4E7-9182CB423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D7B025F-F3C7-460E-8891-4C703EFA2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62088E3-51F2-4E54-B9C4-A6AD7B74DD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378106A-28B4-4246-84CA-D4D5C1AFD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7F60-6632-4EEA-804F-7DBC2E7C1129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47CB041-1588-44FA-BD59-14AFD9E70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DE88E4E-4267-48DD-AEA3-F224D63A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3FA77-FE90-413C-9789-B730B6A5C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194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6835F7-AF25-4C22-A2C3-DB7578314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56AFF26-A983-47F5-9E8E-C311EFDA6A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20C5F72-DD3C-48B6-8F5C-5E26A0208F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97B3A08-F766-4F82-BDDC-BAEA040B3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7F60-6632-4EEA-804F-7DBC2E7C1129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96DC091-DCCC-4081-9BD0-B5011F731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FBCD0A1-8EEA-472A-99CC-DDBE899F5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3FA77-FE90-413C-9789-B730B6A5C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826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686E4A-DCD7-4E15-8B7E-F63223204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53589B1-4CA3-4296-87C4-8A6496A27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9B3EBD5-7EDF-460C-9056-B6F85B292B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37F60-6632-4EEA-804F-7DBC2E7C1129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3D178CF-20E4-45B5-9000-8C75247CAD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A68E303-3C1C-4D63-B3C8-56F38CB165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3FA77-FE90-413C-9789-B730B6A5C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55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12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4.jpeg"/><Relationship Id="rId5" Type="http://schemas.openxmlformats.org/officeDocument/2006/relationships/image" Target="../media/image3.pn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4" Type="http://schemas.openxmlformats.org/officeDocument/2006/relationships/image" Target="../media/image4.pn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3.jpe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12" Type="http://schemas.openxmlformats.org/officeDocument/2006/relationships/image" Target="../media/image4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41.jpeg"/><Relationship Id="rId5" Type="http://schemas.openxmlformats.org/officeDocument/2006/relationships/image" Target="../media/image3.png"/><Relationship Id="rId10" Type="http://schemas.openxmlformats.org/officeDocument/2006/relationships/image" Target="../media/image40.jpeg"/><Relationship Id="rId4" Type="http://schemas.openxmlformats.org/officeDocument/2006/relationships/image" Target="../media/image4.png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8.jpe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12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46.jpeg"/><Relationship Id="rId5" Type="http://schemas.openxmlformats.org/officeDocument/2006/relationships/image" Target="../media/image3.png"/><Relationship Id="rId10" Type="http://schemas.openxmlformats.org/officeDocument/2006/relationships/image" Target="../media/image45.jpeg"/><Relationship Id="rId4" Type="http://schemas.openxmlformats.org/officeDocument/2006/relationships/image" Target="../media/image4.pn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12" Type="http://schemas.openxmlformats.org/officeDocument/2006/relationships/image" Target="../media/image5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57.jpeg"/><Relationship Id="rId5" Type="http://schemas.openxmlformats.org/officeDocument/2006/relationships/image" Target="../media/image3.png"/><Relationship Id="rId10" Type="http://schemas.openxmlformats.org/officeDocument/2006/relationships/image" Target="../media/image56.jpeg"/><Relationship Id="rId4" Type="http://schemas.openxmlformats.org/officeDocument/2006/relationships/image" Target="../media/image4.png"/><Relationship Id="rId9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12" Type="http://schemas.openxmlformats.org/officeDocument/2006/relationships/image" Target="../media/image6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62.jpeg"/><Relationship Id="rId5" Type="http://schemas.openxmlformats.org/officeDocument/2006/relationships/image" Target="../media/image3.png"/><Relationship Id="rId10" Type="http://schemas.openxmlformats.org/officeDocument/2006/relationships/image" Target="../media/image61.jpeg"/><Relationship Id="rId4" Type="http://schemas.openxmlformats.org/officeDocument/2006/relationships/image" Target="../media/image4.png"/><Relationship Id="rId9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jpe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12" Type="http://schemas.openxmlformats.org/officeDocument/2006/relationships/image" Target="../media/image6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67.jpeg"/><Relationship Id="rId5" Type="http://schemas.openxmlformats.org/officeDocument/2006/relationships/image" Target="../media/image3.png"/><Relationship Id="rId10" Type="http://schemas.openxmlformats.org/officeDocument/2006/relationships/image" Target="../media/image66.jpeg"/><Relationship Id="rId4" Type="http://schemas.openxmlformats.org/officeDocument/2006/relationships/image" Target="../media/image4.png"/><Relationship Id="rId9" Type="http://schemas.openxmlformats.org/officeDocument/2006/relationships/image" Target="../media/image65.jpeg"/><Relationship Id="rId1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74.jpe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12" Type="http://schemas.openxmlformats.org/officeDocument/2006/relationships/image" Target="../media/image7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72.jpeg"/><Relationship Id="rId5" Type="http://schemas.openxmlformats.org/officeDocument/2006/relationships/image" Target="../media/image3.png"/><Relationship Id="rId10" Type="http://schemas.openxmlformats.org/officeDocument/2006/relationships/image" Target="../media/image71.jpeg"/><Relationship Id="rId4" Type="http://schemas.openxmlformats.org/officeDocument/2006/relationships/image" Target="../media/image4.png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g"/><Relationship Id="rId7" Type="http://schemas.openxmlformats.org/officeDocument/2006/relationships/image" Target="../media/image15.jpg"/><Relationship Id="rId12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7.jp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4.jpeg"/><Relationship Id="rId5" Type="http://schemas.openxmlformats.org/officeDocument/2006/relationships/image" Target="../media/image3.png"/><Relationship Id="rId10" Type="http://schemas.openxmlformats.org/officeDocument/2006/relationships/image" Target="../media/image23.jpeg"/><Relationship Id="rId4" Type="http://schemas.openxmlformats.org/officeDocument/2006/relationships/image" Target="../media/image4.pn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на открытом воздухе, небо, вода, озеро&#10;&#10;Автоматически созданное описание">
            <a:extLst>
              <a:ext uri="{FF2B5EF4-FFF2-40B4-BE49-F238E27FC236}">
                <a16:creationId xmlns:a16="http://schemas.microsoft.com/office/drawing/2014/main" xmlns="" id="{A36A9B5F-D870-493F-B6DF-9047E0D6C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8267" y="-1838350"/>
            <a:ext cx="18220267" cy="9356107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C7AB558-C9E1-49E4-8580-5DB877F19E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снимок экрана, синий, Цвет электрик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xmlns="" id="{1C257EE8-8AA3-4EAF-902B-ECD036A93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6629" y="0"/>
            <a:ext cx="12192000" cy="6858000"/>
          </a:xfrm>
          <a:prstGeom prst="rect">
            <a:avLst/>
          </a:prstGeom>
        </p:spPr>
      </p:pic>
      <p:pic>
        <p:nvPicPr>
          <p:cNvPr id="6" name="Рисунок 5" descr="Изображение выглядит как снимок экрана, синий, темнота, свет&#10;&#10;Автоматически созданное описание">
            <a:extLst>
              <a:ext uri="{FF2B5EF4-FFF2-40B4-BE49-F238E27FC236}">
                <a16:creationId xmlns:a16="http://schemas.microsoft.com/office/drawing/2014/main" xmlns="" id="{8F210929-594D-4C92-B494-CCE215588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044" y="1941088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98B769-3AD3-4736-8A2B-EDA27945DA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3575" y="166528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ПУБЛИЧНЫЙ </a:t>
            </a:r>
            <a:br>
              <a:rPr lang="ru-RU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</a:br>
            <a:r>
              <a:rPr lang="ru-RU" sz="98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ДОКЛАД</a:t>
            </a:r>
            <a:r>
              <a:rPr lang="ru-RU" sz="107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b="1" dirty="0">
                <a:latin typeface="Century" panose="02040604050505020304" pitchFamily="18" charset="0"/>
              </a:rPr>
              <a:t/>
            </a:r>
            <a:br>
              <a:rPr lang="ru-RU" b="1" dirty="0">
                <a:latin typeface="Century" panose="02040604050505020304" pitchFamily="18" charset="0"/>
              </a:rPr>
            </a:br>
            <a:endParaRPr lang="ru-RU" b="1" dirty="0">
              <a:latin typeface="Century" panose="02040604050505020304" pitchFamily="18" charset="0"/>
            </a:endParaRPr>
          </a:p>
        </p:txBody>
      </p:sp>
      <p:pic>
        <p:nvPicPr>
          <p:cNvPr id="8" name="Рисунок 7" descr="Изображение выглядит как маяк, строительство, вода, озеро&#10;&#10;Автоматически созданное описание">
            <a:extLst>
              <a:ext uri="{FF2B5EF4-FFF2-40B4-BE49-F238E27FC236}">
                <a16:creationId xmlns:a16="http://schemas.microsoft.com/office/drawing/2014/main" xmlns="" id="{18045C06-2E43-4BB7-8879-6986D9DE7C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411" y="1726176"/>
            <a:ext cx="4537150" cy="4537150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88A8DF42-04E4-48D5-AB19-557000963F76}"/>
              </a:ext>
            </a:extLst>
          </p:cNvPr>
          <p:cNvSpPr txBox="1">
            <a:spLocks/>
          </p:cNvSpPr>
          <p:nvPr/>
        </p:nvSpPr>
        <p:spPr>
          <a:xfrm>
            <a:off x="1933575" y="685800"/>
            <a:ext cx="9144000" cy="55673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5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2025</a:t>
            </a:r>
            <a:r>
              <a:rPr lang="ru-RU" sz="10700" b="1" dirty="0">
                <a:latin typeface="Century" panose="02040604050505020304" pitchFamily="18" charset="0"/>
              </a:rPr>
              <a:t> </a:t>
            </a:r>
            <a:r>
              <a:rPr lang="ru-RU" b="1" dirty="0">
                <a:latin typeface="Century" panose="02040604050505020304" pitchFamily="18" charset="0"/>
              </a:rPr>
              <a:t/>
            </a:r>
            <a:br>
              <a:rPr lang="ru-RU" b="1" dirty="0">
                <a:latin typeface="Century" panose="02040604050505020304" pitchFamily="18" charset="0"/>
              </a:rPr>
            </a:br>
            <a:endParaRPr lang="ru-RU" b="1" dirty="0">
              <a:latin typeface="Century" panose="02040604050505020304" pitchFamily="18" charset="0"/>
            </a:endParaRPr>
          </a:p>
        </p:txBody>
      </p:sp>
      <p:pic>
        <p:nvPicPr>
          <p:cNvPr id="16" name="Рисунок 15" descr="Изображение выглядит как текст, Графика, символ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xmlns="" id="{ECBD2041-A0C1-49E3-9877-45F6CEE228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549" y="992864"/>
            <a:ext cx="958131" cy="1079585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467B0D74-D24E-4D11-8C64-F6569EB4766A}"/>
              </a:ext>
            </a:extLst>
          </p:cNvPr>
          <p:cNvSpPr txBox="1">
            <a:spLocks/>
          </p:cNvSpPr>
          <p:nvPr/>
        </p:nvSpPr>
        <p:spPr>
          <a:xfrm>
            <a:off x="4679949" y="4979988"/>
            <a:ext cx="701357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3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Севастопольский городской Профсоюз работников образования и науки РФ</a:t>
            </a:r>
            <a:r>
              <a:rPr lang="ru-RU" b="1" dirty="0">
                <a:latin typeface="Century" panose="02040604050505020304" pitchFamily="18" charset="0"/>
              </a:rPr>
              <a:t/>
            </a:r>
            <a:br>
              <a:rPr lang="ru-RU" b="1" dirty="0">
                <a:latin typeface="Century" panose="02040604050505020304" pitchFamily="18" charset="0"/>
              </a:rPr>
            </a:br>
            <a:endParaRPr lang="ru-RU" b="1" dirty="0">
              <a:latin typeface="Century" panose="020406040505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09274C0-BE82-4FEA-A3C3-A869A4915D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44886" y="798285"/>
            <a:ext cx="2300514" cy="230051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5C74A7D-2382-4576-8027-DB8E497003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9458" y="3795486"/>
            <a:ext cx="2431144" cy="243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4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на открытом воздухе, небо, вода, озеро&#10;&#10;Автоматически созданное описание">
            <a:extLst>
              <a:ext uri="{FF2B5EF4-FFF2-40B4-BE49-F238E27FC236}">
                <a16:creationId xmlns:a16="http://schemas.microsoft.com/office/drawing/2014/main" xmlns="" id="{A36A9B5F-D870-493F-B6DF-9047E0D6CE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6539" y="-160801"/>
            <a:ext cx="18220267" cy="9356107"/>
          </a:xfrm>
          <a:prstGeom prst="rect">
            <a:avLst/>
          </a:prstGeom>
        </p:spPr>
      </p:pic>
      <p:pic>
        <p:nvPicPr>
          <p:cNvPr id="5" name="Рисунок 4" descr="Изображение выглядит как снимок экрана, синий, Цвет электрик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xmlns="" id="{1C257EE8-8AA3-4EAF-902B-ECD036A93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2192000" cy="6858000"/>
          </a:xfrm>
          <a:prstGeom prst="rect">
            <a:avLst/>
          </a:prstGeom>
        </p:spPr>
      </p:pic>
      <p:pic>
        <p:nvPicPr>
          <p:cNvPr id="6" name="Рисунок 5" descr="Изображение выглядит как маяк, строительство, вода, озеро&#10;&#10;Автоматически созданное описание">
            <a:extLst>
              <a:ext uri="{FF2B5EF4-FFF2-40B4-BE49-F238E27FC236}">
                <a16:creationId xmlns:a16="http://schemas.microsoft.com/office/drawing/2014/main" xmlns="" id="{B595C7CE-7156-4938-BECF-65180CA11A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563" y="3571871"/>
            <a:ext cx="4537150" cy="4537150"/>
          </a:xfrm>
          <a:prstGeom prst="rect">
            <a:avLst/>
          </a:prstGeom>
        </p:spPr>
      </p:pic>
      <p:pic>
        <p:nvPicPr>
          <p:cNvPr id="9" name="Рисунок 8" descr="Изображение выглядит как снимок экрана, синий, темнота, све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0490B82-DD2B-4EA4-9157-53F7101D5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94" y="1192191"/>
            <a:ext cx="12192000" cy="6858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56B24FC-63E4-4C7B-8E70-F6FA2C8878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52320" y="0"/>
            <a:ext cx="12192000" cy="6858000"/>
          </a:xfrm>
          <a:prstGeom prst="rect">
            <a:avLst/>
          </a:prstGeom>
          <a:solidFill>
            <a:srgbClr val="00B0F0">
              <a:alpha val="6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B14169B-AD69-4708-A9DF-E000832E2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584" y="0"/>
            <a:ext cx="12192000" cy="6858000"/>
          </a:xfrm>
          <a:prstGeom prst="rect">
            <a:avLst/>
          </a:prstGeom>
          <a:solidFill>
            <a:srgbClr val="00B0F0">
              <a:alpha val="65000"/>
            </a:srgbClr>
          </a:solidFill>
          <a:ln w="28575">
            <a:solidFill>
              <a:schemeClr val="tx1"/>
            </a:solidFill>
          </a:ln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3DEF5D93-61FC-4F03-8968-9B08D864A4D6}"/>
              </a:ext>
            </a:extLst>
          </p:cNvPr>
          <p:cNvSpPr txBox="1">
            <a:spLocks/>
          </p:cNvSpPr>
          <p:nvPr/>
        </p:nvSpPr>
        <p:spPr>
          <a:xfrm>
            <a:off x="0" y="101092"/>
            <a:ext cx="12192000" cy="13009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ФЕСТИВАЛЬ «ВОЛШЕБНАЯ МУЗА», ПОСВЯЩЕННЫЙ 80-ЛЕТИЮ ПОБЕДЫ</a:t>
            </a:r>
            <a:endParaRPr lang="ru-RU" sz="4000" b="1" dirty="0">
              <a:latin typeface="Century" panose="02040604050505020304" pitchFamily="18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CC877779-646E-4760-A143-3A300187AFF1}"/>
              </a:ext>
            </a:extLst>
          </p:cNvPr>
          <p:cNvSpPr txBox="1">
            <a:spLocks/>
          </p:cNvSpPr>
          <p:nvPr/>
        </p:nvSpPr>
        <p:spPr>
          <a:xfrm>
            <a:off x="-168802" y="5102860"/>
            <a:ext cx="5807602" cy="6186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DE27C6E3-30C6-432A-B30D-0F529C9F2412}"/>
              </a:ext>
            </a:extLst>
          </p:cNvPr>
          <p:cNvSpPr/>
          <p:nvPr/>
        </p:nvSpPr>
        <p:spPr>
          <a:xfrm>
            <a:off x="0" y="4733790"/>
            <a:ext cx="5391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Д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/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С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67,90,91,21,89,111,107,131,48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B106F3EB-F35F-4036-B50C-456483CF5807}"/>
              </a:ext>
            </a:extLst>
          </p:cNvPr>
          <p:cNvSpPr/>
          <p:nvPr/>
        </p:nvSpPr>
        <p:spPr>
          <a:xfrm>
            <a:off x="-247904" y="3821847"/>
            <a:ext cx="34102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 algn="ctr">
              <a:buFont typeface="Arial" panose="020B0604020202020204" pitchFamily="34" charset="0"/>
              <a:buChar char="•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Школа№9,19,411,23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B1113AF3-14F6-4F17-B852-CBB473078746}"/>
              </a:ext>
            </a:extLst>
          </p:cNvPr>
          <p:cNvSpPr/>
          <p:nvPr/>
        </p:nvSpPr>
        <p:spPr>
          <a:xfrm>
            <a:off x="-224536" y="2990850"/>
            <a:ext cx="3234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Инженерная школа  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B3CDB0A-1CB6-4322-BE87-08EC7695BEA8}"/>
              </a:ext>
            </a:extLst>
          </p:cNvPr>
          <p:cNvSpPr/>
          <p:nvPr/>
        </p:nvSpPr>
        <p:spPr>
          <a:xfrm>
            <a:off x="3162300" y="2990851"/>
            <a:ext cx="2476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Гимназия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10,5.24,7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BF045AF9-6F8B-4B35-9ED6-70CF7E53DEFF}"/>
              </a:ext>
            </a:extLst>
          </p:cNvPr>
          <p:cNvSpPr/>
          <p:nvPr/>
        </p:nvSpPr>
        <p:spPr>
          <a:xfrm>
            <a:off x="3162300" y="3432802"/>
            <a:ext cx="2228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AB557F4E-57B0-469F-BCE9-9CE0DCD4BA42}"/>
              </a:ext>
            </a:extLst>
          </p:cNvPr>
          <p:cNvSpPr/>
          <p:nvPr/>
        </p:nvSpPr>
        <p:spPr>
          <a:xfrm>
            <a:off x="-133096" y="1694090"/>
            <a:ext cx="4570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 УЧАСТНИКИ 139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D1A88E3B-9B76-4AAC-B71E-35186EFB58D0}"/>
              </a:ext>
            </a:extLst>
          </p:cNvPr>
          <p:cNvSpPr/>
          <p:nvPr/>
        </p:nvSpPr>
        <p:spPr>
          <a:xfrm>
            <a:off x="-151384" y="2334170"/>
            <a:ext cx="42725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      КОЛЛЕКТИВЫ  27 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39103C8-11F2-4062-A3AF-271265BFCC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96" y="1356359"/>
            <a:ext cx="3176015" cy="22883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2052E8A0-9C97-4DCB-9513-7F9A4DE12A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536" y="1350264"/>
            <a:ext cx="3173152" cy="229514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254CDA4D-69EC-4063-BA1F-E347AD1FAA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576" y="3709416"/>
            <a:ext cx="3206496" cy="213766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890A4E50-B2A5-4B35-A482-4A8EAA39346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838" y="3681984"/>
            <a:ext cx="3176873" cy="20360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F11BE6F-25B2-4D52-9CE3-AAADD5DF5C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3517"/>
            <a:ext cx="6803136" cy="146606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A461339C-3A84-4266-9DBD-07A1220278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7760" y="0"/>
            <a:ext cx="2519856" cy="6858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4C09D31E-01A8-4F06-A135-C842FD88621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272" y="2467995"/>
            <a:ext cx="3280881" cy="2354826"/>
          </a:xfrm>
          <a:prstGeom prst="rect">
            <a:avLst/>
          </a:prstGeom>
        </p:spPr>
      </p:pic>
      <p:pic>
        <p:nvPicPr>
          <p:cNvPr id="25" name="Рисунок 24" descr="C:\Users\DNS\Desktop\IMG-20250425-WA0155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473" y="2705671"/>
            <a:ext cx="3270180" cy="19774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29795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на открытом воздухе, небо, вода, озеро&#10;&#10;Автоматически созданное описание">
            <a:extLst>
              <a:ext uri="{FF2B5EF4-FFF2-40B4-BE49-F238E27FC236}">
                <a16:creationId xmlns:a16="http://schemas.microsoft.com/office/drawing/2014/main" xmlns="" id="{A36A9B5F-D870-493F-B6DF-9047E0D6CE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93" y="0"/>
            <a:ext cx="18220267" cy="935610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98B769-3AD3-4736-8A2B-EDA27945DA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C7AB558-C9E1-49E4-8580-5DB877F19E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снимок экрана, синий, Цвет электрик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xmlns="" id="{1C257EE8-8AA3-4EAF-902B-ECD036A93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2192000" cy="6858000"/>
          </a:xfrm>
          <a:prstGeom prst="rect">
            <a:avLst/>
          </a:prstGeom>
        </p:spPr>
      </p:pic>
      <p:pic>
        <p:nvPicPr>
          <p:cNvPr id="6" name="Рисунок 5" descr="Изображение выглядит как маяк, строительство, вода, озеро&#10;&#10;Автоматически созданное описание">
            <a:extLst>
              <a:ext uri="{FF2B5EF4-FFF2-40B4-BE49-F238E27FC236}">
                <a16:creationId xmlns:a16="http://schemas.microsoft.com/office/drawing/2014/main" xmlns="" id="{B595C7CE-7156-4938-BECF-65180CA11A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563" y="3571871"/>
            <a:ext cx="4537150" cy="4537150"/>
          </a:xfrm>
          <a:prstGeom prst="rect">
            <a:avLst/>
          </a:prstGeom>
        </p:spPr>
      </p:pic>
      <p:pic>
        <p:nvPicPr>
          <p:cNvPr id="9" name="Рисунок 8" descr="Изображение выглядит как снимок экрана, синий, темнота, све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0490B82-DD2B-4EA4-9157-53F7101D5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94" y="1192191"/>
            <a:ext cx="12192000" cy="6858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56B24FC-63E4-4C7B-8E70-F6FA2C8878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6352" y="0"/>
            <a:ext cx="11402384" cy="6858000"/>
          </a:xfrm>
          <a:prstGeom prst="rect">
            <a:avLst/>
          </a:prstGeom>
          <a:solidFill>
            <a:srgbClr val="00B0F0">
              <a:alpha val="6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B14169B-AD69-4708-A9DF-E000832E2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2192000" cy="6858000"/>
          </a:xfrm>
          <a:prstGeom prst="rect">
            <a:avLst/>
          </a:prstGeom>
          <a:solidFill>
            <a:srgbClr val="00B0F0">
              <a:alpha val="65000"/>
            </a:srgbClr>
          </a:solidFill>
          <a:ln w="28575">
            <a:solidFill>
              <a:schemeClr val="tx1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B53F0B37-D980-4E0A-BD7E-6A68284B67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806" y="0"/>
            <a:ext cx="3759212" cy="8247728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5338F64E-2F2B-4B39-97A3-8D0FCAACBE3F}"/>
              </a:ext>
            </a:extLst>
          </p:cNvPr>
          <p:cNvSpPr txBox="1">
            <a:spLocks/>
          </p:cNvSpPr>
          <p:nvPr/>
        </p:nvSpPr>
        <p:spPr>
          <a:xfrm>
            <a:off x="0" y="101092"/>
            <a:ext cx="12192000" cy="13009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ТЕАТРАЛЬНЫЕ ТРАДИЦИИ 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ДЛЯ ЧЛ</a:t>
            </a: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ЕНОВ ПРОФСОЮЗА</a:t>
            </a:r>
            <a:endParaRPr lang="ru-RU" sz="4000" b="1" dirty="0">
              <a:latin typeface="Century" panose="02040604050505020304" pitchFamily="18" charset="0"/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xmlns="" id="{22179C56-0B69-43FE-8DF5-428B9CBF3F09}"/>
              </a:ext>
            </a:extLst>
          </p:cNvPr>
          <p:cNvSpPr txBox="1">
            <a:spLocks/>
          </p:cNvSpPr>
          <p:nvPr/>
        </p:nvSpPr>
        <p:spPr>
          <a:xfrm>
            <a:off x="9278112" y="1036320"/>
            <a:ext cx="2633472" cy="19031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Члены профсоюза имеют возможность получать билеты на концерты и спектакли театров Севастополя бесплатно или по льготной цене </a:t>
            </a:r>
            <a:endParaRPr lang="ru-RU" sz="1600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xmlns="" id="{7F6FBA4E-0F55-41C1-8734-E170A219D7A6}"/>
              </a:ext>
            </a:extLst>
          </p:cNvPr>
          <p:cNvSpPr txBox="1">
            <a:spLocks/>
          </p:cNvSpPr>
          <p:nvPr/>
        </p:nvSpPr>
        <p:spPr>
          <a:xfrm>
            <a:off x="8729472" y="4474464"/>
            <a:ext cx="3304032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b="1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xmlns="" id="{C89F54CC-717A-4384-AD57-B8B04CC9DF72}"/>
              </a:ext>
            </a:extLst>
          </p:cNvPr>
          <p:cNvSpPr txBox="1">
            <a:spLocks/>
          </p:cNvSpPr>
          <p:nvPr/>
        </p:nvSpPr>
        <p:spPr>
          <a:xfrm>
            <a:off x="8912353" y="2840736"/>
            <a:ext cx="3023616" cy="16581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: </a:t>
            </a:r>
            <a:endParaRPr lang="ru-RU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pPr algn="r"/>
            <a:r>
              <a:rPr lang="ru-RU" sz="37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3872</a:t>
            </a:r>
            <a:r>
              <a:rPr lang="ru-RU" sz="3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человека</a:t>
            </a:r>
            <a:endParaRPr lang="ru-RU" sz="31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xmlns="" id="{7B25FCDD-F330-4F03-9E16-5916DA9BACF2}"/>
              </a:ext>
            </a:extLst>
          </p:cNvPr>
          <p:cNvSpPr txBox="1">
            <a:spLocks/>
          </p:cNvSpPr>
          <p:nvPr/>
        </p:nvSpPr>
        <p:spPr>
          <a:xfrm>
            <a:off x="9558528" y="4047744"/>
            <a:ext cx="2852928" cy="78148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600" dirty="0">
              <a:solidFill>
                <a:srgbClr val="0070C0"/>
              </a:solidFill>
              <a:latin typeface="Century" panose="02040604050505020304" pitchFamily="18" charset="0"/>
            </a:endParaRPr>
          </a:p>
        </p:txBody>
      </p:sp>
      <p:pic>
        <p:nvPicPr>
          <p:cNvPr id="3074" name="Picture 2" descr="C:\Users\DNS\AppData\Local\Temp\Rar$DI05.288\IMG-20250526-WA001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890" y="1402080"/>
            <a:ext cx="4362060" cy="235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NS\AppData\Local\Temp\Rar$DI08.693\IMG-20251130-WA001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491" y="4012323"/>
            <a:ext cx="1795003" cy="239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NS\AppData\Local\Temp\Rar$DI00.547\IMG_20251223_091213_02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467" y="3945593"/>
            <a:ext cx="1897565" cy="250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NS\AppData\Local\Temp\Rar$DI06.773\IMG_20251223_091125_78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763" y="4438488"/>
            <a:ext cx="1714997" cy="228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 descr="C:\Users\DNS\AppData\Local\Temp\Rar$DI00.168\IMG_20251226_201723_557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3994214"/>
            <a:ext cx="2000250" cy="24114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0259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на открытом воздухе, небо, вода, озеро&#10;&#10;Автоматически созданное описание">
            <a:extLst>
              <a:ext uri="{FF2B5EF4-FFF2-40B4-BE49-F238E27FC236}">
                <a16:creationId xmlns:a16="http://schemas.microsoft.com/office/drawing/2014/main" xmlns="" id="{A36A9B5F-D870-493F-B6DF-9047E0D6CE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93" y="0"/>
            <a:ext cx="18220267" cy="935610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98B769-3AD3-4736-8A2B-EDA27945DA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C7AB558-C9E1-49E4-8580-5DB877F19E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снимок экрана, синий, Цвет электрик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xmlns="" id="{1C257EE8-8AA3-4EAF-902B-ECD036A93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2192000" cy="6858000"/>
          </a:xfrm>
          <a:prstGeom prst="rect">
            <a:avLst/>
          </a:prstGeom>
        </p:spPr>
      </p:pic>
      <p:pic>
        <p:nvPicPr>
          <p:cNvPr id="6" name="Рисунок 5" descr="Изображение выглядит как маяк, строительство, вода, озеро&#10;&#10;Автоматически созданное описание">
            <a:extLst>
              <a:ext uri="{FF2B5EF4-FFF2-40B4-BE49-F238E27FC236}">
                <a16:creationId xmlns:a16="http://schemas.microsoft.com/office/drawing/2014/main" xmlns="" id="{B595C7CE-7156-4938-BECF-65180CA11A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563" y="3571871"/>
            <a:ext cx="4537150" cy="4537150"/>
          </a:xfrm>
          <a:prstGeom prst="rect">
            <a:avLst/>
          </a:prstGeom>
        </p:spPr>
      </p:pic>
      <p:pic>
        <p:nvPicPr>
          <p:cNvPr id="9" name="Рисунок 8" descr="Изображение выглядит как снимок экрана, синий, темнота, све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0490B82-DD2B-4EA4-9157-53F7101D5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099" y="1231392"/>
            <a:ext cx="12192000" cy="6858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56B24FC-63E4-4C7B-8E70-F6FA2C8878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4912" y="0"/>
            <a:ext cx="12192000" cy="6858000"/>
          </a:xfrm>
          <a:prstGeom prst="rect">
            <a:avLst/>
          </a:prstGeom>
          <a:solidFill>
            <a:srgbClr val="00B0F0">
              <a:alpha val="6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B14169B-AD69-4708-A9DF-E000832E2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2192000" cy="6858000"/>
          </a:xfrm>
          <a:prstGeom prst="rect">
            <a:avLst/>
          </a:prstGeom>
          <a:solidFill>
            <a:srgbClr val="00B0F0">
              <a:alpha val="65000"/>
            </a:srgbClr>
          </a:solidFill>
          <a:ln w="28575">
            <a:solidFill>
              <a:schemeClr val="tx1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B53F0B37-D980-4E0A-BD7E-6A68284B67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3578" y="0"/>
            <a:ext cx="2767760" cy="6858000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5338F64E-2F2B-4B39-97A3-8D0FCAACBE3F}"/>
              </a:ext>
            </a:extLst>
          </p:cNvPr>
          <p:cNvSpPr txBox="1">
            <a:spLocks/>
          </p:cNvSpPr>
          <p:nvPr/>
        </p:nvSpPr>
        <p:spPr>
          <a:xfrm>
            <a:off x="5839968" y="101092"/>
            <a:ext cx="6352032" cy="12156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ЛЕТНИЕ КАНИКУЛЫ ДЛЯ ПЕДАГОГОВ</a:t>
            </a:r>
            <a:endParaRPr lang="ru-RU" sz="4000" b="1" dirty="0">
              <a:latin typeface="Century" panose="02040604050505020304" pitchFamily="18" charset="0"/>
            </a:endParaRP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xmlns="" id="{7B25FCDD-F330-4F03-9E16-5916DA9BACF2}"/>
              </a:ext>
            </a:extLst>
          </p:cNvPr>
          <p:cNvSpPr txBox="1">
            <a:spLocks/>
          </p:cNvSpPr>
          <p:nvPr/>
        </p:nvSpPr>
        <p:spPr>
          <a:xfrm>
            <a:off x="9558528" y="4047744"/>
            <a:ext cx="2852928" cy="78148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600" dirty="0">
              <a:solidFill>
                <a:srgbClr val="0070C0"/>
              </a:solidFill>
              <a:latin typeface="Century" panose="02040604050505020304" pitchFamily="18" charset="0"/>
            </a:endParaRPr>
          </a:p>
        </p:txBody>
      </p:sp>
      <p:pic>
        <p:nvPicPr>
          <p:cNvPr id="23" name="Picture 6" descr="C:\Users\DNS\AppData\Local\Temp\Rar$DI00.670\IMG-0ccec0ca381cd41353063dea841216fe-V.jpg">
            <a:extLst>
              <a:ext uri="{FF2B5EF4-FFF2-40B4-BE49-F238E27FC236}">
                <a16:creationId xmlns:a16="http://schemas.microsoft.com/office/drawing/2014/main" xmlns="" id="{272C9AF3-CD2B-4A74-B2E8-FD46A37B8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615" y="1734868"/>
            <a:ext cx="2477036" cy="330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DNS\Desktop\Новая разбор папка (2)\IMG-d9b4398b6ef1e4fa97126adc05bf83bd-V.jpg">
            <a:extLst>
              <a:ext uri="{FF2B5EF4-FFF2-40B4-BE49-F238E27FC236}">
                <a16:creationId xmlns:a16="http://schemas.microsoft.com/office/drawing/2014/main" xmlns="" id="{24C567AC-CEBB-4FA1-B560-15DFB6468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56" y="5035296"/>
            <a:ext cx="2594824" cy="171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DNS\Desktop\Новая разбор папка (2)\IMG-4d06ef8d545365247b36cf66add33873-V.jpg">
            <a:extLst>
              <a:ext uri="{FF2B5EF4-FFF2-40B4-BE49-F238E27FC236}">
                <a16:creationId xmlns:a16="http://schemas.microsoft.com/office/drawing/2014/main" xmlns="" id="{708D7BCF-6AD5-44C8-94DE-F87BB96CC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81" b="27500"/>
          <a:stretch>
            <a:fillRect/>
          </a:stretch>
        </p:blipFill>
        <p:spPr bwMode="auto">
          <a:xfrm>
            <a:off x="2926080" y="5035296"/>
            <a:ext cx="2638107" cy="173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 descr="C:\Users\DNS\Desktop\IMG-40aa1e7da0e9d6c9c64084146fa56f82-V.jpg">
            <a:extLst>
              <a:ext uri="{FF2B5EF4-FFF2-40B4-BE49-F238E27FC236}">
                <a16:creationId xmlns:a16="http://schemas.microsoft.com/office/drawing/2014/main" xmlns="" id="{E405257F-C6EC-4835-ADF2-63AB1CD9D153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70" y="101092"/>
            <a:ext cx="2418602" cy="1838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5" descr="C:\Users\DNS\AppData\Local\Temp\Rar$DI01.307\IMG-f7ba2a345352c62175209f54b69f8c14-V.jpg">
            <a:extLst>
              <a:ext uri="{FF2B5EF4-FFF2-40B4-BE49-F238E27FC236}">
                <a16:creationId xmlns:a16="http://schemas.microsoft.com/office/drawing/2014/main" xmlns="" id="{872A6C94-DC32-4665-BB83-D3B558B9D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23" y="1928328"/>
            <a:ext cx="2285649" cy="304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DNS\Desktop\статьи\IMG_20240421_170941_815.jpg">
            <a:extLst>
              <a:ext uri="{FF2B5EF4-FFF2-40B4-BE49-F238E27FC236}">
                <a16:creationId xmlns:a16="http://schemas.microsoft.com/office/drawing/2014/main" xmlns="" id="{00C64080-1A6A-4DF2-9F47-4F99A432A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232" y="-3364"/>
            <a:ext cx="2462784" cy="164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xmlns="" id="{E1FD1D02-9D6D-4136-BD51-5ACF65C7D845}"/>
              </a:ext>
            </a:extLst>
          </p:cNvPr>
          <p:cNvSpPr/>
          <p:nvPr/>
        </p:nvSpPr>
        <p:spPr>
          <a:xfrm>
            <a:off x="5718048" y="1533744"/>
            <a:ext cx="3578352" cy="2514000"/>
          </a:xfrm>
          <a:prstGeom prst="wedgeRoundRectCallout">
            <a:avLst>
              <a:gd name="adj1" fmla="val -19768"/>
              <a:gd name="adj2" fmla="val 663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xmlns="" id="{2F99E920-82E1-41EB-B62B-AC40E0C1320A}"/>
              </a:ext>
            </a:extLst>
          </p:cNvPr>
          <p:cNvSpPr txBox="1">
            <a:spLocks/>
          </p:cNvSpPr>
          <p:nvPr/>
        </p:nvSpPr>
        <p:spPr>
          <a:xfrm>
            <a:off x="6339840" y="1712976"/>
            <a:ext cx="2901695" cy="16581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С НАМИ ОТДОХНУЛО: </a:t>
            </a:r>
          </a:p>
          <a:p>
            <a:r>
              <a:rPr lang="ru-RU" sz="5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300</a:t>
            </a:r>
            <a:r>
              <a:rPr lang="ru-RU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</a:p>
          <a:p>
            <a:r>
              <a:rPr lang="ru-RU" sz="4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человек</a:t>
            </a:r>
          </a:p>
        </p:txBody>
      </p:sp>
      <p:sp>
        <p:nvSpPr>
          <p:cNvPr id="8" name="Стрелка: вверх 7">
            <a:extLst>
              <a:ext uri="{FF2B5EF4-FFF2-40B4-BE49-F238E27FC236}">
                <a16:creationId xmlns:a16="http://schemas.microsoft.com/office/drawing/2014/main" xmlns="" id="{5344057E-CBAF-4BDA-B142-D684C2C082B1}"/>
              </a:ext>
            </a:extLst>
          </p:cNvPr>
          <p:cNvSpPr/>
          <p:nvPr/>
        </p:nvSpPr>
        <p:spPr>
          <a:xfrm>
            <a:off x="5718048" y="4352544"/>
            <a:ext cx="1243584" cy="1365504"/>
          </a:xfrm>
          <a:prstGeom prst="upArrow">
            <a:avLst/>
          </a:prstGeom>
          <a:gradFill>
            <a:gsLst>
              <a:gs pos="0">
                <a:srgbClr val="C00000"/>
              </a:gs>
              <a:gs pos="0">
                <a:srgbClr val="FFC000"/>
              </a:gs>
              <a:gs pos="0">
                <a:srgbClr val="FFFF00"/>
              </a:gs>
              <a:gs pos="0">
                <a:srgbClr val="00B050"/>
              </a:gs>
              <a:gs pos="0">
                <a:srgbClr val="00B0F0"/>
              </a:gs>
              <a:gs pos="1000">
                <a:srgbClr val="0070C0"/>
              </a:gs>
              <a:gs pos="44000">
                <a:srgbClr val="002060"/>
              </a:gs>
              <a:gs pos="87000">
                <a:srgbClr val="7030A0"/>
              </a:gs>
            </a:gsLst>
            <a:lin ang="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2023</a:t>
            </a:r>
          </a:p>
        </p:txBody>
      </p:sp>
      <p:sp>
        <p:nvSpPr>
          <p:cNvPr id="32" name="Стрелка: вверх 31">
            <a:extLst>
              <a:ext uri="{FF2B5EF4-FFF2-40B4-BE49-F238E27FC236}">
                <a16:creationId xmlns:a16="http://schemas.microsoft.com/office/drawing/2014/main" xmlns="" id="{6BF42671-B0A8-44E3-B4A4-4361BD1DB6FF}"/>
              </a:ext>
            </a:extLst>
          </p:cNvPr>
          <p:cNvSpPr/>
          <p:nvPr/>
        </p:nvSpPr>
        <p:spPr>
          <a:xfrm>
            <a:off x="7528560" y="3438144"/>
            <a:ext cx="1444752" cy="1627632"/>
          </a:xfrm>
          <a:prstGeom prst="upArrow">
            <a:avLst/>
          </a:prstGeom>
          <a:gradFill>
            <a:gsLst>
              <a:gs pos="0">
                <a:srgbClr val="C00000"/>
              </a:gs>
              <a:gs pos="0">
                <a:srgbClr val="FFC000"/>
              </a:gs>
              <a:gs pos="0">
                <a:srgbClr val="FFFF00"/>
              </a:gs>
              <a:gs pos="0">
                <a:srgbClr val="00B050"/>
              </a:gs>
              <a:gs pos="0">
                <a:srgbClr val="00B0F0"/>
              </a:gs>
              <a:gs pos="1000">
                <a:srgbClr val="0070C0"/>
              </a:gs>
              <a:gs pos="44000">
                <a:srgbClr val="002060"/>
              </a:gs>
              <a:gs pos="87000">
                <a:srgbClr val="7030A0"/>
              </a:gs>
            </a:gsLst>
            <a:lin ang="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2024</a:t>
            </a:r>
          </a:p>
        </p:txBody>
      </p:sp>
      <p:sp>
        <p:nvSpPr>
          <p:cNvPr id="33" name="Стрелка: вверх 32">
            <a:extLst>
              <a:ext uri="{FF2B5EF4-FFF2-40B4-BE49-F238E27FC236}">
                <a16:creationId xmlns:a16="http://schemas.microsoft.com/office/drawing/2014/main" xmlns="" id="{93054276-C42B-493E-973C-B9CEA9F1C7E3}"/>
              </a:ext>
            </a:extLst>
          </p:cNvPr>
          <p:cNvSpPr/>
          <p:nvPr/>
        </p:nvSpPr>
        <p:spPr>
          <a:xfrm>
            <a:off x="8961120" y="2596896"/>
            <a:ext cx="1780032" cy="1975104"/>
          </a:xfrm>
          <a:prstGeom prst="upArrow">
            <a:avLst/>
          </a:prstGeom>
          <a:gradFill>
            <a:gsLst>
              <a:gs pos="0">
                <a:srgbClr val="C00000"/>
              </a:gs>
              <a:gs pos="0">
                <a:srgbClr val="FFC000"/>
              </a:gs>
              <a:gs pos="0">
                <a:srgbClr val="FFFF00"/>
              </a:gs>
              <a:gs pos="0">
                <a:srgbClr val="00B050"/>
              </a:gs>
              <a:gs pos="0">
                <a:srgbClr val="00B0F0"/>
              </a:gs>
              <a:gs pos="1000">
                <a:srgbClr val="0070C0"/>
              </a:gs>
              <a:gs pos="44000">
                <a:srgbClr val="002060"/>
              </a:gs>
              <a:gs pos="87000">
                <a:srgbClr val="7030A0"/>
              </a:gs>
            </a:gsLst>
            <a:lin ang="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2025</a:t>
            </a:r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xmlns="" id="{3C7A2223-0D6D-4958-B712-CD2FAEFA53EC}"/>
              </a:ext>
            </a:extLst>
          </p:cNvPr>
          <p:cNvSpPr txBox="1">
            <a:spLocks/>
          </p:cNvSpPr>
          <p:nvPr/>
        </p:nvSpPr>
        <p:spPr>
          <a:xfrm>
            <a:off x="6632302" y="5252720"/>
            <a:ext cx="2331357" cy="482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35" name="Заголовок 1">
            <a:extLst>
              <a:ext uri="{FF2B5EF4-FFF2-40B4-BE49-F238E27FC236}">
                <a16:creationId xmlns:a16="http://schemas.microsoft.com/office/drawing/2014/main" xmlns="" id="{7DAA760D-B2D9-46DB-9564-2E2690B61330}"/>
              </a:ext>
            </a:extLst>
          </p:cNvPr>
          <p:cNvSpPr txBox="1">
            <a:spLocks/>
          </p:cNvSpPr>
          <p:nvPr/>
        </p:nvSpPr>
        <p:spPr>
          <a:xfrm>
            <a:off x="8576926" y="4498848"/>
            <a:ext cx="2091074" cy="670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xmlns="" id="{F15E98C7-D0D4-4F05-BF02-3876EEDD138C}"/>
              </a:ext>
            </a:extLst>
          </p:cNvPr>
          <p:cNvSpPr txBox="1">
            <a:spLocks/>
          </p:cNvSpPr>
          <p:nvPr/>
        </p:nvSpPr>
        <p:spPr>
          <a:xfrm>
            <a:off x="10204558" y="3706368"/>
            <a:ext cx="2523890" cy="9204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xmlns="" id="{08CE3D95-897B-4034-9B1B-152EC80633EF}"/>
              </a:ext>
            </a:extLst>
          </p:cNvPr>
          <p:cNvSpPr txBox="1">
            <a:spLocks/>
          </p:cNvSpPr>
          <p:nvPr/>
        </p:nvSpPr>
        <p:spPr>
          <a:xfrm>
            <a:off x="8205216" y="1231392"/>
            <a:ext cx="2060448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b="1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38" name="Заголовок 1">
            <a:extLst>
              <a:ext uri="{FF2B5EF4-FFF2-40B4-BE49-F238E27FC236}">
                <a16:creationId xmlns:a16="http://schemas.microsoft.com/office/drawing/2014/main" xmlns="" id="{1C5E649F-9195-49E2-BA01-EBE1C7A04C35}"/>
              </a:ext>
            </a:extLst>
          </p:cNvPr>
          <p:cNvSpPr txBox="1">
            <a:spLocks/>
          </p:cNvSpPr>
          <p:nvPr/>
        </p:nvSpPr>
        <p:spPr>
          <a:xfrm>
            <a:off x="10168129" y="1158240"/>
            <a:ext cx="2670047" cy="751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800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41" name="Заголовок 1">
            <a:extLst>
              <a:ext uri="{FF2B5EF4-FFF2-40B4-BE49-F238E27FC236}">
                <a16:creationId xmlns:a16="http://schemas.microsoft.com/office/drawing/2014/main" xmlns="" id="{1A46348D-8BAE-4781-AFF1-F689DDE03ED5}"/>
              </a:ext>
            </a:extLst>
          </p:cNvPr>
          <p:cNvSpPr txBox="1">
            <a:spLocks/>
          </p:cNvSpPr>
          <p:nvPr/>
        </p:nvSpPr>
        <p:spPr>
          <a:xfrm>
            <a:off x="8211312" y="1822704"/>
            <a:ext cx="2060448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b="1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xmlns="" id="{502C0A69-700C-4138-8B04-43BB8C874D78}"/>
              </a:ext>
            </a:extLst>
          </p:cNvPr>
          <p:cNvSpPr txBox="1">
            <a:spLocks/>
          </p:cNvSpPr>
          <p:nvPr/>
        </p:nvSpPr>
        <p:spPr>
          <a:xfrm>
            <a:off x="10174225" y="1749552"/>
            <a:ext cx="2670047" cy="751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800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4053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на открытом воздухе, небо, вода, озеро&#10;&#10;Автоматически созданное описание">
            <a:extLst>
              <a:ext uri="{FF2B5EF4-FFF2-40B4-BE49-F238E27FC236}">
                <a16:creationId xmlns:a16="http://schemas.microsoft.com/office/drawing/2014/main" xmlns="" id="{A36A9B5F-D870-493F-B6DF-9047E0D6CE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93" y="0"/>
            <a:ext cx="18220267" cy="9356107"/>
          </a:xfrm>
          <a:prstGeom prst="rect">
            <a:avLst/>
          </a:prstGeom>
        </p:spPr>
      </p:pic>
      <p:pic>
        <p:nvPicPr>
          <p:cNvPr id="5" name="Рисунок 4" descr="Изображение выглядит как снимок экрана, синий, Цвет электрик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xmlns="" id="{1C257EE8-8AA3-4EAF-902B-ECD036A93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2192000" cy="6858000"/>
          </a:xfrm>
          <a:prstGeom prst="rect">
            <a:avLst/>
          </a:prstGeom>
        </p:spPr>
      </p:pic>
      <p:pic>
        <p:nvPicPr>
          <p:cNvPr id="6" name="Рисунок 5" descr="Изображение выглядит как маяк, строительство, вода, озеро&#10;&#10;Автоматически созданное описание">
            <a:extLst>
              <a:ext uri="{FF2B5EF4-FFF2-40B4-BE49-F238E27FC236}">
                <a16:creationId xmlns:a16="http://schemas.microsoft.com/office/drawing/2014/main" xmlns="" id="{B595C7CE-7156-4938-BECF-65180CA11A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563" y="3571871"/>
            <a:ext cx="4537150" cy="4537150"/>
          </a:xfrm>
          <a:prstGeom prst="rect">
            <a:avLst/>
          </a:prstGeom>
        </p:spPr>
      </p:pic>
      <p:pic>
        <p:nvPicPr>
          <p:cNvPr id="9" name="Рисунок 8" descr="Изображение выглядит как снимок экрана, синий, темнота, све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0490B82-DD2B-4EA4-9157-53F7101D5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94" y="1192191"/>
            <a:ext cx="12192000" cy="6858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56B24FC-63E4-4C7B-8E70-F6FA2C8878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0" y="0"/>
            <a:ext cx="12192000" cy="6858000"/>
          </a:xfrm>
          <a:prstGeom prst="rect">
            <a:avLst/>
          </a:prstGeom>
          <a:solidFill>
            <a:srgbClr val="00B0F0">
              <a:alpha val="6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B14169B-AD69-4708-A9DF-E000832E2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13" y="0"/>
            <a:ext cx="12192000" cy="6858000"/>
          </a:xfrm>
          <a:prstGeom prst="rect">
            <a:avLst/>
          </a:prstGeom>
          <a:solidFill>
            <a:srgbClr val="00B0F0">
              <a:alpha val="65000"/>
            </a:srgbClr>
          </a:solidFill>
          <a:ln w="28575">
            <a:solidFill>
              <a:schemeClr val="tx1"/>
            </a:solidFill>
          </a:ln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FF1C5EB4-D8DF-44EA-8C09-C9BE9158157A}"/>
              </a:ext>
            </a:extLst>
          </p:cNvPr>
          <p:cNvSpPr txBox="1">
            <a:spLocks/>
          </p:cNvSpPr>
          <p:nvPr/>
        </p:nvSpPr>
        <p:spPr>
          <a:xfrm>
            <a:off x="219456" y="0"/>
            <a:ext cx="6352032" cy="12156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ПРОФСОЮЗНАЯ ПРОГРАММА «МГНОВЕНЬЯ ПУТЕШЕСТВИЙ ЗАМЕДЛЯЮТ БЕГ»</a:t>
            </a:r>
            <a:endParaRPr lang="ru-RU" sz="4000" b="1" dirty="0">
              <a:latin typeface="Century" panose="02040604050505020304" pitchFamily="18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5FBF0BE5-DC5F-4ED0-ADFA-6EEB777F5DA7}"/>
              </a:ext>
            </a:extLst>
          </p:cNvPr>
          <p:cNvSpPr txBox="1">
            <a:spLocks/>
          </p:cNvSpPr>
          <p:nvPr/>
        </p:nvSpPr>
        <p:spPr>
          <a:xfrm>
            <a:off x="3695700" y="4311650"/>
            <a:ext cx="2749550" cy="25463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Школа 11,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pPr algn="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Школа 12,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pPr algn="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ОЦ Ревякина,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pPr algn="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Школа Искусств,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pPr algn="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Гимназия 10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,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pic>
        <p:nvPicPr>
          <p:cNvPr id="13" name="Picture 2" descr="C:\Users\DNS\Desktop\статьи\IMG-20250726-WA0021.jpg">
            <a:extLst>
              <a:ext uri="{FF2B5EF4-FFF2-40B4-BE49-F238E27FC236}">
                <a16:creationId xmlns:a16="http://schemas.microsoft.com/office/drawing/2014/main" xmlns="" id="{53FA2BAE-6825-496F-9F65-86F686B47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368" y="49188"/>
            <a:ext cx="5128132" cy="327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DNS\Desktop\статьи\IMG-20250303-WA0012.jpg">
            <a:extLst>
              <a:ext uri="{FF2B5EF4-FFF2-40B4-BE49-F238E27FC236}">
                <a16:creationId xmlns:a16="http://schemas.microsoft.com/office/drawing/2014/main" xmlns="" id="{88BE2A19-B728-4216-BC88-6E7E8563E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411" y="2943796"/>
            <a:ext cx="5168140" cy="387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48F80AA0-2969-4148-8B88-956833A0716E}"/>
              </a:ext>
            </a:extLst>
          </p:cNvPr>
          <p:cNvSpPr txBox="1">
            <a:spLocks/>
          </p:cNvSpPr>
          <p:nvPr/>
        </p:nvSpPr>
        <p:spPr>
          <a:xfrm>
            <a:off x="3962400" y="3028950"/>
            <a:ext cx="2705100" cy="13144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САМЫЕ АКТИВНЫЕ ППО</a:t>
            </a:r>
            <a:endParaRPr lang="ru-RU" sz="2800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257A2AF2-7CE5-48B3-A482-9E54A67FFF4F}"/>
              </a:ext>
            </a:extLst>
          </p:cNvPr>
          <p:cNvSpPr txBox="1">
            <a:spLocks/>
          </p:cNvSpPr>
          <p:nvPr/>
        </p:nvSpPr>
        <p:spPr>
          <a:xfrm>
            <a:off x="0" y="1123950"/>
            <a:ext cx="6572250" cy="11430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132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ЧЕЛОВЕКА</a:t>
            </a:r>
            <a:r>
              <a:rPr lang="ru-RU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ВОСПОЛЬЗОВАЛИСЬ ПРОГРАММОЙ В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2025г.</a:t>
            </a:r>
            <a:endParaRPr lang="ru-RU" sz="2800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51038950-664C-4592-8F8B-32B1AB79D935}"/>
              </a:ext>
            </a:extLst>
          </p:cNvPr>
          <p:cNvSpPr txBox="1">
            <a:spLocks/>
          </p:cNvSpPr>
          <p:nvPr/>
        </p:nvSpPr>
        <p:spPr>
          <a:xfrm>
            <a:off x="0" y="2038350"/>
            <a:ext cx="6572250" cy="11430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1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45</a:t>
            </a:r>
            <a:r>
              <a:rPr lang="ru-RU" sz="2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%</a:t>
            </a:r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ППО</a:t>
            </a:r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ОСУЩЕСТВИЛИ МЕЧТЫ СВОИХ ЧЛЕНОВ ПРОФСОЮЗА</a:t>
            </a:r>
            <a:endParaRPr lang="ru-RU" sz="2800" dirty="0">
              <a:solidFill>
                <a:srgbClr val="0070C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681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на открытом воздухе, небо, вода, озеро&#10;&#10;Автоматически созданное описание">
            <a:extLst>
              <a:ext uri="{FF2B5EF4-FFF2-40B4-BE49-F238E27FC236}">
                <a16:creationId xmlns:a16="http://schemas.microsoft.com/office/drawing/2014/main" xmlns="" id="{A36A9B5F-D870-493F-B6DF-9047E0D6CE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93" y="0"/>
            <a:ext cx="18220267" cy="9356107"/>
          </a:xfrm>
          <a:prstGeom prst="rect">
            <a:avLst/>
          </a:prstGeom>
        </p:spPr>
      </p:pic>
      <p:pic>
        <p:nvPicPr>
          <p:cNvPr id="5" name="Рисунок 4" descr="Изображение выглядит как снимок экрана, синий, Цвет электрик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xmlns="" id="{1C257EE8-8AA3-4EAF-902B-ECD036A93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2192000" cy="6858000"/>
          </a:xfrm>
          <a:prstGeom prst="rect">
            <a:avLst/>
          </a:prstGeom>
        </p:spPr>
      </p:pic>
      <p:pic>
        <p:nvPicPr>
          <p:cNvPr id="6" name="Рисунок 5" descr="Изображение выглядит как маяк, строительство, вода, озеро&#10;&#10;Автоматически созданное описание">
            <a:extLst>
              <a:ext uri="{FF2B5EF4-FFF2-40B4-BE49-F238E27FC236}">
                <a16:creationId xmlns:a16="http://schemas.microsoft.com/office/drawing/2014/main" xmlns="" id="{B595C7CE-7156-4938-BECF-65180CA11A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563" y="3571871"/>
            <a:ext cx="4537150" cy="4537150"/>
          </a:xfrm>
          <a:prstGeom prst="rect">
            <a:avLst/>
          </a:prstGeom>
        </p:spPr>
      </p:pic>
      <p:pic>
        <p:nvPicPr>
          <p:cNvPr id="9" name="Рисунок 8" descr="Изображение выглядит как снимок экрана, синий, темнота, све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0490B82-DD2B-4EA4-9157-53F7101D5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94" y="1192191"/>
            <a:ext cx="12192000" cy="6858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56B24FC-63E4-4C7B-8E70-F6FA2C8878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6550" y="0"/>
            <a:ext cx="12192000" cy="6858000"/>
          </a:xfrm>
          <a:prstGeom prst="rect">
            <a:avLst/>
          </a:prstGeom>
          <a:solidFill>
            <a:srgbClr val="00B0F0">
              <a:alpha val="6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B14169B-AD69-4708-A9DF-E000832E2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2192000" cy="6858000"/>
          </a:xfrm>
          <a:prstGeom prst="rect">
            <a:avLst/>
          </a:prstGeom>
          <a:solidFill>
            <a:srgbClr val="00B0F0">
              <a:alpha val="65000"/>
            </a:srgbClr>
          </a:solidFill>
          <a:ln w="28575">
            <a:solidFill>
              <a:schemeClr val="tx1"/>
            </a:solidFill>
          </a:ln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FF1C5EB4-D8DF-44EA-8C09-C9BE9158157A}"/>
              </a:ext>
            </a:extLst>
          </p:cNvPr>
          <p:cNvSpPr txBox="1">
            <a:spLocks/>
          </p:cNvSpPr>
          <p:nvPr/>
        </p:nvSpPr>
        <p:spPr>
          <a:xfrm>
            <a:off x="5581650" y="0"/>
            <a:ext cx="6610350" cy="12156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26 июня – 3 августа 2025г.</a:t>
            </a:r>
            <a:endParaRPr lang="ru-RU" sz="4000" b="1" dirty="0">
              <a:latin typeface="Century" panose="02040604050505020304" pitchFamily="18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74184865-B8AF-44D0-9BB9-D3E133892453}"/>
              </a:ext>
            </a:extLst>
          </p:cNvPr>
          <p:cNvSpPr txBox="1">
            <a:spLocks/>
          </p:cNvSpPr>
          <p:nvPr/>
        </p:nvSpPr>
        <p:spPr>
          <a:xfrm>
            <a:off x="6210300" y="1283970"/>
            <a:ext cx="5701284" cy="126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НАШ ДЕВИЗ: ПРОФСОЮЗ – НАШ НАДЕЖНЫЙ ДРУГ, ОБЪЕДИНЯЮЩИЙ МНОГОНАЦИОНАЛЬНОЕ  СООБЩЕСТВО РОССИЙСКИХ ПЕДАГОГОВ</a:t>
            </a:r>
            <a:endParaRPr lang="ru-RU" sz="2000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211A019E-8A5E-47D4-8DA7-339028594BFC}"/>
              </a:ext>
            </a:extLst>
          </p:cNvPr>
          <p:cNvSpPr txBox="1">
            <a:spLocks/>
          </p:cNvSpPr>
          <p:nvPr/>
        </p:nvSpPr>
        <p:spPr>
          <a:xfrm>
            <a:off x="5867400" y="2350771"/>
            <a:ext cx="4215384" cy="13449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ru-RU" sz="2000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1F48FC7C-B6BB-4312-A973-6FA5D48817BF}"/>
              </a:ext>
            </a:extLst>
          </p:cNvPr>
          <p:cNvSpPr txBox="1">
            <a:spLocks/>
          </p:cNvSpPr>
          <p:nvPr/>
        </p:nvSpPr>
        <p:spPr>
          <a:xfrm>
            <a:off x="5657850" y="2865120"/>
            <a:ext cx="5486400" cy="20307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ЗНАКОМСТВО С ЧЕЧЕНСКОЙ РЕСПУБЛИКАНСКОЙ ОРГАНИЗАЦИЕЙ ПОДАРИЛО БЕСЦЕННЫЙ ОПЫТ РАБОТЫ В ПРОФСОЮЗЕ,ОТКРЫЛО НОВЫЕ ИННОВАЦИОННЫЕ ВОЗМОЖНОСТИ ДЛЯ ПРЕДСЕДАТЕЛЯ ППО</a:t>
            </a:r>
            <a:endParaRPr lang="ru-RU" sz="2000" dirty="0">
              <a:solidFill>
                <a:srgbClr val="0070C0"/>
              </a:solidFill>
              <a:latin typeface="Century" panose="02040604050505020304" pitchFamily="18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6DEABD4D-509E-4C2A-9EB0-739B6F6B0804}"/>
              </a:ext>
            </a:extLst>
          </p:cNvPr>
          <p:cNvSpPr txBox="1">
            <a:spLocks/>
          </p:cNvSpPr>
          <p:nvPr/>
        </p:nvSpPr>
        <p:spPr>
          <a:xfrm>
            <a:off x="6210300" y="5093970"/>
            <a:ext cx="5753100" cy="14020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ГОРОД ГРОЗНЫЙ </a:t>
            </a:r>
            <a:r>
              <a:rPr lang="ru-RU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ПОРАЖАЕТ КРАСОТОЙ, ЧИСТОТОЙ И СОВРЕМЕННОСТЬЮ. А ЧЕЧЕНЦЫ – РАДУШИЕМ И ГОСТЕПРИИМСТВОМ</a:t>
            </a:r>
            <a:endParaRPr lang="ru-RU" sz="2000" dirty="0">
              <a:solidFill>
                <a:srgbClr val="7030A0"/>
              </a:solidFill>
              <a:latin typeface="Century" panose="02040604050505020304" pitchFamily="18" charset="0"/>
            </a:endParaRPr>
          </a:p>
        </p:txBody>
      </p:sp>
      <p:pic>
        <p:nvPicPr>
          <p:cNvPr id="17" name="Picture 2" descr="C:\Users\DNS\Desktop\статьи\IMG-20250726-WA0005.jpg">
            <a:extLst>
              <a:ext uri="{FF2B5EF4-FFF2-40B4-BE49-F238E27FC236}">
                <a16:creationId xmlns:a16="http://schemas.microsoft.com/office/drawing/2014/main" xmlns="" id="{0A6D01E8-DB99-4855-A1E6-97CFD1E58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96" y="76200"/>
            <a:ext cx="5152953" cy="386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A0E2F11-B516-46C6-A54F-FABAA1AA1A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4038600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927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на открытом воздухе, небо, вода, озеро&#10;&#10;Автоматически созданное описание">
            <a:extLst>
              <a:ext uri="{FF2B5EF4-FFF2-40B4-BE49-F238E27FC236}">
                <a16:creationId xmlns:a16="http://schemas.microsoft.com/office/drawing/2014/main" xmlns="" id="{A36A9B5F-D870-493F-B6DF-9047E0D6CE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93" y="0"/>
            <a:ext cx="18220267" cy="9356107"/>
          </a:xfrm>
          <a:prstGeom prst="rect">
            <a:avLst/>
          </a:prstGeom>
        </p:spPr>
      </p:pic>
      <p:pic>
        <p:nvPicPr>
          <p:cNvPr id="5" name="Рисунок 4" descr="Изображение выглядит как снимок экрана, синий, Цвет электрик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xmlns="" id="{1C257EE8-8AA3-4EAF-902B-ECD036A93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2192000" cy="6858000"/>
          </a:xfrm>
          <a:prstGeom prst="rect">
            <a:avLst/>
          </a:prstGeom>
        </p:spPr>
      </p:pic>
      <p:pic>
        <p:nvPicPr>
          <p:cNvPr id="6" name="Рисунок 5" descr="Изображение выглядит как маяк, строительство, вода, озеро&#10;&#10;Автоматически созданное описание">
            <a:extLst>
              <a:ext uri="{FF2B5EF4-FFF2-40B4-BE49-F238E27FC236}">
                <a16:creationId xmlns:a16="http://schemas.microsoft.com/office/drawing/2014/main" xmlns="" id="{B595C7CE-7156-4938-BECF-65180CA11A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563" y="3571871"/>
            <a:ext cx="4537150" cy="4537150"/>
          </a:xfrm>
          <a:prstGeom prst="rect">
            <a:avLst/>
          </a:prstGeom>
        </p:spPr>
      </p:pic>
      <p:pic>
        <p:nvPicPr>
          <p:cNvPr id="9" name="Рисунок 8" descr="Изображение выглядит как снимок экрана, синий, темнота, све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0490B82-DD2B-4EA4-9157-53F7101D5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94" y="1192191"/>
            <a:ext cx="12192000" cy="6858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56B24FC-63E4-4C7B-8E70-F6FA2C8878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0" y="0"/>
            <a:ext cx="12192000" cy="6858000"/>
          </a:xfrm>
          <a:prstGeom prst="rect">
            <a:avLst/>
          </a:prstGeom>
          <a:solidFill>
            <a:srgbClr val="00B0F0">
              <a:alpha val="6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B14169B-AD69-4708-A9DF-E000832E2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2192000" cy="6858000"/>
          </a:xfrm>
          <a:prstGeom prst="rect">
            <a:avLst/>
          </a:prstGeom>
          <a:solidFill>
            <a:srgbClr val="00B0F0">
              <a:alpha val="65000"/>
            </a:srgbClr>
          </a:solidFill>
          <a:ln w="28575">
            <a:solidFill>
              <a:schemeClr val="tx1"/>
            </a:solidFill>
          </a:ln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FF1C5EB4-D8DF-44EA-8C09-C9BE9158157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ПРЕДСЕДАТЕЛИ ППО – АМБАССАДОРЫ ЗДОРОВЬЯ </a:t>
            </a:r>
            <a:endParaRPr lang="ru-RU" sz="4000" b="1" dirty="0">
              <a:latin typeface="Century" panose="02040604050505020304" pitchFamily="18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B89A8F3D-8E93-4A9A-A52F-E4904E0C35F8}"/>
              </a:ext>
            </a:extLst>
          </p:cNvPr>
          <p:cNvSpPr txBox="1">
            <a:spLocks/>
          </p:cNvSpPr>
          <p:nvPr/>
        </p:nvSpPr>
        <p:spPr>
          <a:xfrm>
            <a:off x="990600" y="869950"/>
            <a:ext cx="10210800" cy="73841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gradFill flip="none" rotWithShape="1">
                  <a:gsLst>
                    <a:gs pos="0">
                      <a:srgbClr val="C00000"/>
                    </a:gs>
                    <a:gs pos="0">
                      <a:srgbClr val="FFC000"/>
                    </a:gs>
                    <a:gs pos="0">
                      <a:srgbClr val="FFFF00"/>
                    </a:gs>
                    <a:gs pos="0">
                      <a:srgbClr val="00B050"/>
                    </a:gs>
                    <a:gs pos="0">
                      <a:srgbClr val="00B0F0"/>
                    </a:gs>
                    <a:gs pos="0">
                      <a:srgbClr val="0090D8"/>
                    </a:gs>
                    <a:gs pos="45000">
                      <a:srgbClr val="002060"/>
                    </a:gs>
                    <a:gs pos="87000">
                      <a:srgbClr val="7030A0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КОНКУРС «ВЫШЕ! СИЛЬНЕЕ! БЫСТРЕЕ!</a:t>
            </a:r>
            <a:endParaRPr lang="ru-RU" sz="4000" b="1" dirty="0">
              <a:gradFill flip="none" rotWithShape="1">
                <a:gsLst>
                  <a:gs pos="0">
                    <a:srgbClr val="C00000"/>
                  </a:gs>
                  <a:gs pos="0">
                    <a:srgbClr val="FFC000"/>
                  </a:gs>
                  <a:gs pos="0">
                    <a:srgbClr val="FFFF00"/>
                  </a:gs>
                  <a:gs pos="0">
                    <a:srgbClr val="00B050"/>
                  </a:gs>
                  <a:gs pos="0">
                    <a:srgbClr val="00B0F0"/>
                  </a:gs>
                  <a:gs pos="38000">
                    <a:srgbClr val="0090D8"/>
                  </a:gs>
                  <a:gs pos="60500">
                    <a:srgbClr val="002060"/>
                  </a:gs>
                  <a:gs pos="87000">
                    <a:srgbClr val="7030A0"/>
                  </a:gs>
                </a:gsLst>
                <a:lin ang="0" scaled="1"/>
                <a:tileRect/>
              </a:gradFill>
              <a:latin typeface="Century" panose="02040604050505020304" pitchFamily="18" charset="0"/>
            </a:endParaRPr>
          </a:p>
        </p:txBody>
      </p:sp>
      <p:pic>
        <p:nvPicPr>
          <p:cNvPr id="13" name="Рисунок 12" descr="C:\Users\DNS\Desktop\Новая папка\Конкурс  для жюри\20210827_205041.jpg">
            <a:extLst>
              <a:ext uri="{FF2B5EF4-FFF2-40B4-BE49-F238E27FC236}">
                <a16:creationId xmlns:a16="http://schemas.microsoft.com/office/drawing/2014/main" xmlns="" id="{2DE9BFE7-6027-498E-80A1-F92238B60F0B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4083417"/>
            <a:ext cx="5162550" cy="28867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026" name="Picture 2" descr="C:\Users\DNS\Desktop\Учеба В.Ю\-5202125579770527146_12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6476"/>
            <a:ext cx="3598291" cy="269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C:\Users\DNS\AppData\Local\Temp\Rar$DI00.689\IMG-20251101-WA0038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221" y="4419600"/>
            <a:ext cx="3903155" cy="2680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C:\Users\DNS\AppData\Local\Temp\Rar$DI08.199\IMG_20251106_120300_164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50" y="1655985"/>
            <a:ext cx="3257550" cy="2763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Группа здоровья (взрослые)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114800" y="1717254"/>
            <a:ext cx="3316986" cy="24502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52850" y="3105835"/>
            <a:ext cx="5391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           Г </a:t>
            </a:r>
            <a:r>
              <a:rPr lang="ru-RU" b="1" dirty="0" err="1" smtClean="0">
                <a:solidFill>
                  <a:schemeClr val="bg1"/>
                </a:solidFill>
              </a:rPr>
              <a:t>руппа</a:t>
            </a:r>
            <a:r>
              <a:rPr lang="ru-RU" b="1" dirty="0" smtClean="0">
                <a:solidFill>
                  <a:schemeClr val="bg1"/>
                </a:solidFill>
              </a:rPr>
              <a:t>  </a:t>
            </a:r>
            <a:r>
              <a:rPr lang="ru-RU" b="1" dirty="0">
                <a:solidFill>
                  <a:schemeClr val="bg1"/>
                </a:solidFill>
              </a:rPr>
              <a:t>Плавание</a:t>
            </a:r>
          </a:p>
          <a:p>
            <a:r>
              <a:rPr lang="ru-RU" b="1" dirty="0">
                <a:solidFill>
                  <a:schemeClr val="bg1"/>
                </a:solidFill>
              </a:rPr>
              <a:t>           Группа Аква - аэробика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78725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на открытом воздухе, небо, вода, озеро&#10;&#10;Автоматически созданное описание">
            <a:extLst>
              <a:ext uri="{FF2B5EF4-FFF2-40B4-BE49-F238E27FC236}">
                <a16:creationId xmlns="" xmlns:a16="http://schemas.microsoft.com/office/drawing/2014/main" id="{A36A9B5F-D870-493F-B6DF-9047E0D6CE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93" y="0"/>
            <a:ext cx="18220267" cy="9356107"/>
          </a:xfrm>
          <a:prstGeom prst="rect">
            <a:avLst/>
          </a:prstGeom>
        </p:spPr>
      </p:pic>
      <p:pic>
        <p:nvPicPr>
          <p:cNvPr id="5" name="Рисунок 4" descr="Изображение выглядит как снимок экрана, синий, Цвет электрик, Красочность&#10;&#10;Автоматически созданное описание">
            <a:extLst>
              <a:ext uri="{FF2B5EF4-FFF2-40B4-BE49-F238E27FC236}">
                <a16:creationId xmlns="" xmlns:a16="http://schemas.microsoft.com/office/drawing/2014/main" id="{1C257EE8-8AA3-4EAF-902B-ECD036A93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2192000" cy="6858000"/>
          </a:xfrm>
          <a:prstGeom prst="rect">
            <a:avLst/>
          </a:prstGeom>
        </p:spPr>
      </p:pic>
      <p:pic>
        <p:nvPicPr>
          <p:cNvPr id="6" name="Рисунок 5" descr="Изображение выглядит как маяк, строительство, вода, озеро&#10;&#10;Автоматически созданное описание">
            <a:extLst>
              <a:ext uri="{FF2B5EF4-FFF2-40B4-BE49-F238E27FC236}">
                <a16:creationId xmlns="" xmlns:a16="http://schemas.microsoft.com/office/drawing/2014/main" id="{B595C7CE-7156-4938-BECF-65180CA11A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563" y="3571871"/>
            <a:ext cx="4537150" cy="4537150"/>
          </a:xfrm>
          <a:prstGeom prst="rect">
            <a:avLst/>
          </a:prstGeom>
        </p:spPr>
      </p:pic>
      <p:pic>
        <p:nvPicPr>
          <p:cNvPr id="9" name="Рисунок 8" descr="Изображение выглядит как снимок экрана, синий, темнота, свет&#10;&#10;Автоматически созданное описание">
            <a:extLst>
              <a:ext uri="{FF2B5EF4-FFF2-40B4-BE49-F238E27FC236}">
                <a16:creationId xmlns="" xmlns:a16="http://schemas.microsoft.com/office/drawing/2014/main" id="{90490B82-DD2B-4EA4-9157-53F7101D5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94" y="1192191"/>
            <a:ext cx="12192000" cy="6858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56B24FC-63E4-4C7B-8E70-F6FA2C8878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0" y="0"/>
            <a:ext cx="12192000" cy="6858000"/>
          </a:xfrm>
          <a:prstGeom prst="rect">
            <a:avLst/>
          </a:prstGeom>
          <a:solidFill>
            <a:srgbClr val="00B0F0">
              <a:alpha val="6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B14169B-AD69-4708-A9DF-E000832E2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>
              <a:alpha val="65000"/>
            </a:srgbClr>
          </a:solidFill>
          <a:ln w="28575">
            <a:solidFill>
              <a:schemeClr val="tx1"/>
            </a:solidFill>
          </a:ln>
        </p:spPr>
      </p:pic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FF1C5EB4-D8DF-44EA-8C09-C9BE9158157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latin typeface="Century" panose="02040604050505020304" pitchFamily="18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5CBB5E9C-D587-48C0-97C1-F935470BD6A7}"/>
              </a:ext>
            </a:extLst>
          </p:cNvPr>
          <p:cNvSpPr txBox="1">
            <a:spLocks/>
          </p:cNvSpPr>
          <p:nvPr/>
        </p:nvSpPr>
        <p:spPr>
          <a:xfrm>
            <a:off x="0" y="171450"/>
            <a:ext cx="3962400" cy="10782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9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БОЛЕЕ</a:t>
            </a:r>
            <a:r>
              <a:rPr lang="ru-RU" sz="4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4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200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r>
              <a:rPr lang="ru-RU" sz="2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МОЛОДЫХ ПЕДАГОГОВ </a:t>
            </a:r>
          </a:p>
          <a:p>
            <a:r>
              <a:rPr lang="ru-RU" sz="2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СЕВАСТОПОЛЯ</a:t>
            </a:r>
            <a:endParaRPr lang="ru-RU" sz="2800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="" xmlns:a16="http://schemas.microsoft.com/office/drawing/2014/main" id="{DE835F1C-4076-4CE9-A451-1FC20E0A6060}"/>
              </a:ext>
            </a:extLst>
          </p:cNvPr>
          <p:cNvSpPr txBox="1">
            <a:spLocks/>
          </p:cNvSpPr>
          <p:nvPr/>
        </p:nvSpPr>
        <p:spPr>
          <a:xfrm>
            <a:off x="4918710" y="1184910"/>
            <a:ext cx="5143500" cy="6286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>
              <a:solidFill>
                <a:srgbClr val="7030A0"/>
              </a:solidFill>
              <a:latin typeface="Century" panose="02040604050505020304" pitchFamily="18" charset="0"/>
            </a:endParaRPr>
          </a:p>
        </p:txBody>
      </p:sp>
      <p:sp>
        <p:nvSpPr>
          <p:cNvPr id="22" name="Заголовок 1">
            <a:extLst>
              <a:ext uri="{FF2B5EF4-FFF2-40B4-BE49-F238E27FC236}">
                <a16:creationId xmlns="" xmlns:a16="http://schemas.microsoft.com/office/drawing/2014/main" id="{FC350E5F-7CA1-4A2F-A822-009309213F63}"/>
              </a:ext>
            </a:extLst>
          </p:cNvPr>
          <p:cNvSpPr txBox="1">
            <a:spLocks/>
          </p:cNvSpPr>
          <p:nvPr/>
        </p:nvSpPr>
        <p:spPr>
          <a:xfrm>
            <a:off x="8210550" y="2895600"/>
            <a:ext cx="3124200" cy="4000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КОНКУРСЫ,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КВЕСТЫ</a:t>
            </a:r>
            <a:endParaRPr lang="ru-RU" sz="2000" dirty="0">
              <a:solidFill>
                <a:srgbClr val="0070C0"/>
              </a:solidFill>
              <a:latin typeface="Century" panose="02040604050505020304" pitchFamily="18" charset="0"/>
            </a:endParaRPr>
          </a:p>
        </p:txBody>
      </p:sp>
      <p:pic>
        <p:nvPicPr>
          <p:cNvPr id="32" name="Рисунок 31" descr="Изображение выглядит как одежда, человек, стена, в помещении&#10;&#10;Автоматически созданное описание">
            <a:extLst>
              <a:ext uri="{FF2B5EF4-FFF2-40B4-BE49-F238E27FC236}">
                <a16:creationId xmlns="" xmlns:a16="http://schemas.microsoft.com/office/drawing/2014/main" id="{CCA55633-A6B6-4577-BB68-20146F4AFE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0" y="1377311"/>
            <a:ext cx="3291840" cy="21945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" name="Рисунок 23" descr="Изображение выглядит как человек, одежда, обувь, Фитнес&#10;&#10;Автоматически созданное описание">
            <a:extLst>
              <a:ext uri="{FF2B5EF4-FFF2-40B4-BE49-F238E27FC236}">
                <a16:creationId xmlns="" xmlns:a16="http://schemas.microsoft.com/office/drawing/2014/main" id="{92C5AAF6-6592-40EB-B6F4-BBEB3EBA9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" y="2366010"/>
            <a:ext cx="3223260" cy="21488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8" name="Рисунок 27" descr="Изображение выглядит как одежда, человек, в помещении, обувь&#10;&#10;Автоматически созданное описание">
            <a:extLst>
              <a:ext uri="{FF2B5EF4-FFF2-40B4-BE49-F238E27FC236}">
                <a16:creationId xmlns="" xmlns:a16="http://schemas.microsoft.com/office/drawing/2014/main" id="{B4989BFB-20B9-4F27-B45D-4CD1479A37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35" y="2068830"/>
            <a:ext cx="3555558" cy="22174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" name="Рисунок 29" descr="Изображение выглядит как человек, одежда, обувь, группа&#10;&#10;Автоматически созданное описание">
            <a:extLst>
              <a:ext uri="{FF2B5EF4-FFF2-40B4-BE49-F238E27FC236}">
                <a16:creationId xmlns="" xmlns:a16="http://schemas.microsoft.com/office/drawing/2014/main" id="{40C59456-370B-43CB-A558-F3E2F344F8C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010" y="2526030"/>
            <a:ext cx="3493770" cy="23291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 descr="Изображение выглядит как человек, одежда, улыбка, группа&#10;&#10;Автоматически созданное описание">
            <a:extLst>
              <a:ext uri="{FF2B5EF4-FFF2-40B4-BE49-F238E27FC236}">
                <a16:creationId xmlns="" xmlns:a16="http://schemas.microsoft.com/office/drawing/2014/main" id="{9B78ECCF-BBE1-4F03-86CD-5E22466160B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0967"/>
            <a:ext cx="12192000" cy="485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82365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на открытом воздухе, небо, вода, озеро&#10;&#10;Автоматически созданное описание">
            <a:extLst>
              <a:ext uri="{FF2B5EF4-FFF2-40B4-BE49-F238E27FC236}">
                <a16:creationId xmlns:a16="http://schemas.microsoft.com/office/drawing/2014/main" xmlns="" id="{A36A9B5F-D870-493F-B6DF-9047E0D6CE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93" y="0"/>
            <a:ext cx="18220267" cy="9356107"/>
          </a:xfrm>
          <a:prstGeom prst="rect">
            <a:avLst/>
          </a:prstGeom>
        </p:spPr>
      </p:pic>
      <p:pic>
        <p:nvPicPr>
          <p:cNvPr id="5" name="Рисунок 4" descr="Изображение выглядит как снимок экрана, синий, Цвет электрик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xmlns="" id="{1C257EE8-8AA3-4EAF-902B-ECD036A93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2192000" cy="6858000"/>
          </a:xfrm>
          <a:prstGeom prst="rect">
            <a:avLst/>
          </a:prstGeom>
        </p:spPr>
      </p:pic>
      <p:pic>
        <p:nvPicPr>
          <p:cNvPr id="6" name="Рисунок 5" descr="Изображение выглядит как маяк, строительство, вода, озеро&#10;&#10;Автоматически созданное описание">
            <a:extLst>
              <a:ext uri="{FF2B5EF4-FFF2-40B4-BE49-F238E27FC236}">
                <a16:creationId xmlns:a16="http://schemas.microsoft.com/office/drawing/2014/main" xmlns="" id="{B595C7CE-7156-4938-BECF-65180CA11A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563" y="3571871"/>
            <a:ext cx="4537150" cy="4537150"/>
          </a:xfrm>
          <a:prstGeom prst="rect">
            <a:avLst/>
          </a:prstGeom>
        </p:spPr>
      </p:pic>
      <p:pic>
        <p:nvPicPr>
          <p:cNvPr id="9" name="Рисунок 8" descr="Изображение выглядит как снимок экрана, синий, темнота, све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0490B82-DD2B-4EA4-9157-53F7101D5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94" y="1192191"/>
            <a:ext cx="12192000" cy="6858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56B24FC-63E4-4C7B-8E70-F6FA2C8878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0" y="0"/>
            <a:ext cx="12192000" cy="6858000"/>
          </a:xfrm>
          <a:prstGeom prst="rect">
            <a:avLst/>
          </a:prstGeom>
          <a:solidFill>
            <a:srgbClr val="00B0F0">
              <a:alpha val="6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B14169B-AD69-4708-A9DF-E000832E2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2192000" cy="6858000"/>
          </a:xfrm>
          <a:prstGeom prst="rect">
            <a:avLst/>
          </a:prstGeom>
          <a:solidFill>
            <a:srgbClr val="00B0F0">
              <a:alpha val="65000"/>
            </a:srgbClr>
          </a:solidFill>
          <a:ln w="28575">
            <a:solidFill>
              <a:schemeClr val="tx1"/>
            </a:solidFill>
          </a:ln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FF1C5EB4-D8DF-44EA-8C09-C9BE9158157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МЕРОПРИЯТИЯ СОВЕТА МОЛОДЫХ ПЕДАГОГОВ</a:t>
            </a:r>
            <a:endParaRPr lang="ru-RU" sz="4000" b="1" dirty="0">
              <a:latin typeface="Century" panose="02040604050505020304" pitchFamily="18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CBB5E9C-D587-48C0-97C1-F935470BD6A7}"/>
              </a:ext>
            </a:extLst>
          </p:cNvPr>
          <p:cNvSpPr txBox="1">
            <a:spLocks/>
          </p:cNvSpPr>
          <p:nvPr/>
        </p:nvSpPr>
        <p:spPr>
          <a:xfrm>
            <a:off x="0" y="1123950"/>
            <a:ext cx="3962400" cy="11430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9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БОЛЕЕ</a:t>
            </a:r>
            <a:r>
              <a:rPr lang="ru-RU" sz="4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4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200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r>
              <a:rPr lang="ru-RU" sz="2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МОЛОДЫХ ПЕДАГОГОВ </a:t>
            </a:r>
          </a:p>
          <a:p>
            <a:r>
              <a:rPr lang="ru-RU" sz="2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СЕВАСТОПОЛЯ</a:t>
            </a:r>
            <a:endParaRPr lang="ru-RU" sz="2800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272916D-BAA9-43A1-84F9-F0C4CF791A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0" y="590726"/>
            <a:ext cx="1923850" cy="1694820"/>
          </a:xfrm>
          <a:prstGeom prst="rect">
            <a:avLst/>
          </a:prstGeom>
        </p:spPr>
      </p:pic>
      <p:pic>
        <p:nvPicPr>
          <p:cNvPr id="15" name="Рисунок 14" descr="C:\Users\DNS\Desktop\Новая папка\9 августа 2023 ФОТО\20200905_091214.jpg">
            <a:extLst>
              <a:ext uri="{FF2B5EF4-FFF2-40B4-BE49-F238E27FC236}">
                <a16:creationId xmlns:a16="http://schemas.microsoft.com/office/drawing/2014/main" xmlns="" id="{54B1010D-EA96-4513-AAAF-AD29C563D481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02646"/>
            <a:ext cx="3124200" cy="22806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7" name="Рисунок 16" descr="C:\Users\DNS\Desktop\Новая папка\топ-5\IMG-0b09630c864252bd7166bb27ff265e4a-V.jpg">
            <a:extLst>
              <a:ext uri="{FF2B5EF4-FFF2-40B4-BE49-F238E27FC236}">
                <a16:creationId xmlns:a16="http://schemas.microsoft.com/office/drawing/2014/main" xmlns="" id="{F488EDA3-A7D7-4638-8DF2-1E69F73BF411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91"/>
          <a:stretch>
            <a:fillRect/>
          </a:stretch>
        </p:blipFill>
        <p:spPr bwMode="auto">
          <a:xfrm>
            <a:off x="8191500" y="3581400"/>
            <a:ext cx="3695700" cy="281799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8" name="Рисунок 17" descr="C:\Users\DNS\Desktop\Новая папка\9 августа 2023 ФОТО\IMG-4dd6f49ebe003d14d79cf0d6aa915c9a-V.jpg">
            <a:extLst>
              <a:ext uri="{FF2B5EF4-FFF2-40B4-BE49-F238E27FC236}">
                <a16:creationId xmlns:a16="http://schemas.microsoft.com/office/drawing/2014/main" xmlns="" id="{BF6C1D59-37BE-4840-ADBF-C3C808C2A6D8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4"/>
          <a:stretch>
            <a:fillRect/>
          </a:stretch>
        </p:blipFill>
        <p:spPr bwMode="auto">
          <a:xfrm>
            <a:off x="266700" y="4826792"/>
            <a:ext cx="3219362" cy="187880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9" name="Рисунок 18" descr="C:\Users\DNS\AppData\Local\Temp\Rar$DI01.213\20180929_135742.jpg">
            <a:extLst>
              <a:ext uri="{FF2B5EF4-FFF2-40B4-BE49-F238E27FC236}">
                <a16:creationId xmlns:a16="http://schemas.microsoft.com/office/drawing/2014/main" xmlns="" id="{FE8D7E94-409A-498D-9ED7-9216354D3287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4400550"/>
            <a:ext cx="3520167" cy="230375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0" name="Picture 2" descr="C:\Users\DNS\Desktop\Новая разбор папка (2)\IMG-620e9688676dd60f19afeeefe5fa722e-V.jpg">
            <a:extLst>
              <a:ext uri="{FF2B5EF4-FFF2-40B4-BE49-F238E27FC236}">
                <a16:creationId xmlns:a16="http://schemas.microsoft.com/office/drawing/2014/main" xmlns="" id="{88D7B6FF-9497-4979-B4C0-FE153AA32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9" t="15686"/>
          <a:stretch>
            <a:fillRect/>
          </a:stretch>
        </p:blipFill>
        <p:spPr bwMode="auto">
          <a:xfrm>
            <a:off x="4036484" y="1333500"/>
            <a:ext cx="3469216" cy="242562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Заголовок 1">
            <a:extLst>
              <a:ext uri="{FF2B5EF4-FFF2-40B4-BE49-F238E27FC236}">
                <a16:creationId xmlns:a16="http://schemas.microsoft.com/office/drawing/2014/main" xmlns="" id="{DE835F1C-4076-4CE9-A451-1FC20E0A6060}"/>
              </a:ext>
            </a:extLst>
          </p:cNvPr>
          <p:cNvSpPr txBox="1">
            <a:spLocks/>
          </p:cNvSpPr>
          <p:nvPr/>
        </p:nvSpPr>
        <p:spPr>
          <a:xfrm>
            <a:off x="4038601" y="3905250"/>
            <a:ext cx="3676650" cy="4572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ТУРИСТИЧЕСКИЕ СЛЁТЫ</a:t>
            </a:r>
            <a:endParaRPr lang="ru-RU" sz="2400" dirty="0">
              <a:solidFill>
                <a:srgbClr val="7030A0"/>
              </a:solidFill>
              <a:latin typeface="Century" panose="02040604050505020304" pitchFamily="18" charset="0"/>
            </a:endParaRP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xmlns="" id="{FC350E5F-7CA1-4A2F-A822-009309213F63}"/>
              </a:ext>
            </a:extLst>
          </p:cNvPr>
          <p:cNvSpPr txBox="1">
            <a:spLocks/>
          </p:cNvSpPr>
          <p:nvPr/>
        </p:nvSpPr>
        <p:spPr>
          <a:xfrm>
            <a:off x="8210550" y="2895600"/>
            <a:ext cx="3124200" cy="4000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КОНКУРСЫ,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КВЕСТЫ</a:t>
            </a:r>
            <a:endParaRPr lang="ru-RU" sz="2000" dirty="0">
              <a:solidFill>
                <a:srgbClr val="0070C0"/>
              </a:solidFill>
              <a:latin typeface="Century" panose="020406040505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6CD5EF3A-6079-4993-8C9E-C8018E5DD608}"/>
              </a:ext>
            </a:extLst>
          </p:cNvPr>
          <p:cNvSpPr/>
          <p:nvPr/>
        </p:nvSpPr>
        <p:spPr>
          <a:xfrm>
            <a:off x="8248823" y="1758434"/>
            <a:ext cx="33335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БАЛЫ, ИНТЕЛЛЕКТУАЛЬНЫЕ ИГРЫ,</a:t>
            </a:r>
          </a:p>
        </p:txBody>
      </p:sp>
      <p:pic>
        <p:nvPicPr>
          <p:cNvPr id="23" name="Picture 2" descr="C:\Users\DNS\Desktop\статьи\IMG-20250325-WA0000(1).jpg">
            <a:extLst>
              <a:ext uri="{FF2B5EF4-FFF2-40B4-BE49-F238E27FC236}">
                <a16:creationId xmlns:a16="http://schemas.microsoft.com/office/drawing/2014/main" xmlns="" id="{26F06839-441E-427C-B836-2894710AB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382" y="4362451"/>
            <a:ext cx="4188036" cy="236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965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на открытом воздухе, небо, вода, озеро&#10;&#10;Автоматически созданное описание">
            <a:extLst>
              <a:ext uri="{FF2B5EF4-FFF2-40B4-BE49-F238E27FC236}">
                <a16:creationId xmlns="" xmlns:a16="http://schemas.microsoft.com/office/drawing/2014/main" id="{A36A9B5F-D870-493F-B6DF-9047E0D6CE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93" y="0"/>
            <a:ext cx="18220267" cy="9356107"/>
          </a:xfrm>
          <a:prstGeom prst="rect">
            <a:avLst/>
          </a:prstGeom>
        </p:spPr>
      </p:pic>
      <p:pic>
        <p:nvPicPr>
          <p:cNvPr id="5" name="Рисунок 4" descr="Изображение выглядит как снимок экрана, синий, Цвет электрик, Красочность&#10;&#10;Автоматически созданное описание">
            <a:extLst>
              <a:ext uri="{FF2B5EF4-FFF2-40B4-BE49-F238E27FC236}">
                <a16:creationId xmlns="" xmlns:a16="http://schemas.microsoft.com/office/drawing/2014/main" id="{1C257EE8-8AA3-4EAF-902B-ECD036A93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2192000" cy="6858000"/>
          </a:xfrm>
          <a:prstGeom prst="rect">
            <a:avLst/>
          </a:prstGeom>
        </p:spPr>
      </p:pic>
      <p:pic>
        <p:nvPicPr>
          <p:cNvPr id="6" name="Рисунок 5" descr="Изображение выглядит как маяк, строительство, вода, озеро&#10;&#10;Автоматически созданное описание">
            <a:extLst>
              <a:ext uri="{FF2B5EF4-FFF2-40B4-BE49-F238E27FC236}">
                <a16:creationId xmlns="" xmlns:a16="http://schemas.microsoft.com/office/drawing/2014/main" id="{B595C7CE-7156-4938-BECF-65180CA11A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563" y="3571871"/>
            <a:ext cx="4537150" cy="4537150"/>
          </a:xfrm>
          <a:prstGeom prst="rect">
            <a:avLst/>
          </a:prstGeom>
        </p:spPr>
      </p:pic>
      <p:pic>
        <p:nvPicPr>
          <p:cNvPr id="9" name="Рисунок 8" descr="Изображение выглядит как снимок экрана, синий, темнота, свет&#10;&#10;Автоматически созданное описание">
            <a:extLst>
              <a:ext uri="{FF2B5EF4-FFF2-40B4-BE49-F238E27FC236}">
                <a16:creationId xmlns="" xmlns:a16="http://schemas.microsoft.com/office/drawing/2014/main" id="{90490B82-DD2B-4EA4-9157-53F7101D5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94" y="1192191"/>
            <a:ext cx="12192000" cy="6858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56B24FC-63E4-4C7B-8E70-F6FA2C8878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0" y="0"/>
            <a:ext cx="12192000" cy="6858000"/>
          </a:xfrm>
          <a:prstGeom prst="rect">
            <a:avLst/>
          </a:prstGeom>
          <a:solidFill>
            <a:srgbClr val="00B0F0">
              <a:alpha val="6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B14169B-AD69-4708-A9DF-E000832E2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97462"/>
            <a:ext cx="12192000" cy="6858000"/>
          </a:xfrm>
          <a:prstGeom prst="rect">
            <a:avLst/>
          </a:prstGeom>
          <a:solidFill>
            <a:srgbClr val="00B0F0">
              <a:alpha val="65000"/>
            </a:srgbClr>
          </a:solidFill>
          <a:ln w="28575">
            <a:solidFill>
              <a:schemeClr val="tx1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DF698491-DC13-4C69-B7E5-CA4D48F598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2315" y="0"/>
            <a:ext cx="12192000" cy="6858000"/>
          </a:xfrm>
          <a:prstGeom prst="rect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</p:pic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FF1C5EB4-D8DF-44EA-8C09-C9BE9158157A}"/>
              </a:ext>
            </a:extLst>
          </p:cNvPr>
          <p:cNvSpPr txBox="1">
            <a:spLocks/>
          </p:cNvSpPr>
          <p:nvPr/>
        </p:nvSpPr>
        <p:spPr>
          <a:xfrm>
            <a:off x="-19050" y="-237818"/>
            <a:ext cx="6648450" cy="143796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ТРАДИЦИОННОЕ ПОЗДРАВЛЕНИЕ ВЕТЕРАНОВ ПЕДАГОГИЧЕСКОГО ТРУДА</a:t>
            </a:r>
            <a:r>
              <a:rPr lang="ru-RU" sz="2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!</a:t>
            </a:r>
            <a:endParaRPr lang="ru-RU" sz="2600" b="1" dirty="0">
              <a:latin typeface="Century" panose="02040604050505020304" pitchFamily="18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74184865-B8AF-44D0-9BB9-D3E133892453}"/>
              </a:ext>
            </a:extLst>
          </p:cNvPr>
          <p:cNvSpPr txBox="1">
            <a:spLocks/>
          </p:cNvSpPr>
          <p:nvPr/>
        </p:nvSpPr>
        <p:spPr>
          <a:xfrm>
            <a:off x="152400" y="1047750"/>
            <a:ext cx="6172200" cy="8861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ВОЗРАСТ – ОТЛИЧНЫЙ КЛАДЕЗЬ ОПЫТА И МУДРОСТИ </a:t>
            </a:r>
            <a:endParaRPr lang="ru-RU" sz="2400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211A019E-8A5E-47D4-8DA7-339028594BFC}"/>
              </a:ext>
            </a:extLst>
          </p:cNvPr>
          <p:cNvSpPr txBox="1">
            <a:spLocks/>
          </p:cNvSpPr>
          <p:nvPr/>
        </p:nvSpPr>
        <p:spPr>
          <a:xfrm>
            <a:off x="5867400" y="2350771"/>
            <a:ext cx="4215384" cy="13449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ru-RU" sz="2000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1F48FC7C-B6BB-4312-A973-6FA5D48817BF}"/>
              </a:ext>
            </a:extLst>
          </p:cNvPr>
          <p:cNvSpPr txBox="1">
            <a:spLocks/>
          </p:cNvSpPr>
          <p:nvPr/>
        </p:nvSpPr>
        <p:spPr>
          <a:xfrm>
            <a:off x="171450" y="1789102"/>
            <a:ext cx="6000750" cy="19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Мы очень внимательны к нашим коллегам – ветеранам педагогического труда. Они очень много знают об этой жизни. Они могут многое рассказать и многому научить. Их благородные седины означают не только возраст, но и безграничную мудрость, бесценный опыт и большие познания. </a:t>
            </a:r>
            <a:endParaRPr lang="ru-RU" sz="2000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FBCCFC31-A3DE-4F54-BCF3-55FC5530C031}"/>
              </a:ext>
            </a:extLst>
          </p:cNvPr>
          <p:cNvSpPr txBox="1">
            <a:spLocks/>
          </p:cNvSpPr>
          <p:nvPr/>
        </p:nvSpPr>
        <p:spPr>
          <a:xfrm>
            <a:off x="6610350" y="97462"/>
            <a:ext cx="5562600" cy="21809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9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Работа с ветеранами</a:t>
            </a:r>
            <a:endParaRPr lang="ru-RU" sz="2600" b="1" dirty="0">
              <a:latin typeface="Century" panose="02040604050505020304" pitchFamily="18" charset="0"/>
            </a:endParaRPr>
          </a:p>
        </p:txBody>
      </p:sp>
      <p:pic>
        <p:nvPicPr>
          <p:cNvPr id="20" name="Рисунок 19" descr="Изображение выглядит как текст, Графика, символ, графический дизайн&#10;&#10;Автоматически созданное описание">
            <a:extLst>
              <a:ext uri="{FF2B5EF4-FFF2-40B4-BE49-F238E27FC236}">
                <a16:creationId xmlns="" xmlns:a16="http://schemas.microsoft.com/office/drawing/2014/main" id="{1399449F-DCBA-4E20-A90F-B513C84D4D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100" y="514350"/>
            <a:ext cx="699050" cy="787661"/>
          </a:xfrm>
          <a:prstGeom prst="rect">
            <a:avLst/>
          </a:prstGeom>
        </p:spPr>
      </p:pic>
      <p:sp>
        <p:nvSpPr>
          <p:cNvPr id="21" name="Заголовок 1">
            <a:extLst>
              <a:ext uri="{FF2B5EF4-FFF2-40B4-BE49-F238E27FC236}">
                <a16:creationId xmlns="" xmlns:a16="http://schemas.microsoft.com/office/drawing/2014/main" id="{29CD34C8-CED5-489E-BFC4-1357FFB34222}"/>
              </a:ext>
            </a:extLst>
          </p:cNvPr>
          <p:cNvSpPr txBox="1">
            <a:spLocks/>
          </p:cNvSpPr>
          <p:nvPr/>
        </p:nvSpPr>
        <p:spPr>
          <a:xfrm>
            <a:off x="6667500" y="2152650"/>
            <a:ext cx="5295900" cy="23050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ЧУВСТВО ЗАБОТЫ О СЕБЕ И СВОИХ БЛИЗКИХ ПРИСУЩЕ ЛЮБОМУ ЗДОРОВОМУ И УВАЖАЮЩЕМУ СЕБЕ ЧЕЛОВЕКУ, И ОСОБЕННО В ЗАБОТЕ МЫ НУЖДАЕМСЯ В НЕЗАЩИЩЕННОМ, ПОЖИЛОМ ВОЗРАСТЕ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6DEABD4D-509E-4C2A-9EB0-739B6F6B0804}"/>
              </a:ext>
            </a:extLst>
          </p:cNvPr>
          <p:cNvSpPr txBox="1">
            <a:spLocks/>
          </p:cNvSpPr>
          <p:nvPr/>
        </p:nvSpPr>
        <p:spPr>
          <a:xfrm>
            <a:off x="6667500" y="3619500"/>
            <a:ext cx="5200650" cy="17335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600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  <p:sp>
        <p:nvSpPr>
          <p:cNvPr id="22" name="Заголовок 1">
            <a:extLst>
              <a:ext uri="{FF2B5EF4-FFF2-40B4-BE49-F238E27FC236}">
                <a16:creationId xmlns="" xmlns:a16="http://schemas.microsoft.com/office/drawing/2014/main" id="{60B75103-7263-41AB-BEF1-692C9EB6A83F}"/>
              </a:ext>
            </a:extLst>
          </p:cNvPr>
          <p:cNvSpPr txBox="1">
            <a:spLocks/>
          </p:cNvSpPr>
          <p:nvPr/>
        </p:nvSpPr>
        <p:spPr>
          <a:xfrm>
            <a:off x="3295650" y="3924300"/>
            <a:ext cx="3486150" cy="15909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ru-RU" sz="3600" b="1" i="1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F5ED344-1E3A-48BD-A3C6-A57298429007}"/>
              </a:ext>
            </a:extLst>
          </p:cNvPr>
          <p:cNvSpPr/>
          <p:nvPr/>
        </p:nvSpPr>
        <p:spPr>
          <a:xfrm>
            <a:off x="3143250" y="5563285"/>
            <a:ext cx="3181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. </a:t>
            </a:r>
            <a:endParaRPr lang="ru-RU" dirty="0"/>
          </a:p>
        </p:txBody>
      </p:sp>
      <p:pic>
        <p:nvPicPr>
          <p:cNvPr id="24" name="Рисунок 23" descr="C:\Users\DNS\Desktop\IMG-20241225-WA0007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457700"/>
            <a:ext cx="3314700" cy="253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" descr="C:\Users\DNS\Desktop\Ветеран\IMG_20251006_083208_57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700" y="4095749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E:\статьи\IMG-20231220-WA001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953181"/>
            <a:ext cx="2438400" cy="277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DNS\AppData\Local\Temp\Rar$DI00.303\IMG-20250510-WA000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735" y="4095749"/>
            <a:ext cx="186880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184455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на открытом воздухе, небо, вода, озеро&#10;&#10;Автоматически созданное описание">
            <a:extLst>
              <a:ext uri="{FF2B5EF4-FFF2-40B4-BE49-F238E27FC236}">
                <a16:creationId xmlns:a16="http://schemas.microsoft.com/office/drawing/2014/main" xmlns="" id="{A36A9B5F-D870-493F-B6DF-9047E0D6C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8267" y="-1838350"/>
            <a:ext cx="18220267" cy="9356107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C7AB558-C9E1-49E4-8580-5DB877F19E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снимок экрана, синий, Цвет электрик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xmlns="" id="{1C257EE8-8AA3-4EAF-902B-ECD036A93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6629" y="0"/>
            <a:ext cx="12192000" cy="6858000"/>
          </a:xfrm>
          <a:prstGeom prst="rect">
            <a:avLst/>
          </a:prstGeom>
        </p:spPr>
      </p:pic>
      <p:pic>
        <p:nvPicPr>
          <p:cNvPr id="6" name="Рисунок 5" descr="Изображение выглядит как снимок экрана, синий, темнота, свет&#10;&#10;Автоматически созданное описание">
            <a:extLst>
              <a:ext uri="{FF2B5EF4-FFF2-40B4-BE49-F238E27FC236}">
                <a16:creationId xmlns:a16="http://schemas.microsoft.com/office/drawing/2014/main" xmlns="" id="{8F210929-594D-4C92-B494-CCE215588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594" y="1261638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98B769-3AD3-4736-8A2B-EDA27945DA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6450" y="-1906587"/>
            <a:ext cx="9144000" cy="2387600"/>
          </a:xfrm>
        </p:spPr>
        <p:txBody>
          <a:bodyPr>
            <a:normAutofit/>
          </a:bodyPr>
          <a:lstStyle/>
          <a:p>
            <a:r>
              <a:rPr lang="ru-RU" b="1" dirty="0">
                <a:latin typeface="Century" panose="02040604050505020304" pitchFamily="18" charset="0"/>
              </a:rPr>
              <a:t/>
            </a:r>
            <a:br>
              <a:rPr lang="ru-RU" b="1" dirty="0">
                <a:latin typeface="Century" panose="02040604050505020304" pitchFamily="18" charset="0"/>
              </a:rPr>
            </a:br>
            <a:endParaRPr lang="ru-RU" b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E3E55AD-E391-439C-A16A-6C355EF1543D}"/>
              </a:ext>
            </a:extLst>
          </p:cNvPr>
          <p:cNvSpPr/>
          <p:nvPr/>
        </p:nvSpPr>
        <p:spPr>
          <a:xfrm>
            <a:off x="2686050" y="654011"/>
            <a:ext cx="789813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8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Спасибо за внимание!</a:t>
            </a:r>
            <a:endParaRPr lang="ru-RU" sz="8800" dirty="0"/>
          </a:p>
        </p:txBody>
      </p:sp>
      <p:pic>
        <p:nvPicPr>
          <p:cNvPr id="8" name="Рисунок 7" descr="Изображение выглядит как маяк, строительство, вода, озеро&#10;&#10;Автоматически созданное описание">
            <a:extLst>
              <a:ext uri="{FF2B5EF4-FFF2-40B4-BE49-F238E27FC236}">
                <a16:creationId xmlns:a16="http://schemas.microsoft.com/office/drawing/2014/main" xmlns="" id="{18045C06-2E43-4BB7-8879-6986D9DE7C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411" y="1726176"/>
            <a:ext cx="4537150" cy="4537150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88A8DF42-04E4-48D5-AB19-557000963F76}"/>
              </a:ext>
            </a:extLst>
          </p:cNvPr>
          <p:cNvSpPr txBox="1">
            <a:spLocks/>
          </p:cNvSpPr>
          <p:nvPr/>
        </p:nvSpPr>
        <p:spPr>
          <a:xfrm>
            <a:off x="1905000" y="5038725"/>
            <a:ext cx="9144000" cy="55673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5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2025</a:t>
            </a:r>
            <a:r>
              <a:rPr lang="ru-RU" sz="10700" b="1" dirty="0">
                <a:latin typeface="Century" panose="02040604050505020304" pitchFamily="18" charset="0"/>
              </a:rPr>
              <a:t> </a:t>
            </a:r>
            <a:r>
              <a:rPr lang="ru-RU" b="1" dirty="0">
                <a:latin typeface="Century" panose="02040604050505020304" pitchFamily="18" charset="0"/>
              </a:rPr>
              <a:t/>
            </a:r>
            <a:br>
              <a:rPr lang="ru-RU" b="1" dirty="0">
                <a:latin typeface="Century" panose="02040604050505020304" pitchFamily="18" charset="0"/>
              </a:rPr>
            </a:br>
            <a:endParaRPr lang="ru-RU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6326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снимок экрана, синий, темнота, све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0490B82-DD2B-4EA4-9157-53F7101D5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94" y="1192191"/>
            <a:ext cx="12192000" cy="6858000"/>
          </a:xfrm>
          <a:prstGeom prst="rect">
            <a:avLst/>
          </a:prstGeom>
        </p:spPr>
      </p:pic>
      <p:pic>
        <p:nvPicPr>
          <p:cNvPr id="7" name="Рисунок 6" descr="Изображение выглядит как на открытом воздухе, небо, вода, озеро&#10;&#10;Автоматически созданное описание">
            <a:extLst>
              <a:ext uri="{FF2B5EF4-FFF2-40B4-BE49-F238E27FC236}">
                <a16:creationId xmlns:a16="http://schemas.microsoft.com/office/drawing/2014/main" xmlns="" id="{A36A9B5F-D870-493F-B6DF-9047E0D6CE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6714" y="25400"/>
            <a:ext cx="18220267" cy="9356107"/>
          </a:xfrm>
          <a:prstGeom prst="rect">
            <a:avLst/>
          </a:prstGeom>
        </p:spPr>
      </p:pic>
      <p:pic>
        <p:nvPicPr>
          <p:cNvPr id="5" name="Рисунок 4" descr="Изображение выглядит как снимок экрана, синий, Цвет электрик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xmlns="" id="{1C257EE8-8AA3-4EAF-902B-ECD036A93E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2192000" cy="6858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56B24FC-63E4-4C7B-8E70-F6FA2C88782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3900" y="268512"/>
            <a:ext cx="11887200" cy="6686550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  <a:effectLst/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EFED317-24F4-469E-B9CD-26BA1E50A85F}"/>
              </a:ext>
            </a:extLst>
          </p:cNvPr>
          <p:cNvSpPr txBox="1">
            <a:spLocks/>
          </p:cNvSpPr>
          <p:nvPr/>
        </p:nvSpPr>
        <p:spPr>
          <a:xfrm>
            <a:off x="4650029" y="88900"/>
            <a:ext cx="6620490" cy="10438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СТАТИСТИКА</a:t>
            </a:r>
            <a:endParaRPr lang="ru-RU" b="1" dirty="0">
              <a:latin typeface="Century" panose="02040604050505020304" pitchFamily="18" charset="0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11DAE6B-4732-4A5C-84B9-F511002935B7}"/>
              </a:ext>
            </a:extLst>
          </p:cNvPr>
          <p:cNvSpPr txBox="1">
            <a:spLocks/>
          </p:cNvSpPr>
          <p:nvPr/>
        </p:nvSpPr>
        <p:spPr>
          <a:xfrm>
            <a:off x="9467660" y="1210655"/>
            <a:ext cx="2574516" cy="8799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149</a:t>
            </a:r>
            <a:endParaRPr lang="ru-RU" b="1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32C5E7E5-2723-493B-94C0-A1D9A3B3EE06}"/>
              </a:ext>
            </a:extLst>
          </p:cNvPr>
          <p:cNvSpPr txBox="1">
            <a:spLocks/>
          </p:cNvSpPr>
          <p:nvPr/>
        </p:nvSpPr>
        <p:spPr>
          <a:xfrm>
            <a:off x="9921173" y="2035102"/>
            <a:ext cx="1796845" cy="8799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ЧЕЛОВЕКА ПРИНЯТО В ПРОФСОЮЗ В 2025 г.</a:t>
            </a:r>
            <a:endParaRPr lang="ru-RU" b="1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F6BE82FF-AA14-4C08-8E77-74E0F54D2C0E}"/>
              </a:ext>
            </a:extLst>
          </p:cNvPr>
          <p:cNvSpPr txBox="1">
            <a:spLocks/>
          </p:cNvSpPr>
          <p:nvPr/>
        </p:nvSpPr>
        <p:spPr>
          <a:xfrm>
            <a:off x="0" y="294264"/>
            <a:ext cx="2017486" cy="10120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125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xmlns="" id="{3861E2BD-F084-4BB3-AA26-D548EC6F8887}"/>
              </a:ext>
            </a:extLst>
          </p:cNvPr>
          <p:cNvSpPr txBox="1">
            <a:spLocks/>
          </p:cNvSpPr>
          <p:nvPr/>
        </p:nvSpPr>
        <p:spPr>
          <a:xfrm>
            <a:off x="0" y="1303006"/>
            <a:ext cx="2071898" cy="10120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xmlns="" id="{ADD833AA-4194-41A5-9FA7-4A5561DE1C7F}"/>
              </a:ext>
            </a:extLst>
          </p:cNvPr>
          <p:cNvSpPr txBox="1">
            <a:spLocks/>
          </p:cNvSpPr>
          <p:nvPr/>
        </p:nvSpPr>
        <p:spPr>
          <a:xfrm>
            <a:off x="0" y="3240665"/>
            <a:ext cx="1886857" cy="10120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4050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xmlns="" id="{FB5B7584-12BA-4325-ADAD-B360FEA5BDAE}"/>
              </a:ext>
            </a:extLst>
          </p:cNvPr>
          <p:cNvSpPr txBox="1">
            <a:spLocks/>
          </p:cNvSpPr>
          <p:nvPr/>
        </p:nvSpPr>
        <p:spPr>
          <a:xfrm>
            <a:off x="0" y="4133293"/>
            <a:ext cx="1944914" cy="10120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851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xmlns="" id="{7C65A58C-44EF-411F-B92E-ECAE8240DE89}"/>
              </a:ext>
            </a:extLst>
          </p:cNvPr>
          <p:cNvSpPr txBox="1">
            <a:spLocks/>
          </p:cNvSpPr>
          <p:nvPr/>
        </p:nvSpPr>
        <p:spPr>
          <a:xfrm>
            <a:off x="0" y="5098493"/>
            <a:ext cx="2035613" cy="10120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xmlns="" id="{89DBC7EF-F1C3-47B8-8765-D410DBCA73E6}"/>
              </a:ext>
            </a:extLst>
          </p:cNvPr>
          <p:cNvSpPr txBox="1">
            <a:spLocks/>
          </p:cNvSpPr>
          <p:nvPr/>
        </p:nvSpPr>
        <p:spPr>
          <a:xfrm>
            <a:off x="0" y="2282721"/>
            <a:ext cx="2598057" cy="10120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4747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F4123057-01B0-45C9-80EE-0F1E7240211E}"/>
              </a:ext>
            </a:extLst>
          </p:cNvPr>
          <p:cNvSpPr txBox="1">
            <a:spLocks/>
          </p:cNvSpPr>
          <p:nvPr/>
        </p:nvSpPr>
        <p:spPr>
          <a:xfrm>
            <a:off x="1553687" y="304273"/>
            <a:ext cx="1796845" cy="8799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первичных профсоюзных организаций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xmlns="" id="{4324B5D6-A830-434E-AF56-CF1E3FD19369}"/>
              </a:ext>
            </a:extLst>
          </p:cNvPr>
          <p:cNvSpPr txBox="1">
            <a:spLocks/>
          </p:cNvSpPr>
          <p:nvPr/>
        </p:nvSpPr>
        <p:spPr>
          <a:xfrm>
            <a:off x="1744187" y="1307573"/>
            <a:ext cx="2154713" cy="8799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xmlns="" id="{6999FDD0-93F8-4B1C-9018-8110F3F9A9E4}"/>
              </a:ext>
            </a:extLst>
          </p:cNvPr>
          <p:cNvSpPr txBox="1">
            <a:spLocks/>
          </p:cNvSpPr>
          <p:nvPr/>
        </p:nvSpPr>
        <p:spPr>
          <a:xfrm>
            <a:off x="2125187" y="2285473"/>
            <a:ext cx="1796845" cy="8799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членов профсоюза (работающих)</a:t>
            </a: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xmlns="" id="{F0BA186E-A34B-46E9-A987-1E718BFB5CAA}"/>
              </a:ext>
            </a:extLst>
          </p:cNvPr>
          <p:cNvSpPr txBox="1">
            <a:spLocks/>
          </p:cNvSpPr>
          <p:nvPr/>
        </p:nvSpPr>
        <p:spPr>
          <a:xfrm>
            <a:off x="1778001" y="3441700"/>
            <a:ext cx="2031999" cy="6127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педагогический работник</a:t>
            </a: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xmlns="" id="{6F8853F3-82CC-4BAD-89D1-D7D97D46F7BE}"/>
              </a:ext>
            </a:extLst>
          </p:cNvPr>
          <p:cNvSpPr txBox="1">
            <a:spLocks/>
          </p:cNvSpPr>
          <p:nvPr/>
        </p:nvSpPr>
        <p:spPr>
          <a:xfrm>
            <a:off x="1866901" y="4330700"/>
            <a:ext cx="1511299" cy="6127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педагогов до 35 лет</a:t>
            </a: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xmlns="" id="{B6533FA2-3D12-4E8B-965B-87651251ABDA}"/>
              </a:ext>
            </a:extLst>
          </p:cNvPr>
          <p:cNvSpPr txBox="1">
            <a:spLocks/>
          </p:cNvSpPr>
          <p:nvPr/>
        </p:nvSpPr>
        <p:spPr>
          <a:xfrm>
            <a:off x="1511301" y="5257800"/>
            <a:ext cx="2031999" cy="6127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01241AC-788E-4DD9-B8B0-92C8A7037B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774154" y="2770854"/>
            <a:ext cx="3619500" cy="2573591"/>
          </a:xfrm>
          <a:prstGeom prst="flowChartManualInput">
            <a:avLst/>
          </a:prstGeom>
          <a:solidFill>
            <a:srgbClr val="002060"/>
          </a:solidFill>
        </p:spPr>
      </p:pic>
      <p:sp>
        <p:nvSpPr>
          <p:cNvPr id="31" name="Заголовок 1">
            <a:extLst>
              <a:ext uri="{FF2B5EF4-FFF2-40B4-BE49-F238E27FC236}">
                <a16:creationId xmlns:a16="http://schemas.microsoft.com/office/drawing/2014/main" xmlns="" id="{5E12CB2F-3871-454F-A3DB-AD4DE409A22D}"/>
              </a:ext>
            </a:extLst>
          </p:cNvPr>
          <p:cNvSpPr txBox="1">
            <a:spLocks/>
          </p:cNvSpPr>
          <p:nvPr/>
        </p:nvSpPr>
        <p:spPr>
          <a:xfrm>
            <a:off x="4399643" y="2400300"/>
            <a:ext cx="2017486" cy="9488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90-99%</a:t>
            </a:r>
          </a:p>
          <a:p>
            <a:pPr algn="l"/>
            <a:r>
              <a:rPr lang="ru-RU" sz="41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членство</a:t>
            </a:r>
            <a:endParaRPr lang="ru-RU" sz="4100" b="1" dirty="0">
              <a:solidFill>
                <a:schemeClr val="accent1">
                  <a:lumMod val="20000"/>
                  <a:lumOff val="80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xmlns="" id="{F1694E08-8E6A-4105-BBDA-A4D025E67C6D}"/>
              </a:ext>
            </a:extLst>
          </p:cNvPr>
          <p:cNvSpPr txBox="1">
            <a:spLocks/>
          </p:cNvSpPr>
          <p:nvPr/>
        </p:nvSpPr>
        <p:spPr>
          <a:xfrm>
            <a:off x="4425043" y="3352799"/>
            <a:ext cx="2017486" cy="5207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80-89%</a:t>
            </a: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FEED15BA-27FC-40E2-B544-937BCBAB379E}"/>
              </a:ext>
            </a:extLst>
          </p:cNvPr>
          <p:cNvSpPr txBox="1">
            <a:spLocks/>
          </p:cNvSpPr>
          <p:nvPr/>
        </p:nvSpPr>
        <p:spPr>
          <a:xfrm>
            <a:off x="4412342" y="3949699"/>
            <a:ext cx="2331357" cy="5207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32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xmlns="" id="{1A3CA6B7-2F82-4F47-889D-8DD811529EBE}"/>
              </a:ext>
            </a:extLst>
          </p:cNvPr>
          <p:cNvSpPr txBox="1">
            <a:spLocks/>
          </p:cNvSpPr>
          <p:nvPr/>
        </p:nvSpPr>
        <p:spPr>
          <a:xfrm>
            <a:off x="4437742" y="4495799"/>
            <a:ext cx="2331357" cy="5588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8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35" name="Заголовок 1">
            <a:extLst>
              <a:ext uri="{FF2B5EF4-FFF2-40B4-BE49-F238E27FC236}">
                <a16:creationId xmlns:a16="http://schemas.microsoft.com/office/drawing/2014/main" xmlns="" id="{41DE90DE-6623-4A81-B9F4-F6B08B194989}"/>
              </a:ext>
            </a:extLst>
          </p:cNvPr>
          <p:cNvSpPr txBox="1">
            <a:spLocks/>
          </p:cNvSpPr>
          <p:nvPr/>
        </p:nvSpPr>
        <p:spPr>
          <a:xfrm>
            <a:off x="4437742" y="5130800"/>
            <a:ext cx="2331357" cy="482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50-59%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xmlns="" id="{9438550C-9D89-4929-B130-311DDB83FEA4}"/>
              </a:ext>
            </a:extLst>
          </p:cNvPr>
          <p:cNvSpPr txBox="1">
            <a:spLocks/>
          </p:cNvSpPr>
          <p:nvPr/>
        </p:nvSpPr>
        <p:spPr>
          <a:xfrm>
            <a:off x="6235700" y="2946400"/>
            <a:ext cx="3708400" cy="4445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             </a:t>
            </a:r>
            <a:r>
              <a:rPr lang="ru-RU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10 организаций</a:t>
            </a:r>
            <a:endParaRPr lang="ru-RU" sz="2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xmlns="" id="{3EC22775-C755-4C92-8A3E-184ABAA49124}"/>
              </a:ext>
            </a:extLst>
          </p:cNvPr>
          <p:cNvSpPr txBox="1">
            <a:spLocks/>
          </p:cNvSpPr>
          <p:nvPr/>
        </p:nvSpPr>
        <p:spPr>
          <a:xfrm>
            <a:off x="6172200" y="3454400"/>
            <a:ext cx="3759200" cy="4445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                   19 организаций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38" name="Заголовок 1">
            <a:extLst>
              <a:ext uri="{FF2B5EF4-FFF2-40B4-BE49-F238E27FC236}">
                <a16:creationId xmlns:a16="http://schemas.microsoft.com/office/drawing/2014/main" xmlns="" id="{47786C0D-EF08-472F-BAE9-FF19C5B2CEB7}"/>
              </a:ext>
            </a:extLst>
          </p:cNvPr>
          <p:cNvSpPr txBox="1">
            <a:spLocks/>
          </p:cNvSpPr>
          <p:nvPr/>
        </p:nvSpPr>
        <p:spPr>
          <a:xfrm>
            <a:off x="6096000" y="4051300"/>
            <a:ext cx="3784600" cy="4445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xmlns="" id="{BDE920AD-A5EB-4939-A1E6-08F612F673CC}"/>
              </a:ext>
            </a:extLst>
          </p:cNvPr>
          <p:cNvSpPr txBox="1">
            <a:spLocks/>
          </p:cNvSpPr>
          <p:nvPr/>
        </p:nvSpPr>
        <p:spPr>
          <a:xfrm>
            <a:off x="6019800" y="4686300"/>
            <a:ext cx="3848100" cy="4445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xmlns="" id="{62072C88-3D2C-492C-A5E4-03F0690B0C7E}"/>
              </a:ext>
            </a:extLst>
          </p:cNvPr>
          <p:cNvSpPr txBox="1">
            <a:spLocks/>
          </p:cNvSpPr>
          <p:nvPr/>
        </p:nvSpPr>
        <p:spPr>
          <a:xfrm>
            <a:off x="5892800" y="5283200"/>
            <a:ext cx="3848100" cy="4445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           91 организация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41" name="Заголовок 1">
            <a:extLst>
              <a:ext uri="{FF2B5EF4-FFF2-40B4-BE49-F238E27FC236}">
                <a16:creationId xmlns:a16="http://schemas.microsoft.com/office/drawing/2014/main" xmlns="" id="{E99DE21A-0A8D-4058-8B16-851A67103BDD}"/>
              </a:ext>
            </a:extLst>
          </p:cNvPr>
          <p:cNvSpPr txBox="1">
            <a:spLocks/>
          </p:cNvSpPr>
          <p:nvPr/>
        </p:nvSpPr>
        <p:spPr>
          <a:xfrm>
            <a:off x="9467660" y="2959100"/>
            <a:ext cx="2574516" cy="3403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065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снимок экрана, синий, темнота, све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0490B82-DD2B-4EA4-9157-53F7101D5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94" y="1192191"/>
            <a:ext cx="12192000" cy="6858000"/>
          </a:xfrm>
          <a:prstGeom prst="rect">
            <a:avLst/>
          </a:prstGeom>
        </p:spPr>
      </p:pic>
      <p:pic>
        <p:nvPicPr>
          <p:cNvPr id="7" name="Рисунок 6" descr="Изображение выглядит как на открытом воздухе, небо, вода, озеро&#10;&#10;Автоматически созданное описание">
            <a:extLst>
              <a:ext uri="{FF2B5EF4-FFF2-40B4-BE49-F238E27FC236}">
                <a16:creationId xmlns:a16="http://schemas.microsoft.com/office/drawing/2014/main" xmlns="" id="{A36A9B5F-D870-493F-B6DF-9047E0D6CE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114" y="-17154"/>
            <a:ext cx="18220267" cy="9356107"/>
          </a:xfrm>
          <a:prstGeom prst="rect">
            <a:avLst/>
          </a:prstGeom>
        </p:spPr>
      </p:pic>
      <p:pic>
        <p:nvPicPr>
          <p:cNvPr id="5" name="Рисунок 4" descr="Изображение выглядит как снимок экрана, синий, Цвет электрик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xmlns="" id="{1C257EE8-8AA3-4EAF-902B-ECD036A93E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2192000" cy="6858000"/>
          </a:xfrm>
          <a:prstGeom prst="rect">
            <a:avLst/>
          </a:prstGeom>
        </p:spPr>
      </p:pic>
      <p:pic>
        <p:nvPicPr>
          <p:cNvPr id="6" name="Рисунок 5" descr="Изображение выглядит как маяк, строительство, вода, озеро&#10;&#10;Автоматически созданное описание">
            <a:extLst>
              <a:ext uri="{FF2B5EF4-FFF2-40B4-BE49-F238E27FC236}">
                <a16:creationId xmlns:a16="http://schemas.microsoft.com/office/drawing/2014/main" xmlns="" id="{B595C7CE-7156-4938-BECF-65180CA11AB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563" y="3571871"/>
            <a:ext cx="4537150" cy="4537150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EFED317-24F4-469E-B9CD-26BA1E50A85F}"/>
              </a:ext>
            </a:extLst>
          </p:cNvPr>
          <p:cNvSpPr txBox="1">
            <a:spLocks/>
          </p:cNvSpPr>
          <p:nvPr/>
        </p:nvSpPr>
        <p:spPr>
          <a:xfrm>
            <a:off x="368300" y="0"/>
            <a:ext cx="11582400" cy="10795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Эффективная </a:t>
            </a:r>
          </a:p>
          <a:p>
            <a:r>
              <a:rPr lang="ru-RU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первичная профсоюзная организация</a:t>
            </a:r>
            <a:endParaRPr lang="ru-RU" sz="4400" b="1" dirty="0">
              <a:latin typeface="Century" panose="02040604050505020304" pitchFamily="18" charset="0"/>
            </a:endParaRPr>
          </a:p>
        </p:txBody>
      </p:sp>
      <p:pic>
        <p:nvPicPr>
          <p:cNvPr id="79" name="Рисунок 78">
            <a:extLst>
              <a:ext uri="{FF2B5EF4-FFF2-40B4-BE49-F238E27FC236}">
                <a16:creationId xmlns:a16="http://schemas.microsoft.com/office/drawing/2014/main" xmlns="" id="{40FE3471-F40C-44A9-A09A-28FCAF5B69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1059266"/>
            <a:ext cx="12192000" cy="3647268"/>
          </a:xfrm>
          <a:prstGeom prst="rect">
            <a:avLst/>
          </a:prstGeom>
        </p:spPr>
      </p:pic>
      <p:sp>
        <p:nvSpPr>
          <p:cNvPr id="42" name="Заголовок 1">
            <a:extLst>
              <a:ext uri="{FF2B5EF4-FFF2-40B4-BE49-F238E27FC236}">
                <a16:creationId xmlns:a16="http://schemas.microsoft.com/office/drawing/2014/main" xmlns="" id="{978B1109-C50E-4905-A18B-4F4794CE5A10}"/>
              </a:ext>
            </a:extLst>
          </p:cNvPr>
          <p:cNvSpPr txBox="1">
            <a:spLocks/>
          </p:cNvSpPr>
          <p:nvPr/>
        </p:nvSpPr>
        <p:spPr>
          <a:xfrm>
            <a:off x="526142" y="5956300"/>
            <a:ext cx="2585357" cy="6186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Школа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11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0CDA701-0F53-45E8-8CBE-E5D2948CBD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1" y="4606472"/>
            <a:ext cx="2197100" cy="188322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F1F5E587-7487-4071-B723-9FAC7E3B4A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826" y="4941670"/>
            <a:ext cx="1572340" cy="177221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текст, Графика, символ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xmlns="" id="{E15A4899-0883-4038-B2A1-3DCD29918D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151" y="4810216"/>
            <a:ext cx="421858" cy="475333"/>
          </a:xfrm>
          <a:prstGeom prst="rect">
            <a:avLst/>
          </a:prstGeom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xmlns="" id="{C8CEC864-8C68-494C-8DA3-3F06348BDD52}"/>
              </a:ext>
            </a:extLst>
          </p:cNvPr>
          <p:cNvCxnSpPr>
            <a:cxnSpLocks/>
          </p:cNvCxnSpPr>
          <p:nvPr/>
        </p:nvCxnSpPr>
        <p:spPr>
          <a:xfrm flipH="1" flipV="1">
            <a:off x="4826000" y="4279900"/>
            <a:ext cx="571500" cy="43180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xmlns="" id="{06750613-3992-46AE-9D32-EFC3758542B4}"/>
              </a:ext>
            </a:extLst>
          </p:cNvPr>
          <p:cNvCxnSpPr>
            <a:cxnSpLocks/>
          </p:cNvCxnSpPr>
          <p:nvPr/>
        </p:nvCxnSpPr>
        <p:spPr>
          <a:xfrm flipH="1" flipV="1">
            <a:off x="3746500" y="4597400"/>
            <a:ext cx="1371600" cy="39370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xmlns="" id="{53811DF2-423F-4459-8867-F1C660AB535B}"/>
              </a:ext>
            </a:extLst>
          </p:cNvPr>
          <p:cNvCxnSpPr>
            <a:cxnSpLocks/>
          </p:cNvCxnSpPr>
          <p:nvPr/>
        </p:nvCxnSpPr>
        <p:spPr>
          <a:xfrm flipH="1">
            <a:off x="3048000" y="5499100"/>
            <a:ext cx="1968500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xmlns="" id="{96C103C6-DD86-41E8-8A7C-02EA9333AC3E}"/>
              </a:ext>
            </a:extLst>
          </p:cNvPr>
          <p:cNvCxnSpPr>
            <a:cxnSpLocks/>
          </p:cNvCxnSpPr>
          <p:nvPr/>
        </p:nvCxnSpPr>
        <p:spPr>
          <a:xfrm flipH="1">
            <a:off x="3162300" y="5981700"/>
            <a:ext cx="1917700" cy="33020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xmlns="" id="{7891F0C4-CA36-4A0D-9DE4-181D34061DF2}"/>
              </a:ext>
            </a:extLst>
          </p:cNvPr>
          <p:cNvCxnSpPr>
            <a:cxnSpLocks/>
          </p:cNvCxnSpPr>
          <p:nvPr/>
        </p:nvCxnSpPr>
        <p:spPr>
          <a:xfrm flipV="1">
            <a:off x="6299200" y="4178300"/>
            <a:ext cx="0" cy="48260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6" name="Прямая со стрелкой 65">
            <a:extLst>
              <a:ext uri="{FF2B5EF4-FFF2-40B4-BE49-F238E27FC236}">
                <a16:creationId xmlns:a16="http://schemas.microsoft.com/office/drawing/2014/main" xmlns="" id="{548A2DC1-9713-4EDF-B63D-75826B43F084}"/>
              </a:ext>
            </a:extLst>
          </p:cNvPr>
          <p:cNvCxnSpPr>
            <a:cxnSpLocks/>
          </p:cNvCxnSpPr>
          <p:nvPr/>
        </p:nvCxnSpPr>
        <p:spPr>
          <a:xfrm flipV="1">
            <a:off x="7289800" y="4267200"/>
            <a:ext cx="546100" cy="39370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xmlns="" id="{F97087A9-F4B2-4085-9A8D-4887EE05A3F7}"/>
              </a:ext>
            </a:extLst>
          </p:cNvPr>
          <p:cNvCxnSpPr>
            <a:cxnSpLocks/>
          </p:cNvCxnSpPr>
          <p:nvPr/>
        </p:nvCxnSpPr>
        <p:spPr>
          <a:xfrm flipV="1">
            <a:off x="7454900" y="4648200"/>
            <a:ext cx="1384300" cy="44450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2" name="Прямая со стрелкой 71">
            <a:extLst>
              <a:ext uri="{FF2B5EF4-FFF2-40B4-BE49-F238E27FC236}">
                <a16:creationId xmlns:a16="http://schemas.microsoft.com/office/drawing/2014/main" xmlns="" id="{A19C50DC-CDED-4E55-A1A6-5E57D1BC89D8}"/>
              </a:ext>
            </a:extLst>
          </p:cNvPr>
          <p:cNvCxnSpPr>
            <a:cxnSpLocks/>
          </p:cNvCxnSpPr>
          <p:nvPr/>
        </p:nvCxnSpPr>
        <p:spPr>
          <a:xfrm>
            <a:off x="7670800" y="5499100"/>
            <a:ext cx="1866900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4" name="Прямая со стрелкой 73">
            <a:extLst>
              <a:ext uri="{FF2B5EF4-FFF2-40B4-BE49-F238E27FC236}">
                <a16:creationId xmlns:a16="http://schemas.microsoft.com/office/drawing/2014/main" xmlns="" id="{6E2B240E-8F14-47C5-8BB7-C83AE22E5283}"/>
              </a:ext>
            </a:extLst>
          </p:cNvPr>
          <p:cNvCxnSpPr>
            <a:cxnSpLocks/>
          </p:cNvCxnSpPr>
          <p:nvPr/>
        </p:nvCxnSpPr>
        <p:spPr>
          <a:xfrm>
            <a:off x="7569200" y="5918200"/>
            <a:ext cx="1930400" cy="29210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xmlns="" id="{CA497665-47EC-4A94-8AA9-21765D0C6DC4}"/>
              </a:ext>
            </a:extLst>
          </p:cNvPr>
          <p:cNvSpPr/>
          <p:nvPr/>
        </p:nvSpPr>
        <p:spPr>
          <a:xfrm>
            <a:off x="1211188" y="5123934"/>
            <a:ext cx="22940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Д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/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с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63, Д/с107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xmlns="" id="{C4B68AB9-B505-4212-AEDE-E70951DFB8F1}"/>
              </a:ext>
            </a:extLst>
          </p:cNvPr>
          <p:cNvSpPr/>
          <p:nvPr/>
        </p:nvSpPr>
        <p:spPr>
          <a:xfrm>
            <a:off x="203200" y="4271174"/>
            <a:ext cx="355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ОЦ Ревякина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xmlns="" id="{60957975-E07D-4CCF-9B9C-3BAE0354FD50}"/>
              </a:ext>
            </a:extLst>
          </p:cNvPr>
          <p:cNvSpPr/>
          <p:nvPr/>
        </p:nvSpPr>
        <p:spPr>
          <a:xfrm>
            <a:off x="2616200" y="3699674"/>
            <a:ext cx="3035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Инженерная </a:t>
            </a:r>
          </a:p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школа  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xmlns="" id="{DBF6D182-2CAC-4C52-A695-0A7263A1927E}"/>
              </a:ext>
            </a:extLst>
          </p:cNvPr>
          <p:cNvSpPr/>
          <p:nvPr/>
        </p:nvSpPr>
        <p:spPr>
          <a:xfrm>
            <a:off x="4749800" y="3623474"/>
            <a:ext cx="3035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Гимназия 10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xmlns="" id="{F96BD078-2B0B-41C4-9BE5-56EA75B4B509}"/>
              </a:ext>
            </a:extLst>
          </p:cNvPr>
          <p:cNvSpPr/>
          <p:nvPr/>
        </p:nvSpPr>
        <p:spPr>
          <a:xfrm>
            <a:off x="6870700" y="3852074"/>
            <a:ext cx="3035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Гимназия 8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87" name="Волна 86">
            <a:extLst>
              <a:ext uri="{FF2B5EF4-FFF2-40B4-BE49-F238E27FC236}">
                <a16:creationId xmlns:a16="http://schemas.microsoft.com/office/drawing/2014/main" xmlns="" id="{27F0E539-6852-4ADF-BD73-A8784A5F0230}"/>
              </a:ext>
            </a:extLst>
          </p:cNvPr>
          <p:cNvSpPr/>
          <p:nvPr/>
        </p:nvSpPr>
        <p:spPr>
          <a:xfrm rot="2418019">
            <a:off x="11323500" y="4741243"/>
            <a:ext cx="694467" cy="278948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Волна 87">
            <a:extLst>
              <a:ext uri="{FF2B5EF4-FFF2-40B4-BE49-F238E27FC236}">
                <a16:creationId xmlns:a16="http://schemas.microsoft.com/office/drawing/2014/main" xmlns="" id="{8201834B-7ECD-48AF-A08A-7E94D6F0D67E}"/>
              </a:ext>
            </a:extLst>
          </p:cNvPr>
          <p:cNvSpPr/>
          <p:nvPr/>
        </p:nvSpPr>
        <p:spPr>
          <a:xfrm rot="4056838">
            <a:off x="11183801" y="4855544"/>
            <a:ext cx="694467" cy="278948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Звезда: 24 точки 85">
            <a:extLst>
              <a:ext uri="{FF2B5EF4-FFF2-40B4-BE49-F238E27FC236}">
                <a16:creationId xmlns:a16="http://schemas.microsoft.com/office/drawing/2014/main" xmlns="" id="{667E6A32-B42B-4EA0-BB8C-8223D80C4466}"/>
              </a:ext>
            </a:extLst>
          </p:cNvPr>
          <p:cNvSpPr/>
          <p:nvPr/>
        </p:nvSpPr>
        <p:spPr>
          <a:xfrm>
            <a:off x="11036300" y="4254500"/>
            <a:ext cx="660400" cy="635000"/>
          </a:xfrm>
          <a:prstGeom prst="star2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xmlns="" id="{52AB4259-3D52-4A79-9C19-93375206D096}"/>
              </a:ext>
            </a:extLst>
          </p:cNvPr>
          <p:cNvSpPr/>
          <p:nvPr/>
        </p:nvSpPr>
        <p:spPr>
          <a:xfrm rot="20717297">
            <a:off x="11137900" y="4335334"/>
            <a:ext cx="3989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3</a:t>
            </a:r>
          </a:p>
        </p:txBody>
      </p:sp>
      <p:sp>
        <p:nvSpPr>
          <p:cNvPr id="90" name="Волна 89">
            <a:extLst>
              <a:ext uri="{FF2B5EF4-FFF2-40B4-BE49-F238E27FC236}">
                <a16:creationId xmlns:a16="http://schemas.microsoft.com/office/drawing/2014/main" xmlns="" id="{E566CA15-942A-47C7-8B11-9C650B953DA9}"/>
              </a:ext>
            </a:extLst>
          </p:cNvPr>
          <p:cNvSpPr/>
          <p:nvPr/>
        </p:nvSpPr>
        <p:spPr>
          <a:xfrm rot="2418019">
            <a:off x="528500" y="5757243"/>
            <a:ext cx="694467" cy="278948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Волна 90">
            <a:extLst>
              <a:ext uri="{FF2B5EF4-FFF2-40B4-BE49-F238E27FC236}">
                <a16:creationId xmlns:a16="http://schemas.microsoft.com/office/drawing/2014/main" xmlns="" id="{3ACC1A0B-5BF1-4FB6-A4FC-1429950C9F88}"/>
              </a:ext>
            </a:extLst>
          </p:cNvPr>
          <p:cNvSpPr/>
          <p:nvPr/>
        </p:nvSpPr>
        <p:spPr>
          <a:xfrm rot="4056838">
            <a:off x="388801" y="5871544"/>
            <a:ext cx="694467" cy="278948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Звезда: 24 точки 91">
            <a:extLst>
              <a:ext uri="{FF2B5EF4-FFF2-40B4-BE49-F238E27FC236}">
                <a16:creationId xmlns:a16="http://schemas.microsoft.com/office/drawing/2014/main" xmlns="" id="{1320B58C-F527-431A-8196-35C01A6EFB3A}"/>
              </a:ext>
            </a:extLst>
          </p:cNvPr>
          <p:cNvSpPr/>
          <p:nvPr/>
        </p:nvSpPr>
        <p:spPr>
          <a:xfrm>
            <a:off x="241300" y="5270500"/>
            <a:ext cx="660400" cy="635000"/>
          </a:xfrm>
          <a:prstGeom prst="star2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xmlns="" id="{EDAF512F-5CD2-4E98-B375-2EA15793B18E}"/>
              </a:ext>
            </a:extLst>
          </p:cNvPr>
          <p:cNvSpPr/>
          <p:nvPr/>
        </p:nvSpPr>
        <p:spPr>
          <a:xfrm rot="20717297">
            <a:off x="342900" y="5351334"/>
            <a:ext cx="3989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2</a:t>
            </a:r>
          </a:p>
        </p:txBody>
      </p:sp>
      <p:sp>
        <p:nvSpPr>
          <p:cNvPr id="118" name="Волна 117">
            <a:extLst>
              <a:ext uri="{FF2B5EF4-FFF2-40B4-BE49-F238E27FC236}">
                <a16:creationId xmlns:a16="http://schemas.microsoft.com/office/drawing/2014/main" xmlns="" id="{B3C5DCF4-F9B9-4CEB-BE8C-01C78A6E8796}"/>
              </a:ext>
            </a:extLst>
          </p:cNvPr>
          <p:cNvSpPr/>
          <p:nvPr/>
        </p:nvSpPr>
        <p:spPr>
          <a:xfrm rot="5400000">
            <a:off x="11298100" y="6595444"/>
            <a:ext cx="694467" cy="278948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Волна 118">
            <a:extLst>
              <a:ext uri="{FF2B5EF4-FFF2-40B4-BE49-F238E27FC236}">
                <a16:creationId xmlns:a16="http://schemas.microsoft.com/office/drawing/2014/main" xmlns="" id="{158A85B7-3907-4790-A7F1-63FEF6BE4953}"/>
              </a:ext>
            </a:extLst>
          </p:cNvPr>
          <p:cNvSpPr/>
          <p:nvPr/>
        </p:nvSpPr>
        <p:spPr>
          <a:xfrm rot="6532924">
            <a:off x="11082201" y="6531944"/>
            <a:ext cx="694467" cy="278948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Звезда: 24 точки 119">
            <a:extLst>
              <a:ext uri="{FF2B5EF4-FFF2-40B4-BE49-F238E27FC236}">
                <a16:creationId xmlns:a16="http://schemas.microsoft.com/office/drawing/2014/main" xmlns="" id="{26B26E7E-B260-4703-81F4-89BF994E2881}"/>
              </a:ext>
            </a:extLst>
          </p:cNvPr>
          <p:cNvSpPr/>
          <p:nvPr/>
        </p:nvSpPr>
        <p:spPr>
          <a:xfrm>
            <a:off x="11315700" y="5969000"/>
            <a:ext cx="660400" cy="635000"/>
          </a:xfrm>
          <a:prstGeom prst="star2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Прямоугольник 120">
            <a:extLst>
              <a:ext uri="{FF2B5EF4-FFF2-40B4-BE49-F238E27FC236}">
                <a16:creationId xmlns:a16="http://schemas.microsoft.com/office/drawing/2014/main" xmlns="" id="{8AF9D81F-8BD8-4233-97EE-B88674E0A06A}"/>
              </a:ext>
            </a:extLst>
          </p:cNvPr>
          <p:cNvSpPr/>
          <p:nvPr/>
        </p:nvSpPr>
        <p:spPr>
          <a:xfrm rot="729184">
            <a:off x="11429999" y="6037134"/>
            <a:ext cx="3989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4</a:t>
            </a:r>
          </a:p>
        </p:txBody>
      </p:sp>
      <p:sp>
        <p:nvSpPr>
          <p:cNvPr id="122" name="Волна 121">
            <a:extLst>
              <a:ext uri="{FF2B5EF4-FFF2-40B4-BE49-F238E27FC236}">
                <a16:creationId xmlns:a16="http://schemas.microsoft.com/office/drawing/2014/main" xmlns="" id="{AC906591-E395-4DAC-9D0C-27875F0B9C9A}"/>
              </a:ext>
            </a:extLst>
          </p:cNvPr>
          <p:cNvSpPr/>
          <p:nvPr/>
        </p:nvSpPr>
        <p:spPr>
          <a:xfrm rot="2418019">
            <a:off x="795200" y="994743"/>
            <a:ext cx="694467" cy="278948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Волна 122">
            <a:extLst>
              <a:ext uri="{FF2B5EF4-FFF2-40B4-BE49-F238E27FC236}">
                <a16:creationId xmlns:a16="http://schemas.microsoft.com/office/drawing/2014/main" xmlns="" id="{70F4420A-EBBC-49EF-96D3-0C36739E2993}"/>
              </a:ext>
            </a:extLst>
          </p:cNvPr>
          <p:cNvSpPr/>
          <p:nvPr/>
        </p:nvSpPr>
        <p:spPr>
          <a:xfrm rot="4056838">
            <a:off x="655501" y="1109044"/>
            <a:ext cx="694467" cy="278948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Звезда: 24 точки 123">
            <a:extLst>
              <a:ext uri="{FF2B5EF4-FFF2-40B4-BE49-F238E27FC236}">
                <a16:creationId xmlns:a16="http://schemas.microsoft.com/office/drawing/2014/main" xmlns="" id="{5FADF9D4-F67C-4FD0-A5BE-019A09680684}"/>
              </a:ext>
            </a:extLst>
          </p:cNvPr>
          <p:cNvSpPr/>
          <p:nvPr/>
        </p:nvSpPr>
        <p:spPr>
          <a:xfrm>
            <a:off x="508000" y="508000"/>
            <a:ext cx="660400" cy="635000"/>
          </a:xfrm>
          <a:prstGeom prst="star2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Прямоугольник 124">
            <a:extLst>
              <a:ext uri="{FF2B5EF4-FFF2-40B4-BE49-F238E27FC236}">
                <a16:creationId xmlns:a16="http://schemas.microsoft.com/office/drawing/2014/main" xmlns="" id="{8D8A39DE-F334-4919-AA77-1830B968F02F}"/>
              </a:ext>
            </a:extLst>
          </p:cNvPr>
          <p:cNvSpPr/>
          <p:nvPr/>
        </p:nvSpPr>
        <p:spPr>
          <a:xfrm rot="20717297">
            <a:off x="609600" y="588834"/>
            <a:ext cx="3989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1</a:t>
            </a:r>
          </a:p>
        </p:txBody>
      </p:sp>
      <p:sp>
        <p:nvSpPr>
          <p:cNvPr id="126" name="Заголовок 1">
            <a:extLst>
              <a:ext uri="{FF2B5EF4-FFF2-40B4-BE49-F238E27FC236}">
                <a16:creationId xmlns:a16="http://schemas.microsoft.com/office/drawing/2014/main" xmlns="" id="{1D037A21-00C0-4647-9293-5B59D14AAF3E}"/>
              </a:ext>
            </a:extLst>
          </p:cNvPr>
          <p:cNvSpPr txBox="1">
            <a:spLocks/>
          </p:cNvSpPr>
          <p:nvPr/>
        </p:nvSpPr>
        <p:spPr>
          <a:xfrm>
            <a:off x="9098642" y="5969000"/>
            <a:ext cx="2585357" cy="6186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Гимназия 1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127" name="Заголовок 1">
            <a:extLst>
              <a:ext uri="{FF2B5EF4-FFF2-40B4-BE49-F238E27FC236}">
                <a16:creationId xmlns:a16="http://schemas.microsoft.com/office/drawing/2014/main" xmlns="" id="{58EFD104-B25D-46E4-8A35-99C81F3A5B19}"/>
              </a:ext>
            </a:extLst>
          </p:cNvPr>
          <p:cNvSpPr txBox="1">
            <a:spLocks/>
          </p:cNvSpPr>
          <p:nvPr/>
        </p:nvSpPr>
        <p:spPr>
          <a:xfrm>
            <a:off x="9251042" y="5130800"/>
            <a:ext cx="2585357" cy="6186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Школа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3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xmlns="" id="{DCEA338C-36A1-4BA5-A38D-CF16C2891FA7}"/>
              </a:ext>
            </a:extLst>
          </p:cNvPr>
          <p:cNvSpPr/>
          <p:nvPr/>
        </p:nvSpPr>
        <p:spPr>
          <a:xfrm>
            <a:off x="8881988" y="4298434"/>
            <a:ext cx="17098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Д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/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с 131</a:t>
            </a:r>
          </a:p>
        </p:txBody>
      </p:sp>
    </p:spTree>
    <p:extLst>
      <p:ext uri="{BB962C8B-B14F-4D97-AF65-F5344CB8AC3E}">
        <p14:creationId xmlns:p14="http://schemas.microsoft.com/office/powerpoint/2010/main" val="31026213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снимок экрана, синий, темнота, све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0490B82-DD2B-4EA4-9157-53F7101D5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94" y="1192191"/>
            <a:ext cx="12192000" cy="6858000"/>
          </a:xfrm>
          <a:prstGeom prst="rect">
            <a:avLst/>
          </a:prstGeom>
        </p:spPr>
      </p:pic>
      <p:pic>
        <p:nvPicPr>
          <p:cNvPr id="7" name="Рисунок 6" descr="Изображение выглядит как на открытом воздухе, небо, вода, озеро&#10;&#10;Автоматически созданное описание">
            <a:extLst>
              <a:ext uri="{FF2B5EF4-FFF2-40B4-BE49-F238E27FC236}">
                <a16:creationId xmlns:a16="http://schemas.microsoft.com/office/drawing/2014/main" xmlns="" id="{A36A9B5F-D870-493F-B6DF-9047E0D6CE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674" y="-109728"/>
            <a:ext cx="18220267" cy="9356107"/>
          </a:xfrm>
          <a:prstGeom prst="rect">
            <a:avLst/>
          </a:prstGeom>
        </p:spPr>
      </p:pic>
      <p:pic>
        <p:nvPicPr>
          <p:cNvPr id="5" name="Рисунок 4" descr="Изображение выглядит как снимок экрана, синий, Цвет электрик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xmlns="" id="{1C257EE8-8AA3-4EAF-902B-ECD036A93E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2192000" cy="6858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56B24FC-63E4-4C7B-8E70-F6FA2C88782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4067" y="-237363"/>
            <a:ext cx="11887200" cy="6686550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  <a:effectLst/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EFED317-24F4-469E-B9CD-26BA1E50A85F}"/>
              </a:ext>
            </a:extLst>
          </p:cNvPr>
          <p:cNvSpPr txBox="1">
            <a:spLocks/>
          </p:cNvSpPr>
          <p:nvPr/>
        </p:nvSpPr>
        <p:spPr>
          <a:xfrm>
            <a:off x="3974592" y="88900"/>
            <a:ext cx="7827264" cy="8133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ИНДЕКС УДОВЛЕТВОРЁННОСТИ ЧЛЕНОВ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ПРОФСОЮЗА</a:t>
            </a:r>
            <a:endParaRPr lang="ru-RU" b="1" dirty="0">
              <a:latin typeface="Century" panose="02040604050505020304" pitchFamily="18" charset="0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11DAE6B-4732-4A5C-84B9-F511002935B7}"/>
              </a:ext>
            </a:extLst>
          </p:cNvPr>
          <p:cNvSpPr txBox="1">
            <a:spLocks/>
          </p:cNvSpPr>
          <p:nvPr/>
        </p:nvSpPr>
        <p:spPr>
          <a:xfrm>
            <a:off x="7327392" y="1072896"/>
            <a:ext cx="2267712" cy="9997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3550</a:t>
            </a:r>
            <a:endParaRPr lang="ru-RU" sz="6600" b="1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32C5E7E5-2723-493B-94C0-A1D9A3B3EE06}"/>
              </a:ext>
            </a:extLst>
          </p:cNvPr>
          <p:cNvSpPr txBox="1">
            <a:spLocks/>
          </p:cNvSpPr>
          <p:nvPr/>
        </p:nvSpPr>
        <p:spPr>
          <a:xfrm>
            <a:off x="9558528" y="1158240"/>
            <a:ext cx="2633472" cy="5864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принимали участие в социальных программах</a:t>
            </a:r>
            <a:endParaRPr lang="ru-RU" sz="1600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xmlns="" id="{B144D983-96AA-425D-9DDB-73BB6B54494E}"/>
              </a:ext>
            </a:extLst>
          </p:cNvPr>
          <p:cNvSpPr txBox="1">
            <a:spLocks/>
          </p:cNvSpPr>
          <p:nvPr/>
        </p:nvSpPr>
        <p:spPr>
          <a:xfrm>
            <a:off x="7717536" y="1975104"/>
            <a:ext cx="1859280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1123</a:t>
            </a:r>
            <a:endParaRPr lang="ru-RU" sz="4800" b="1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xmlns="" id="{36A67B90-D37A-489B-9805-534CC8094D07}"/>
              </a:ext>
            </a:extLst>
          </p:cNvPr>
          <p:cNvSpPr txBox="1">
            <a:spLocks/>
          </p:cNvSpPr>
          <p:nvPr/>
        </p:nvSpPr>
        <p:spPr>
          <a:xfrm>
            <a:off x="9521953" y="1901952"/>
            <a:ext cx="2670047" cy="751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обращались за получением материальной помощи</a:t>
            </a:r>
            <a:endParaRPr lang="ru-RU" sz="1600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xmlns="" id="{588DA4DE-7A66-45A3-B853-434BCC82C7DF}"/>
              </a:ext>
            </a:extLst>
          </p:cNvPr>
          <p:cNvSpPr txBox="1">
            <a:spLocks/>
          </p:cNvSpPr>
          <p:nvPr/>
        </p:nvSpPr>
        <p:spPr>
          <a:xfrm>
            <a:off x="8119872" y="2731008"/>
            <a:ext cx="1426464" cy="7802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2545</a:t>
            </a:r>
            <a:endParaRPr lang="ru-RU" sz="4800" b="1" dirty="0">
              <a:solidFill>
                <a:srgbClr val="0070C0"/>
              </a:solidFill>
              <a:latin typeface="Century" panose="02040604050505020304" pitchFamily="18" charset="0"/>
            </a:endParaRPr>
          </a:p>
        </p:txBody>
      </p:sp>
      <p:sp>
        <p:nvSpPr>
          <p:cNvPr id="45" name="Заголовок 1">
            <a:extLst>
              <a:ext uri="{FF2B5EF4-FFF2-40B4-BE49-F238E27FC236}">
                <a16:creationId xmlns:a16="http://schemas.microsoft.com/office/drawing/2014/main" xmlns="" id="{62638F6B-49BE-45B0-87A1-06FD35CAB7C4}"/>
              </a:ext>
            </a:extLst>
          </p:cNvPr>
          <p:cNvSpPr txBox="1">
            <a:spLocks/>
          </p:cNvSpPr>
          <p:nvPr/>
        </p:nvSpPr>
        <p:spPr>
          <a:xfrm>
            <a:off x="9473184" y="2743200"/>
            <a:ext cx="2852928" cy="78148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принимали участие в мероприятиях, конкурсах, соревнованиях</a:t>
            </a:r>
            <a:endParaRPr lang="ru-RU" sz="1600" dirty="0">
              <a:solidFill>
                <a:srgbClr val="0070C0"/>
              </a:solidFill>
              <a:latin typeface="Century" panose="02040604050505020304" pitchFamily="18" charset="0"/>
            </a:endParaRPr>
          </a:p>
        </p:txBody>
      </p:sp>
      <p:sp>
        <p:nvSpPr>
          <p:cNvPr id="46" name="Заголовок 1">
            <a:extLst>
              <a:ext uri="{FF2B5EF4-FFF2-40B4-BE49-F238E27FC236}">
                <a16:creationId xmlns:a16="http://schemas.microsoft.com/office/drawing/2014/main" xmlns="" id="{862C72B3-2408-4BE4-81FF-E9FAA1F7BA7F}"/>
              </a:ext>
            </a:extLst>
          </p:cNvPr>
          <p:cNvSpPr txBox="1">
            <a:spLocks/>
          </p:cNvSpPr>
          <p:nvPr/>
        </p:nvSpPr>
        <p:spPr>
          <a:xfrm>
            <a:off x="8351520" y="3425952"/>
            <a:ext cx="1213104" cy="7010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187</a:t>
            </a:r>
            <a:endParaRPr lang="ru-RU" sz="4000" b="1" dirty="0">
              <a:solidFill>
                <a:srgbClr val="00B0F0"/>
              </a:solidFill>
              <a:latin typeface="Century" panose="02040604050505020304" pitchFamily="18" charset="0"/>
            </a:endParaRPr>
          </a:p>
        </p:txBody>
      </p:sp>
      <p:sp>
        <p:nvSpPr>
          <p:cNvPr id="47" name="Заголовок 1">
            <a:extLst>
              <a:ext uri="{FF2B5EF4-FFF2-40B4-BE49-F238E27FC236}">
                <a16:creationId xmlns:a16="http://schemas.microsoft.com/office/drawing/2014/main" xmlns="" id="{107B39B4-3823-4BC7-A4EA-9BACAECE2736}"/>
              </a:ext>
            </a:extLst>
          </p:cNvPr>
          <p:cNvSpPr txBox="1">
            <a:spLocks/>
          </p:cNvSpPr>
          <p:nvPr/>
        </p:nvSpPr>
        <p:spPr>
          <a:xfrm>
            <a:off x="9503664" y="3520721"/>
            <a:ext cx="2791967" cy="5343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обращались за защитой трудовых прав</a:t>
            </a:r>
            <a:endParaRPr lang="ru-RU" sz="1600" dirty="0">
              <a:solidFill>
                <a:srgbClr val="00B0F0"/>
              </a:solidFill>
              <a:latin typeface="Century" panose="02040604050505020304" pitchFamily="18" charset="0"/>
            </a:endParaRP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BFA21F7D-7F52-4002-ACC6-21E7380DC5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202" y="4126992"/>
            <a:ext cx="12192000" cy="6858000"/>
          </a:xfrm>
          <a:prstGeom prst="rect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D979538-6475-4D0C-95F0-7A536F74E3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0" y="4165431"/>
            <a:ext cx="8020961" cy="1892469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58942A0C-152E-483C-B2A6-E735733224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876" y="2388970"/>
            <a:ext cx="1572340" cy="177221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екст, Графика, символ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xmlns="" id="{3D2D7850-064E-450E-9361-F1BA4E5CFC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201" y="2257516"/>
            <a:ext cx="421858" cy="475333"/>
          </a:xfrm>
          <a:prstGeom prst="rect">
            <a:avLst/>
          </a:prstGeom>
        </p:spPr>
      </p:pic>
      <p:sp>
        <p:nvSpPr>
          <p:cNvPr id="11" name="Блок-схема: знак завершения 10">
            <a:extLst>
              <a:ext uri="{FF2B5EF4-FFF2-40B4-BE49-F238E27FC236}">
                <a16:creationId xmlns:a16="http://schemas.microsoft.com/office/drawing/2014/main" xmlns="" id="{2F332B31-DE10-4A49-8B7F-A5825F06A8E6}"/>
              </a:ext>
            </a:extLst>
          </p:cNvPr>
          <p:cNvSpPr/>
          <p:nvPr/>
        </p:nvSpPr>
        <p:spPr>
          <a:xfrm>
            <a:off x="5048250" y="1536700"/>
            <a:ext cx="2628900" cy="406400"/>
          </a:xfrm>
          <a:prstGeom prst="flowChartTerminator">
            <a:avLst/>
          </a:prstGeom>
          <a:gradFill>
            <a:gsLst>
              <a:gs pos="0">
                <a:srgbClr val="00B050"/>
              </a:gs>
              <a:gs pos="63000">
                <a:srgbClr val="00B0F0"/>
              </a:gs>
              <a:gs pos="100000">
                <a:srgbClr val="0070C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Блок-схема: знак завершения 58">
            <a:extLst>
              <a:ext uri="{FF2B5EF4-FFF2-40B4-BE49-F238E27FC236}">
                <a16:creationId xmlns:a16="http://schemas.microsoft.com/office/drawing/2014/main" xmlns="" id="{A2B6F1E7-DD14-4BDE-B2FC-AD13918B11E8}"/>
              </a:ext>
            </a:extLst>
          </p:cNvPr>
          <p:cNvSpPr/>
          <p:nvPr/>
        </p:nvSpPr>
        <p:spPr>
          <a:xfrm>
            <a:off x="4578350" y="984250"/>
            <a:ext cx="2628900" cy="406400"/>
          </a:xfrm>
          <a:prstGeom prst="flowChartTerminator">
            <a:avLst/>
          </a:prstGeom>
          <a:gradFill>
            <a:gsLst>
              <a:gs pos="0">
                <a:srgbClr val="92D050"/>
              </a:gs>
              <a:gs pos="33000">
                <a:srgbClr val="00B050"/>
              </a:gs>
              <a:gs pos="100000">
                <a:srgbClr val="00B0F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Блок-схема: знак завершения 59">
            <a:extLst>
              <a:ext uri="{FF2B5EF4-FFF2-40B4-BE49-F238E27FC236}">
                <a16:creationId xmlns:a16="http://schemas.microsoft.com/office/drawing/2014/main" xmlns="" id="{E234913E-70DF-4BCD-99C5-25EA1307FD16}"/>
              </a:ext>
            </a:extLst>
          </p:cNvPr>
          <p:cNvSpPr/>
          <p:nvPr/>
        </p:nvSpPr>
        <p:spPr>
          <a:xfrm>
            <a:off x="5537200" y="2101850"/>
            <a:ext cx="2628900" cy="406400"/>
          </a:xfrm>
          <a:prstGeom prst="flowChartTerminator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  <a:gs pos="100000">
                <a:srgbClr val="0070C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Блок-схема: знак завершения 60">
            <a:extLst>
              <a:ext uri="{FF2B5EF4-FFF2-40B4-BE49-F238E27FC236}">
                <a16:creationId xmlns:a16="http://schemas.microsoft.com/office/drawing/2014/main" xmlns="" id="{7AED2D1B-E903-4323-8AA9-3DFFEFD8A094}"/>
              </a:ext>
            </a:extLst>
          </p:cNvPr>
          <p:cNvSpPr/>
          <p:nvPr/>
        </p:nvSpPr>
        <p:spPr>
          <a:xfrm>
            <a:off x="5797550" y="2755900"/>
            <a:ext cx="2628900" cy="406400"/>
          </a:xfrm>
          <a:prstGeom prst="flowChartTerminator">
            <a:avLst/>
          </a:prstGeom>
          <a:gradFill>
            <a:gsLst>
              <a:gs pos="0">
                <a:srgbClr val="0070C0"/>
              </a:gs>
              <a:gs pos="100000">
                <a:schemeClr val="accent5">
                  <a:lumMod val="50000"/>
                </a:schemeClr>
              </a:gs>
              <a:gs pos="100000">
                <a:srgbClr val="0070C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Блок-схема: знак завершения 61">
            <a:extLst>
              <a:ext uri="{FF2B5EF4-FFF2-40B4-BE49-F238E27FC236}">
                <a16:creationId xmlns:a16="http://schemas.microsoft.com/office/drawing/2014/main" xmlns="" id="{B3D47061-92A7-4244-9C16-0FD89E6A4244}"/>
              </a:ext>
            </a:extLst>
          </p:cNvPr>
          <p:cNvSpPr/>
          <p:nvPr/>
        </p:nvSpPr>
        <p:spPr>
          <a:xfrm>
            <a:off x="5854700" y="3454400"/>
            <a:ext cx="2628900" cy="406400"/>
          </a:xfrm>
          <a:prstGeom prst="flowChartTerminator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  <a:gs pos="100000">
                <a:srgbClr val="0070C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Блок-схема: узел 53">
            <a:extLst>
              <a:ext uri="{FF2B5EF4-FFF2-40B4-BE49-F238E27FC236}">
                <a16:creationId xmlns:a16="http://schemas.microsoft.com/office/drawing/2014/main" xmlns="" id="{A15C270E-7291-4EE2-931D-E10D304173DA}"/>
              </a:ext>
            </a:extLst>
          </p:cNvPr>
          <p:cNvSpPr/>
          <p:nvPr/>
        </p:nvSpPr>
        <p:spPr>
          <a:xfrm>
            <a:off x="5803900" y="3429000"/>
            <a:ext cx="450850" cy="450850"/>
          </a:xfrm>
          <a:prstGeom prst="flowChartConnector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  <a:gs pos="100000">
                <a:srgbClr val="0070C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Блок-схема: узел 52">
            <a:extLst>
              <a:ext uri="{FF2B5EF4-FFF2-40B4-BE49-F238E27FC236}">
                <a16:creationId xmlns:a16="http://schemas.microsoft.com/office/drawing/2014/main" xmlns="" id="{B8FBD0EA-0B5F-452C-93D5-65D8242E7DE0}"/>
              </a:ext>
            </a:extLst>
          </p:cNvPr>
          <p:cNvSpPr/>
          <p:nvPr/>
        </p:nvSpPr>
        <p:spPr>
          <a:xfrm>
            <a:off x="5765800" y="2730500"/>
            <a:ext cx="450850" cy="450850"/>
          </a:xfrm>
          <a:prstGeom prst="flowChartConnector">
            <a:avLst/>
          </a:prstGeom>
          <a:gradFill>
            <a:gsLst>
              <a:gs pos="0">
                <a:srgbClr val="0070C0"/>
              </a:gs>
              <a:gs pos="100000">
                <a:schemeClr val="accent5">
                  <a:lumMod val="50000"/>
                </a:schemeClr>
              </a:gs>
              <a:gs pos="100000">
                <a:srgbClr val="0070C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Блок-схема: узел 51">
            <a:extLst>
              <a:ext uri="{FF2B5EF4-FFF2-40B4-BE49-F238E27FC236}">
                <a16:creationId xmlns:a16="http://schemas.microsoft.com/office/drawing/2014/main" xmlns="" id="{0753B77E-BA75-44BE-9B26-3FE5A6D81393}"/>
              </a:ext>
            </a:extLst>
          </p:cNvPr>
          <p:cNvSpPr/>
          <p:nvPr/>
        </p:nvSpPr>
        <p:spPr>
          <a:xfrm>
            <a:off x="5511800" y="2070100"/>
            <a:ext cx="450850" cy="450850"/>
          </a:xfrm>
          <a:prstGeom prst="flowChartConnector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  <a:gs pos="100000">
                <a:srgbClr val="0070C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Блок-схема: узел 50">
            <a:extLst>
              <a:ext uri="{FF2B5EF4-FFF2-40B4-BE49-F238E27FC236}">
                <a16:creationId xmlns:a16="http://schemas.microsoft.com/office/drawing/2014/main" xmlns="" id="{A95F5C89-C07A-4DAD-8714-A22C68D9BDC5}"/>
              </a:ext>
            </a:extLst>
          </p:cNvPr>
          <p:cNvSpPr/>
          <p:nvPr/>
        </p:nvSpPr>
        <p:spPr>
          <a:xfrm>
            <a:off x="5029200" y="1504950"/>
            <a:ext cx="450850" cy="450850"/>
          </a:xfrm>
          <a:prstGeom prst="flowChartConnector">
            <a:avLst/>
          </a:prstGeom>
          <a:gradFill>
            <a:gsLst>
              <a:gs pos="0">
                <a:srgbClr val="00B050"/>
              </a:gs>
              <a:gs pos="63000">
                <a:srgbClr val="00B0F0"/>
              </a:gs>
              <a:gs pos="100000">
                <a:srgbClr val="0070C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>
            <a:extLst>
              <a:ext uri="{FF2B5EF4-FFF2-40B4-BE49-F238E27FC236}">
                <a16:creationId xmlns:a16="http://schemas.microsoft.com/office/drawing/2014/main" xmlns="" id="{B7A23E63-E8B3-4240-B8AD-4A2119752459}"/>
              </a:ext>
            </a:extLst>
          </p:cNvPr>
          <p:cNvSpPr/>
          <p:nvPr/>
        </p:nvSpPr>
        <p:spPr>
          <a:xfrm>
            <a:off x="4565650" y="958850"/>
            <a:ext cx="450850" cy="450850"/>
          </a:xfrm>
          <a:prstGeom prst="flowChartConnector">
            <a:avLst/>
          </a:prstGeom>
          <a:gradFill>
            <a:gsLst>
              <a:gs pos="0">
                <a:srgbClr val="92D050"/>
              </a:gs>
              <a:gs pos="33000">
                <a:srgbClr val="00B050"/>
              </a:gs>
              <a:gs pos="100000">
                <a:srgbClr val="00B0F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Заголовок 1">
            <a:extLst>
              <a:ext uri="{FF2B5EF4-FFF2-40B4-BE49-F238E27FC236}">
                <a16:creationId xmlns:a16="http://schemas.microsoft.com/office/drawing/2014/main" xmlns="" id="{337DE22E-AC7F-4D97-B831-6A3DC906ECC2}"/>
              </a:ext>
            </a:extLst>
          </p:cNvPr>
          <p:cNvSpPr txBox="1">
            <a:spLocks/>
          </p:cNvSpPr>
          <p:nvPr/>
        </p:nvSpPr>
        <p:spPr>
          <a:xfrm>
            <a:off x="5102351" y="914399"/>
            <a:ext cx="2031873" cy="4389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хотят получать информацию в мессенджерах</a:t>
            </a:r>
            <a:endParaRPr lang="ru-RU" sz="1600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64" name="Заголовок 1">
            <a:extLst>
              <a:ext uri="{FF2B5EF4-FFF2-40B4-BE49-F238E27FC236}">
                <a16:creationId xmlns:a16="http://schemas.microsoft.com/office/drawing/2014/main" xmlns="" id="{52DC10D1-AF1C-4B74-A4AC-3D9F2E9CC63C}"/>
              </a:ext>
            </a:extLst>
          </p:cNvPr>
          <p:cNvSpPr txBox="1">
            <a:spLocks/>
          </p:cNvSpPr>
          <p:nvPr/>
        </p:nvSpPr>
        <p:spPr>
          <a:xfrm>
            <a:off x="4495799" y="1000124"/>
            <a:ext cx="609601" cy="38366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30</a:t>
            </a:r>
            <a:r>
              <a:rPr lang="ru-RU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%</a:t>
            </a:r>
            <a:endParaRPr lang="ru-RU" sz="2400" b="1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67" name="Заголовок 1">
            <a:extLst>
              <a:ext uri="{FF2B5EF4-FFF2-40B4-BE49-F238E27FC236}">
                <a16:creationId xmlns:a16="http://schemas.microsoft.com/office/drawing/2014/main" xmlns="" id="{A378E669-1A3F-4771-81C0-33FD3641EA8B}"/>
              </a:ext>
            </a:extLst>
          </p:cNvPr>
          <p:cNvSpPr txBox="1">
            <a:spLocks/>
          </p:cNvSpPr>
          <p:nvPr/>
        </p:nvSpPr>
        <p:spPr>
          <a:xfrm>
            <a:off x="5457825" y="1457324"/>
            <a:ext cx="2121027" cy="4389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удобнее получать информацию от председателя ППО</a:t>
            </a:r>
            <a:endParaRPr lang="ru-RU" sz="1600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69" name="Заголовок 1">
            <a:extLst>
              <a:ext uri="{FF2B5EF4-FFF2-40B4-BE49-F238E27FC236}">
                <a16:creationId xmlns:a16="http://schemas.microsoft.com/office/drawing/2014/main" xmlns="" id="{846D4452-093C-41F1-B5FD-ADCE01AFF373}"/>
              </a:ext>
            </a:extLst>
          </p:cNvPr>
          <p:cNvSpPr txBox="1">
            <a:spLocks/>
          </p:cNvSpPr>
          <p:nvPr/>
        </p:nvSpPr>
        <p:spPr>
          <a:xfrm>
            <a:off x="6064377" y="2105025"/>
            <a:ext cx="1981200" cy="4000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изучают профсоюзные сайты </a:t>
            </a:r>
            <a:endParaRPr lang="ru-RU" sz="1600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71" name="Заголовок 1">
            <a:extLst>
              <a:ext uri="{FF2B5EF4-FFF2-40B4-BE49-F238E27FC236}">
                <a16:creationId xmlns:a16="http://schemas.microsoft.com/office/drawing/2014/main" xmlns="" id="{28AB30FB-2DEE-486F-82F5-713242EC1604}"/>
              </a:ext>
            </a:extLst>
          </p:cNvPr>
          <p:cNvSpPr txBox="1">
            <a:spLocks/>
          </p:cNvSpPr>
          <p:nvPr/>
        </p:nvSpPr>
        <p:spPr>
          <a:xfrm>
            <a:off x="6331077" y="2666999"/>
            <a:ext cx="1981200" cy="4389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активные пользователи социальной сети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вконтакте</a:t>
            </a:r>
            <a:endParaRPr lang="ru-RU" sz="1600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73" name="Заголовок 1">
            <a:extLst>
              <a:ext uri="{FF2B5EF4-FFF2-40B4-BE49-F238E27FC236}">
                <a16:creationId xmlns:a16="http://schemas.microsoft.com/office/drawing/2014/main" xmlns="" id="{5AA3BBB8-D6CD-465D-B7AB-8A086FC7EA96}"/>
              </a:ext>
            </a:extLst>
          </p:cNvPr>
          <p:cNvSpPr txBox="1">
            <a:spLocks/>
          </p:cNvSpPr>
          <p:nvPr/>
        </p:nvSpPr>
        <p:spPr>
          <a:xfrm>
            <a:off x="6350127" y="3371849"/>
            <a:ext cx="1981200" cy="4389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хотят брать информацию из профсоюзной газеты</a:t>
            </a:r>
            <a:endParaRPr lang="ru-RU" sz="1600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75" name="Заголовок 1">
            <a:extLst>
              <a:ext uri="{FF2B5EF4-FFF2-40B4-BE49-F238E27FC236}">
                <a16:creationId xmlns:a16="http://schemas.microsoft.com/office/drawing/2014/main" xmlns="" id="{A49B8569-732B-49BE-B720-BCF4DC7D831E}"/>
              </a:ext>
            </a:extLst>
          </p:cNvPr>
          <p:cNvSpPr txBox="1">
            <a:spLocks/>
          </p:cNvSpPr>
          <p:nvPr/>
        </p:nvSpPr>
        <p:spPr>
          <a:xfrm>
            <a:off x="4943474" y="1543049"/>
            <a:ext cx="609601" cy="38366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25</a:t>
            </a:r>
            <a:r>
              <a:rPr lang="ru-RU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%</a:t>
            </a:r>
            <a:endParaRPr lang="ru-RU" sz="2400" b="1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76" name="Заголовок 1">
            <a:extLst>
              <a:ext uri="{FF2B5EF4-FFF2-40B4-BE49-F238E27FC236}">
                <a16:creationId xmlns:a16="http://schemas.microsoft.com/office/drawing/2014/main" xmlns="" id="{6B555162-2BA8-43EC-8223-D0F0EF6DB211}"/>
              </a:ext>
            </a:extLst>
          </p:cNvPr>
          <p:cNvSpPr txBox="1">
            <a:spLocks/>
          </p:cNvSpPr>
          <p:nvPr/>
        </p:nvSpPr>
        <p:spPr>
          <a:xfrm>
            <a:off x="5419724" y="2105024"/>
            <a:ext cx="609601" cy="38366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20</a:t>
            </a:r>
            <a:r>
              <a:rPr lang="ru-RU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%</a:t>
            </a:r>
            <a:endParaRPr lang="ru-RU" sz="2400" b="1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77" name="Заголовок 1">
            <a:extLst>
              <a:ext uri="{FF2B5EF4-FFF2-40B4-BE49-F238E27FC236}">
                <a16:creationId xmlns:a16="http://schemas.microsoft.com/office/drawing/2014/main" xmlns="" id="{868321A0-3EDC-4E3A-A365-A158F659BE62}"/>
              </a:ext>
            </a:extLst>
          </p:cNvPr>
          <p:cNvSpPr txBox="1">
            <a:spLocks/>
          </p:cNvSpPr>
          <p:nvPr/>
        </p:nvSpPr>
        <p:spPr>
          <a:xfrm>
            <a:off x="5686424" y="2762249"/>
            <a:ext cx="609601" cy="38366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15</a:t>
            </a:r>
            <a:r>
              <a:rPr lang="ru-RU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%</a:t>
            </a:r>
            <a:endParaRPr lang="ru-RU" sz="2400" b="1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78" name="Заголовок 1">
            <a:extLst>
              <a:ext uri="{FF2B5EF4-FFF2-40B4-BE49-F238E27FC236}">
                <a16:creationId xmlns:a16="http://schemas.microsoft.com/office/drawing/2014/main" xmlns="" id="{6375B40B-2200-460B-9BDC-D3FC2DAC3290}"/>
              </a:ext>
            </a:extLst>
          </p:cNvPr>
          <p:cNvSpPr txBox="1">
            <a:spLocks/>
          </p:cNvSpPr>
          <p:nvPr/>
        </p:nvSpPr>
        <p:spPr>
          <a:xfrm>
            <a:off x="5724524" y="3457574"/>
            <a:ext cx="609601" cy="38366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10</a:t>
            </a:r>
            <a:r>
              <a:rPr lang="ru-RU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%</a:t>
            </a:r>
            <a:endParaRPr lang="ru-RU" sz="2400" b="1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79" name="Блок-схема: узел 78">
            <a:extLst>
              <a:ext uri="{FF2B5EF4-FFF2-40B4-BE49-F238E27FC236}">
                <a16:creationId xmlns:a16="http://schemas.microsoft.com/office/drawing/2014/main" xmlns="" id="{85236E4F-7F01-4636-81A8-565BA7A7332E}"/>
              </a:ext>
            </a:extLst>
          </p:cNvPr>
          <p:cNvSpPr/>
          <p:nvPr/>
        </p:nvSpPr>
        <p:spPr>
          <a:xfrm>
            <a:off x="4432300" y="2143125"/>
            <a:ext cx="152400" cy="152400"/>
          </a:xfrm>
          <a:prstGeom prst="flowChartConnector">
            <a:avLst/>
          </a:prstGeom>
          <a:gradFill>
            <a:gsLst>
              <a:gs pos="0">
                <a:srgbClr val="92D050"/>
              </a:gs>
              <a:gs pos="33000">
                <a:srgbClr val="00B050"/>
              </a:gs>
              <a:gs pos="100000">
                <a:srgbClr val="00B0F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Блок-схема: узел 79">
            <a:extLst>
              <a:ext uri="{FF2B5EF4-FFF2-40B4-BE49-F238E27FC236}">
                <a16:creationId xmlns:a16="http://schemas.microsoft.com/office/drawing/2014/main" xmlns="" id="{B9EE2C7A-9FAA-4903-808A-EDBE6407A160}"/>
              </a:ext>
            </a:extLst>
          </p:cNvPr>
          <p:cNvSpPr/>
          <p:nvPr/>
        </p:nvSpPr>
        <p:spPr>
          <a:xfrm>
            <a:off x="4782771" y="2160953"/>
            <a:ext cx="165099" cy="165099"/>
          </a:xfrm>
          <a:prstGeom prst="flowChartConnector">
            <a:avLst/>
          </a:prstGeom>
          <a:gradFill>
            <a:gsLst>
              <a:gs pos="0">
                <a:srgbClr val="00B050"/>
              </a:gs>
              <a:gs pos="63000">
                <a:srgbClr val="00B0F0"/>
              </a:gs>
              <a:gs pos="100000">
                <a:srgbClr val="0070C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Блок-схема: узел 80">
            <a:extLst>
              <a:ext uri="{FF2B5EF4-FFF2-40B4-BE49-F238E27FC236}">
                <a16:creationId xmlns:a16="http://schemas.microsoft.com/office/drawing/2014/main" xmlns="" id="{294CEAFA-65BC-41B0-89AF-D9DB1664F082}"/>
              </a:ext>
            </a:extLst>
          </p:cNvPr>
          <p:cNvSpPr/>
          <p:nvPr/>
        </p:nvSpPr>
        <p:spPr>
          <a:xfrm>
            <a:off x="5292725" y="2784475"/>
            <a:ext cx="184150" cy="184150"/>
          </a:xfrm>
          <a:prstGeom prst="flowChartConnector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  <a:gs pos="100000">
                <a:srgbClr val="0070C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Блок-схема: узел 81">
            <a:extLst>
              <a:ext uri="{FF2B5EF4-FFF2-40B4-BE49-F238E27FC236}">
                <a16:creationId xmlns:a16="http://schemas.microsoft.com/office/drawing/2014/main" xmlns="" id="{09D3C63D-512A-406F-B4EE-3A05496D4C05}"/>
              </a:ext>
            </a:extLst>
          </p:cNvPr>
          <p:cNvSpPr/>
          <p:nvPr/>
        </p:nvSpPr>
        <p:spPr>
          <a:xfrm>
            <a:off x="5384799" y="3169537"/>
            <a:ext cx="187326" cy="202313"/>
          </a:xfrm>
          <a:prstGeom prst="flowChartConnector">
            <a:avLst/>
          </a:prstGeom>
          <a:gradFill>
            <a:gsLst>
              <a:gs pos="0">
                <a:srgbClr val="0070C0"/>
              </a:gs>
              <a:gs pos="100000">
                <a:schemeClr val="accent5">
                  <a:lumMod val="50000"/>
                </a:schemeClr>
              </a:gs>
              <a:gs pos="100000">
                <a:srgbClr val="0070C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Блок-схема: узел 82">
            <a:extLst>
              <a:ext uri="{FF2B5EF4-FFF2-40B4-BE49-F238E27FC236}">
                <a16:creationId xmlns:a16="http://schemas.microsoft.com/office/drawing/2014/main" xmlns="" id="{D927EEBF-EC3F-421D-A5CB-66E4C28CC9E7}"/>
              </a:ext>
            </a:extLst>
          </p:cNvPr>
          <p:cNvSpPr/>
          <p:nvPr/>
        </p:nvSpPr>
        <p:spPr>
          <a:xfrm>
            <a:off x="5299076" y="3521074"/>
            <a:ext cx="177800" cy="177800"/>
          </a:xfrm>
          <a:prstGeom prst="flowChartConnector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  <a:gs pos="100000">
                <a:srgbClr val="0070C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D701DA63-B932-4F70-A24C-5F61D70FBAF2}"/>
              </a:ext>
            </a:extLst>
          </p:cNvPr>
          <p:cNvCxnSpPr>
            <a:cxnSpLocks/>
            <a:stCxn id="51" idx="3"/>
            <a:endCxn id="80" idx="7"/>
          </p:cNvCxnSpPr>
          <p:nvPr/>
        </p:nvCxnSpPr>
        <p:spPr>
          <a:xfrm flipH="1">
            <a:off x="4923692" y="1889775"/>
            <a:ext cx="171533" cy="295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xmlns="" id="{CE7F4E36-D50B-4CFF-A697-662F13CBFF27}"/>
              </a:ext>
            </a:extLst>
          </p:cNvPr>
          <p:cNvCxnSpPr>
            <a:cxnSpLocks/>
            <a:stCxn id="79" idx="7"/>
            <a:endCxn id="8" idx="4"/>
          </p:cNvCxnSpPr>
          <p:nvPr/>
        </p:nvCxnSpPr>
        <p:spPr>
          <a:xfrm flipV="1">
            <a:off x="4562382" y="1409700"/>
            <a:ext cx="228693" cy="755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>
            <a:extLst>
              <a:ext uri="{FF2B5EF4-FFF2-40B4-BE49-F238E27FC236}">
                <a16:creationId xmlns:a16="http://schemas.microsoft.com/office/drawing/2014/main" xmlns="" id="{5E9520C0-5694-43A0-AC8B-D64C4020E5FD}"/>
              </a:ext>
            </a:extLst>
          </p:cNvPr>
          <p:cNvCxnSpPr>
            <a:cxnSpLocks/>
            <a:stCxn id="81" idx="7"/>
            <a:endCxn id="52" idx="4"/>
          </p:cNvCxnSpPr>
          <p:nvPr/>
        </p:nvCxnSpPr>
        <p:spPr>
          <a:xfrm flipV="1">
            <a:off x="5449907" y="2520950"/>
            <a:ext cx="287318" cy="2904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>
            <a:extLst>
              <a:ext uri="{FF2B5EF4-FFF2-40B4-BE49-F238E27FC236}">
                <a16:creationId xmlns:a16="http://schemas.microsoft.com/office/drawing/2014/main" xmlns="" id="{85BEC3B7-37F5-4AF1-9539-D1F1D88E0BC7}"/>
              </a:ext>
            </a:extLst>
          </p:cNvPr>
          <p:cNvCxnSpPr>
            <a:cxnSpLocks/>
            <a:stCxn id="82" idx="7"/>
            <a:endCxn id="53" idx="3"/>
          </p:cNvCxnSpPr>
          <p:nvPr/>
        </p:nvCxnSpPr>
        <p:spPr>
          <a:xfrm flipV="1">
            <a:off x="5544692" y="3115325"/>
            <a:ext cx="287133" cy="838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>
            <a:extLst>
              <a:ext uri="{FF2B5EF4-FFF2-40B4-BE49-F238E27FC236}">
                <a16:creationId xmlns:a16="http://schemas.microsoft.com/office/drawing/2014/main" xmlns="" id="{0A916AEB-93CE-45D9-A739-067197C70DFA}"/>
              </a:ext>
            </a:extLst>
          </p:cNvPr>
          <p:cNvCxnSpPr>
            <a:stCxn id="83" idx="6"/>
            <a:endCxn id="54" idx="2"/>
          </p:cNvCxnSpPr>
          <p:nvPr/>
        </p:nvCxnSpPr>
        <p:spPr>
          <a:xfrm>
            <a:off x="5476876" y="3609974"/>
            <a:ext cx="327024" cy="44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" name="Рисунок 110">
            <a:extLst>
              <a:ext uri="{FF2B5EF4-FFF2-40B4-BE49-F238E27FC236}">
                <a16:creationId xmlns:a16="http://schemas.microsoft.com/office/drawing/2014/main" xmlns="" id="{C28B3F94-042D-428A-A5F6-7272BF5ECA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261" y="70758"/>
            <a:ext cx="11988800" cy="6743700"/>
          </a:xfrm>
          <a:prstGeom prst="rect">
            <a:avLst/>
          </a:prstGeom>
          <a:solidFill>
            <a:srgbClr val="00B0F0">
              <a:alpha val="65000"/>
            </a:srgbClr>
          </a:solidFill>
          <a:ln w="28575">
            <a:solidFill>
              <a:schemeClr val="tx1"/>
            </a:solidFill>
          </a:ln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xmlns="" id="{01537D3A-1B9E-4B2E-8B5C-B0AEF2F324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738" y="3267841"/>
            <a:ext cx="4691811" cy="3524843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xmlns="" id="{E63767E3-9941-4A24-ACE9-7596A386C6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0040" y="152366"/>
            <a:ext cx="4675514" cy="30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123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на открытом воздухе, небо, вода, озеро&#10;&#10;Автоматически созданное описание">
            <a:extLst>
              <a:ext uri="{FF2B5EF4-FFF2-40B4-BE49-F238E27FC236}">
                <a16:creationId xmlns:a16="http://schemas.microsoft.com/office/drawing/2014/main" xmlns="" id="{A36A9B5F-D870-493F-B6DF-9047E0D6CE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93" y="0"/>
            <a:ext cx="18220267" cy="9356107"/>
          </a:xfrm>
          <a:prstGeom prst="rect">
            <a:avLst/>
          </a:prstGeom>
        </p:spPr>
      </p:pic>
      <p:pic>
        <p:nvPicPr>
          <p:cNvPr id="5" name="Рисунок 4" descr="Изображение выглядит как снимок экрана, синий, Цвет электрик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xmlns="" id="{1C257EE8-8AA3-4EAF-902B-ECD036A93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2192000" cy="6858000"/>
          </a:xfrm>
          <a:prstGeom prst="rect">
            <a:avLst/>
          </a:prstGeom>
        </p:spPr>
      </p:pic>
      <p:pic>
        <p:nvPicPr>
          <p:cNvPr id="6" name="Рисунок 5" descr="Изображение выглядит как маяк, строительство, вода, озеро&#10;&#10;Автоматически созданное описание">
            <a:extLst>
              <a:ext uri="{FF2B5EF4-FFF2-40B4-BE49-F238E27FC236}">
                <a16:creationId xmlns:a16="http://schemas.microsoft.com/office/drawing/2014/main" xmlns="" id="{B595C7CE-7156-4938-BECF-65180CA11A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563" y="3571871"/>
            <a:ext cx="4537150" cy="4537150"/>
          </a:xfrm>
          <a:prstGeom prst="rect">
            <a:avLst/>
          </a:prstGeom>
        </p:spPr>
      </p:pic>
      <p:pic>
        <p:nvPicPr>
          <p:cNvPr id="9" name="Рисунок 8" descr="Изображение выглядит как снимок экрана, синий, темнота, све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0490B82-DD2B-4EA4-9157-53F7101D5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94" y="1192191"/>
            <a:ext cx="12192000" cy="6858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56B24FC-63E4-4C7B-8E70-F6FA2C8878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0" y="0"/>
            <a:ext cx="12192000" cy="6858000"/>
          </a:xfrm>
          <a:prstGeom prst="rect">
            <a:avLst/>
          </a:prstGeom>
          <a:solidFill>
            <a:srgbClr val="00B0F0">
              <a:alpha val="6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B14169B-AD69-4708-A9DF-E000832E2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743" y="70758"/>
            <a:ext cx="11988800" cy="6743700"/>
          </a:xfrm>
          <a:prstGeom prst="rect">
            <a:avLst/>
          </a:prstGeom>
          <a:solidFill>
            <a:srgbClr val="00B0F0">
              <a:alpha val="65000"/>
            </a:srgbClr>
          </a:solidFill>
          <a:ln w="28575">
            <a:solidFill>
              <a:schemeClr val="tx1"/>
            </a:solidFill>
          </a:ln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C3B7F7B9-DB67-4951-93AC-C47A32C7674C}"/>
              </a:ext>
            </a:extLst>
          </p:cNvPr>
          <p:cNvSpPr txBox="1">
            <a:spLocks/>
          </p:cNvSpPr>
          <p:nvPr/>
        </p:nvSpPr>
        <p:spPr>
          <a:xfrm>
            <a:off x="1" y="101600"/>
            <a:ext cx="6821713" cy="10438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ЗАЩИТА ЧЛЕНА ПРОФСОЮЗА</a:t>
            </a:r>
            <a:endParaRPr lang="ru-RU" b="1" dirty="0">
              <a:latin typeface="Century" panose="020406040505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10F8E55-65FF-436D-A712-DBDE6AE99F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357" y="3267841"/>
            <a:ext cx="4691811" cy="352484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2AEE710-BBCE-4641-9EDD-EBC703A021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143" y="152366"/>
            <a:ext cx="4675514" cy="307832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865B21E0-06ED-4BAA-BFCB-A0C69DEF9C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1" y="3120571"/>
            <a:ext cx="1952170" cy="1952170"/>
          </a:xfrm>
          <a:prstGeom prst="rect">
            <a:avLst/>
          </a:prstGeom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E5D6DB6E-6596-480F-A70F-9C38FE6542D7}"/>
              </a:ext>
            </a:extLst>
          </p:cNvPr>
          <p:cNvCxnSpPr/>
          <p:nvPr/>
        </p:nvCxnSpPr>
        <p:spPr>
          <a:xfrm>
            <a:off x="101600" y="3033486"/>
            <a:ext cx="66475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xmlns="" id="{842C4A99-8939-4FD5-BD49-A3D00A19D0A1}"/>
              </a:ext>
            </a:extLst>
          </p:cNvPr>
          <p:cNvSpPr txBox="1">
            <a:spLocks/>
          </p:cNvSpPr>
          <p:nvPr/>
        </p:nvSpPr>
        <p:spPr>
          <a:xfrm>
            <a:off x="754743" y="1321381"/>
            <a:ext cx="2002390" cy="751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ТРУДОВОЙ КОДЕКС</a:t>
            </a:r>
            <a:endParaRPr lang="ru-RU" sz="2400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xmlns="" id="{8770D549-E062-47AC-B7FF-F2333C61085D}"/>
              </a:ext>
            </a:extLst>
          </p:cNvPr>
          <p:cNvSpPr txBox="1">
            <a:spLocks/>
          </p:cNvSpPr>
          <p:nvPr/>
        </p:nvSpPr>
        <p:spPr>
          <a:xfrm>
            <a:off x="2301097" y="2170466"/>
            <a:ext cx="2002390" cy="751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ТРУДОВОЙ ДОГОВОР</a:t>
            </a:r>
            <a:endParaRPr lang="ru-RU" sz="2400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54893A7C-57D5-4002-98FB-11746FDCDD56}"/>
              </a:ext>
            </a:extLst>
          </p:cNvPr>
          <p:cNvSpPr txBox="1">
            <a:spLocks/>
          </p:cNvSpPr>
          <p:nvPr/>
        </p:nvSpPr>
        <p:spPr>
          <a:xfrm>
            <a:off x="3948467" y="1306866"/>
            <a:ext cx="3003876" cy="751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КОЛЛЕКТИВНЫЙ ДОГОВОР</a:t>
            </a:r>
            <a:endParaRPr lang="ru-RU" sz="2400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89D2EF7A-AAC4-43C0-A747-B8EE2F87F7F4}"/>
              </a:ext>
            </a:extLst>
          </p:cNvPr>
          <p:cNvSpPr/>
          <p:nvPr/>
        </p:nvSpPr>
        <p:spPr>
          <a:xfrm>
            <a:off x="4078514" y="2685141"/>
            <a:ext cx="2743200" cy="12482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xmlns="" id="{02095E99-964E-4D58-9148-FC8F9B413C0D}"/>
              </a:ext>
            </a:extLst>
          </p:cNvPr>
          <p:cNvSpPr txBox="1">
            <a:spLocks/>
          </p:cNvSpPr>
          <p:nvPr/>
        </p:nvSpPr>
        <p:spPr>
          <a:xfrm>
            <a:off x="4071839" y="2910695"/>
            <a:ext cx="2807933" cy="751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ТОГДА МЫ ИДЕМ К ВАМ!</a:t>
            </a:r>
            <a:endParaRPr lang="ru-RU" sz="2400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xmlns="" id="{C70564EA-A3D2-4058-B354-3BBC191BA604}"/>
              </a:ext>
            </a:extLst>
          </p:cNvPr>
          <p:cNvSpPr txBox="1">
            <a:spLocks/>
          </p:cNvSpPr>
          <p:nvPr/>
        </p:nvSpPr>
        <p:spPr>
          <a:xfrm>
            <a:off x="2046513" y="3773714"/>
            <a:ext cx="4862285" cy="12772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№10-ФЗ </a:t>
            </a:r>
          </a:p>
          <a:p>
            <a:pPr algn="l"/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"О профессиональных союзах, их правах и гарантиях деятельности"</a:t>
            </a:r>
            <a:endParaRPr lang="ru-RU" sz="2400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xmlns="" id="{AA2B39D3-1D30-4C89-9955-D05D97F38F95}"/>
              </a:ext>
            </a:extLst>
          </p:cNvPr>
          <p:cNvSpPr txBox="1">
            <a:spLocks/>
          </p:cNvSpPr>
          <p:nvPr/>
        </p:nvSpPr>
        <p:spPr>
          <a:xfrm>
            <a:off x="130629" y="5392056"/>
            <a:ext cx="6691086" cy="12772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Юридическая консультация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Досудебная защита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Защита трудовых прав в судах</a:t>
            </a:r>
            <a:endParaRPr lang="ru-RU" sz="3200" dirty="0">
              <a:solidFill>
                <a:srgbClr val="0070C0"/>
              </a:solidFill>
              <a:latin typeface="Century" panose="02040604050505020304" pitchFamily="18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86A71C8B-06F3-4940-8BC9-3612BBB20C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629" y="-4572000"/>
            <a:ext cx="4361543" cy="436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96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снимок экрана, синий, темнота, све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0490B82-DD2B-4EA4-9157-53F7101D5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94" y="1192191"/>
            <a:ext cx="12192000" cy="6858000"/>
          </a:xfrm>
          <a:prstGeom prst="rect">
            <a:avLst/>
          </a:prstGeom>
        </p:spPr>
      </p:pic>
      <p:pic>
        <p:nvPicPr>
          <p:cNvPr id="7" name="Рисунок 6" descr="Изображение выглядит как на открытом воздухе, небо, вода, озеро&#10;&#10;Автоматически созданное описание">
            <a:extLst>
              <a:ext uri="{FF2B5EF4-FFF2-40B4-BE49-F238E27FC236}">
                <a16:creationId xmlns:a16="http://schemas.microsoft.com/office/drawing/2014/main" xmlns="" id="{A36A9B5F-D870-493F-B6DF-9047E0D6CE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5786" y="0"/>
            <a:ext cx="18220267" cy="9356107"/>
          </a:xfrm>
          <a:prstGeom prst="rect">
            <a:avLst/>
          </a:prstGeom>
        </p:spPr>
      </p:pic>
      <p:pic>
        <p:nvPicPr>
          <p:cNvPr id="5" name="Рисунок 4" descr="Изображение выглядит как снимок экрана, синий, Цвет электрик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xmlns="" id="{1C257EE8-8AA3-4EAF-902B-ECD036A93E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2192000" cy="6858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56B24FC-63E4-4C7B-8E70-F6FA2C88782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90113" y="76200"/>
            <a:ext cx="11887200" cy="6686550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  <a:effectLst/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EFED317-24F4-469E-B9CD-26BA1E50A85F}"/>
              </a:ext>
            </a:extLst>
          </p:cNvPr>
          <p:cNvSpPr txBox="1">
            <a:spLocks/>
          </p:cNvSpPr>
          <p:nvPr/>
        </p:nvSpPr>
        <p:spPr>
          <a:xfrm>
            <a:off x="3875314" y="88900"/>
            <a:ext cx="8316685" cy="7384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СОЦИАЛЬНОЕ ПАРТНЁРСТВО</a:t>
            </a:r>
            <a:endParaRPr lang="ru-RU" sz="4000" b="1" dirty="0">
              <a:latin typeface="Century" panose="02040604050505020304" pitchFamily="18" charset="0"/>
            </a:endParaRP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F6BE82FF-AA14-4C08-8E77-74E0F54D2C0E}"/>
              </a:ext>
            </a:extLst>
          </p:cNvPr>
          <p:cNvSpPr txBox="1">
            <a:spLocks/>
          </p:cNvSpPr>
          <p:nvPr/>
        </p:nvSpPr>
        <p:spPr>
          <a:xfrm>
            <a:off x="-1" y="294264"/>
            <a:ext cx="3831771" cy="17957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Севастопольская трехсторонняя комиссия по урегулированию социально-трудовых отношений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xmlns="" id="{7C65A58C-44EF-411F-B92E-ECAE8240DE89}"/>
              </a:ext>
            </a:extLst>
          </p:cNvPr>
          <p:cNvSpPr txBox="1">
            <a:spLocks/>
          </p:cNvSpPr>
          <p:nvPr/>
        </p:nvSpPr>
        <p:spPr>
          <a:xfrm>
            <a:off x="0" y="4296229"/>
            <a:ext cx="3802743" cy="18142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Комиссия по защите профессиональной чести и достоинства педагогических работников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xmlns="" id="{89DBC7EF-F1C3-47B8-8765-D410DBCA73E6}"/>
              </a:ext>
            </a:extLst>
          </p:cNvPr>
          <p:cNvSpPr txBox="1">
            <a:spLocks/>
          </p:cNvSpPr>
          <p:nvPr/>
        </p:nvSpPr>
        <p:spPr>
          <a:xfrm>
            <a:off x="0" y="2456893"/>
            <a:ext cx="3889829" cy="19844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Двухсторонняя отраслевая комиссия по урегулированию социально-трудовых отношений отрасли образования г. Севастополя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xmlns="" id="{0F5F3D83-E65D-4F4A-ADCA-2A7050516AC4}"/>
              </a:ext>
            </a:extLst>
          </p:cNvPr>
          <p:cNvSpPr txBox="1">
            <a:spLocks/>
          </p:cNvSpPr>
          <p:nvPr/>
        </p:nvSpPr>
        <p:spPr>
          <a:xfrm>
            <a:off x="4064001" y="798285"/>
            <a:ext cx="7881258" cy="6531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Коллективный договор — правовой акт, регулирующий социально-трудовые отношения в организации.</a:t>
            </a:r>
            <a:endParaRPr lang="ru-RU" sz="2000" b="1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xmlns="" id="{38FFB9A9-CC77-4DC2-99FB-A4B34F290394}"/>
              </a:ext>
            </a:extLst>
          </p:cNvPr>
          <p:cNvSpPr txBox="1">
            <a:spLocks/>
          </p:cNvSpPr>
          <p:nvPr/>
        </p:nvSpPr>
        <p:spPr>
          <a:xfrm>
            <a:off x="4071257" y="1364342"/>
            <a:ext cx="7881258" cy="10595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Коллективные переговоры — это основанный на социальном партнёрстве обмен точками зрения между представителями работодателя и сотрудников относительно общего мнения по положениям коллективного договора</a:t>
            </a:r>
            <a:endParaRPr lang="ru-RU" sz="2000" b="1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4ED4D57-3D98-4E46-91D2-5F2186D75E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306" y="2496457"/>
            <a:ext cx="4361543" cy="4361543"/>
          </a:xfrm>
          <a:prstGeom prst="rect">
            <a:avLst/>
          </a:prstGeom>
        </p:spPr>
      </p:pic>
      <p:sp>
        <p:nvSpPr>
          <p:cNvPr id="44" name="Заголовок 1">
            <a:extLst>
              <a:ext uri="{FF2B5EF4-FFF2-40B4-BE49-F238E27FC236}">
                <a16:creationId xmlns:a16="http://schemas.microsoft.com/office/drawing/2014/main" xmlns="" id="{6D69B4A6-DFB6-400A-8460-CE87A95A08CA}"/>
              </a:ext>
            </a:extLst>
          </p:cNvPr>
          <p:cNvSpPr txBox="1">
            <a:spLocks/>
          </p:cNvSpPr>
          <p:nvPr/>
        </p:nvSpPr>
        <p:spPr>
          <a:xfrm>
            <a:off x="5588000" y="4692650"/>
            <a:ext cx="4559299" cy="9479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Что регла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м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ентирует  коллективн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ы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й  договор?</a:t>
            </a:r>
            <a:endParaRPr lang="ru-RU" sz="2400" b="1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sp>
        <p:nvSpPr>
          <p:cNvPr id="45" name="Заголовок 1">
            <a:extLst>
              <a:ext uri="{FF2B5EF4-FFF2-40B4-BE49-F238E27FC236}">
                <a16:creationId xmlns:a16="http://schemas.microsoft.com/office/drawing/2014/main" xmlns="" id="{62C4AA07-9D2E-48BA-826B-055849A01416}"/>
              </a:ext>
            </a:extLst>
          </p:cNvPr>
          <p:cNvSpPr txBox="1">
            <a:spLocks/>
          </p:cNvSpPr>
          <p:nvPr/>
        </p:nvSpPr>
        <p:spPr>
          <a:xfrm>
            <a:off x="3766458" y="2580822"/>
            <a:ext cx="3171371" cy="5687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условия труда</a:t>
            </a:r>
            <a:endParaRPr lang="ru-RU" sz="2400" b="1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46" name="Заголовок 1">
            <a:extLst>
              <a:ext uri="{FF2B5EF4-FFF2-40B4-BE49-F238E27FC236}">
                <a16:creationId xmlns:a16="http://schemas.microsoft.com/office/drawing/2014/main" xmlns="" id="{49073595-7012-4634-843C-4DE3352C8BDA}"/>
              </a:ext>
            </a:extLst>
          </p:cNvPr>
          <p:cNvSpPr txBox="1">
            <a:spLocks/>
          </p:cNvSpPr>
          <p:nvPr/>
        </p:nvSpPr>
        <p:spPr>
          <a:xfrm>
            <a:off x="3672115" y="4126593"/>
            <a:ext cx="3171371" cy="5687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охрана труда</a:t>
            </a:r>
            <a:endParaRPr lang="ru-RU" sz="2400" b="1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47" name="Заголовок 1">
            <a:extLst>
              <a:ext uri="{FF2B5EF4-FFF2-40B4-BE49-F238E27FC236}">
                <a16:creationId xmlns:a16="http://schemas.microsoft.com/office/drawing/2014/main" xmlns="" id="{D3D6C25F-DF70-4F8A-99C5-FA04A7BE4154}"/>
              </a:ext>
            </a:extLst>
          </p:cNvPr>
          <p:cNvSpPr txBox="1">
            <a:spLocks/>
          </p:cNvSpPr>
          <p:nvPr/>
        </p:nvSpPr>
        <p:spPr>
          <a:xfrm>
            <a:off x="4143830" y="5602516"/>
            <a:ext cx="3171371" cy="11538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социальные гарантии и меры поддержки </a:t>
            </a:r>
            <a:endParaRPr lang="ru-RU" sz="2400" b="1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48" name="Заголовок 1">
            <a:extLst>
              <a:ext uri="{FF2B5EF4-FFF2-40B4-BE49-F238E27FC236}">
                <a16:creationId xmlns:a16="http://schemas.microsoft.com/office/drawing/2014/main" xmlns="" id="{4F32CC1C-0139-4654-AB34-EBE30A503948}"/>
              </a:ext>
            </a:extLst>
          </p:cNvPr>
          <p:cNvSpPr txBox="1">
            <a:spLocks/>
          </p:cNvSpPr>
          <p:nvPr/>
        </p:nvSpPr>
        <p:spPr>
          <a:xfrm>
            <a:off x="8403772" y="5617030"/>
            <a:ext cx="3171371" cy="11538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оплата труда и нормирование труда</a:t>
            </a:r>
            <a:endParaRPr lang="ru-RU" sz="2400" b="1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49" name="Заголовок 1">
            <a:extLst>
              <a:ext uri="{FF2B5EF4-FFF2-40B4-BE49-F238E27FC236}">
                <a16:creationId xmlns:a16="http://schemas.microsoft.com/office/drawing/2014/main" xmlns="" id="{EACE34D6-A005-48B1-B3FC-443A50CDF041}"/>
              </a:ext>
            </a:extLst>
          </p:cNvPr>
          <p:cNvSpPr txBox="1">
            <a:spLocks/>
          </p:cNvSpPr>
          <p:nvPr/>
        </p:nvSpPr>
        <p:spPr>
          <a:xfrm>
            <a:off x="9020629" y="4129314"/>
            <a:ext cx="3171371" cy="115388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поддержка молодых педагогов и наставничество </a:t>
            </a:r>
            <a:endParaRPr lang="ru-RU" sz="2400" b="1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50" name="Заголовок 1">
            <a:extLst>
              <a:ext uri="{FF2B5EF4-FFF2-40B4-BE49-F238E27FC236}">
                <a16:creationId xmlns:a16="http://schemas.microsoft.com/office/drawing/2014/main" xmlns="" id="{31F6115C-4B77-4985-B0E3-82F59F907DAE}"/>
              </a:ext>
            </a:extLst>
          </p:cNvPr>
          <p:cNvSpPr txBox="1">
            <a:spLocks/>
          </p:cNvSpPr>
          <p:nvPr/>
        </p:nvSpPr>
        <p:spPr>
          <a:xfrm>
            <a:off x="9020629" y="2569029"/>
            <a:ext cx="3171371" cy="115388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профессиональная подготовка и условия повышения квалификации</a:t>
            </a:r>
            <a:endParaRPr lang="ru-RU" sz="2400" b="1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4FC2C079-9C49-432D-ABE9-95C4B916AB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  <a:solidFill>
            <a:srgbClr val="00B0F0">
              <a:alpha val="65000"/>
            </a:srgbClr>
          </a:solidFill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12790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на открытом воздухе, небо, вода, озеро&#10;&#10;Автоматически созданное описание">
            <a:extLst>
              <a:ext uri="{FF2B5EF4-FFF2-40B4-BE49-F238E27FC236}">
                <a16:creationId xmlns:a16="http://schemas.microsoft.com/office/drawing/2014/main" xmlns="" id="{A36A9B5F-D870-493F-B6DF-9047E0D6CE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93" y="0"/>
            <a:ext cx="18220267" cy="9356107"/>
          </a:xfrm>
          <a:prstGeom prst="rect">
            <a:avLst/>
          </a:prstGeom>
        </p:spPr>
      </p:pic>
      <p:pic>
        <p:nvPicPr>
          <p:cNvPr id="5" name="Рисунок 4" descr="Изображение выглядит как снимок экрана, синий, Цвет электрик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xmlns="" id="{1C257EE8-8AA3-4EAF-902B-ECD036A93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2192000" cy="6858000"/>
          </a:xfrm>
          <a:prstGeom prst="rect">
            <a:avLst/>
          </a:prstGeom>
        </p:spPr>
      </p:pic>
      <p:pic>
        <p:nvPicPr>
          <p:cNvPr id="6" name="Рисунок 5" descr="Изображение выглядит как маяк, строительство, вода, озеро&#10;&#10;Автоматически созданное описание">
            <a:extLst>
              <a:ext uri="{FF2B5EF4-FFF2-40B4-BE49-F238E27FC236}">
                <a16:creationId xmlns:a16="http://schemas.microsoft.com/office/drawing/2014/main" xmlns="" id="{B595C7CE-7156-4938-BECF-65180CA11A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563" y="3571871"/>
            <a:ext cx="4537150" cy="4537150"/>
          </a:xfrm>
          <a:prstGeom prst="rect">
            <a:avLst/>
          </a:prstGeom>
        </p:spPr>
      </p:pic>
      <p:pic>
        <p:nvPicPr>
          <p:cNvPr id="9" name="Рисунок 8" descr="Изображение выглядит как снимок экрана, синий, темнота, све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0490B82-DD2B-4EA4-9157-53F7101D5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760" y="936486"/>
            <a:ext cx="12192000" cy="6858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56B24FC-63E4-4C7B-8E70-F6FA2C8878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0" y="0"/>
            <a:ext cx="12192000" cy="6858000"/>
          </a:xfrm>
          <a:prstGeom prst="rect">
            <a:avLst/>
          </a:prstGeom>
          <a:solidFill>
            <a:srgbClr val="00B0F0">
              <a:alpha val="6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B14169B-AD69-4708-A9DF-E000832E2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2192000" cy="6858000"/>
          </a:xfrm>
          <a:prstGeom prst="rect">
            <a:avLst/>
          </a:prstGeom>
          <a:solidFill>
            <a:srgbClr val="00B0F0">
              <a:alpha val="65000"/>
            </a:srgbClr>
          </a:solidFill>
          <a:ln w="28575">
            <a:solidFill>
              <a:schemeClr val="tx1"/>
            </a:solidFill>
          </a:ln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FF1C5EB4-D8DF-44EA-8C09-C9BE9158157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latin typeface="Century" panose="020406040505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53840" y="228600"/>
            <a:ext cx="110946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ПУБЛИЧНЫЕ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ВЫСТУПЛЕНИЯ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772400" y="2361928"/>
            <a:ext cx="40018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Нагрудный знак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социальное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партнерство-3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За активную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работу-3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Грамота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-15  Общероссийского Профсоюза образования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Благодарность-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70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Диплом-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600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C:\Users\DNS\Desktop\IMG-20241221-WA0009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607" y="3587817"/>
            <a:ext cx="3297373" cy="275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C:\Users\DNS\Desktop\photo80516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88" y="1136039"/>
            <a:ext cx="3269037" cy="245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NS\Desktop\photo8051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88" y="3974984"/>
            <a:ext cx="3203810" cy="272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NS\AppData\Local\Temp\Rar$DI00.449\20250529_15562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466" y="1215645"/>
            <a:ext cx="3163351" cy="203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791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92F663-9871-427C-BA5C-922AFDA48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9450" y="1051469"/>
            <a:ext cx="2814828" cy="70208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ПОМОЩЬ СВО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71F9953-87FB-474D-ADE1-CD8CAC953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81600" cy="373697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Изображение выглядит как на открытом воздухе, небо, вода, озеро&#10;&#10;Автоматически созданное описание">
            <a:extLst>
              <a:ext uri="{FF2B5EF4-FFF2-40B4-BE49-F238E27FC236}">
                <a16:creationId xmlns:a16="http://schemas.microsoft.com/office/drawing/2014/main" xmlns="" id="{A36A9B5F-D870-493F-B6DF-9047E0D6CE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7084" y="-420379"/>
            <a:ext cx="18220267" cy="9356107"/>
          </a:xfrm>
          <a:prstGeom prst="rect">
            <a:avLst/>
          </a:prstGeom>
        </p:spPr>
      </p:pic>
      <p:pic>
        <p:nvPicPr>
          <p:cNvPr id="3074" name="Picture 2" descr="E:\статьи\28.12.2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295650"/>
            <a:ext cx="3193542" cy="332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статьи\IMG-b7320e57a1de441b7b5cd24c38d45c6b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978" y="1095375"/>
            <a:ext cx="26289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DNS\Desktop\IMG-8b689a1b8d1f607f6157f583d41a83fd-V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36" y="678175"/>
            <a:ext cx="2624328" cy="280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DNS\Desktop\IMG-20251120-WA00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678" y="2847975"/>
            <a:ext cx="2790826" cy="372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80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на открытом воздухе, небо, вода, озеро&#10;&#10;Автоматически созданное описание">
            <a:extLst>
              <a:ext uri="{FF2B5EF4-FFF2-40B4-BE49-F238E27FC236}">
                <a16:creationId xmlns:a16="http://schemas.microsoft.com/office/drawing/2014/main" xmlns="" id="{A36A9B5F-D870-493F-B6DF-9047E0D6CE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93" y="0"/>
            <a:ext cx="18220267" cy="935610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98B769-3AD3-4736-8A2B-EDA27945DA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C7AB558-C9E1-49E4-8580-5DB877F19E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Изображение выглядит как снимок экрана, синий, Цвет электрик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xmlns="" id="{1C257EE8-8AA3-4EAF-902B-ECD036A93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2192000" cy="6858000"/>
          </a:xfrm>
          <a:prstGeom prst="rect">
            <a:avLst/>
          </a:prstGeom>
        </p:spPr>
      </p:pic>
      <p:pic>
        <p:nvPicPr>
          <p:cNvPr id="6" name="Рисунок 5" descr="Изображение выглядит как маяк, строительство, вода, озеро&#10;&#10;Автоматически созданное описание">
            <a:extLst>
              <a:ext uri="{FF2B5EF4-FFF2-40B4-BE49-F238E27FC236}">
                <a16:creationId xmlns:a16="http://schemas.microsoft.com/office/drawing/2014/main" xmlns="" id="{B595C7CE-7156-4938-BECF-65180CA11A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563" y="3571871"/>
            <a:ext cx="4537150" cy="4537150"/>
          </a:xfrm>
          <a:prstGeom prst="rect">
            <a:avLst/>
          </a:prstGeom>
        </p:spPr>
      </p:pic>
      <p:pic>
        <p:nvPicPr>
          <p:cNvPr id="9" name="Рисунок 8" descr="Изображение выглядит как снимок экрана, синий, темнота, све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0490B82-DD2B-4EA4-9157-53F7101D5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578" y="1204383"/>
            <a:ext cx="11091915" cy="6858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56B24FC-63E4-4C7B-8E70-F6FA2C8878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0" y="0"/>
            <a:ext cx="12192000" cy="6858000"/>
          </a:xfrm>
          <a:prstGeom prst="rect">
            <a:avLst/>
          </a:prstGeom>
          <a:solidFill>
            <a:srgbClr val="00B0F0">
              <a:alpha val="6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B14169B-AD69-4708-A9DF-E000832E2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46438"/>
            <a:ext cx="12192000" cy="6858000"/>
          </a:xfrm>
          <a:prstGeom prst="rect">
            <a:avLst/>
          </a:prstGeom>
          <a:solidFill>
            <a:srgbClr val="00B0F0">
              <a:alpha val="65000"/>
            </a:srgbClr>
          </a:solidFill>
          <a:ln w="28575">
            <a:solidFill>
              <a:schemeClr val="tx1"/>
            </a:solidFill>
          </a:ln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572039CE-AFE3-4D2F-8F6F-B6491F4881A5}"/>
              </a:ext>
            </a:extLst>
          </p:cNvPr>
          <p:cNvSpPr txBox="1">
            <a:spLocks/>
          </p:cNvSpPr>
          <p:nvPr/>
        </p:nvSpPr>
        <p:spPr>
          <a:xfrm>
            <a:off x="5291328" y="88900"/>
            <a:ext cx="6473951" cy="73841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gradFill flip="none" rotWithShape="1">
                  <a:gsLst>
                    <a:gs pos="0">
                      <a:srgbClr val="C00000"/>
                    </a:gs>
                    <a:gs pos="0">
                      <a:srgbClr val="FFC000"/>
                    </a:gs>
                    <a:gs pos="0">
                      <a:srgbClr val="FFFF00"/>
                    </a:gs>
                    <a:gs pos="0">
                      <a:srgbClr val="00B050"/>
                    </a:gs>
                    <a:gs pos="0">
                      <a:srgbClr val="00B0F0"/>
                    </a:gs>
                    <a:gs pos="0">
                      <a:srgbClr val="0090D8"/>
                    </a:gs>
                    <a:gs pos="45000">
                      <a:srgbClr val="002060"/>
                    </a:gs>
                    <a:gs pos="87000">
                      <a:srgbClr val="7030A0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НОВЫЙ ГОД </a:t>
            </a:r>
            <a:r>
              <a:rPr lang="ru-RU" sz="4000" b="1" dirty="0">
                <a:gradFill flip="none" rotWithShape="1">
                  <a:gsLst>
                    <a:gs pos="0">
                      <a:srgbClr val="C00000"/>
                    </a:gs>
                    <a:gs pos="0">
                      <a:srgbClr val="FFC000"/>
                    </a:gs>
                    <a:gs pos="0">
                      <a:srgbClr val="FFFF00"/>
                    </a:gs>
                    <a:gs pos="0">
                      <a:srgbClr val="00B050"/>
                    </a:gs>
                    <a:gs pos="0">
                      <a:srgbClr val="00B0F0"/>
                    </a:gs>
                    <a:gs pos="38000">
                      <a:srgbClr val="0090D8"/>
                    </a:gs>
                    <a:gs pos="60500">
                      <a:srgbClr val="002060"/>
                    </a:gs>
                    <a:gs pos="87000">
                      <a:srgbClr val="7030A0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– ВРЕМЯ ЧУДЕС!</a:t>
            </a:r>
            <a:endParaRPr lang="ru-RU" sz="4000" b="1" dirty="0">
              <a:gradFill flip="none" rotWithShape="1">
                <a:gsLst>
                  <a:gs pos="0">
                    <a:srgbClr val="C00000"/>
                  </a:gs>
                  <a:gs pos="0">
                    <a:srgbClr val="FFC000"/>
                  </a:gs>
                  <a:gs pos="0">
                    <a:srgbClr val="FFFF00"/>
                  </a:gs>
                  <a:gs pos="0">
                    <a:srgbClr val="00B050"/>
                  </a:gs>
                  <a:gs pos="0">
                    <a:srgbClr val="00B0F0"/>
                  </a:gs>
                  <a:gs pos="38000">
                    <a:srgbClr val="0090D8"/>
                  </a:gs>
                  <a:gs pos="60500">
                    <a:srgbClr val="002060"/>
                  </a:gs>
                  <a:gs pos="87000">
                    <a:srgbClr val="7030A0"/>
                  </a:gs>
                </a:gsLst>
                <a:lin ang="0" scaled="1"/>
                <a:tileRect/>
              </a:gradFill>
              <a:latin typeface="Century" panose="02040604050505020304" pitchFamily="18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97A452FC-9B50-498F-BA88-1D1D4CBE38DF}"/>
              </a:ext>
            </a:extLst>
          </p:cNvPr>
          <p:cNvSpPr txBox="1">
            <a:spLocks/>
          </p:cNvSpPr>
          <p:nvPr/>
        </p:nvSpPr>
        <p:spPr>
          <a:xfrm>
            <a:off x="7242047" y="829055"/>
            <a:ext cx="4349643" cy="3663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>
                <a:gradFill>
                  <a:gsLst>
                    <a:gs pos="0">
                      <a:srgbClr val="C00000"/>
                    </a:gs>
                    <a:gs pos="0">
                      <a:srgbClr val="FFC000"/>
                    </a:gs>
                    <a:gs pos="0">
                      <a:srgbClr val="FFFF00"/>
                    </a:gs>
                    <a:gs pos="0">
                      <a:srgbClr val="00B050"/>
                    </a:gs>
                    <a:gs pos="0">
                      <a:srgbClr val="00B0F0"/>
                    </a:gs>
                    <a:gs pos="1000">
                      <a:srgbClr val="0070C0"/>
                    </a:gs>
                    <a:gs pos="44000">
                      <a:srgbClr val="002060"/>
                    </a:gs>
                    <a:gs pos="87000">
                      <a:srgbClr val="7030A0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И МЫ ИХ НЕ ПЕРЕСТАЕМ ТВОРИТЬ</a:t>
            </a:r>
            <a:endParaRPr lang="ru-RU" sz="2000" b="1" dirty="0">
              <a:gradFill>
                <a:gsLst>
                  <a:gs pos="0">
                    <a:srgbClr val="C00000"/>
                  </a:gs>
                  <a:gs pos="0">
                    <a:srgbClr val="FFC000"/>
                  </a:gs>
                  <a:gs pos="0">
                    <a:srgbClr val="FFFF00"/>
                  </a:gs>
                  <a:gs pos="0">
                    <a:srgbClr val="00B050"/>
                  </a:gs>
                  <a:gs pos="0">
                    <a:srgbClr val="00B0F0"/>
                  </a:gs>
                  <a:gs pos="1000">
                    <a:srgbClr val="0070C0"/>
                  </a:gs>
                  <a:gs pos="44000">
                    <a:srgbClr val="002060"/>
                  </a:gs>
                  <a:gs pos="87000">
                    <a:srgbClr val="7030A0"/>
                  </a:gs>
                </a:gsLst>
                <a:lin ang="0" scaled="1"/>
              </a:gradFill>
              <a:latin typeface="Century" panose="02040604050505020304" pitchFamily="18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CDFA6995-5449-46AB-A895-2EB640D08168}"/>
              </a:ext>
            </a:extLst>
          </p:cNvPr>
          <p:cNvSpPr txBox="1">
            <a:spLocks/>
          </p:cNvSpPr>
          <p:nvPr/>
        </p:nvSpPr>
        <p:spPr>
          <a:xfrm>
            <a:off x="5559551" y="1511516"/>
            <a:ext cx="6062619" cy="13901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Незабываемые встречи с любимыми героями сказок, яркие цирковые представления и, конечно, подарок от Деда </a:t>
            </a:r>
            <a:r>
              <a:rPr lang="ru-RU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Мороза!Пусть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зима будет пахнуть шоколадом, звучать скрипкой, греться теплым пледом, чашкой чая, хорошими фильмами, книгами, приятными встречами – и всё это С ЗАБОТОЙ ОТ ПРОФСОЮЗА</a:t>
            </a:r>
            <a:endParaRPr lang="ru-RU" sz="2000" b="1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F1E1A6C-5AD8-460E-A9F8-DBBC86ACEEB2}"/>
              </a:ext>
            </a:extLst>
          </p:cNvPr>
          <p:cNvSpPr txBox="1">
            <a:spLocks/>
          </p:cNvSpPr>
          <p:nvPr/>
        </p:nvSpPr>
        <p:spPr>
          <a:xfrm>
            <a:off x="5620512" y="3176015"/>
            <a:ext cx="6001659" cy="6156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>
                <a:gradFill>
                  <a:gsLst>
                    <a:gs pos="0">
                      <a:srgbClr val="C00000"/>
                    </a:gs>
                    <a:gs pos="0">
                      <a:srgbClr val="FFC000"/>
                    </a:gs>
                    <a:gs pos="0">
                      <a:srgbClr val="FFFF00"/>
                    </a:gs>
                    <a:gs pos="0">
                      <a:srgbClr val="00B050"/>
                    </a:gs>
                    <a:gs pos="0">
                      <a:srgbClr val="00B0F0"/>
                    </a:gs>
                    <a:gs pos="1000">
                      <a:srgbClr val="0070C0"/>
                    </a:gs>
                    <a:gs pos="44000">
                      <a:srgbClr val="002060"/>
                    </a:gs>
                    <a:gs pos="87000">
                      <a:srgbClr val="7030A0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МЫ ПОДАРИЛИ ВАМ ПРАЗДНИК, ВЫ ПОДАРИЛИ НАМ ТЕПЛО ВАШИХ СЕРДЕЦ…</a:t>
            </a:r>
            <a:endParaRPr lang="ru-RU" sz="2000" b="1" dirty="0">
              <a:gradFill>
                <a:gsLst>
                  <a:gs pos="0">
                    <a:srgbClr val="C00000"/>
                  </a:gs>
                  <a:gs pos="0">
                    <a:srgbClr val="FFC000"/>
                  </a:gs>
                  <a:gs pos="0">
                    <a:srgbClr val="FFFF00"/>
                  </a:gs>
                  <a:gs pos="0">
                    <a:srgbClr val="00B050"/>
                  </a:gs>
                  <a:gs pos="0">
                    <a:srgbClr val="00B0F0"/>
                  </a:gs>
                  <a:gs pos="1000">
                    <a:srgbClr val="0070C0"/>
                  </a:gs>
                  <a:gs pos="44000">
                    <a:srgbClr val="002060"/>
                  </a:gs>
                  <a:gs pos="87000">
                    <a:srgbClr val="7030A0"/>
                  </a:gs>
                </a:gsLst>
                <a:lin ang="0" scaled="1"/>
              </a:gradFill>
              <a:latin typeface="Century" panose="02040604050505020304" pitchFamily="18" charset="0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C361C024-8B53-4314-84C3-4BF7231BA979}"/>
              </a:ext>
            </a:extLst>
          </p:cNvPr>
          <p:cNvSpPr txBox="1">
            <a:spLocks/>
          </p:cNvSpPr>
          <p:nvPr/>
        </p:nvSpPr>
        <p:spPr>
          <a:xfrm>
            <a:off x="1487424" y="3927481"/>
            <a:ext cx="2017486" cy="10834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440</a:t>
            </a:r>
            <a:endParaRPr lang="ru-RU" b="1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F6A03625-F478-4AF8-8E3D-0F51A282E741}"/>
              </a:ext>
            </a:extLst>
          </p:cNvPr>
          <p:cNvSpPr txBox="1">
            <a:spLocks/>
          </p:cNvSpPr>
          <p:nvPr/>
        </p:nvSpPr>
        <p:spPr>
          <a:xfrm>
            <a:off x="566135" y="4601953"/>
            <a:ext cx="3457225" cy="207316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детей посмотрели Новогодние представления в театрах Севастополя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6180182-D649-4A77-A50D-B0CF0EA8BF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46" y="-316992"/>
            <a:ext cx="3761914" cy="211795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5A22BF2-44AB-4A2C-9625-709BFB62F0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227" y="1893202"/>
            <a:ext cx="3769324" cy="2118360"/>
          </a:xfrm>
          <a:prstGeom prst="rect">
            <a:avLst/>
          </a:prstGeom>
        </p:spPr>
      </p:pic>
      <p:sp>
        <p:nvSpPr>
          <p:cNvPr id="21" name="Заголовок 1">
            <a:extLst>
              <a:ext uri="{FF2B5EF4-FFF2-40B4-BE49-F238E27FC236}">
                <a16:creationId xmlns:a16="http://schemas.microsoft.com/office/drawing/2014/main" xmlns="" id="{D74EA0EE-DA48-41CC-A1EC-EF75429E7DCD}"/>
              </a:ext>
            </a:extLst>
          </p:cNvPr>
          <p:cNvSpPr txBox="1">
            <a:spLocks/>
          </p:cNvSpPr>
          <p:nvPr/>
        </p:nvSpPr>
        <p:spPr>
          <a:xfrm>
            <a:off x="5114544" y="3982345"/>
            <a:ext cx="2017486" cy="10834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520</a:t>
            </a:r>
            <a:endParaRPr lang="ru-RU" b="1" dirty="0">
              <a:solidFill>
                <a:srgbClr val="7030A0"/>
              </a:solidFill>
              <a:latin typeface="Century" panose="02040604050505020304" pitchFamily="18" charset="0"/>
            </a:endParaRP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xmlns="" id="{77C32239-FE40-4552-B456-1346E61BACB0}"/>
              </a:ext>
            </a:extLst>
          </p:cNvPr>
          <p:cNvSpPr txBox="1">
            <a:spLocks/>
          </p:cNvSpPr>
          <p:nvPr/>
        </p:nvSpPr>
        <p:spPr>
          <a:xfrm>
            <a:off x="4461479" y="4565377"/>
            <a:ext cx="2884201" cy="18171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детей – представление «Жираф-шоу» «Айсберг»</a:t>
            </a: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xmlns="" id="{B881A493-6D6C-415B-A724-1E1ACABACC17}"/>
              </a:ext>
            </a:extLst>
          </p:cNvPr>
          <p:cNvSpPr txBox="1">
            <a:spLocks/>
          </p:cNvSpPr>
          <p:nvPr/>
        </p:nvSpPr>
        <p:spPr>
          <a:xfrm>
            <a:off x="8772144" y="3897001"/>
            <a:ext cx="2017486" cy="10834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b="1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5547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</TotalTime>
  <Words>701</Words>
  <Application>Microsoft Office PowerPoint</Application>
  <PresentationFormat>Произвольный</PresentationFormat>
  <Paragraphs>151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ПУБЛИЧНЫЙ  ДОКЛАД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ПОМОЩЬ СВО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Zeus Mikovich</dc:creator>
  <cp:lastModifiedBy>DNS</cp:lastModifiedBy>
  <cp:revision>51</cp:revision>
  <dcterms:created xsi:type="dcterms:W3CDTF">2025-09-18T17:42:48Z</dcterms:created>
  <dcterms:modified xsi:type="dcterms:W3CDTF">2026-02-25T07:32:43Z</dcterms:modified>
</cp:coreProperties>
</file>