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78" r:id="rId4"/>
    <p:sldId id="266" r:id="rId5"/>
    <p:sldId id="279" r:id="rId6"/>
    <p:sldId id="267" r:id="rId7"/>
    <p:sldId id="277" r:id="rId8"/>
    <p:sldId id="280" r:id="rId9"/>
    <p:sldId id="268" r:id="rId10"/>
    <p:sldId id="282" r:id="rId11"/>
    <p:sldId id="293" r:id="rId12"/>
    <p:sldId id="294" r:id="rId13"/>
    <p:sldId id="297" r:id="rId14"/>
    <p:sldId id="298" r:id="rId15"/>
    <p:sldId id="302" r:id="rId16"/>
    <p:sldId id="303" r:id="rId17"/>
    <p:sldId id="304" r:id="rId18"/>
    <p:sldId id="270" r:id="rId19"/>
    <p:sldId id="299" r:id="rId20"/>
    <p:sldId id="300" r:id="rId21"/>
    <p:sldId id="301" r:id="rId22"/>
    <p:sldId id="286" r:id="rId23"/>
    <p:sldId id="287" r:id="rId24"/>
    <p:sldId id="288" r:id="rId25"/>
    <p:sldId id="292" r:id="rId26"/>
    <p:sldId id="289" r:id="rId27"/>
    <p:sldId id="290" r:id="rId28"/>
    <p:sldId id="291" r:id="rId29"/>
    <p:sldId id="273" r:id="rId30"/>
    <p:sldId id="276" r:id="rId3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9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7076893166132014E-2"/>
          <c:y val="1.7287591175748924E-2"/>
          <c:w val="0.5888374890638669"/>
          <c:h val="0.8765463630077400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модульно-накопительная</c:v>
                </c:pt>
              </c:strCache>
            </c:strRef>
          </c:tx>
          <c:dLbls>
            <c:dLbl>
              <c:idx val="0"/>
              <c:layout>
                <c:manualLayout>
                  <c:x val="4.6296296296296301E-2"/>
                  <c:y val="2.549575070821519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10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4.6296296296296301E-2"/>
                  <c:y val="1.983002832861190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11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5.401234567901235E-2"/>
                  <c:y val="8.4985835694052058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10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Стажировки по теории и реализации ФГОС ООО</c:v>
                </c:pt>
              </c:strCache>
            </c:strRef>
          </c:tx>
          <c:dLbls>
            <c:dLbl>
              <c:idx val="1"/>
              <c:layout>
                <c:manualLayout>
                  <c:x val="9.2592592592592622E-3"/>
                  <c:y val="-0.24079320113314445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150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3.08641975308642E-3"/>
                  <c:y val="-0.38526912181303119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300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150</c:v>
                </c:pt>
                <c:pt idx="2">
                  <c:v>300</c:v>
                </c:pt>
              </c:numCache>
            </c:numRef>
          </c:val>
        </c:ser>
        <c:dLbls/>
        <c:gapWidth val="266"/>
        <c:gapDepth val="256"/>
        <c:shape val="cylinder"/>
        <c:axId val="129417984"/>
        <c:axId val="130647936"/>
        <c:axId val="0"/>
      </c:bar3DChart>
      <c:catAx>
        <c:axId val="129417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30647936"/>
        <c:crosses val="autoZero"/>
        <c:auto val="1"/>
        <c:lblAlgn val="ctr"/>
        <c:lblOffset val="100"/>
      </c:catAx>
      <c:valAx>
        <c:axId val="130647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2941798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800" b="1" i="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800" b="1" i="0" baseline="0"/>
            </a:pPr>
            <a:endParaRPr lang="ru-RU"/>
          </a:p>
        </c:txPr>
      </c:legendEntry>
      <c:layout>
        <c:manualLayout>
          <c:xMode val="edge"/>
          <c:yMode val="edge"/>
          <c:x val="0.66512418586565558"/>
          <c:y val="0.36355289866387103"/>
          <c:w val="0.33487581413434442"/>
          <c:h val="0.28051214561352633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0974664625255179"/>
          <c:y val="1.9859861868070948E-2"/>
          <c:w val="0.64313587537668915"/>
          <c:h val="0.7803879527959021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dLbl>
              <c:idx val="0"/>
              <c:layout>
                <c:manualLayout>
                  <c:x val="-3.08641975308642E-3"/>
                  <c:y val="-4.770255523520631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3672391930733854E-2"/>
                </c:manualLayout>
              </c:layout>
              <c:showVal val="1"/>
            </c:dLbl>
            <c:dLbl>
              <c:idx val="2"/>
              <c:layout>
                <c:manualLayout>
                  <c:x val="1.2345679012345682E-2"/>
                  <c:y val="-6.453875120057327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18</c:v>
                </c:pt>
                <c:pt idx="2">
                  <c:v>48</c:v>
                </c:pt>
              </c:numCache>
            </c:numRef>
          </c:val>
        </c:ser>
        <c:dLbls/>
        <c:shape val="cylinder"/>
        <c:axId val="78118912"/>
        <c:axId val="78120448"/>
        <c:axId val="46272512"/>
      </c:bar3DChart>
      <c:catAx>
        <c:axId val="78118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78120448"/>
        <c:crosses val="autoZero"/>
        <c:auto val="1"/>
        <c:lblAlgn val="ctr"/>
        <c:lblOffset val="100"/>
      </c:catAx>
      <c:valAx>
        <c:axId val="78120448"/>
        <c:scaling>
          <c:orientation val="minMax"/>
        </c:scaling>
        <c:axPos val="l"/>
        <c:majorGridlines/>
        <c:numFmt formatCode="General" sourceLinked="1"/>
        <c:tickLblPos val="nextTo"/>
        <c:crossAx val="78118912"/>
        <c:crosses val="autoZero"/>
        <c:crossBetween val="between"/>
      </c:valAx>
      <c:serAx>
        <c:axId val="46272512"/>
        <c:scaling>
          <c:orientation val="minMax"/>
        </c:scaling>
        <c:delete val="1"/>
        <c:axPos val="b"/>
        <c:tickLblPos val="nextTo"/>
        <c:crossAx val="78120448"/>
        <c:crosses val="autoZero"/>
      </c:serAx>
    </c:plotArea>
    <c:legend>
      <c:legendPos val="r"/>
      <c:layout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18FB-5873-4BD2-AF05-91268AC21B36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98457-243B-484F-AD44-D9C480B51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80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E3F5C-86F2-4BC7-8467-5ED4C9CFB18B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E474-7939-4B38-8441-BF5E628F5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90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1149-06BF-4BC5-A504-3A3AA18B062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92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A4D8-61AE-4297-BBD8-43104EFA9F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poastripk.ru/mp.php" TargetMode="External"/><Relationship Id="rId13" Type="http://schemas.openxmlformats.org/officeDocument/2006/relationships/hyperlink" Target="http://www.lipoastripk.ru/pr.php" TargetMode="External"/><Relationship Id="rId3" Type="http://schemas.openxmlformats.org/officeDocument/2006/relationships/hyperlink" Target="http://www.lipoastripk.ru/ru.php" TargetMode="External"/><Relationship Id="rId7" Type="http://schemas.openxmlformats.org/officeDocument/2006/relationships/hyperlink" Target="http://www.lipoastripk.ru/mr1.php" TargetMode="External"/><Relationship Id="rId12" Type="http://schemas.openxmlformats.org/officeDocument/2006/relationships/hyperlink" Target="http://www.lipoastripk.ru/mr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poastripk.ru/moo.php" TargetMode="External"/><Relationship Id="rId11" Type="http://schemas.openxmlformats.org/officeDocument/2006/relationships/hyperlink" Target="http://www.lipoastripk.ru/omt.php" TargetMode="External"/><Relationship Id="rId5" Type="http://schemas.openxmlformats.org/officeDocument/2006/relationships/hyperlink" Target="http://www.lipoastripk.ru/iru.php" TargetMode="External"/><Relationship Id="rId10" Type="http://schemas.openxmlformats.org/officeDocument/2006/relationships/hyperlink" Target="http://www.lipoastripk.ru/sz.php" TargetMode="External"/><Relationship Id="rId4" Type="http://schemas.openxmlformats.org/officeDocument/2006/relationships/hyperlink" Target="http://www.lipoastripk.ru/iko.php" TargetMode="External"/><Relationship Id="rId9" Type="http://schemas.openxmlformats.org/officeDocument/2006/relationships/hyperlink" Target="http://www.lipoastripk.ru/s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node/165158" TargetMode="External"/><Relationship Id="rId7" Type="http://schemas.openxmlformats.org/officeDocument/2006/relationships/hyperlink" Target="http://www.openclass.ru/node/9926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class.ru/node/158506" TargetMode="External"/><Relationship Id="rId5" Type="http://schemas.openxmlformats.org/officeDocument/2006/relationships/hyperlink" Target="http://astrawiki.ru/index.php/" TargetMode="External"/><Relationship Id="rId4" Type="http://schemas.openxmlformats.org/officeDocument/2006/relationships/hyperlink" Target="http://www.openclass.ru/node/15899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strainformatika.blogspot.com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openclass.ru/node/1002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tes.google.com/site/primeryrabot/home" TargetMode="External"/><Relationship Id="rId5" Type="http://schemas.openxmlformats.org/officeDocument/2006/relationships/hyperlink" Target="http://www.labipo.blogspot.com/" TargetMode="External"/><Relationship Id="rId4" Type="http://schemas.openxmlformats.org/officeDocument/2006/relationships/hyperlink" Target="http://defektologia.blogspot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etyxoval.blogspot.com/" TargetMode="External"/><Relationship Id="rId2" Type="http://schemas.openxmlformats.org/officeDocument/2006/relationships/hyperlink" Target="http://uchmetodcentr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n81248.blogspot.com/" TargetMode="External"/><Relationship Id="rId4" Type="http://schemas.openxmlformats.org/officeDocument/2006/relationships/hyperlink" Target="http://astrapsyhology.blogspo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strawiki.ru/index.php/%D0%A1%D0%BE%D0%BE%D0%B1%D1%89%D0%B5%D1%81%D1%82%D0%B2%D0%BE_%D1%83%D1%87%D0%B8%D1%82%D0%B5%D0%BB%D0%B5%D0%B9_%D1%80%D1%83%D1%81%D1%81%D0%BA%D0%BE%D0%B3%D0%BE_%D1%8F%D0%B7%D1%8B%D0%BA%D0%B0_%D0%B8_%D0%BB%D0%B8%D1%82%D0%B5%D1%80%D0%B0%D1%82%D1%83%D1%80%D1%8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qwertyui11.blogspot.ru/" TargetMode="External"/><Relationship Id="rId4" Type="http://schemas.openxmlformats.org/officeDocument/2006/relationships/hyperlink" Target="http://www.astrawiki.ru/index.php/%D0%A1%D0%BE%D0%BE%D0%B1%D1%89%D0%B5%D1%81%D1%82%D0%B2%D0%BE_%D1%83%D1%87%D0%B8%D1%82%D0%B5%D0%BB%D0%B5%D0%B9_%D1%82%D0%B5%D1%85%D0%BD%D0%BE%D0%BB%D0%BE%D0%B3%D0%B8%D0%B8_%D0%B8_%D0%B8%D0%B7%D0%BE%D0%B1%D1%80%D0%B0%D0%B7%D0%B8%D1%82%D0%B5%D0%BB%D1%8C%D0%BD%D0%BE%D0%B3%D0%BE_%D0%B8%D1%81%D0%BA%D1%83%D1%81%D1%81%D1%82%D0%B2%D0%B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9869" y="0"/>
            <a:ext cx="9583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45382"/>
            <a:ext cx="7416824" cy="24036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О распространении инновационного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педагогического опыта работы</a:t>
            </a:r>
            <a:br>
              <a:rPr lang="ru-RU" b="1" dirty="0">
                <a:solidFill>
                  <a:schemeClr val="bg1"/>
                </a:solidFill>
                <a:latin typeface="Arial Narrow" pitchFamily="34" charset="0"/>
              </a:rPr>
            </a:b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7704" y="4196680"/>
            <a:ext cx="6400800" cy="175260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Е.А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Мясоедова</a:t>
            </a:r>
            <a:r>
              <a:rPr lang="ru-RU" i="1" dirty="0">
                <a:solidFill>
                  <a:schemeClr val="bg1"/>
                </a:solidFill>
              </a:rPr>
              <a:t>, ректор </a:t>
            </a:r>
            <a:r>
              <a:rPr lang="ru-RU" i="1" dirty="0" smtClean="0">
                <a:solidFill>
                  <a:schemeClr val="bg1"/>
                </a:solidFill>
              </a:rPr>
              <a:t>АИПКП, </a:t>
            </a:r>
            <a:r>
              <a:rPr lang="ru-RU" i="1" dirty="0" err="1">
                <a:solidFill>
                  <a:schemeClr val="bg1"/>
                </a:solidFill>
              </a:rPr>
              <a:t>к.п.н</a:t>
            </a:r>
            <a:r>
              <a:rPr lang="ru-RU" i="1" dirty="0">
                <a:solidFill>
                  <a:schemeClr val="bg1"/>
                </a:solidFill>
              </a:rPr>
              <a:t>., </a:t>
            </a:r>
            <a:r>
              <a:rPr lang="ru-RU" i="1" dirty="0" smtClean="0">
                <a:solidFill>
                  <a:schemeClr val="bg1"/>
                </a:solidFill>
              </a:rPr>
              <a:t>доцент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4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журнал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159" y="83640"/>
            <a:ext cx="2036672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6791620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Narrow" pitchFamily="34" charset="0"/>
              </a:rPr>
              <a:t>Публикации методических статей</a:t>
            </a:r>
            <a:endParaRPr lang="ru-RU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6635080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Кроме </a:t>
            </a:r>
            <a:r>
              <a:rPr lang="ru-RU" dirty="0" smtClean="0">
                <a:solidFill>
                  <a:srgbClr val="002060"/>
                </a:solidFill>
              </a:rPr>
              <a:t>федеральных журналов, регионального информационно-образовательного журнала «Образование в Астраханской области»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Другие возможные издания для распространения опыта:</a:t>
            </a:r>
          </a:p>
          <a:p>
            <a:r>
              <a:rPr lang="ru-RU" dirty="0">
                <a:solidFill>
                  <a:srgbClr val="002060"/>
                </a:solidFill>
              </a:rPr>
              <a:t>Методические рекомендации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Информационные бюллетени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Учебно-методические пособия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Сборники материалов научно-практических и методических конференций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Сборники уроков (занятий, мероприятий)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….</a:t>
            </a:r>
            <a:r>
              <a:rPr lang="ru-RU" dirty="0" smtClean="0"/>
              <a:t> </a:t>
            </a:r>
          </a:p>
        </p:txBody>
      </p:sp>
      <p:pic>
        <p:nvPicPr>
          <p:cNvPr id="1026" name="Picture 2" descr="D:\23.09.2010_Гончарова\в работе 2013\НМР\по портфолио\bu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7076" y="1772816"/>
            <a:ext cx="3619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журнал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801" y="908720"/>
            <a:ext cx="1682694" cy="11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федры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91650">
            <a:off x="6507279" y="3645999"/>
            <a:ext cx="1076968" cy="15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10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0034">
            <a:off x="7150039" y="4168502"/>
            <a:ext cx="1063900" cy="15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100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210">
            <a:off x="7762698" y="4980493"/>
            <a:ext cx="995484" cy="146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43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20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-171400"/>
            <a:ext cx="7416824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Открытые мероприятия  на базе образовательных учреждений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717032"/>
            <a:ext cx="3767124" cy="2825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031" y="3863398"/>
            <a:ext cx="3571969" cy="2678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77" y="1597025"/>
            <a:ext cx="3767124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906" y="1592242"/>
            <a:ext cx="3929837" cy="2628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92159605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7" y="0"/>
            <a:ext cx="9120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658" y="116632"/>
            <a:ext cx="8229600" cy="83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Представление педагогического опыта</a:t>
            </a:r>
            <a:endParaRPr lang="ru-RU" sz="3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70685"/>
            <a:ext cx="4257651" cy="2838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520878"/>
            <a:ext cx="3360000" cy="22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468" y="1670684"/>
            <a:ext cx="3784580" cy="28384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451" y="4221088"/>
            <a:ext cx="3571468" cy="26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006057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" y="0"/>
            <a:ext cx="9120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21512" cy="9807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latin typeface="Times New Roman"/>
                <a:ea typeface="Calibri"/>
                <a:cs typeface="Times New Roman"/>
              </a:rPr>
            </a:br>
            <a:r>
              <a:rPr lang="ru-RU" sz="2500" b="1" kern="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500" b="1" kern="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36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1479653"/>
              </p:ext>
            </p:extLst>
          </p:nvPr>
        </p:nvGraphicFramePr>
        <p:xfrm>
          <a:off x="457200" y="1643063"/>
          <a:ext cx="82296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5842337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Количество педагогических работников, прошедших стажировки в 2011-2013 гг. (в чел.)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8864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Стажировки у лидеров образования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1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1" y="10236"/>
            <a:ext cx="9120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4803507"/>
              </p:ext>
            </p:extLst>
          </p:nvPr>
        </p:nvGraphicFramePr>
        <p:xfrm>
          <a:off x="-540568" y="1484784"/>
          <a:ext cx="909369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188640"/>
            <a:ext cx="7821512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1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Количество </a:t>
            </a:r>
            <a:r>
              <a:rPr lang="ru-RU" sz="41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стажировочных</a:t>
            </a:r>
            <a:r>
              <a:rPr lang="ru-RU" sz="41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площадок  (в ед</a:t>
            </a:r>
            <a:r>
              <a:rPr lang="ru-RU" sz="41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.)</a:t>
            </a:r>
            <a:endParaRPr lang="ru-RU" sz="41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2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Банк инновационного педагогического и управленческого опыта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" b="3340"/>
          <a:stretch/>
        </p:blipFill>
        <p:spPr bwMode="auto">
          <a:xfrm>
            <a:off x="409184" y="1507187"/>
            <a:ext cx="8339280" cy="628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99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Банк инновационного педагогического и управленческого опыта</a:t>
            </a:r>
            <a:endParaRPr lang="ru-RU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4" b="3529"/>
          <a:stretch/>
        </p:blipFill>
        <p:spPr bwMode="auto">
          <a:xfrm>
            <a:off x="611560" y="1484784"/>
            <a:ext cx="8184232" cy="61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51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Банк инновационного педагогического и управленческого опыта</a:t>
            </a:r>
            <a:endParaRPr lang="ru-RU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3" b="2693"/>
          <a:stretch/>
        </p:blipFill>
        <p:spPr bwMode="auto">
          <a:xfrm>
            <a:off x="288107" y="1672907"/>
            <a:ext cx="8855893" cy="673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44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72819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Статистика посещений пользователями Банка инновационного педагогического и управленческого опыта (ИПУО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b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600" dirty="0"/>
              <a:t>Отчет составлен на основе статистики </a:t>
            </a:r>
            <a:r>
              <a:rPr lang="en-US" sz="1600" dirty="0"/>
              <a:t>Google A</a:t>
            </a:r>
            <a:r>
              <a:rPr lang="ru-RU" sz="1600" dirty="0" err="1" smtClean="0"/>
              <a:t>nalytics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/>
              <a:t>Статистика </a:t>
            </a:r>
            <a:r>
              <a:rPr lang="ru-RU" sz="1600" dirty="0"/>
              <a:t>посещений страниц Банка за день (24 часа)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6771263"/>
              </p:ext>
            </p:extLst>
          </p:nvPr>
        </p:nvGraphicFramePr>
        <p:xfrm>
          <a:off x="2717" y="1916832"/>
          <a:ext cx="8961771" cy="4941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5277"/>
                <a:gridCol w="1288698"/>
                <a:gridCol w="1289607"/>
                <a:gridCol w="2288189"/>
              </a:tblGrid>
              <a:tr h="54898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Страница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Просмотры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скачиваний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длительность просмотра страницы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Конспекты уроков (занятий)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3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3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3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3"/>
                        </a:rPr>
                        <a:t>/</a:t>
                      </a:r>
                      <a:r>
                        <a:rPr lang="en-US" sz="1200" u="sng" dirty="0" err="1">
                          <a:effectLst/>
                          <a:hlinkClick r:id="rId3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3"/>
                        </a:rPr>
                        <a:t>php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56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00.04.00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Информационная карта опыта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4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4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4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4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4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4"/>
                        </a:rPr>
                        <a:t>/</a:t>
                      </a:r>
                      <a:r>
                        <a:rPr lang="en-US" sz="1200" u="sng" dirty="0" err="1">
                          <a:effectLst/>
                          <a:hlinkClick r:id="rId4"/>
                        </a:rPr>
                        <a:t>iko</a:t>
                      </a:r>
                      <a:r>
                        <a:rPr lang="ru-RU" sz="1200" u="sng" dirty="0">
                          <a:effectLst/>
                          <a:hlinkClick r:id="rId4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4"/>
                        </a:rPr>
                        <a:t>php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00.0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Исследовательские работы учащихся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5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5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5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5"/>
                        </a:rPr>
                        <a:t>/</a:t>
                      </a:r>
                      <a:r>
                        <a:rPr lang="en-US" sz="1200" u="sng" dirty="0" err="1">
                          <a:effectLst/>
                          <a:hlinkClick r:id="rId5"/>
                        </a:rPr>
                        <a:t>iru</a:t>
                      </a:r>
                      <a:r>
                        <a:rPr lang="ru-RU" sz="12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5"/>
                        </a:rPr>
                        <a:t>php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00.04.05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Модуль обобщения опыта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6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6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6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6"/>
                        </a:rPr>
                        <a:t>/</a:t>
                      </a:r>
                      <a:r>
                        <a:rPr lang="en-US" sz="1200" u="sng" dirty="0">
                          <a:effectLst/>
                          <a:hlinkClick r:id="rId6"/>
                        </a:rPr>
                        <a:t>moo</a:t>
                      </a:r>
                      <a:r>
                        <a:rPr lang="ru-RU" sz="12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6"/>
                        </a:rPr>
                        <a:t>php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00.04.21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Методическая разработка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7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7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7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7"/>
                        </a:rPr>
                        <a:t>/</a:t>
                      </a:r>
                      <a:r>
                        <a:rPr lang="en-US" sz="1200" u="sng" dirty="0" err="1">
                          <a:effectLst/>
                          <a:hlinkClick r:id="rId7"/>
                        </a:rPr>
                        <a:t>mr</a:t>
                      </a:r>
                      <a:r>
                        <a:rPr lang="ru-RU" sz="1200" u="sng" dirty="0">
                          <a:effectLst/>
                          <a:hlinkClick r:id="rId7"/>
                        </a:rPr>
                        <a:t>1.</a:t>
                      </a:r>
                      <a:r>
                        <a:rPr lang="en-US" sz="1200" u="sng" dirty="0" err="1">
                          <a:effectLst/>
                          <a:hlinkClick r:id="rId7"/>
                        </a:rPr>
                        <a:t>php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62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00.05.12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Методическое пособие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8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8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8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8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8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8"/>
                        </a:rPr>
                        <a:t>/</a:t>
                      </a:r>
                      <a:r>
                        <a:rPr lang="en-US" sz="1200" u="sng" dirty="0" err="1">
                          <a:effectLst/>
                          <a:hlinkClick r:id="rId8"/>
                        </a:rPr>
                        <a:t>mp</a:t>
                      </a:r>
                      <a:r>
                        <a:rPr lang="ru-RU" sz="1200" u="sng" dirty="0">
                          <a:effectLst/>
                          <a:hlinkClick r:id="rId8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8"/>
                        </a:rPr>
                        <a:t>php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00.06.05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Статья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9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9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9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9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9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9"/>
                        </a:rPr>
                        <a:t>/</a:t>
                      </a:r>
                      <a:r>
                        <a:rPr lang="en-US" sz="1200" u="sng" dirty="0">
                          <a:effectLst/>
                          <a:hlinkClick r:id="rId9"/>
                        </a:rPr>
                        <a:t>s</a:t>
                      </a:r>
                      <a:r>
                        <a:rPr lang="ru-RU" sz="1200" u="sng" dirty="0">
                          <a:effectLst/>
                          <a:hlinkClick r:id="rId9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9"/>
                        </a:rPr>
                        <a:t>php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42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00.05.31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Сценарий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0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10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0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10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0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10"/>
                        </a:rPr>
                        <a:t>/</a:t>
                      </a:r>
                      <a:r>
                        <a:rPr lang="en-US" sz="1200" u="sng" dirty="0" err="1">
                          <a:effectLst/>
                          <a:hlinkClick r:id="rId10"/>
                        </a:rPr>
                        <a:t>sz</a:t>
                      </a:r>
                      <a:r>
                        <a:rPr lang="ru-RU" sz="1200" u="sng" dirty="0">
                          <a:effectLst/>
                          <a:hlinkClick r:id="rId10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0"/>
                        </a:rPr>
                        <a:t>php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00.05.36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методики и технологии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1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11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1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11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1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11"/>
                        </a:rPr>
                        <a:t>/</a:t>
                      </a:r>
                      <a:r>
                        <a:rPr lang="en-US" sz="1200" u="sng" dirty="0" err="1">
                          <a:effectLst/>
                          <a:hlinkClick r:id="rId11"/>
                        </a:rPr>
                        <a:t>omt</a:t>
                      </a:r>
                      <a:r>
                        <a:rPr lang="ru-RU" sz="1200" u="sng" dirty="0">
                          <a:effectLst/>
                          <a:hlinkClick r:id="rId11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1"/>
                        </a:rPr>
                        <a:t>php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00.03.08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Методические рекомендации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2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12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2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12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2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12"/>
                        </a:rPr>
                        <a:t>/</a:t>
                      </a:r>
                      <a:r>
                        <a:rPr lang="en-US" sz="1200" u="sng" dirty="0" err="1">
                          <a:effectLst/>
                          <a:hlinkClick r:id="rId12"/>
                        </a:rPr>
                        <a:t>mr</a:t>
                      </a:r>
                      <a:r>
                        <a:rPr lang="ru-RU" sz="1200" u="sng" dirty="0">
                          <a:effectLst/>
                          <a:hlinkClick r:id="rId12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2"/>
                        </a:rPr>
                        <a:t>php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00.03.02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  <a:tr h="3992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Программа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3"/>
                        </a:rPr>
                        <a:t>www</a:t>
                      </a:r>
                      <a:r>
                        <a:rPr lang="ru-RU" sz="1200" u="sng" dirty="0">
                          <a:effectLst/>
                          <a:hlinkClick r:id="rId13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3"/>
                        </a:rPr>
                        <a:t>lipoastripk</a:t>
                      </a:r>
                      <a:r>
                        <a:rPr lang="ru-RU" sz="1200" u="sng" dirty="0">
                          <a:effectLst/>
                          <a:hlinkClick r:id="rId13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3"/>
                        </a:rPr>
                        <a:t>ru</a:t>
                      </a:r>
                      <a:r>
                        <a:rPr lang="ru-RU" sz="1200" u="sng" dirty="0">
                          <a:effectLst/>
                          <a:hlinkClick r:id="rId13"/>
                        </a:rPr>
                        <a:t>/</a:t>
                      </a:r>
                      <a:r>
                        <a:rPr lang="en-US" sz="1200" u="sng" dirty="0" err="1">
                          <a:effectLst/>
                          <a:hlinkClick r:id="rId13"/>
                        </a:rPr>
                        <a:t>pr</a:t>
                      </a:r>
                      <a:r>
                        <a:rPr lang="ru-RU" sz="1200" u="sng" dirty="0">
                          <a:effectLst/>
                          <a:hlinkClick r:id="rId13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13"/>
                        </a:rPr>
                        <a:t>php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00.04.45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27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-21421"/>
            <a:ext cx="9120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0825" y="1805044"/>
            <a:ext cx="8869363" cy="4667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Сообщество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участников эксперимента по апробации новых ФГОС в начальной школе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«ФГОС в начальной школе»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www.openclass.ru/node/165158</a:t>
            </a:r>
            <a:endParaRPr lang="ru-RU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 математики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Астраханской области</a:t>
            </a:r>
          </a:p>
          <a:p>
            <a:pPr marL="0" indent="0">
              <a:buNone/>
              <a:defRPr/>
            </a:pP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http://www.openclass.ru/node/158997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 русского языка и литературы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http://astrawiki.ru/index.php/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 истории и обществознания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Астраханской области «Каспийский пеликан»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tp://www.openclass.ru/node/158506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 географии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«Жемчужина Каспия»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http://www.openclass.ru/node/99260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75656" y="219065"/>
            <a:ext cx="6920880" cy="7807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етевые методические сообщества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4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5618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МИНИСТЕРСТВО ОБРАЗОВАНИЯ И НАУКИ РОССИЙСКОЙ ФЕДЕРАЦИИ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ПРИКАЗ от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24 марта 2010 г. N 209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О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ПОРЯДКЕ 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АТТЕСТАЦИИ ПЕДАГОГИЧЕСКИХ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РАБОТНИКОВ ГОСУДАРСТВЕННЫХ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И МУНИЦИПАЛЬНЫХ ОБРАЗОВАТЕЛЬНЫХ 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УЧРЕЖДЕНИЙ </a:t>
            </a:r>
            <a:b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 smtClean="0">
                <a:latin typeface="Arial Narrow" pitchFamily="34" charset="0"/>
              </a:rPr>
              <a:t>(выдержки)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7" y="1700808"/>
            <a:ext cx="9120187" cy="5040560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3. Основными задачами аттестации являются:</a:t>
            </a:r>
          </a:p>
          <a:p>
            <a:pPr indent="34290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стимулирование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целенаправленного, непрерывного повышения уровня квалификации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педагогических работников, их методологической культуры, личностного профессионального роста, использования ими современных педагогических технологий;</a:t>
            </a:r>
          </a:p>
          <a:p>
            <a:pPr indent="34290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повышение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эффективности и качества педагогического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труда;</a:t>
            </a:r>
          </a:p>
          <a:p>
            <a:pPr indent="34290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выявление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 перспектив использования потенциальных возможностей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педагогических работников;</a:t>
            </a:r>
          </a:p>
          <a:p>
            <a:pPr indent="34290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учет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 требований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ФГОС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к кадровым условиям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реализации образовательных программ при формировании кадрового состава образовательных учреждений;</a:t>
            </a:r>
          </a:p>
          <a:p>
            <a:pPr indent="34290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определение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необходимости повышения квалификации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педагогических работников;</a:t>
            </a:r>
          </a:p>
          <a:p>
            <a:pPr indent="34290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обеспечение дифференциации уровня оплаты труда педагогических работников.</a:t>
            </a:r>
          </a:p>
          <a:p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5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91714" y="1700808"/>
            <a:ext cx="8928100" cy="4884738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 биологии и экологии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АО«Дельта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http://www.openclass.ru/node/100225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 информатики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http://astrainformatika.blogspot.com/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Сообщество «Методическая поддержка дефектологов АО»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defektologia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blogspot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com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Сообщество «Сопровождение педагогов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нации инновационного педагогического опыта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www.labipo.blogspot.com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Сообщество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творческих педагогов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использующих социальные сервисы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2.0 в педагогической практике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http://sites.google.com/site/primeryrabot/home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-21421"/>
            <a:ext cx="9120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75656" y="219065"/>
            <a:ext cx="6920880" cy="7807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Сетевые методические сообщества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777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5660" y="1844824"/>
            <a:ext cx="9031288" cy="4629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 и специалистов муниципальных отделов образования, методистов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http://uchmetodcentr.blogspot.com/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классных руководителей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http://petyxoval.blogspot.com/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педагогов-психологов  «Психолого-педагогический консилиум»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http://astrapsyhology.blogspot.com/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педагогов дополнительного образования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http://n81248.blogspot.com/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endParaRPr lang="ru-RU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-21421"/>
            <a:ext cx="91201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75656" y="219065"/>
            <a:ext cx="6920880" cy="7807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Сетевые методические сообщества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4814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Narrow" pitchFamily="34" charset="0"/>
              </a:rPr>
              <a:t>Город мастеров</a:t>
            </a:r>
            <a:endParaRPr lang="ru-RU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6" b="3018"/>
          <a:stretch/>
        </p:blipFill>
        <p:spPr bwMode="auto">
          <a:xfrm>
            <a:off x="251521" y="1475763"/>
            <a:ext cx="5065657" cy="382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9" r="17802" b="2559"/>
          <a:stretch/>
        </p:blipFill>
        <p:spPr bwMode="auto">
          <a:xfrm>
            <a:off x="3995936" y="2564904"/>
            <a:ext cx="4932828" cy="45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77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Narrow" pitchFamily="34" charset="0"/>
              </a:rPr>
              <a:t>Сетевое сообщество учителей математики (куратор – Краснова Г.Г.)</a:t>
            </a:r>
            <a:endParaRPr lang="ru-RU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" b="2856"/>
          <a:stretch/>
        </p:blipFill>
        <p:spPr bwMode="auto">
          <a:xfrm>
            <a:off x="2717" y="1484784"/>
            <a:ext cx="5034698" cy="381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7" b="4823"/>
          <a:stretch/>
        </p:blipFill>
        <p:spPr bwMode="auto">
          <a:xfrm>
            <a:off x="2537441" y="2564904"/>
            <a:ext cx="6712810" cy="498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34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Narrow" pitchFamily="34" charset="0"/>
              </a:rPr>
              <a:t>Сетевое сообщество учителей географии (куратор -  Никифорова Н.А.)</a:t>
            </a:r>
            <a:endParaRPr lang="ru-RU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44" b="3853"/>
          <a:stretch/>
        </p:blipFill>
        <p:spPr bwMode="auto">
          <a:xfrm>
            <a:off x="395536" y="1268760"/>
            <a:ext cx="4560093" cy="339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9" r="16768" b="2882"/>
          <a:stretch/>
        </p:blipFill>
        <p:spPr bwMode="auto">
          <a:xfrm>
            <a:off x="3563888" y="2967002"/>
            <a:ext cx="5159896" cy="4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82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10" y="-243408"/>
            <a:ext cx="8229600" cy="16561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Сетевые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ресурсы, курируемые педагогам образовательных учреждений Астраханской области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Arial Narrow" pitchFamily="34" charset="0"/>
              </a:rPr>
              <a:t>Сообщество </a:t>
            </a:r>
            <a:r>
              <a:rPr lang="ru-RU" dirty="0">
                <a:latin typeface="Arial Narrow" pitchFamily="34" charset="0"/>
              </a:rPr>
              <a:t>учителей русского языка и литературы, курируемое </a:t>
            </a:r>
            <a:r>
              <a:rPr lang="ru-RU" dirty="0" err="1" smtClean="0">
                <a:latin typeface="Arial Narrow" pitchFamily="34" charset="0"/>
              </a:rPr>
              <a:t>Камаевой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Т.В</a:t>
            </a:r>
            <a:r>
              <a:rPr lang="ru-RU" dirty="0" smtClean="0">
                <a:latin typeface="Arial Narrow" pitchFamily="34" charset="0"/>
              </a:rPr>
              <a:t>., учителем МБОУ «</a:t>
            </a:r>
            <a:r>
              <a:rPr lang="ru-RU" dirty="0" err="1" smtClean="0">
                <a:latin typeface="Arial Narrow" pitchFamily="34" charset="0"/>
              </a:rPr>
              <a:t>Наримановская</a:t>
            </a:r>
            <a:r>
              <a:rPr lang="ru-RU" dirty="0" smtClean="0">
                <a:latin typeface="Arial Narrow" pitchFamily="34" charset="0"/>
              </a:rPr>
              <a:t> СОШ №2»  </a:t>
            </a:r>
            <a:r>
              <a:rPr lang="ru-RU" dirty="0">
                <a:latin typeface="Arial Narrow" pitchFamily="34" charset="0"/>
              </a:rPr>
              <a:t>- </a:t>
            </a:r>
            <a:r>
              <a:rPr lang="ru-RU" u="sng" dirty="0">
                <a:latin typeface="Arial Narrow" pitchFamily="34" charset="0"/>
                <a:hlinkClick r:id="rId3"/>
              </a:rPr>
              <a:t>http://astrawiki.ru/index.php/%D0%A1%D0%BE%D0%BE%D0%B1%D1%89%D0%B5%D1%81%D1%82%D0%B2%D0%BE_%D1%83%D1%87%D0%B8%D1%82%D0%B5%D0%BB%D0%B5%D0%B9_%D1%80%D1%83%D1%81%D1%81%D0%BA%D0%BE%D0%B3%D0%BE_%D1%8F%D0%B7%D1%8B%D0%BA%D0%B0_%D0%B8_%D0%BB%D0%B8%D1%82%D0%B5%D1%80%D0%B0%D1%82%D1%83%D1%80%D1%8B</a:t>
            </a:r>
            <a:r>
              <a:rPr lang="ru-RU" dirty="0">
                <a:latin typeface="Arial Narrow" pitchFamily="34" charset="0"/>
              </a:rPr>
              <a:t> 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блог Сообщества учителей технологии и изобразительного искусства Астраханской области, курируемое </a:t>
            </a:r>
            <a:r>
              <a:rPr lang="ru-RU" dirty="0" err="1">
                <a:latin typeface="Arial Narrow" pitchFamily="34" charset="0"/>
              </a:rPr>
              <a:t>Зубовской</a:t>
            </a:r>
            <a:r>
              <a:rPr lang="ru-RU" dirty="0">
                <a:latin typeface="Arial Narrow" pitchFamily="34" charset="0"/>
              </a:rPr>
              <a:t> Л.А. </a:t>
            </a:r>
            <a:r>
              <a:rPr lang="ru-RU" dirty="0" smtClean="0">
                <a:latin typeface="Arial Narrow" pitchFamily="34" charset="0"/>
              </a:rPr>
              <a:t>, учителем  </a:t>
            </a:r>
            <a:r>
              <a:rPr lang="ru-RU" dirty="0">
                <a:latin typeface="Arial Narrow" pitchFamily="34" charset="0"/>
              </a:rPr>
              <a:t>изобразительного искусства и технологии  </a:t>
            </a:r>
            <a:r>
              <a:rPr lang="ru-RU" dirty="0" smtClean="0">
                <a:latin typeface="Arial Narrow" pitchFamily="34" charset="0"/>
              </a:rPr>
              <a:t>МБОУ </a:t>
            </a:r>
            <a:r>
              <a:rPr lang="ru-RU" dirty="0">
                <a:latin typeface="Arial Narrow" pitchFamily="34" charset="0"/>
              </a:rPr>
              <a:t>"</a:t>
            </a:r>
            <a:r>
              <a:rPr lang="ru-RU" dirty="0" err="1" smtClean="0">
                <a:latin typeface="Arial Narrow" pitchFamily="34" charset="0"/>
              </a:rPr>
              <a:t>Краснобаррикадная</a:t>
            </a:r>
            <a:r>
              <a:rPr lang="ru-RU" dirty="0" smtClean="0">
                <a:latin typeface="Arial Narrow" pitchFamily="34" charset="0"/>
              </a:rPr>
              <a:t> СОШ»  </a:t>
            </a:r>
            <a:r>
              <a:rPr lang="ru-RU" dirty="0" err="1" smtClean="0">
                <a:latin typeface="Arial Narrow" pitchFamily="34" charset="0"/>
              </a:rPr>
              <a:t>Икрянинского</a:t>
            </a:r>
            <a:r>
              <a:rPr lang="ru-RU" dirty="0" smtClean="0">
                <a:latin typeface="Arial Narrow" pitchFamily="34" charset="0"/>
              </a:rPr>
              <a:t> района </a:t>
            </a:r>
            <a:r>
              <a:rPr lang="ru-RU" u="sng" dirty="0" smtClean="0">
                <a:latin typeface="Arial Narrow" pitchFamily="34" charset="0"/>
                <a:hlinkClick r:id="rId4"/>
              </a:rPr>
              <a:t>http://www.astrawiki.ru/index.php/%D0%A1%D0%BE%D0%BE%D0%B1%D1%89%D0%B5%D1%81%D1%82%D0%B2%D0%BE_%D1%83%D1%87%D0%B8%D1%82%D0%B5%D0%BB%D0%B5%D0%B9_%D1%82%D0%B5%D1%85%D0%BD%D0%BE%D0%BB%D0%BE%D0%B3%D0%B8%D0%B8_%D0%B8_%D0%B8%D0%B7%D0%BE%D0%B1%D1%80%D0%B0%D0%B7%D0%B8%D1%82%D0%B5%D0%BB%D1%8C%D0%BD%D0%BE%D0%B3%D0%BE_%D0%B8%D1%81%D0%BA%D1%83%D1%81%D1%81%D1%82%D0%B2%D0%B0</a:t>
            </a:r>
            <a:r>
              <a:rPr lang="ru-RU" dirty="0" smtClean="0">
                <a:latin typeface="Arial Narrow" pitchFamily="34" charset="0"/>
              </a:rPr>
              <a:t> </a:t>
            </a:r>
          </a:p>
          <a:p>
            <a:r>
              <a:rPr lang="ru-RU" dirty="0" smtClean="0">
                <a:latin typeface="Arial Narrow" pitchFamily="34" charset="0"/>
              </a:rPr>
              <a:t>Блог </a:t>
            </a:r>
            <a:r>
              <a:rPr lang="ru-RU" dirty="0">
                <a:latin typeface="Arial Narrow" pitchFamily="34" charset="0"/>
              </a:rPr>
              <a:t>учителя русского языка и литературы Валентины Васильевны Саблиной </a:t>
            </a:r>
            <a:r>
              <a:rPr lang="ru-RU" dirty="0" smtClean="0">
                <a:latin typeface="Arial Narrow" pitchFamily="34" charset="0"/>
              </a:rPr>
              <a:t>русского языка и литературы МБОУ </a:t>
            </a:r>
            <a:r>
              <a:rPr lang="ru-RU" dirty="0">
                <a:latin typeface="Arial Narrow" pitchFamily="34" charset="0"/>
              </a:rPr>
              <a:t>г. Астрахани "СОШ № </a:t>
            </a:r>
            <a:r>
              <a:rPr lang="ru-RU" dirty="0" smtClean="0">
                <a:latin typeface="Arial Narrow" pitchFamily="34" charset="0"/>
              </a:rPr>
              <a:t>49» УЧЕБНИК </a:t>
            </a:r>
            <a:r>
              <a:rPr lang="ru-RU" dirty="0">
                <a:latin typeface="Arial Narrow" pitchFamily="34" charset="0"/>
              </a:rPr>
              <a:t>НАШЕГО </a:t>
            </a:r>
            <a:r>
              <a:rPr lang="ru-RU" dirty="0" smtClean="0">
                <a:latin typeface="Arial Narrow" pitchFamily="34" charset="0"/>
              </a:rPr>
              <a:t>ВРЕМЕНИ  </a:t>
            </a:r>
            <a:r>
              <a:rPr lang="ru-RU" dirty="0">
                <a:latin typeface="Arial Narrow" pitchFamily="34" charset="0"/>
                <a:hlinkClick r:id="rId5"/>
              </a:rPr>
              <a:t>http://qwertyui11.blogspot.ru</a:t>
            </a:r>
            <a:r>
              <a:rPr lang="ru-RU" dirty="0" smtClean="0">
                <a:latin typeface="Arial Narrow" pitchFamily="34" charset="0"/>
                <a:hlinkClick r:id="rId5"/>
              </a:rPr>
              <a:t>/</a:t>
            </a:r>
            <a:r>
              <a:rPr lang="ru-RU" dirty="0" smtClean="0">
                <a:latin typeface="Arial Narrow" pitchFamily="34" charset="0"/>
              </a:rPr>
              <a:t>  « </a:t>
            </a:r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9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Сообщество учителей русского языка и литературы, курируемое </a:t>
            </a:r>
            <a:r>
              <a:rPr lang="ru-RU" sz="2400" dirty="0" err="1">
                <a:solidFill>
                  <a:schemeClr val="bg1"/>
                </a:solidFill>
                <a:latin typeface="Arial Narrow" pitchFamily="34" charset="0"/>
              </a:rPr>
              <a:t>Камаевой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 Т.В., учителем МБОУ «</a:t>
            </a:r>
            <a:r>
              <a:rPr lang="ru-RU" sz="2400" dirty="0" err="1">
                <a:solidFill>
                  <a:schemeClr val="bg1"/>
                </a:solidFill>
                <a:latin typeface="Arial Narrow" pitchFamily="34" charset="0"/>
              </a:rPr>
              <a:t>Наримановская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 СОШ №2»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4" b="3343"/>
          <a:stretch/>
        </p:blipFill>
        <p:spPr bwMode="auto">
          <a:xfrm>
            <a:off x="1187624" y="1434662"/>
            <a:ext cx="7043936" cy="53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88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Сообщество 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учителей технологии и изобразительного искусства Астраханской области, курируемое </a:t>
            </a:r>
            <a:r>
              <a:rPr lang="ru-RU" sz="2400" dirty="0" err="1">
                <a:solidFill>
                  <a:schemeClr val="bg1"/>
                </a:solidFill>
                <a:latin typeface="Arial Narrow" pitchFamily="34" charset="0"/>
              </a:rPr>
              <a:t>Зубовской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 Л.А. , учителем  изобразительного искусства и технологии  МБОУ </a:t>
            </a:r>
            <a:r>
              <a:rPr lang="ru-RU" sz="2400" dirty="0">
                <a:latin typeface="Arial Narrow" pitchFamily="34" charset="0"/>
              </a:rPr>
              <a:t>"</a:t>
            </a:r>
            <a:r>
              <a:rPr lang="ru-RU" sz="2400" dirty="0" err="1">
                <a:latin typeface="Arial Narrow" pitchFamily="34" charset="0"/>
              </a:rPr>
              <a:t>Краснобаррикадная</a:t>
            </a:r>
            <a:r>
              <a:rPr lang="ru-RU" sz="2400" dirty="0">
                <a:latin typeface="Arial Narrow" pitchFamily="34" charset="0"/>
              </a:rPr>
              <a:t> СОШ»  </a:t>
            </a:r>
            <a:r>
              <a:rPr lang="ru-RU" sz="2400" dirty="0" err="1">
                <a:latin typeface="Arial Narrow" pitchFamily="34" charset="0"/>
              </a:rPr>
              <a:t>Икрянинского</a:t>
            </a:r>
            <a:r>
              <a:rPr lang="ru-RU" sz="2400" dirty="0">
                <a:latin typeface="Arial Narrow" pitchFamily="34" charset="0"/>
              </a:rPr>
              <a:t> района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" b="3017"/>
          <a:stretch/>
        </p:blipFill>
        <p:spPr bwMode="auto">
          <a:xfrm>
            <a:off x="147241" y="1484785"/>
            <a:ext cx="5072832" cy="383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" b="2371"/>
          <a:stretch/>
        </p:blipFill>
        <p:spPr bwMode="auto">
          <a:xfrm>
            <a:off x="3307424" y="2852936"/>
            <a:ext cx="6110184" cy="42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97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71384" cy="122413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Блог учителя русского языка и литературы Валентины Васильевны Саблиной русского языка и литературы МБОУ г. Астрахани "СОШ № 49»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0" t="3070" r="3665" b="3018"/>
          <a:stretch/>
        </p:blipFill>
        <p:spPr bwMode="auto">
          <a:xfrm>
            <a:off x="395536" y="1586379"/>
            <a:ext cx="4608512" cy="373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20" t="2909" r="13749" b="2694"/>
          <a:stretch/>
        </p:blipFill>
        <p:spPr bwMode="auto">
          <a:xfrm>
            <a:off x="3923928" y="2742480"/>
            <a:ext cx="5007496" cy="518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12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91264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Предлагаем: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Расширить перечень критериев </a:t>
            </a:r>
            <a:r>
              <a:rPr lang="ru-RU" dirty="0">
                <a:solidFill>
                  <a:srgbClr val="002060"/>
                </a:solidFill>
              </a:rPr>
              <a:t>оценки портфолио  для аттестации на 1 и высшую категории по </a:t>
            </a:r>
            <a:r>
              <a:rPr lang="ru-RU" dirty="0" smtClean="0">
                <a:solidFill>
                  <a:srgbClr val="002060"/>
                </a:solidFill>
              </a:rPr>
              <a:t>показателям: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8. «</a:t>
            </a:r>
            <a:r>
              <a:rPr lang="ru-RU" dirty="0" smtClean="0">
                <a:solidFill>
                  <a:srgbClr val="C00000"/>
                </a:solidFill>
              </a:rPr>
              <a:t>Распространение педагогического опыта</a:t>
            </a:r>
            <a:r>
              <a:rPr lang="ru-RU" dirty="0" smtClean="0">
                <a:solidFill>
                  <a:srgbClr val="002060"/>
                </a:solidFill>
              </a:rPr>
              <a:t>…»</a:t>
            </a:r>
          </a:p>
          <a:p>
            <a:pPr algn="r"/>
            <a:r>
              <a:rPr lang="ru-RU" sz="2800" i="1" dirty="0" smtClean="0">
                <a:solidFill>
                  <a:srgbClr val="002060"/>
                </a:solidFill>
              </a:rPr>
              <a:t>Начислять баллы за распространение инновационного опыта с учетом сложности отдельных форм распространения опыта</a:t>
            </a:r>
          </a:p>
          <a:p>
            <a:pPr marL="0" indent="0" algn="just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7. </a:t>
            </a:r>
            <a:r>
              <a:rPr lang="ru-RU" dirty="0" smtClean="0">
                <a:solidFill>
                  <a:srgbClr val="C00000"/>
                </a:solidFill>
              </a:rPr>
              <a:t>Изменение квалификации </a:t>
            </a:r>
            <a:r>
              <a:rPr lang="ru-RU" dirty="0" smtClean="0">
                <a:solidFill>
                  <a:srgbClr val="002060"/>
                </a:solidFill>
              </a:rPr>
              <a:t>педагогического работника  (тренинги, </a:t>
            </a:r>
            <a:r>
              <a:rPr lang="ru-RU" dirty="0" err="1" smtClean="0">
                <a:solidFill>
                  <a:srgbClr val="002060"/>
                </a:solidFill>
              </a:rPr>
              <a:t>мастре</a:t>
            </a:r>
            <a:r>
              <a:rPr lang="ru-RU" dirty="0" smtClean="0">
                <a:solidFill>
                  <a:srgbClr val="002060"/>
                </a:solidFill>
              </a:rPr>
              <a:t>-классы, </a:t>
            </a:r>
            <a:r>
              <a:rPr lang="ru-RU" dirty="0" err="1" smtClean="0">
                <a:solidFill>
                  <a:srgbClr val="002060"/>
                </a:solidFill>
              </a:rPr>
              <a:t>вебинары</a:t>
            </a:r>
            <a:r>
              <a:rPr lang="ru-RU" dirty="0" smtClean="0">
                <a:solidFill>
                  <a:srgbClr val="002060"/>
                </a:solidFill>
              </a:rPr>
              <a:t>…..)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7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5618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МИНИСТЕРСТВО ОБРАЗОВАНИЯ И НАУКИ РОССИЙСКОЙ ФЕДЕРАЦИИ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ПРИКАЗ от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24 марта 2010 г. N 209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О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ПОРЯДКЕ 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АТТЕСТАЦИИ ПЕДАГОГИЧЕСКИХ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РАБОТНИКОВ ГОСУДАРСТВЕННЫХ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И МУНИЦИПАЛЬНЫХ ОБРАЗОВАТЕЛЬНЫХ 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УЧРЕЖДЕНИЙ </a:t>
            </a:r>
            <a:b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 smtClean="0">
                <a:latin typeface="Arial Narrow" pitchFamily="34" charset="0"/>
              </a:rPr>
              <a:t>(выдержки)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579296" cy="4752528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endParaRPr lang="ru-RU" sz="1800" b="1" dirty="0" smtClean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4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. Основными </a:t>
            </a: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принципами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аттестации являются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коллегиальность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гласность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открытость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недопустимость дискриминации.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endParaRPr lang="ru-RU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3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7188"/>
            <a:ext cx="10693400" cy="75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744" y="3140968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 </a:t>
            </a:r>
          </a:p>
          <a:p>
            <a:pPr algn="ctr"/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9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5618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МИНИСТЕРСТВО ОБРАЗОВАНИЯ И НАУКИ РОССИЙСКОЙ ФЕДЕРАЦИИ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ПРИКАЗ от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24 марта 2010 г. N 209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О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ПОРЯДКЕ 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АТТЕСТАЦИИ ПЕДАГОГИЧЕСКИХ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РАБОТНИКОВ ГОСУДАРСТВЕННЫХ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И МУНИЦИПАЛЬНЫХ ОБРАЗОВАТЕЛЬНЫХ 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УЧРЕЖДЕНИЙ </a:t>
            </a:r>
            <a:b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 smtClean="0">
                <a:latin typeface="Arial Narrow" pitchFamily="34" charset="0"/>
              </a:rPr>
              <a:t>(выдержки)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5040560"/>
          </a:xfrm>
        </p:spPr>
        <p:txBody>
          <a:bodyPr>
            <a:normAutofit fontScale="62500" lnSpcReduction="20000"/>
          </a:bodyPr>
          <a:lstStyle/>
          <a:p>
            <a:pPr marL="0" indent="269875" algn="just"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30. </a:t>
            </a:r>
            <a:r>
              <a:rPr lang="ru-RU" sz="4000" b="1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Первая</a:t>
            </a: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квалификационная категория может быть установлена педагогическим работникам, которые</a:t>
            </a: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:</a:t>
            </a:r>
          </a:p>
          <a:p>
            <a:pPr marL="0" indent="269875" algn="just">
              <a:spcAft>
                <a:spcPts val="0"/>
              </a:spcAft>
              <a:buNone/>
            </a:pPr>
            <a:endParaRPr lang="ru-RU" sz="4000" b="1" dirty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algn="just"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владеют </a:t>
            </a:r>
            <a:r>
              <a:rPr lang="ru-RU" sz="4000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современными образовательными технологиями и методиками</a:t>
            </a:r>
            <a:r>
              <a:rPr lang="ru-RU" sz="4000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и эффективно применяют их в практической профессиональной деятельности</a:t>
            </a:r>
            <a:r>
              <a:rPr lang="ru-RU" sz="4000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;</a:t>
            </a:r>
          </a:p>
          <a:p>
            <a:pPr algn="just">
              <a:buFontTx/>
              <a:buChar char="-"/>
            </a:pPr>
            <a:endParaRPr lang="ru-RU" sz="4000" dirty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algn="just">
              <a:buFontTx/>
              <a:buChar char="-"/>
            </a:pPr>
            <a:r>
              <a:rPr lang="ru-RU" sz="4000" u="sng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вносят </a:t>
            </a:r>
            <a:r>
              <a:rPr lang="ru-RU" sz="4000" u="sng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личный вклад в повышение качества образования</a:t>
            </a:r>
            <a:r>
              <a:rPr lang="ru-RU" sz="4000" u="sng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на основе совершенствования методов обучения и воспитания</a:t>
            </a:r>
            <a:r>
              <a:rPr lang="ru-RU" sz="4000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;</a:t>
            </a:r>
          </a:p>
          <a:p>
            <a:pPr algn="just">
              <a:buFontTx/>
              <a:buChar char="-"/>
            </a:pPr>
            <a:endParaRPr lang="ru-RU" sz="4000" dirty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marL="0" indent="269875" algn="just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- имеют </a:t>
            </a:r>
            <a:r>
              <a:rPr lang="ru-RU" sz="4000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стабильные результаты </a:t>
            </a:r>
            <a:r>
              <a:rPr lang="ru-RU" sz="4000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освоения обучающимися, воспитанниками образовательных программ и показатели динамики их достижений выше средних в субъекте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92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5618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МИНИСТЕРСТВО ОБРАЗОВАНИЯ И НАУКИ РОССИЙСКОЙ ФЕДЕРАЦИИ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ПРИКАЗ от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24 марта 2010 г. N 209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О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ПОРЯДКЕ 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АТТЕСТАЦИИ ПЕДАГОГИЧЕСКИХ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РАБОТНИКОВ ГОСУДАРСТВЕННЫХ</a:t>
            </a:r>
            <a:b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И МУНИЦИПАЛЬНЫХ ОБРАЗОВАТЕЛЬНЫХ 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УЧРЕЖДЕНИЙ </a:t>
            </a:r>
            <a:b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800" b="1" dirty="0" smtClean="0">
                <a:latin typeface="Arial Narrow" pitchFamily="34" charset="0"/>
              </a:rPr>
              <a:t>(выдержки)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7" y="1700808"/>
            <a:ext cx="8889763" cy="5040560"/>
          </a:xfrm>
        </p:spPr>
        <p:txBody>
          <a:bodyPr>
            <a:normAutofit fontScale="40000" lnSpcReduction="20000"/>
          </a:bodyPr>
          <a:lstStyle/>
          <a:p>
            <a:pPr marL="0" indent="269875" algn="just">
              <a:buNone/>
            </a:pPr>
            <a:r>
              <a:rPr lang="ru-RU" sz="5500" b="1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31. </a:t>
            </a:r>
            <a:r>
              <a:rPr lang="ru-RU" sz="5500" b="1" dirty="0" smtClean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Высшая</a:t>
            </a:r>
            <a:r>
              <a:rPr lang="ru-RU" sz="5500" b="1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квалификационная категория может быть установлена педагогическим работникам, которые:</a:t>
            </a:r>
          </a:p>
          <a:p>
            <a:pPr marL="0" indent="269875" algn="just">
              <a:buNone/>
            </a:pPr>
            <a:r>
              <a:rPr lang="ru-RU" sz="5500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имеют установленную </a:t>
            </a:r>
            <a:r>
              <a:rPr lang="ru-RU" sz="5500" dirty="0" smtClean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первую</a:t>
            </a:r>
            <a:r>
              <a:rPr lang="ru-RU" sz="5500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квалификационную категорию;</a:t>
            </a:r>
          </a:p>
          <a:p>
            <a:pPr marL="0" indent="269875" algn="just">
              <a:buNone/>
            </a:pPr>
            <a:endParaRPr lang="ru-RU" sz="5500" dirty="0" smtClean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marL="0" indent="269875" algn="just">
              <a:buNone/>
            </a:pPr>
            <a:r>
              <a:rPr lang="ru-RU" sz="5500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владеют </a:t>
            </a:r>
            <a:r>
              <a:rPr lang="ru-RU" sz="5500" dirty="0" smtClean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современными образовательными технологиями и методиками</a:t>
            </a:r>
            <a:r>
              <a:rPr lang="ru-RU" sz="5500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и эффективно применяют их в практической профессиональной деятельности;</a:t>
            </a:r>
          </a:p>
          <a:p>
            <a:pPr marL="0" indent="269875" algn="just">
              <a:buNone/>
            </a:pPr>
            <a:endParaRPr lang="ru-RU" sz="5500" dirty="0" smtClean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marL="0" indent="269875" algn="just">
              <a:buNone/>
            </a:pPr>
            <a:r>
              <a:rPr lang="ru-RU" sz="5500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имеют </a:t>
            </a:r>
            <a:r>
              <a:rPr lang="ru-RU" sz="5500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стабильные результаты</a:t>
            </a:r>
            <a:r>
              <a:rPr lang="ru-RU" sz="5500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освоения обучающимися, воспитанниками образовательных программ и показатели динамики их достижений выше средних в субъекте </a:t>
            </a:r>
            <a:r>
              <a:rPr lang="ru-RU" sz="5500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РФ..;</a:t>
            </a:r>
          </a:p>
          <a:p>
            <a:pPr marL="0" indent="269875" algn="just">
              <a:buNone/>
            </a:pPr>
            <a:endParaRPr lang="ru-RU" sz="5500" dirty="0" smtClean="0">
              <a:solidFill>
                <a:srgbClr val="002060"/>
              </a:solidFill>
              <a:latin typeface="Arial Narrow" pitchFamily="34" charset="0"/>
              <a:ea typeface="Times New Roman"/>
            </a:endParaRPr>
          </a:p>
          <a:p>
            <a:pPr marL="0" indent="269875" algn="just">
              <a:buNone/>
            </a:pPr>
            <a:r>
              <a:rPr lang="ru-RU" sz="5500" u="sng" dirty="0" smtClean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вносят </a:t>
            </a:r>
            <a:r>
              <a:rPr lang="ru-RU" sz="5500" u="sng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личный вклад в повышение качества образования</a:t>
            </a:r>
            <a:r>
              <a:rPr lang="ru-RU" sz="5500" u="sng" dirty="0">
                <a:solidFill>
                  <a:srgbClr val="002060"/>
                </a:solidFill>
                <a:latin typeface="Arial Narrow" pitchFamily="34" charset="0"/>
                <a:ea typeface="Times New Roman"/>
              </a:rPr>
              <a:t> на основе совершенствования методов обучения и воспитания, инновационной деятельности, в освоение новых образовательных технологий и </a:t>
            </a:r>
            <a:r>
              <a:rPr lang="ru-RU" sz="6000" b="1" u="sng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активно распространяют собственный опыт в области повышения качества образования и воспитания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09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56184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>
                <a:solidFill>
                  <a:schemeClr val="bg1"/>
                </a:solidFill>
              </a:rPr>
              <a:t>Педагогический опыт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—педагогическая </a:t>
            </a:r>
            <a:r>
              <a:rPr lang="ru-RU" dirty="0">
                <a:solidFill>
                  <a:srgbClr val="002060"/>
                </a:solidFill>
              </a:rPr>
              <a:t>работа  с </a:t>
            </a:r>
            <a:r>
              <a:rPr lang="ru-RU" dirty="0">
                <a:solidFill>
                  <a:srgbClr val="C00000"/>
                </a:solidFill>
              </a:rPr>
              <a:t>рациональным расходом времени</a:t>
            </a:r>
            <a:r>
              <a:rPr lang="ru-RU" dirty="0">
                <a:solidFill>
                  <a:srgbClr val="002060"/>
                </a:solidFill>
              </a:rPr>
              <a:t> с применением оригинальных методик, дающая </a:t>
            </a:r>
            <a:r>
              <a:rPr lang="ru-RU" dirty="0">
                <a:solidFill>
                  <a:srgbClr val="C00000"/>
                </a:solidFill>
              </a:rPr>
              <a:t>наилучший педагогический результат</a:t>
            </a:r>
            <a:r>
              <a:rPr lang="ru-RU" dirty="0">
                <a:solidFill>
                  <a:srgbClr val="002060"/>
                </a:solidFill>
              </a:rPr>
              <a:t> в учебно-воспитательной </a:t>
            </a:r>
            <a:r>
              <a:rPr lang="ru-RU" dirty="0" smtClean="0">
                <a:solidFill>
                  <a:srgbClr val="002060"/>
                </a:solidFill>
              </a:rPr>
              <a:t>работе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91264" cy="1296144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>
                <a:solidFill>
                  <a:schemeClr val="bg1"/>
                </a:solidFill>
              </a:rPr>
              <a:t>Распространение (диссеминация) педагогического опыта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>
                <a:solidFill>
                  <a:srgbClr val="002060"/>
                </a:solidFill>
              </a:rPr>
              <a:t>это процесс, направленный на то, чтобы </a:t>
            </a:r>
            <a:r>
              <a:rPr lang="ru-RU" dirty="0">
                <a:solidFill>
                  <a:srgbClr val="C00000"/>
                </a:solidFill>
              </a:rPr>
              <a:t>донести идеи, методы осуществления, продукты и результаты опыта инновационной деятельности до аудитории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marL="0" lvl="0" indent="0" algn="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Е.М</a:t>
            </a:r>
            <a:r>
              <a:rPr lang="ru-RU" sz="2200" dirty="0">
                <a:solidFill>
                  <a:srgbClr val="002060"/>
                </a:solidFill>
              </a:rPr>
              <a:t>. Пахомова. «Проблемы выявления, </a:t>
            </a:r>
            <a:r>
              <a:rPr lang="ru-RU" sz="2200" dirty="0" smtClean="0">
                <a:solidFill>
                  <a:srgbClr val="002060"/>
                </a:solidFill>
              </a:rPr>
              <a:t>изучения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0" lvl="0" indent="0" algn="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обобщения </a:t>
            </a:r>
            <a:r>
              <a:rPr lang="ru-RU" sz="2200" dirty="0">
                <a:solidFill>
                  <a:srgbClr val="002060"/>
                </a:solidFill>
              </a:rPr>
              <a:t>и распространения педагогического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0" lvl="0" indent="0" algn="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опыта </a:t>
            </a:r>
            <a:r>
              <a:rPr lang="ru-RU" sz="2200" dirty="0">
                <a:solidFill>
                  <a:srgbClr val="002060"/>
                </a:solidFill>
              </a:rPr>
              <a:t>в работе учреждений методической службы</a:t>
            </a:r>
            <a:r>
              <a:rPr lang="ru-RU" sz="2200" dirty="0" smtClean="0">
                <a:solidFill>
                  <a:srgbClr val="002060"/>
                </a:solidFill>
              </a:rPr>
              <a:t>» /</a:t>
            </a:r>
          </a:p>
          <a:p>
            <a:pPr marL="0" lvl="0" indent="0" algn="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/ </a:t>
            </a:r>
            <a:r>
              <a:rPr lang="ru-RU" sz="2200" dirty="0">
                <a:solidFill>
                  <a:srgbClr val="002060"/>
                </a:solidFill>
              </a:rPr>
              <a:t>Методист, № 2, 2005 г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78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424936" cy="1196752"/>
          </a:xfrm>
        </p:spPr>
        <p:txBody>
          <a:bodyPr>
            <a:noAutofit/>
          </a:bodyPr>
          <a:lstStyle/>
          <a:p>
            <a:pPr>
              <a:tabLst>
                <a:tab pos="3773488" algn="l"/>
              </a:tabLst>
            </a:pPr>
            <a:r>
              <a:rPr lang="ru-RU" sz="2800" b="1" dirty="0" smtClean="0">
                <a:solidFill>
                  <a:schemeClr val="bg1"/>
                </a:solidFill>
              </a:rPr>
              <a:t>Формы  </a:t>
            </a:r>
            <a:r>
              <a:rPr lang="ru-RU" sz="2800" b="1" dirty="0">
                <a:solidFill>
                  <a:schemeClr val="bg1"/>
                </a:solidFill>
              </a:rPr>
              <a:t>распространения педагогического </a:t>
            </a:r>
            <a:r>
              <a:rPr lang="ru-RU" sz="2800" b="1" dirty="0" smtClean="0">
                <a:solidFill>
                  <a:schemeClr val="bg1"/>
                </a:solidFill>
              </a:rPr>
              <a:t>опыта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7" y="1700808"/>
            <a:ext cx="8684083" cy="52565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Публикации о педагогическом опыте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Открытые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мероприятия (уроки, занятия, классные часы и др.)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Представление педагогического опыта  на семинарах, педагогических десантах, </a:t>
            </a:r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вебинарах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, мастер-классах, круглых столах, научно-практических конференциях , педагогических чтениях и др.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Стажировки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у лидеров образования (стажировки «на рабочем месте»)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Размещение материалов в Банке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инновационного управленческого и педагогического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опыта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Размещение материалов  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 сетевых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методических сообществах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Создание и ведение персонального методического блога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Педагогические фестивали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Педагогическая выставка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Педагогические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чтения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Творческий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отчет</a:t>
            </a:r>
            <a:endParaRPr lang="ru-RU" dirty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……</a:t>
            </a:r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7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" y="0"/>
            <a:ext cx="912018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43392" cy="16561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Поддерживается ли  на региональном уровне распространение инновационного педагогического опыта? </a:t>
            </a: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портфолио педагогических работников в пункте </a:t>
            </a:r>
            <a:r>
              <a:rPr lang="ru-RU" dirty="0" smtClean="0">
                <a:solidFill>
                  <a:srgbClr val="002060"/>
                </a:solidFill>
              </a:rPr>
              <a:t>8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>
                <a:solidFill>
                  <a:srgbClr val="C00000"/>
                </a:solidFill>
              </a:rPr>
              <a:t>Распространение педагогического опыта учителя в </a:t>
            </a:r>
            <a:r>
              <a:rPr lang="ru-RU" dirty="0" err="1">
                <a:solidFill>
                  <a:srgbClr val="C00000"/>
                </a:solidFill>
              </a:rPr>
              <a:t>межаттестационный</a:t>
            </a:r>
            <a:r>
              <a:rPr lang="ru-RU" dirty="0">
                <a:solidFill>
                  <a:srgbClr val="C00000"/>
                </a:solidFill>
              </a:rPr>
              <a:t> период» </a:t>
            </a:r>
            <a:r>
              <a:rPr lang="ru-RU" dirty="0">
                <a:solidFill>
                  <a:srgbClr val="002060"/>
                </a:solidFill>
              </a:rPr>
              <a:t>содержится </a:t>
            </a:r>
            <a:r>
              <a:rPr lang="ru-RU" b="1" dirty="0">
                <a:solidFill>
                  <a:srgbClr val="002060"/>
                </a:solidFill>
              </a:rPr>
              <a:t>единственная</a:t>
            </a:r>
            <a:r>
              <a:rPr lang="ru-RU" dirty="0">
                <a:solidFill>
                  <a:srgbClr val="002060"/>
                </a:solidFill>
              </a:rPr>
              <a:t> форма распространения педагогического опыта –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«Наличие </a:t>
            </a:r>
            <a:r>
              <a:rPr lang="ru-RU" b="1" dirty="0" smtClean="0">
                <a:solidFill>
                  <a:srgbClr val="C00000"/>
                </a:solidFill>
              </a:rPr>
              <a:t>публикаций </a:t>
            </a:r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предметных и методических журналах (газетах) федерального и регионального уровней» 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7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1074</Words>
  <Application>Microsoft Office PowerPoint</Application>
  <PresentationFormat>Экран (4:3)</PresentationFormat>
  <Paragraphs>202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 распространении инновационного  педагогического опыта работы </vt:lpstr>
      <vt:lpstr>МИНИСТЕРСТВО ОБРАЗОВАНИЯ И НАУКИ РОССИЙСКОЙ ФЕДЕРАЦИИ  ПРИКАЗ от 24 марта 2010 г. N 209  О ПОРЯДКЕ АТТЕСТАЦИИ ПЕДАГОГИЧЕСКИХ РАБОТНИКОВ ГОСУДАРСТВЕННЫХ И МУНИЦИПАЛЬНЫХ ОБРАЗОВАТЕЛЬНЫХ УЧРЕЖДЕНИЙ  (выдержки)  </vt:lpstr>
      <vt:lpstr>МИНИСТЕРСТВО ОБРАЗОВАНИЯ И НАУКИ РОССИЙСКОЙ ФЕДЕРАЦИИ  ПРИКАЗ от 24 марта 2010 г. N 209  О ПОРЯДКЕ АТТЕСТАЦИИ ПЕДАГОГИЧЕСКИХ РАБОТНИКОВ ГОСУДАРСТВЕННЫХ И МУНИЦИПАЛЬНЫХ ОБРАЗОВАТЕЛЬНЫХ УЧРЕЖДЕНИЙ  (выдержки)  </vt:lpstr>
      <vt:lpstr>МИНИСТЕРСТВО ОБРАЗОВАНИЯ И НАУКИ РОССИЙСКОЙ ФЕДЕРАЦИИ  ПРИКАЗ от 24 марта 2010 г. N 209  О ПОРЯДКЕ АТТЕСТАЦИИ ПЕДАГОГИЧЕСКИХ РАБОТНИКОВ ГОСУДАРСТВЕННЫХ И МУНИЦИПАЛЬНЫХ ОБРАЗОВАТЕЛЬНЫХ УЧРЕЖДЕНИЙ  (выдержки)  </vt:lpstr>
      <vt:lpstr>МИНИСТЕРСТВО ОБРАЗОВАНИЯ И НАУКИ РОССИЙСКОЙ ФЕДЕРАЦИИ  ПРИКАЗ от 24 марта 2010 г. N 209  О ПОРЯДКЕ АТТЕСТАЦИИ ПЕДАГОГИЧЕСКИХ РАБОТНИКОВ ГОСУДАРСТВЕННЫХ И МУНИЦИПАЛЬНЫХ ОБРАЗОВАТЕЛЬНЫХ УЧРЕЖДЕНИЙ  (выдержки)  </vt:lpstr>
      <vt:lpstr>Педагогический опыт </vt:lpstr>
      <vt:lpstr>Распространение (диссеминация) педагогического опыта </vt:lpstr>
      <vt:lpstr>Формы  распространения педагогического опыта</vt:lpstr>
      <vt:lpstr>Поддерживается ли  на региональном уровне распространение инновационного педагогического опыта?  </vt:lpstr>
      <vt:lpstr>Публикации методических статей</vt:lpstr>
      <vt:lpstr>Открытые мероприятия  на базе образовательных учреждений</vt:lpstr>
      <vt:lpstr>Представление педагогического опыта</vt:lpstr>
      <vt:lpstr>   </vt:lpstr>
      <vt:lpstr>Слайд 14</vt:lpstr>
      <vt:lpstr>Банк инновационного педагогического и управленческого опыта </vt:lpstr>
      <vt:lpstr>Банк инновационного педагогического и управленческого опыта</vt:lpstr>
      <vt:lpstr>Банк инновационного педагогического и управленческого опыта</vt:lpstr>
      <vt:lpstr>Статистика посещений пользователями Банка инновационного педагогического и управленческого опыта (ИПУО)  Отчет составлен на основе статистики Google Analytics.  Статистика посещений страниц Банка за день (24 часа)</vt:lpstr>
      <vt:lpstr>Слайд 19</vt:lpstr>
      <vt:lpstr>Слайд 20</vt:lpstr>
      <vt:lpstr>Слайд 21</vt:lpstr>
      <vt:lpstr>Город мастеров</vt:lpstr>
      <vt:lpstr>Сетевое сообщество учителей математики (куратор – Краснова Г.Г.)</vt:lpstr>
      <vt:lpstr>Сетевое сообщество учителей географии (куратор -  Никифорова Н.А.)</vt:lpstr>
      <vt:lpstr>Сетевые ресурсы, курируемые педагогам образовательных учреждений Астраханской области</vt:lpstr>
      <vt:lpstr>Сообщество учителей русского языка и литературы, курируемое Камаевой Т.В., учителем МБОУ «Наримановская СОШ №2»</vt:lpstr>
      <vt:lpstr>Сообщество учителей технологии и изобразительного искусства Астраханской области, курируемое Зубовской Л.А. , учителем  изобразительного искусства и технологии  МБОУ "Краснобаррикадная СОШ»  Икрянинского района</vt:lpstr>
      <vt:lpstr>Блог учителя русского языка и литературы Валентины Васильевны Саблиной русского языка и литературы МБОУ г. Астрахани "СОШ № 49»</vt:lpstr>
      <vt:lpstr>Предлагаем: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распространении инновационного управленческого и педагогического опыта работы </dc:title>
  <cp:lastModifiedBy>user</cp:lastModifiedBy>
  <cp:revision>47</cp:revision>
  <cp:lastPrinted>2014-03-13T08:52:35Z</cp:lastPrinted>
  <dcterms:modified xsi:type="dcterms:W3CDTF">2014-03-13T11:11:38Z</dcterms:modified>
</cp:coreProperties>
</file>