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78" r:id="rId4"/>
    <p:sldId id="266" r:id="rId5"/>
    <p:sldId id="279" r:id="rId6"/>
    <p:sldId id="267" r:id="rId7"/>
    <p:sldId id="277" r:id="rId8"/>
    <p:sldId id="280" r:id="rId9"/>
    <p:sldId id="268" r:id="rId10"/>
    <p:sldId id="282" r:id="rId11"/>
    <p:sldId id="293" r:id="rId12"/>
    <p:sldId id="294" r:id="rId13"/>
    <p:sldId id="297" r:id="rId14"/>
    <p:sldId id="298" r:id="rId15"/>
    <p:sldId id="302" r:id="rId16"/>
    <p:sldId id="303" r:id="rId17"/>
    <p:sldId id="304" r:id="rId18"/>
    <p:sldId id="270" r:id="rId19"/>
    <p:sldId id="299" r:id="rId20"/>
    <p:sldId id="300" r:id="rId21"/>
    <p:sldId id="301" r:id="rId22"/>
    <p:sldId id="286" r:id="rId23"/>
    <p:sldId id="287" r:id="rId24"/>
    <p:sldId id="288" r:id="rId25"/>
    <p:sldId id="292" r:id="rId26"/>
    <p:sldId id="289" r:id="rId27"/>
    <p:sldId id="290" r:id="rId28"/>
    <p:sldId id="291" r:id="rId29"/>
    <p:sldId id="273" r:id="rId30"/>
    <p:sldId id="276" r:id="rId31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5" d="100"/>
          <a:sy n="65" d="100"/>
        </p:scale>
        <p:origin x="-90" y="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5.7076893166132014E-2"/>
          <c:y val="1.7287591175748924E-2"/>
          <c:w val="0.5888374890638669"/>
          <c:h val="0.87654636300774003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модульно-накопительная</c:v>
                </c:pt>
              </c:strCache>
            </c:strRef>
          </c:tx>
          <c:dLbls>
            <c:dLbl>
              <c:idx val="0"/>
              <c:layout>
                <c:manualLayout>
                  <c:x val="4.6296296296296301E-2"/>
                  <c:y val="2.5495750708215196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>
                        <a:solidFill>
                          <a:schemeClr val="tx1"/>
                        </a:solidFill>
                      </a:rPr>
                      <a:t>10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4.6296296296296301E-2"/>
                  <c:y val="1.9830028328611905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>
                        <a:solidFill>
                          <a:schemeClr val="tx1"/>
                        </a:solidFill>
                      </a:rPr>
                      <a:t>11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5.401234567901235E-2"/>
                  <c:y val="8.4985835694052058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>
                        <a:solidFill>
                          <a:schemeClr val="tx1"/>
                        </a:solidFill>
                      </a:rPr>
                      <a:t>10</a:t>
                    </a:r>
                  </a:p>
                </c:rich>
              </c:tx>
              <c:showVal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2011 год</c:v>
                </c:pt>
                <c:pt idx="1">
                  <c:v>2012 год</c:v>
                </c:pt>
                <c:pt idx="2">
                  <c:v>2013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11</c:v>
                </c:pt>
                <c:pt idx="2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Стажировки по теории и реализации ФГОС ООО</c:v>
                </c:pt>
              </c:strCache>
            </c:strRef>
          </c:tx>
          <c:dLbls>
            <c:dLbl>
              <c:idx val="1"/>
              <c:layout>
                <c:manualLayout>
                  <c:x val="9.2592592592592622E-3"/>
                  <c:y val="-0.24079320113314445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>
                        <a:solidFill>
                          <a:schemeClr val="tx1"/>
                        </a:solidFill>
                      </a:rPr>
                      <a:t>150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-3.08641975308642E-3"/>
                  <c:y val="-0.38526912181303119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>
                        <a:solidFill>
                          <a:schemeClr val="tx1"/>
                        </a:solidFill>
                      </a:rPr>
                      <a:t>300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2011 год</c:v>
                </c:pt>
                <c:pt idx="1">
                  <c:v>2012 год</c:v>
                </c:pt>
                <c:pt idx="2">
                  <c:v>2013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1">
                  <c:v>150</c:v>
                </c:pt>
                <c:pt idx="2">
                  <c:v>300</c:v>
                </c:pt>
              </c:numCache>
            </c:numRef>
          </c:val>
        </c:ser>
        <c:dLbls/>
        <c:gapWidth val="266"/>
        <c:gapDepth val="256"/>
        <c:shape val="cylinder"/>
        <c:axId val="129417984"/>
        <c:axId val="130647936"/>
        <c:axId val="0"/>
      </c:bar3DChart>
      <c:catAx>
        <c:axId val="12941798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 i="0" baseline="0"/>
            </a:pPr>
            <a:endParaRPr lang="ru-RU"/>
          </a:p>
        </c:txPr>
        <c:crossAx val="130647936"/>
        <c:crosses val="autoZero"/>
        <c:auto val="1"/>
        <c:lblAlgn val="ctr"/>
        <c:lblOffset val="100"/>
      </c:catAx>
      <c:valAx>
        <c:axId val="13064793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29417984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 sz="1800" b="1" i="0" baseline="0"/>
            </a:pPr>
            <a:endParaRPr lang="ru-RU"/>
          </a:p>
        </c:txPr>
      </c:legendEntry>
      <c:legendEntry>
        <c:idx val="0"/>
        <c:txPr>
          <a:bodyPr/>
          <a:lstStyle/>
          <a:p>
            <a:pPr>
              <a:defRPr sz="1800" b="1" i="0" baseline="0"/>
            </a:pPr>
            <a:endParaRPr lang="ru-RU"/>
          </a:p>
        </c:txPr>
      </c:legendEntry>
      <c:layout>
        <c:manualLayout>
          <c:xMode val="edge"/>
          <c:yMode val="edge"/>
          <c:x val="0.66512418586565558"/>
          <c:y val="0.36355289866387103"/>
          <c:w val="0.33487581413434442"/>
          <c:h val="0.28051214561352633"/>
        </c:manualLayout>
      </c:layout>
      <c:txPr>
        <a:bodyPr/>
        <a:lstStyle/>
        <a:p>
          <a:pPr>
            <a:defRPr sz="1800" baseline="0"/>
          </a:pPr>
          <a:endParaRPr lang="ru-RU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.20974664625255179"/>
          <c:y val="1.9859861868070948E-2"/>
          <c:w val="0.64313587537668915"/>
          <c:h val="0.78038795279590212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</c:v>
                </c:pt>
              </c:strCache>
            </c:strRef>
          </c:tx>
          <c:dLbls>
            <c:dLbl>
              <c:idx val="0"/>
              <c:layout>
                <c:manualLayout>
                  <c:x val="-3.08641975308642E-3"/>
                  <c:y val="-4.7702555235206313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3.3672391930733854E-2"/>
                </c:manualLayout>
              </c:layout>
              <c:showVal val="1"/>
            </c:dLbl>
            <c:dLbl>
              <c:idx val="2"/>
              <c:layout>
                <c:manualLayout>
                  <c:x val="1.2345679012345682E-2"/>
                  <c:y val="-6.4538751200573272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 i="0" baseline="0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2011 год</c:v>
                </c:pt>
                <c:pt idx="1">
                  <c:v>2012 год</c:v>
                </c:pt>
                <c:pt idx="2">
                  <c:v>2013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18</c:v>
                </c:pt>
                <c:pt idx="2">
                  <c:v>48</c:v>
                </c:pt>
              </c:numCache>
            </c:numRef>
          </c:val>
        </c:ser>
        <c:dLbls/>
        <c:shape val="cylinder"/>
        <c:axId val="78118912"/>
        <c:axId val="78120448"/>
        <c:axId val="46272512"/>
      </c:bar3DChart>
      <c:catAx>
        <c:axId val="78118912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/>
            </a:pPr>
            <a:endParaRPr lang="ru-RU"/>
          </a:p>
        </c:txPr>
        <c:crossAx val="78120448"/>
        <c:crosses val="autoZero"/>
        <c:auto val="1"/>
        <c:lblAlgn val="ctr"/>
        <c:lblOffset val="100"/>
      </c:catAx>
      <c:valAx>
        <c:axId val="78120448"/>
        <c:scaling>
          <c:orientation val="minMax"/>
        </c:scaling>
        <c:axPos val="l"/>
        <c:majorGridlines/>
        <c:numFmt formatCode="General" sourceLinked="1"/>
        <c:tickLblPos val="nextTo"/>
        <c:crossAx val="78118912"/>
        <c:crosses val="autoZero"/>
        <c:crossBetween val="between"/>
      </c:valAx>
      <c:serAx>
        <c:axId val="46272512"/>
        <c:scaling>
          <c:orientation val="minMax"/>
        </c:scaling>
        <c:delete val="1"/>
        <c:axPos val="b"/>
        <c:tickLblPos val="nextTo"/>
        <c:crossAx val="78120448"/>
        <c:crosses val="autoZero"/>
      </c:serAx>
    </c:plotArea>
    <c:legend>
      <c:legendPos val="r"/>
      <c:layout/>
      <c:txPr>
        <a:bodyPr/>
        <a:lstStyle/>
        <a:p>
          <a:pPr>
            <a:defRPr sz="1600" b="1" i="0" baseline="0"/>
          </a:pPr>
          <a:endParaRPr lang="ru-RU"/>
        </a:p>
      </c:txPr>
    </c:legend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D18FB-5873-4BD2-AF05-91268AC21B36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98457-243B-484F-AD44-D9C480B51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080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E3F5C-86F2-4BC7-8467-5ED4C9CFB18B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0E474-7939-4B38-8441-BF5E628F5C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5901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1149-06BF-4BC5-A504-3A3AA18B062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0922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6A4D8-61AE-4297-BBD8-43104EFA9F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36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000">
        <p:push dir="u"/>
      </p:transition>
    </mc:Choice>
    <mc:Fallback>
      <p:transition spd="slow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poastripk.ru/mp.php" TargetMode="External"/><Relationship Id="rId13" Type="http://schemas.openxmlformats.org/officeDocument/2006/relationships/hyperlink" Target="http://www.lipoastripk.ru/pr.php" TargetMode="External"/><Relationship Id="rId3" Type="http://schemas.openxmlformats.org/officeDocument/2006/relationships/hyperlink" Target="http://www.lipoastripk.ru/ru.php" TargetMode="External"/><Relationship Id="rId7" Type="http://schemas.openxmlformats.org/officeDocument/2006/relationships/hyperlink" Target="http://www.lipoastripk.ru/mr1.php" TargetMode="External"/><Relationship Id="rId12" Type="http://schemas.openxmlformats.org/officeDocument/2006/relationships/hyperlink" Target="http://www.lipoastripk.ru/mr.php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ipoastripk.ru/moo.php" TargetMode="External"/><Relationship Id="rId11" Type="http://schemas.openxmlformats.org/officeDocument/2006/relationships/hyperlink" Target="http://www.lipoastripk.ru/omt.php" TargetMode="External"/><Relationship Id="rId5" Type="http://schemas.openxmlformats.org/officeDocument/2006/relationships/hyperlink" Target="http://www.lipoastripk.ru/iru.php" TargetMode="External"/><Relationship Id="rId10" Type="http://schemas.openxmlformats.org/officeDocument/2006/relationships/hyperlink" Target="http://www.lipoastripk.ru/sz.php" TargetMode="External"/><Relationship Id="rId4" Type="http://schemas.openxmlformats.org/officeDocument/2006/relationships/hyperlink" Target="http://www.lipoastripk.ru/iko.php" TargetMode="External"/><Relationship Id="rId9" Type="http://schemas.openxmlformats.org/officeDocument/2006/relationships/hyperlink" Target="http://www.lipoastripk.ru/s.php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class.ru/node/165158" TargetMode="External"/><Relationship Id="rId7" Type="http://schemas.openxmlformats.org/officeDocument/2006/relationships/hyperlink" Target="http://www.openclass.ru/node/99260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openclass.ru/node/158506" TargetMode="External"/><Relationship Id="rId5" Type="http://schemas.openxmlformats.org/officeDocument/2006/relationships/hyperlink" Target="http://astrawiki.ru/index.php/" TargetMode="External"/><Relationship Id="rId4" Type="http://schemas.openxmlformats.org/officeDocument/2006/relationships/hyperlink" Target="http://www.openclass.ru/node/158997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astrainformatika.blogspot.com/" TargetMode="External"/><Relationship Id="rId7" Type="http://schemas.openxmlformats.org/officeDocument/2006/relationships/image" Target="../media/image21.png"/><Relationship Id="rId2" Type="http://schemas.openxmlformats.org/officeDocument/2006/relationships/hyperlink" Target="http://www.openclass.ru/node/10022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ites.google.com/site/primeryrabot/home" TargetMode="External"/><Relationship Id="rId5" Type="http://schemas.openxmlformats.org/officeDocument/2006/relationships/hyperlink" Target="http://www.labipo.blogspot.com/" TargetMode="External"/><Relationship Id="rId4" Type="http://schemas.openxmlformats.org/officeDocument/2006/relationships/hyperlink" Target="http://defektologia.blogspot.com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petyxoval.blogspot.com/" TargetMode="External"/><Relationship Id="rId2" Type="http://schemas.openxmlformats.org/officeDocument/2006/relationships/hyperlink" Target="http://uchmetodcentr.blogspo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hyperlink" Target="http://n81248.blogspot.com/" TargetMode="External"/><Relationship Id="rId4" Type="http://schemas.openxmlformats.org/officeDocument/2006/relationships/hyperlink" Target="http://astrapsyhology.blogspot.com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astrawiki.ru/index.php/%D0%A1%D0%BE%D0%BE%D0%B1%D1%89%D0%B5%D1%81%D1%82%D0%B2%D0%BE_%D1%83%D1%87%D0%B8%D1%82%D0%B5%D0%BB%D0%B5%D0%B9_%D1%80%D1%83%D1%81%D1%81%D0%BA%D0%BE%D0%B3%D0%BE_%D1%8F%D0%B7%D1%8B%D0%BA%D0%B0_%D0%B8_%D0%BB%D0%B8%D1%82%D0%B5%D1%80%D0%B0%D1%82%D1%83%D1%80%D1%8B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qwertyui11.blogspot.ru/" TargetMode="External"/><Relationship Id="rId4" Type="http://schemas.openxmlformats.org/officeDocument/2006/relationships/hyperlink" Target="http://www.astrawiki.ru/index.php/%D0%A1%D0%BE%D0%BE%D0%B1%D1%89%D0%B5%D1%81%D1%82%D0%B2%D0%BE_%D1%83%D1%87%D0%B8%D1%82%D0%B5%D0%BB%D0%B5%D0%B9_%D1%82%D0%B5%D1%85%D0%BD%D0%BE%D0%BB%D0%BE%D0%B3%D0%B8%D0%B8_%D0%B8_%D0%B8%D0%B7%D0%BE%D0%B1%D1%80%D0%B0%D0%B7%D0%B8%D1%82%D0%B5%D0%BB%D1%8C%D0%BD%D0%BE%D0%B3%D0%BE_%D0%B8%D1%81%D0%BA%D1%83%D1%81%D1%81%D1%82%D0%B2%D0%B0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9869" y="0"/>
            <a:ext cx="95837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745382"/>
            <a:ext cx="7416824" cy="240369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latin typeface="Arial Narrow" pitchFamily="34" charset="0"/>
              </a:rPr>
              <a:t>О распространении инновационного </a:t>
            </a: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 Narrow" pitchFamily="34" charset="0"/>
              </a:rPr>
              <a:t>педагогического опыта работы</a:t>
            </a:r>
            <a:br>
              <a:rPr lang="ru-RU" b="1" dirty="0">
                <a:solidFill>
                  <a:schemeClr val="bg1"/>
                </a:solidFill>
                <a:latin typeface="Arial Narrow" pitchFamily="34" charset="0"/>
              </a:rPr>
            </a:b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07704" y="4196680"/>
            <a:ext cx="6400800" cy="1752600"/>
          </a:xfrm>
        </p:spPr>
        <p:txBody>
          <a:bodyPr/>
          <a:lstStyle/>
          <a:p>
            <a:r>
              <a:rPr lang="ru-RU" i="1" dirty="0" smtClean="0">
                <a:solidFill>
                  <a:schemeClr val="bg1"/>
                </a:solidFill>
              </a:rPr>
              <a:t>Е.А</a:t>
            </a:r>
            <a:r>
              <a:rPr lang="ru-RU" i="1" dirty="0">
                <a:solidFill>
                  <a:schemeClr val="bg1"/>
                </a:solidFill>
              </a:rPr>
              <a:t>.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Мясоедова</a:t>
            </a:r>
            <a:r>
              <a:rPr lang="ru-RU" i="1" dirty="0">
                <a:solidFill>
                  <a:schemeClr val="bg1"/>
                </a:solidFill>
              </a:rPr>
              <a:t>, ректор </a:t>
            </a:r>
            <a:r>
              <a:rPr lang="ru-RU" i="1" dirty="0" smtClean="0">
                <a:solidFill>
                  <a:schemeClr val="bg1"/>
                </a:solidFill>
              </a:rPr>
              <a:t>АИПКП, </a:t>
            </a:r>
            <a:r>
              <a:rPr lang="ru-RU" i="1" dirty="0" err="1">
                <a:solidFill>
                  <a:schemeClr val="bg1"/>
                </a:solidFill>
              </a:rPr>
              <a:t>к.п.н</a:t>
            </a:r>
            <a:r>
              <a:rPr lang="ru-RU" i="1" dirty="0">
                <a:solidFill>
                  <a:schemeClr val="bg1"/>
                </a:solidFill>
              </a:rPr>
              <a:t>., </a:t>
            </a:r>
            <a:r>
              <a:rPr lang="ru-RU" i="1" dirty="0" smtClean="0">
                <a:solidFill>
                  <a:schemeClr val="bg1"/>
                </a:solidFill>
              </a:rPr>
              <a:t>доцент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648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2" descr="журнал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4159" y="83640"/>
            <a:ext cx="2036672" cy="140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6791620" cy="165618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Arial Narrow" pitchFamily="34" charset="0"/>
              </a:rPr>
              <a:t>Публикации методических статей</a:t>
            </a:r>
            <a:endParaRPr lang="ru-RU" sz="3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4824"/>
            <a:ext cx="6635080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Кроме </a:t>
            </a:r>
            <a:r>
              <a:rPr lang="ru-RU" dirty="0" smtClean="0">
                <a:solidFill>
                  <a:srgbClr val="002060"/>
                </a:solidFill>
              </a:rPr>
              <a:t>федеральных журналов, регионального информационно-образовательного журнала «Образование в Астраханской области»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Другие возможные издания для распространения опыта:</a:t>
            </a:r>
          </a:p>
          <a:p>
            <a:r>
              <a:rPr lang="ru-RU" dirty="0">
                <a:solidFill>
                  <a:srgbClr val="002060"/>
                </a:solidFill>
              </a:rPr>
              <a:t>Методические рекомендации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Информационные бюллетени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Учебно-методические пособия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Сборники материалов научно-практических и методических конференций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Сборники уроков (занятий, мероприятий)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….</a:t>
            </a:r>
            <a:r>
              <a:rPr lang="ru-RU" dirty="0" smtClean="0"/>
              <a:t> </a:t>
            </a:r>
          </a:p>
        </p:txBody>
      </p:sp>
      <p:pic>
        <p:nvPicPr>
          <p:cNvPr id="1026" name="Picture 2" descr="D:\23.09.2010_Гончарова\в работе 2013\НМР\по портфолио\bu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076" y="1772816"/>
            <a:ext cx="361950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 descr="журнал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9801" y="908720"/>
            <a:ext cx="1682694" cy="115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кафедры2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 rot="291650">
            <a:off x="6507279" y="3645999"/>
            <a:ext cx="1076968" cy="153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1000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70034">
            <a:off x="7150039" y="4168502"/>
            <a:ext cx="1063900" cy="154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1002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50210">
            <a:off x="7762698" y="4980493"/>
            <a:ext cx="995484" cy="1463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5439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13" y="0"/>
            <a:ext cx="912018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-171400"/>
            <a:ext cx="7416824" cy="14319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Открытые мероприятия  на базе образовательных учреждений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3717032"/>
            <a:ext cx="3767124" cy="28253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2031" y="3863398"/>
            <a:ext cx="3571969" cy="26789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977" y="1597025"/>
            <a:ext cx="3767124" cy="252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3906" y="1592242"/>
            <a:ext cx="3929837" cy="26288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092159605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30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67" y="0"/>
            <a:ext cx="912018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0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20658" y="116632"/>
            <a:ext cx="8229600" cy="83661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Представление педагогического опыта</a:t>
            </a:r>
            <a:endParaRPr lang="ru-RU" sz="3200" dirty="0" smtClean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670685"/>
            <a:ext cx="4257651" cy="28384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4520878"/>
            <a:ext cx="3360000" cy="224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9468" y="1670684"/>
            <a:ext cx="3784580" cy="28384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0451" y="4221088"/>
            <a:ext cx="3571468" cy="267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1006057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3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04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7" y="0"/>
            <a:ext cx="912018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821512" cy="98072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2800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dirty="0">
                <a:latin typeface="Times New Roman"/>
                <a:ea typeface="Calibri"/>
                <a:cs typeface="Times New Roman"/>
              </a:rPr>
            </a:br>
            <a:r>
              <a:rPr lang="ru-RU" sz="2500" b="1" kern="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500" b="1" kern="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</a:br>
            <a:endParaRPr lang="ru-RU" sz="3600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41479653"/>
              </p:ext>
            </p:extLst>
          </p:nvPr>
        </p:nvGraphicFramePr>
        <p:xfrm>
          <a:off x="457200" y="1643063"/>
          <a:ext cx="8229600" cy="4483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99592" y="5842337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Количество педагогических работников, прошедших стажировки в 2011-2013 гг. (в чел.)</a:t>
            </a:r>
            <a:r>
              <a:rPr lang="ru-RU" sz="2000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2060"/>
                </a:solidFill>
                <a:ea typeface="Calibri"/>
                <a:cs typeface="Times New Roman"/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188640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Стажировки у лидеров образования</a:t>
            </a:r>
            <a:r>
              <a:rPr lang="ru-RU" sz="2000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2060"/>
                </a:solidFill>
                <a:ea typeface="Calibri"/>
                <a:cs typeface="Times New Roman"/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18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31" y="10236"/>
            <a:ext cx="912018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64803507"/>
              </p:ext>
            </p:extLst>
          </p:nvPr>
        </p:nvGraphicFramePr>
        <p:xfrm>
          <a:off x="-540568" y="1484784"/>
          <a:ext cx="9093696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115616" y="188640"/>
            <a:ext cx="7821512" cy="980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1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Количество </a:t>
            </a:r>
            <a:r>
              <a:rPr lang="ru-RU" sz="41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стажировочных</a:t>
            </a:r>
            <a:r>
              <a:rPr lang="ru-RU" sz="41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площадок  (в ед</a:t>
            </a:r>
            <a:r>
              <a:rPr lang="ru-RU" sz="41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.)</a:t>
            </a:r>
            <a:endParaRPr lang="ru-RU" sz="4100" dirty="0">
              <a:solidFill>
                <a:schemeClr val="bg1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024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656184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Банк инновационного педагогического и управленческого опыта</a:t>
            </a:r>
            <a:br>
              <a:rPr lang="ru-RU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24" b="3340"/>
          <a:stretch/>
        </p:blipFill>
        <p:spPr bwMode="auto">
          <a:xfrm>
            <a:off x="409184" y="1507187"/>
            <a:ext cx="8339280" cy="6286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995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656184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Банк инновационного педагогического и управленческого опыта</a:t>
            </a:r>
            <a:endParaRPr lang="ru-RU" sz="3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74" b="3529"/>
          <a:stretch/>
        </p:blipFill>
        <p:spPr bwMode="auto">
          <a:xfrm>
            <a:off x="611560" y="1484784"/>
            <a:ext cx="8184232" cy="6180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9517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656184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Банк инновационного педагогического и управленческого опыта</a:t>
            </a:r>
            <a:endParaRPr lang="ru-RU" sz="3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63" b="2693"/>
          <a:stretch/>
        </p:blipFill>
        <p:spPr bwMode="auto">
          <a:xfrm>
            <a:off x="288107" y="1672907"/>
            <a:ext cx="8855893" cy="673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1443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72819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itchFamily="34" charset="0"/>
              </a:rPr>
              <a:t>Статистика посещений пользователями Банка инновационного педагогического и управленческого опыта (ИПУО</a:t>
            </a:r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)</a:t>
            </a:r>
            <a:b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600" dirty="0"/>
              <a:t>Отчет составлен на основе статистики </a:t>
            </a:r>
            <a:r>
              <a:rPr lang="en-US" sz="1600" dirty="0"/>
              <a:t>Google A</a:t>
            </a:r>
            <a:r>
              <a:rPr lang="ru-RU" sz="1600" dirty="0" err="1" smtClean="0"/>
              <a:t>nalytics</a:t>
            </a:r>
            <a:r>
              <a:rPr lang="ru-RU" sz="1600" dirty="0" smtClean="0"/>
              <a:t>. </a:t>
            </a:r>
            <a:br>
              <a:rPr lang="ru-RU" sz="1600" dirty="0" smtClean="0"/>
            </a:br>
            <a:r>
              <a:rPr lang="ru-RU" sz="1600" dirty="0" smtClean="0"/>
              <a:t>Статистика </a:t>
            </a:r>
            <a:r>
              <a:rPr lang="ru-RU" sz="1600" dirty="0"/>
              <a:t>посещений страниц Банка за день (24 часа)</a:t>
            </a:r>
            <a:endParaRPr lang="ru-RU" sz="1600" dirty="0">
              <a:solidFill>
                <a:schemeClr val="bg1"/>
              </a:solidFill>
              <a:latin typeface="Arial Narrow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6771263"/>
              </p:ext>
            </p:extLst>
          </p:nvPr>
        </p:nvGraphicFramePr>
        <p:xfrm>
          <a:off x="2717" y="1916832"/>
          <a:ext cx="8961771" cy="4941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5277"/>
                <a:gridCol w="1288698"/>
                <a:gridCol w="1289607"/>
                <a:gridCol w="2288189"/>
              </a:tblGrid>
              <a:tr h="548985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Страница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Просмотры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скачиваний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Средняя длительность просмотра страницы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/>
                </a:tc>
              </a:tr>
              <a:tr h="399289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Конспекты уроков (занятий)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3"/>
                        </a:rPr>
                        <a:t>www</a:t>
                      </a:r>
                      <a:r>
                        <a:rPr lang="ru-RU" sz="1200" u="sng" dirty="0">
                          <a:effectLst/>
                          <a:hlinkClick r:id="rId3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3"/>
                        </a:rPr>
                        <a:t>lipoastripk</a:t>
                      </a:r>
                      <a:r>
                        <a:rPr lang="ru-RU" sz="1200" u="sng" dirty="0">
                          <a:effectLst/>
                          <a:hlinkClick r:id="rId3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3"/>
                        </a:rPr>
                        <a:t>ru</a:t>
                      </a:r>
                      <a:r>
                        <a:rPr lang="ru-RU" sz="1200" u="sng" dirty="0">
                          <a:effectLst/>
                          <a:hlinkClick r:id="rId3"/>
                        </a:rPr>
                        <a:t>/</a:t>
                      </a:r>
                      <a:r>
                        <a:rPr lang="en-US" sz="1200" u="sng" dirty="0" err="1">
                          <a:effectLst/>
                          <a:hlinkClick r:id="rId3"/>
                        </a:rPr>
                        <a:t>ru</a:t>
                      </a:r>
                      <a:r>
                        <a:rPr lang="ru-RU" sz="1200" u="sng" dirty="0">
                          <a:effectLst/>
                          <a:hlinkClick r:id="rId3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3"/>
                        </a:rPr>
                        <a:t>php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56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33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</a:rPr>
                        <a:t>00.04.00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</a:tr>
              <a:tr h="399289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Информационная карта опыта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4"/>
                        </a:rPr>
                        <a:t>www</a:t>
                      </a:r>
                      <a:r>
                        <a:rPr lang="ru-RU" sz="1200" u="sng" dirty="0">
                          <a:effectLst/>
                          <a:hlinkClick r:id="rId4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4"/>
                        </a:rPr>
                        <a:t>lipoastripk</a:t>
                      </a:r>
                      <a:r>
                        <a:rPr lang="ru-RU" sz="1200" u="sng" dirty="0">
                          <a:effectLst/>
                          <a:hlinkClick r:id="rId4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4"/>
                        </a:rPr>
                        <a:t>ru</a:t>
                      </a:r>
                      <a:r>
                        <a:rPr lang="ru-RU" sz="1200" u="sng" dirty="0">
                          <a:effectLst/>
                          <a:hlinkClick r:id="rId4"/>
                        </a:rPr>
                        <a:t>/</a:t>
                      </a:r>
                      <a:r>
                        <a:rPr lang="en-US" sz="1200" u="sng" dirty="0" err="1">
                          <a:effectLst/>
                          <a:hlinkClick r:id="rId4"/>
                        </a:rPr>
                        <a:t>iko</a:t>
                      </a:r>
                      <a:r>
                        <a:rPr lang="ru-RU" sz="1200" u="sng" dirty="0">
                          <a:effectLst/>
                          <a:hlinkClick r:id="rId4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4"/>
                        </a:rPr>
                        <a:t>php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12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00.0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</a:tr>
              <a:tr h="399289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Исследовательские работы учащихся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5"/>
                        </a:rPr>
                        <a:t>www</a:t>
                      </a:r>
                      <a:r>
                        <a:rPr lang="ru-RU" sz="1200" u="sng" dirty="0">
                          <a:effectLst/>
                          <a:hlinkClick r:id="rId5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5"/>
                        </a:rPr>
                        <a:t>lipoastripk</a:t>
                      </a:r>
                      <a:r>
                        <a:rPr lang="ru-RU" sz="1200" u="sng" dirty="0">
                          <a:effectLst/>
                          <a:hlinkClick r:id="rId5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5"/>
                        </a:rPr>
                        <a:t>ru</a:t>
                      </a:r>
                      <a:r>
                        <a:rPr lang="ru-RU" sz="1200" u="sng" dirty="0">
                          <a:effectLst/>
                          <a:hlinkClick r:id="rId5"/>
                        </a:rPr>
                        <a:t>/</a:t>
                      </a:r>
                      <a:r>
                        <a:rPr lang="en-US" sz="1200" u="sng" dirty="0" err="1">
                          <a:effectLst/>
                          <a:hlinkClick r:id="rId5"/>
                        </a:rPr>
                        <a:t>iru</a:t>
                      </a:r>
                      <a:r>
                        <a:rPr lang="ru-RU" sz="1200" u="sng" dirty="0">
                          <a:effectLst/>
                          <a:hlinkClick r:id="rId5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5"/>
                        </a:rPr>
                        <a:t>php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</a:rPr>
                        <a:t>28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00.04.05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</a:tr>
              <a:tr h="399289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Модуль обобщения опыта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6"/>
                        </a:rPr>
                        <a:t>www</a:t>
                      </a:r>
                      <a:r>
                        <a:rPr lang="ru-RU" sz="1200" u="sng" dirty="0">
                          <a:effectLst/>
                          <a:hlinkClick r:id="rId6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6"/>
                        </a:rPr>
                        <a:t>lipoastripk</a:t>
                      </a:r>
                      <a:r>
                        <a:rPr lang="ru-RU" sz="1200" u="sng" dirty="0">
                          <a:effectLst/>
                          <a:hlinkClick r:id="rId6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6"/>
                        </a:rPr>
                        <a:t>ru</a:t>
                      </a:r>
                      <a:r>
                        <a:rPr lang="ru-RU" sz="1200" u="sng" dirty="0">
                          <a:effectLst/>
                          <a:hlinkClick r:id="rId6"/>
                        </a:rPr>
                        <a:t>/</a:t>
                      </a:r>
                      <a:r>
                        <a:rPr lang="en-US" sz="1200" u="sng" dirty="0">
                          <a:effectLst/>
                          <a:hlinkClick r:id="rId6"/>
                        </a:rPr>
                        <a:t>moo</a:t>
                      </a:r>
                      <a:r>
                        <a:rPr lang="ru-RU" sz="1200" u="sng" dirty="0">
                          <a:effectLst/>
                          <a:hlinkClick r:id="rId6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6"/>
                        </a:rPr>
                        <a:t>php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</a:rPr>
                        <a:t>40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</a:rPr>
                        <a:t>30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00.04.21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</a:tr>
              <a:tr h="399289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Методическая разработка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7"/>
                        </a:rPr>
                        <a:t>www</a:t>
                      </a:r>
                      <a:r>
                        <a:rPr lang="ru-RU" sz="1200" u="sng" dirty="0">
                          <a:effectLst/>
                          <a:hlinkClick r:id="rId7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7"/>
                        </a:rPr>
                        <a:t>lipoastripk</a:t>
                      </a:r>
                      <a:r>
                        <a:rPr lang="ru-RU" sz="1200" u="sng" dirty="0">
                          <a:effectLst/>
                          <a:hlinkClick r:id="rId7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7"/>
                        </a:rPr>
                        <a:t>ru</a:t>
                      </a:r>
                      <a:r>
                        <a:rPr lang="ru-RU" sz="1200" u="sng" dirty="0">
                          <a:effectLst/>
                          <a:hlinkClick r:id="rId7"/>
                        </a:rPr>
                        <a:t>/</a:t>
                      </a:r>
                      <a:r>
                        <a:rPr lang="en-US" sz="1200" u="sng" dirty="0" err="1">
                          <a:effectLst/>
                          <a:hlinkClick r:id="rId7"/>
                        </a:rPr>
                        <a:t>mr</a:t>
                      </a:r>
                      <a:r>
                        <a:rPr lang="ru-RU" sz="1200" u="sng" dirty="0">
                          <a:effectLst/>
                          <a:hlinkClick r:id="rId7"/>
                        </a:rPr>
                        <a:t>1.</a:t>
                      </a:r>
                      <a:r>
                        <a:rPr lang="en-US" sz="1200" u="sng" dirty="0" err="1">
                          <a:effectLst/>
                          <a:hlinkClick r:id="rId7"/>
                        </a:rPr>
                        <a:t>php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62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00.05.12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</a:tr>
              <a:tr h="399289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Методическое пособие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8"/>
                        </a:rPr>
                        <a:t>www</a:t>
                      </a:r>
                      <a:r>
                        <a:rPr lang="ru-RU" sz="1200" u="sng" dirty="0">
                          <a:effectLst/>
                          <a:hlinkClick r:id="rId8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8"/>
                        </a:rPr>
                        <a:t>lipoastripk</a:t>
                      </a:r>
                      <a:r>
                        <a:rPr lang="ru-RU" sz="1200" u="sng" dirty="0">
                          <a:effectLst/>
                          <a:hlinkClick r:id="rId8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8"/>
                        </a:rPr>
                        <a:t>ru</a:t>
                      </a:r>
                      <a:r>
                        <a:rPr lang="ru-RU" sz="1200" u="sng" dirty="0">
                          <a:effectLst/>
                          <a:hlinkClick r:id="rId8"/>
                        </a:rPr>
                        <a:t>/</a:t>
                      </a:r>
                      <a:r>
                        <a:rPr lang="en-US" sz="1200" u="sng" dirty="0" err="1">
                          <a:effectLst/>
                          <a:hlinkClick r:id="rId8"/>
                        </a:rPr>
                        <a:t>mp</a:t>
                      </a:r>
                      <a:r>
                        <a:rPr lang="ru-RU" sz="1200" u="sng" dirty="0">
                          <a:effectLst/>
                          <a:hlinkClick r:id="rId8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8"/>
                        </a:rPr>
                        <a:t>php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25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00.06.05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</a:tr>
              <a:tr h="399289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Статья 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9"/>
                        </a:rPr>
                        <a:t>www</a:t>
                      </a:r>
                      <a:r>
                        <a:rPr lang="ru-RU" sz="1200" u="sng" dirty="0">
                          <a:effectLst/>
                          <a:hlinkClick r:id="rId9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9"/>
                        </a:rPr>
                        <a:t>lipoastripk</a:t>
                      </a:r>
                      <a:r>
                        <a:rPr lang="ru-RU" sz="1200" u="sng" dirty="0">
                          <a:effectLst/>
                          <a:hlinkClick r:id="rId9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9"/>
                        </a:rPr>
                        <a:t>ru</a:t>
                      </a:r>
                      <a:r>
                        <a:rPr lang="ru-RU" sz="1200" u="sng" dirty="0">
                          <a:effectLst/>
                          <a:hlinkClick r:id="rId9"/>
                        </a:rPr>
                        <a:t>/</a:t>
                      </a:r>
                      <a:r>
                        <a:rPr lang="en-US" sz="1200" u="sng" dirty="0">
                          <a:effectLst/>
                          <a:hlinkClick r:id="rId9"/>
                        </a:rPr>
                        <a:t>s</a:t>
                      </a:r>
                      <a:r>
                        <a:rPr lang="ru-RU" sz="1200" u="sng" dirty="0">
                          <a:effectLst/>
                          <a:hlinkClick r:id="rId9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9"/>
                        </a:rPr>
                        <a:t>php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</a:rPr>
                        <a:t>42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00.05.31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</a:tr>
              <a:tr h="399289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Сценарий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10"/>
                        </a:rPr>
                        <a:t>www</a:t>
                      </a:r>
                      <a:r>
                        <a:rPr lang="ru-RU" sz="1200" u="sng" dirty="0">
                          <a:effectLst/>
                          <a:hlinkClick r:id="rId10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10"/>
                        </a:rPr>
                        <a:t>lipoastripk</a:t>
                      </a:r>
                      <a:r>
                        <a:rPr lang="ru-RU" sz="1200" u="sng" dirty="0">
                          <a:effectLst/>
                          <a:hlinkClick r:id="rId10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10"/>
                        </a:rPr>
                        <a:t>ru</a:t>
                      </a:r>
                      <a:r>
                        <a:rPr lang="ru-RU" sz="1200" u="sng" dirty="0">
                          <a:effectLst/>
                          <a:hlinkClick r:id="rId10"/>
                        </a:rPr>
                        <a:t>/</a:t>
                      </a:r>
                      <a:r>
                        <a:rPr lang="en-US" sz="1200" u="sng" dirty="0" err="1">
                          <a:effectLst/>
                          <a:hlinkClick r:id="rId10"/>
                        </a:rPr>
                        <a:t>sz</a:t>
                      </a:r>
                      <a:r>
                        <a:rPr lang="ru-RU" sz="1200" u="sng" dirty="0">
                          <a:effectLst/>
                          <a:hlinkClick r:id="rId10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10"/>
                        </a:rPr>
                        <a:t>php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</a:rPr>
                        <a:t>31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</a:rPr>
                        <a:t>25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00.05.36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</a:tr>
              <a:tr h="399289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Описание методики и технологии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11"/>
                        </a:rPr>
                        <a:t>www</a:t>
                      </a:r>
                      <a:r>
                        <a:rPr lang="ru-RU" sz="1200" u="sng" dirty="0">
                          <a:effectLst/>
                          <a:hlinkClick r:id="rId11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11"/>
                        </a:rPr>
                        <a:t>lipoastripk</a:t>
                      </a:r>
                      <a:r>
                        <a:rPr lang="ru-RU" sz="1200" u="sng" dirty="0">
                          <a:effectLst/>
                          <a:hlinkClick r:id="rId11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11"/>
                        </a:rPr>
                        <a:t>ru</a:t>
                      </a:r>
                      <a:r>
                        <a:rPr lang="ru-RU" sz="1200" u="sng" dirty="0">
                          <a:effectLst/>
                          <a:hlinkClick r:id="rId11"/>
                        </a:rPr>
                        <a:t>/</a:t>
                      </a:r>
                      <a:r>
                        <a:rPr lang="en-US" sz="1200" u="sng" dirty="0" err="1">
                          <a:effectLst/>
                          <a:hlinkClick r:id="rId11"/>
                        </a:rPr>
                        <a:t>omt</a:t>
                      </a:r>
                      <a:r>
                        <a:rPr lang="ru-RU" sz="1200" u="sng" dirty="0">
                          <a:effectLst/>
                          <a:hlinkClick r:id="rId11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11"/>
                        </a:rPr>
                        <a:t>php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</a:rPr>
                        <a:t>23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00.03.08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</a:tr>
              <a:tr h="399289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Методические рекомендации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12"/>
                        </a:rPr>
                        <a:t>www</a:t>
                      </a:r>
                      <a:r>
                        <a:rPr lang="ru-RU" sz="1200" u="sng" dirty="0">
                          <a:effectLst/>
                          <a:hlinkClick r:id="rId12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12"/>
                        </a:rPr>
                        <a:t>lipoastripk</a:t>
                      </a:r>
                      <a:r>
                        <a:rPr lang="ru-RU" sz="1200" u="sng" dirty="0">
                          <a:effectLst/>
                          <a:hlinkClick r:id="rId12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12"/>
                        </a:rPr>
                        <a:t>ru</a:t>
                      </a:r>
                      <a:r>
                        <a:rPr lang="ru-RU" sz="1200" u="sng" dirty="0">
                          <a:effectLst/>
                          <a:hlinkClick r:id="rId12"/>
                        </a:rPr>
                        <a:t>/</a:t>
                      </a:r>
                      <a:r>
                        <a:rPr lang="en-US" sz="1200" u="sng" dirty="0" err="1">
                          <a:effectLst/>
                          <a:hlinkClick r:id="rId12"/>
                        </a:rPr>
                        <a:t>mr</a:t>
                      </a:r>
                      <a:r>
                        <a:rPr lang="ru-RU" sz="1200" u="sng" dirty="0">
                          <a:effectLst/>
                          <a:hlinkClick r:id="rId12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12"/>
                        </a:rPr>
                        <a:t>php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</a:rPr>
                        <a:t>25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00.03.02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</a:tr>
              <a:tr h="399289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Программа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13"/>
                        </a:rPr>
                        <a:t>www</a:t>
                      </a:r>
                      <a:r>
                        <a:rPr lang="ru-RU" sz="1200" u="sng" dirty="0">
                          <a:effectLst/>
                          <a:hlinkClick r:id="rId13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13"/>
                        </a:rPr>
                        <a:t>lipoastripk</a:t>
                      </a:r>
                      <a:r>
                        <a:rPr lang="ru-RU" sz="1200" u="sng" dirty="0">
                          <a:effectLst/>
                          <a:hlinkClick r:id="rId13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13"/>
                        </a:rPr>
                        <a:t>ru</a:t>
                      </a:r>
                      <a:r>
                        <a:rPr lang="ru-RU" sz="1200" u="sng" dirty="0">
                          <a:effectLst/>
                          <a:hlinkClick r:id="rId13"/>
                        </a:rPr>
                        <a:t>/</a:t>
                      </a:r>
                      <a:r>
                        <a:rPr lang="en-US" sz="1200" u="sng" dirty="0" err="1">
                          <a:effectLst/>
                          <a:hlinkClick r:id="rId13"/>
                        </a:rPr>
                        <a:t>pr</a:t>
                      </a:r>
                      <a:r>
                        <a:rPr lang="ru-RU" sz="1200" u="sng" dirty="0">
                          <a:effectLst/>
                          <a:hlinkClick r:id="rId13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13"/>
                        </a:rPr>
                        <a:t>php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</a:rPr>
                        <a:t>34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ru-RU" sz="18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00.04.45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1" marR="6286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7276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13" y="-21421"/>
            <a:ext cx="912018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50825" y="1805044"/>
            <a:ext cx="8869363" cy="466725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Сообщество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участников эксперимента по апробации новых ФГОС в начальной школе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«ФГОС в начальной школе»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</a:t>
            </a: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www.openclass.ru/node/165158</a:t>
            </a:r>
            <a:endParaRPr lang="ru-RU" sz="24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Сообщество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учителей математики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Астраханской области</a:t>
            </a:r>
          </a:p>
          <a:p>
            <a:pPr marL="0" indent="0">
              <a:buNone/>
              <a:defRPr/>
            </a:pPr>
            <a:r>
              <a:rPr lang="ru-RU" sz="20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http://www.openclass.ru/node/158997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Сообщество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учителей русского языка и литературы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http://astrawiki.ru/index.php/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Сообщество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учителей истории и обществознания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Астраханской области «Каспийский пеликан»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ht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tp://www.openclass.ru/node/158506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Сообщество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учителей географии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«Жемчужина Каспия»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http://www.openclass.ru/node/99260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475656" y="219065"/>
            <a:ext cx="6920880" cy="78077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етевые методические сообщества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74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656184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МИНИСТЕРСТВО ОБРАЗОВАНИЯ И НАУКИ РОССИЙСКОЙ ФЕДЕРАЦИИ</a:t>
            </a:r>
            <a:b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 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ПРИКАЗ от </a:t>
            </a: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24 марта 2010 г. N 209</a:t>
            </a:r>
            <a:b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 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О </a:t>
            </a: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ПОРЯДКЕ 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АТТЕСТАЦИИ ПЕДАГОГИЧЕСКИХ </a:t>
            </a: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РАБОТНИКОВ ГОСУДАРСТВЕННЫХ</a:t>
            </a:r>
            <a:b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И МУНИЦИПАЛЬНЫХ ОБРАЗОВАТЕЛЬНЫХ 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УЧРЕЖДЕНИЙ </a:t>
            </a:r>
            <a:b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 smtClean="0">
                <a:latin typeface="Arial Narrow" pitchFamily="34" charset="0"/>
              </a:rPr>
              <a:t>(выдержки) </a:t>
            </a:r>
            <a:r>
              <a:rPr lang="ru-RU" sz="1200" b="1" dirty="0">
                <a:solidFill>
                  <a:schemeClr val="bg1"/>
                </a:solidFill>
                <a:latin typeface="Arial Narrow" pitchFamily="34" charset="0"/>
              </a:rPr>
              <a:t/>
            </a:r>
            <a:br>
              <a:rPr lang="ru-RU" sz="1200" b="1" dirty="0">
                <a:solidFill>
                  <a:schemeClr val="bg1"/>
                </a:solidFill>
                <a:latin typeface="Arial Narrow" pitchFamily="34" charset="0"/>
              </a:rPr>
            </a:br>
            <a:endParaRPr lang="ru-RU" sz="1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7" y="1700808"/>
            <a:ext cx="9120187" cy="5040560"/>
          </a:xfrm>
        </p:spPr>
        <p:txBody>
          <a:bodyPr>
            <a:no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3. Основными задачами аттестации являются:</a:t>
            </a:r>
          </a:p>
          <a:p>
            <a:pPr indent="342900"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стимулирование 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целенаправленного, непрерывного повышения уровня квалификации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 педагогических работников, их методологической культуры, личностного профессионального роста, использования ими современных педагогических технологий;</a:t>
            </a:r>
          </a:p>
          <a:p>
            <a:pPr indent="342900"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повышение 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эффективности и качества педагогического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 труда;</a:t>
            </a:r>
          </a:p>
          <a:p>
            <a:pPr indent="342900"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выявление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 перспектив использования потенциальных возможностей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 педагогических работников;</a:t>
            </a:r>
          </a:p>
          <a:p>
            <a:pPr indent="342900"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учет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 требований </a:t>
            </a:r>
            <a:r>
              <a:rPr lang="ru-RU" sz="2000" b="1" dirty="0" smtClean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ФГОС 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к кадровым условиям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 реализации образовательных программ при формировании кадрового состава образовательных учреждений;</a:t>
            </a:r>
          </a:p>
          <a:p>
            <a:pPr indent="342900"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определение 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необходимости повышения квалификации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педагогических работников;</a:t>
            </a:r>
          </a:p>
          <a:p>
            <a:pPr indent="342900"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обеспечение дифференциации уровня оплаты труда педагогических работников.</a:t>
            </a:r>
          </a:p>
          <a:p>
            <a:endParaRPr lang="ru-RU" sz="20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955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91714" y="1700808"/>
            <a:ext cx="8928100" cy="4884738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Сообщество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учителей биологии и экологии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АО«Дельта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0" indent="0"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http://www.openclass.ru/node/100225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Сообщество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учителей информатики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http://astrainformatika.blogspot.com/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Сообщество «Методическая поддержка дефектологов АО»</a:t>
            </a:r>
          </a:p>
          <a:p>
            <a:pPr marL="0" indent="0" algn="just" eaLnBrk="1" hangingPunct="1">
              <a:lnSpc>
                <a:spcPct val="90000"/>
              </a:lnSpc>
              <a:buFont typeface="Arial" charset="0"/>
              <a:buNone/>
            </a:pPr>
            <a:r>
              <a:rPr lang="en-US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</a:t>
            </a: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lang="en-US" sz="2400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defektologia</a:t>
            </a: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2400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blogspot</a:t>
            </a: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com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Сообщество «Сопровождение педагогов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диссеми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0" indent="0" algn="just" eaLnBrk="1" hangingPunct="1">
              <a:lnSpc>
                <a:spcPct val="9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нации инновационного педагогического опыта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www.labipo.blogspot.com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 eaLnBrk="1" hangingPunct="1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Сообщество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творческих педагогов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использующих социальные сервисы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2.0 в педагогической практике</a:t>
            </a:r>
          </a:p>
          <a:p>
            <a:pPr marL="0" indent="0"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http://sites.google.com/site/primeryrabot/home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</a:pPr>
            <a:endParaRPr lang="ru-RU" sz="20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13" y="-21421"/>
            <a:ext cx="912018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475656" y="219065"/>
            <a:ext cx="6920880" cy="78077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Сетевые методические сообщества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37774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15660" y="1844824"/>
            <a:ext cx="9031288" cy="46291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Сообщество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руководителей и специалистов муниципальных отделов образования, методистов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 typeface="Arial" charset="0"/>
              <a:buNone/>
            </a:pP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http://uchmetodcentr.blogspot.com/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 typeface="Arial" charset="0"/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Сообщество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классных руководителей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 typeface="Arial" charset="0"/>
              <a:buNone/>
            </a:pP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http://petyxoval.blogspot.com/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 typeface="Arial" charset="0"/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Сообщество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педагогов-психологов  «Психолого-педагогический консилиум»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 typeface="Arial" charset="0"/>
              <a:buNone/>
            </a:pP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http://astrapsyhology.blogspot.com/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 typeface="Arial" charset="0"/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Сообщество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педагогов дополнительного образования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 typeface="Arial" charset="0"/>
              <a:buNone/>
            </a:pP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http://n81248.blogspot.com/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 </a:t>
            </a:r>
            <a:endParaRPr lang="ru-RU" sz="1400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4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13" y="-21421"/>
            <a:ext cx="912018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475656" y="219065"/>
            <a:ext cx="6920880" cy="78077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Сетевые методические сообщества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148141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65618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Arial Narrow" pitchFamily="34" charset="0"/>
              </a:rPr>
              <a:t>Город мастеров</a:t>
            </a:r>
            <a:endParaRPr lang="ru-RU" sz="3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86" b="3018"/>
          <a:stretch/>
        </p:blipFill>
        <p:spPr bwMode="auto">
          <a:xfrm>
            <a:off x="251521" y="1475763"/>
            <a:ext cx="5065657" cy="3825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59" r="17802" b="2559"/>
          <a:stretch/>
        </p:blipFill>
        <p:spPr bwMode="auto">
          <a:xfrm>
            <a:off x="3995936" y="2564904"/>
            <a:ext cx="4932828" cy="4555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2771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29614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Arial Narrow" pitchFamily="34" charset="0"/>
              </a:rPr>
              <a:t>Сетевое сообщество учителей математики (куратор – Краснова Г.Г.)</a:t>
            </a:r>
            <a:endParaRPr lang="ru-RU" sz="3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24" b="2856"/>
          <a:stretch/>
        </p:blipFill>
        <p:spPr bwMode="auto">
          <a:xfrm>
            <a:off x="2717" y="1484784"/>
            <a:ext cx="5034698" cy="3815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97" b="4823"/>
          <a:stretch/>
        </p:blipFill>
        <p:spPr bwMode="auto">
          <a:xfrm>
            <a:off x="2537441" y="2564904"/>
            <a:ext cx="6712810" cy="4982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6341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22413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Arial Narrow" pitchFamily="34" charset="0"/>
              </a:rPr>
              <a:t>Сетевое сообщество учителей географии (куратор -  Никифорова Н.А.)</a:t>
            </a:r>
            <a:endParaRPr lang="ru-RU" sz="3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44" b="3853"/>
          <a:stretch/>
        </p:blipFill>
        <p:spPr bwMode="auto">
          <a:xfrm>
            <a:off x="395536" y="1268760"/>
            <a:ext cx="4560093" cy="339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59" r="16768" b="2882"/>
          <a:stretch/>
        </p:blipFill>
        <p:spPr bwMode="auto">
          <a:xfrm>
            <a:off x="3563888" y="2967002"/>
            <a:ext cx="5159896" cy="468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4820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10" y="-243408"/>
            <a:ext cx="8229600" cy="165618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itchFamily="34" charset="0"/>
              </a:rPr>
              <a:t>Сетевые </a:t>
            </a:r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ресурсы, курируемые педагогам образовательных учреждений Астраханской области</a:t>
            </a:r>
            <a:endParaRPr lang="ru-RU" sz="24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501317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Arial Narrow" pitchFamily="34" charset="0"/>
              </a:rPr>
              <a:t>Сообщество </a:t>
            </a:r>
            <a:r>
              <a:rPr lang="ru-RU" dirty="0">
                <a:latin typeface="Arial Narrow" pitchFamily="34" charset="0"/>
              </a:rPr>
              <a:t>учителей русского языка и литературы, курируемое </a:t>
            </a:r>
            <a:r>
              <a:rPr lang="ru-RU" dirty="0" err="1" smtClean="0">
                <a:latin typeface="Arial Narrow" pitchFamily="34" charset="0"/>
              </a:rPr>
              <a:t>Камаевой</a:t>
            </a:r>
            <a:r>
              <a:rPr lang="ru-RU" dirty="0" smtClean="0">
                <a:latin typeface="Arial Narrow" pitchFamily="34" charset="0"/>
              </a:rPr>
              <a:t> </a:t>
            </a:r>
            <a:r>
              <a:rPr lang="ru-RU" dirty="0">
                <a:latin typeface="Arial Narrow" pitchFamily="34" charset="0"/>
              </a:rPr>
              <a:t>Т.В</a:t>
            </a:r>
            <a:r>
              <a:rPr lang="ru-RU" dirty="0" smtClean="0">
                <a:latin typeface="Arial Narrow" pitchFamily="34" charset="0"/>
              </a:rPr>
              <a:t>., учителем МБОУ «</a:t>
            </a:r>
            <a:r>
              <a:rPr lang="ru-RU" dirty="0" err="1" smtClean="0">
                <a:latin typeface="Arial Narrow" pitchFamily="34" charset="0"/>
              </a:rPr>
              <a:t>Наримановская</a:t>
            </a:r>
            <a:r>
              <a:rPr lang="ru-RU" dirty="0" smtClean="0">
                <a:latin typeface="Arial Narrow" pitchFamily="34" charset="0"/>
              </a:rPr>
              <a:t> СОШ №2»  </a:t>
            </a:r>
            <a:r>
              <a:rPr lang="ru-RU" dirty="0">
                <a:latin typeface="Arial Narrow" pitchFamily="34" charset="0"/>
              </a:rPr>
              <a:t>- </a:t>
            </a:r>
            <a:r>
              <a:rPr lang="ru-RU" u="sng" dirty="0">
                <a:latin typeface="Arial Narrow" pitchFamily="34" charset="0"/>
                <a:hlinkClick r:id="rId3"/>
              </a:rPr>
              <a:t>http://astrawiki.ru/index.php/%D0%A1%D0%BE%D0%BE%D0%B1%D1%89%D0%B5%D1%81%D1%82%D0%B2%D0%BE_%D1%83%D1%87%D0%B8%D1%82%D0%B5%D0%BB%D0%B5%D0%B9_%D1%80%D1%83%D1%81%D1%81%D0%BA%D0%BE%D0%B3%D0%BE_%D1%8F%D0%B7%D1%8B%D0%BA%D0%B0_%D0%B8_%D0%BB%D0%B8%D1%82%D0%B5%D1%80%D0%B0%D1%82%D1%83%D1%80%D1%8B</a:t>
            </a:r>
            <a:r>
              <a:rPr lang="ru-RU" dirty="0">
                <a:latin typeface="Arial Narrow" pitchFamily="34" charset="0"/>
              </a:rPr>
              <a:t> </a:t>
            </a:r>
          </a:p>
          <a:p>
            <a:endParaRPr lang="ru-RU" dirty="0">
              <a:latin typeface="Arial Narrow" pitchFamily="34" charset="0"/>
            </a:endParaRPr>
          </a:p>
          <a:p>
            <a:r>
              <a:rPr lang="ru-RU" dirty="0">
                <a:latin typeface="Arial Narrow" pitchFamily="34" charset="0"/>
              </a:rPr>
              <a:t>блог Сообщества учителей технологии и изобразительного искусства Астраханской области, курируемое </a:t>
            </a:r>
            <a:r>
              <a:rPr lang="ru-RU" dirty="0" err="1">
                <a:latin typeface="Arial Narrow" pitchFamily="34" charset="0"/>
              </a:rPr>
              <a:t>Зубовской</a:t>
            </a:r>
            <a:r>
              <a:rPr lang="ru-RU" dirty="0">
                <a:latin typeface="Arial Narrow" pitchFamily="34" charset="0"/>
              </a:rPr>
              <a:t> Л.А. </a:t>
            </a:r>
            <a:r>
              <a:rPr lang="ru-RU" dirty="0" smtClean="0">
                <a:latin typeface="Arial Narrow" pitchFamily="34" charset="0"/>
              </a:rPr>
              <a:t>, учителем  </a:t>
            </a:r>
            <a:r>
              <a:rPr lang="ru-RU" dirty="0">
                <a:latin typeface="Arial Narrow" pitchFamily="34" charset="0"/>
              </a:rPr>
              <a:t>изобразительного искусства и технологии  </a:t>
            </a:r>
            <a:r>
              <a:rPr lang="ru-RU" dirty="0" smtClean="0">
                <a:latin typeface="Arial Narrow" pitchFamily="34" charset="0"/>
              </a:rPr>
              <a:t>МБОУ </a:t>
            </a:r>
            <a:r>
              <a:rPr lang="ru-RU" dirty="0">
                <a:latin typeface="Arial Narrow" pitchFamily="34" charset="0"/>
              </a:rPr>
              <a:t>"</a:t>
            </a:r>
            <a:r>
              <a:rPr lang="ru-RU" dirty="0" err="1" smtClean="0">
                <a:latin typeface="Arial Narrow" pitchFamily="34" charset="0"/>
              </a:rPr>
              <a:t>Краснобаррикадная</a:t>
            </a:r>
            <a:r>
              <a:rPr lang="ru-RU" dirty="0" smtClean="0">
                <a:latin typeface="Arial Narrow" pitchFamily="34" charset="0"/>
              </a:rPr>
              <a:t> СОШ»  </a:t>
            </a:r>
            <a:r>
              <a:rPr lang="ru-RU" dirty="0" err="1" smtClean="0">
                <a:latin typeface="Arial Narrow" pitchFamily="34" charset="0"/>
              </a:rPr>
              <a:t>Икрянинского</a:t>
            </a:r>
            <a:r>
              <a:rPr lang="ru-RU" dirty="0" smtClean="0">
                <a:latin typeface="Arial Narrow" pitchFamily="34" charset="0"/>
              </a:rPr>
              <a:t> района </a:t>
            </a:r>
            <a:r>
              <a:rPr lang="ru-RU" u="sng" dirty="0" smtClean="0">
                <a:latin typeface="Arial Narrow" pitchFamily="34" charset="0"/>
                <a:hlinkClick r:id="rId4"/>
              </a:rPr>
              <a:t>http://www.astrawiki.ru/index.php/%D0%A1%D0%BE%D0%BE%D0%B1%D1%89%D0%B5%D1%81%D1%82%D0%B2%D0%BE_%D1%83%D1%87%D0%B8%D1%82%D0%B5%D0%BB%D0%B5%D0%B9_%D1%82%D0%B5%D1%85%D0%BD%D0%BE%D0%BB%D0%BE%D0%B3%D0%B8%D0%B8_%D0%B8_%D0%B8%D0%B7%D0%BE%D0%B1%D1%80%D0%B0%D0%B7%D0%B8%D1%82%D0%B5%D0%BB%D1%8C%D0%BD%D0%BE%D0%B3%D0%BE_%D0%B8%D1%81%D0%BA%D1%83%D1%81%D1%81%D1%82%D0%B2%D0%B0</a:t>
            </a:r>
            <a:r>
              <a:rPr lang="ru-RU" dirty="0" smtClean="0">
                <a:latin typeface="Arial Narrow" pitchFamily="34" charset="0"/>
              </a:rPr>
              <a:t> </a:t>
            </a:r>
          </a:p>
          <a:p>
            <a:r>
              <a:rPr lang="ru-RU" dirty="0" smtClean="0">
                <a:latin typeface="Arial Narrow" pitchFamily="34" charset="0"/>
              </a:rPr>
              <a:t>Блог </a:t>
            </a:r>
            <a:r>
              <a:rPr lang="ru-RU" dirty="0">
                <a:latin typeface="Arial Narrow" pitchFamily="34" charset="0"/>
              </a:rPr>
              <a:t>учителя русского языка и литературы Валентины Васильевны Саблиной </a:t>
            </a:r>
            <a:r>
              <a:rPr lang="ru-RU" dirty="0" smtClean="0">
                <a:latin typeface="Arial Narrow" pitchFamily="34" charset="0"/>
              </a:rPr>
              <a:t>русского языка и литературы МБОУ </a:t>
            </a:r>
            <a:r>
              <a:rPr lang="ru-RU" dirty="0">
                <a:latin typeface="Arial Narrow" pitchFamily="34" charset="0"/>
              </a:rPr>
              <a:t>г. Астрахани "СОШ № </a:t>
            </a:r>
            <a:r>
              <a:rPr lang="ru-RU" dirty="0" smtClean="0">
                <a:latin typeface="Arial Narrow" pitchFamily="34" charset="0"/>
              </a:rPr>
              <a:t>49» УЧЕБНИК </a:t>
            </a:r>
            <a:r>
              <a:rPr lang="ru-RU" dirty="0">
                <a:latin typeface="Arial Narrow" pitchFamily="34" charset="0"/>
              </a:rPr>
              <a:t>НАШЕГО </a:t>
            </a:r>
            <a:r>
              <a:rPr lang="ru-RU" dirty="0" smtClean="0">
                <a:latin typeface="Arial Narrow" pitchFamily="34" charset="0"/>
              </a:rPr>
              <a:t>ВРЕМЕНИ  </a:t>
            </a:r>
            <a:r>
              <a:rPr lang="ru-RU" dirty="0">
                <a:latin typeface="Arial Narrow" pitchFamily="34" charset="0"/>
                <a:hlinkClick r:id="rId5"/>
              </a:rPr>
              <a:t>http://qwertyui11.blogspot.ru</a:t>
            </a:r>
            <a:r>
              <a:rPr lang="ru-RU" dirty="0" smtClean="0">
                <a:latin typeface="Arial Narrow" pitchFamily="34" charset="0"/>
                <a:hlinkClick r:id="rId5"/>
              </a:rPr>
              <a:t>/</a:t>
            </a:r>
            <a:r>
              <a:rPr lang="ru-RU" dirty="0" smtClean="0">
                <a:latin typeface="Arial Narrow" pitchFamily="34" charset="0"/>
              </a:rPr>
              <a:t>  « </a:t>
            </a:r>
            <a:endParaRPr lang="ru-RU" dirty="0">
              <a:latin typeface="Arial Narrow" pitchFamily="34" charset="0"/>
            </a:endParaRPr>
          </a:p>
          <a:p>
            <a:endParaRPr lang="ru-RU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391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5212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Narrow" pitchFamily="34" charset="0"/>
              </a:rPr>
              <a:t>Сообщество учителей русского языка и литературы, курируемое </a:t>
            </a:r>
            <a:r>
              <a:rPr lang="ru-RU" sz="2400" dirty="0" err="1">
                <a:solidFill>
                  <a:schemeClr val="bg1"/>
                </a:solidFill>
                <a:latin typeface="Arial Narrow" pitchFamily="34" charset="0"/>
              </a:rPr>
              <a:t>Камаевой</a:t>
            </a:r>
            <a:r>
              <a:rPr lang="ru-RU" sz="2400" dirty="0">
                <a:solidFill>
                  <a:schemeClr val="bg1"/>
                </a:solidFill>
                <a:latin typeface="Arial Narrow" pitchFamily="34" charset="0"/>
              </a:rPr>
              <a:t> Т.В., учителем МБОУ «</a:t>
            </a:r>
            <a:r>
              <a:rPr lang="ru-RU" sz="2400" dirty="0" err="1">
                <a:solidFill>
                  <a:schemeClr val="bg1"/>
                </a:solidFill>
                <a:latin typeface="Arial Narrow" pitchFamily="34" charset="0"/>
              </a:rPr>
              <a:t>Наримановская</a:t>
            </a:r>
            <a:r>
              <a:rPr lang="ru-RU" sz="2400" dirty="0">
                <a:solidFill>
                  <a:schemeClr val="bg1"/>
                </a:solidFill>
                <a:latin typeface="Arial Narrow" pitchFamily="34" charset="0"/>
              </a:rPr>
              <a:t> СОШ №2»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74" b="3343"/>
          <a:stretch/>
        </p:blipFill>
        <p:spPr bwMode="auto">
          <a:xfrm>
            <a:off x="1187624" y="1434662"/>
            <a:ext cx="7043936" cy="531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8880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29614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Narrow" pitchFamily="34" charset="0"/>
              </a:rPr>
              <a:t>Сообщество </a:t>
            </a:r>
            <a:r>
              <a:rPr lang="ru-RU" sz="2400" dirty="0">
                <a:solidFill>
                  <a:schemeClr val="bg1"/>
                </a:solidFill>
                <a:latin typeface="Arial Narrow" pitchFamily="34" charset="0"/>
              </a:rPr>
              <a:t>учителей технологии и изобразительного искусства Астраханской области, курируемое </a:t>
            </a:r>
            <a:r>
              <a:rPr lang="ru-RU" sz="2400" dirty="0" err="1">
                <a:solidFill>
                  <a:schemeClr val="bg1"/>
                </a:solidFill>
                <a:latin typeface="Arial Narrow" pitchFamily="34" charset="0"/>
              </a:rPr>
              <a:t>Зубовской</a:t>
            </a:r>
            <a:r>
              <a:rPr lang="ru-RU" sz="2400" dirty="0">
                <a:solidFill>
                  <a:schemeClr val="bg1"/>
                </a:solidFill>
                <a:latin typeface="Arial Narrow" pitchFamily="34" charset="0"/>
              </a:rPr>
              <a:t> Л.А. , учителем  изобразительного искусства и технологии  МБОУ </a:t>
            </a:r>
            <a:r>
              <a:rPr lang="ru-RU" sz="2400" dirty="0">
                <a:latin typeface="Arial Narrow" pitchFamily="34" charset="0"/>
              </a:rPr>
              <a:t>"</a:t>
            </a:r>
            <a:r>
              <a:rPr lang="ru-RU" sz="2400" dirty="0" err="1">
                <a:latin typeface="Arial Narrow" pitchFamily="34" charset="0"/>
              </a:rPr>
              <a:t>Краснобаррикадная</a:t>
            </a:r>
            <a:r>
              <a:rPr lang="ru-RU" sz="2400" dirty="0">
                <a:latin typeface="Arial Narrow" pitchFamily="34" charset="0"/>
              </a:rPr>
              <a:t> СОШ»  </a:t>
            </a:r>
            <a:r>
              <a:rPr lang="ru-RU" sz="2400" dirty="0" err="1">
                <a:latin typeface="Arial Narrow" pitchFamily="34" charset="0"/>
              </a:rPr>
              <a:t>Икрянинского</a:t>
            </a:r>
            <a:r>
              <a:rPr lang="ru-RU" sz="2400" dirty="0">
                <a:latin typeface="Arial Narrow" pitchFamily="34" charset="0"/>
              </a:rPr>
              <a:t> района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24" b="3017"/>
          <a:stretch/>
        </p:blipFill>
        <p:spPr bwMode="auto">
          <a:xfrm>
            <a:off x="147241" y="1484785"/>
            <a:ext cx="5072832" cy="3837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24" b="2371"/>
          <a:stretch/>
        </p:blipFill>
        <p:spPr bwMode="auto">
          <a:xfrm>
            <a:off x="3307424" y="2852936"/>
            <a:ext cx="6110184" cy="422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8970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871384" cy="1224136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Narrow" pitchFamily="34" charset="0"/>
              </a:rPr>
              <a:t>Блог учителя русского языка и литературы Валентины Васильевны Саблиной русского языка и литературы МБОУ г. Астрахани "СОШ № 49»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20" t="3070" r="3665" b="3018"/>
          <a:stretch/>
        </p:blipFill>
        <p:spPr bwMode="auto">
          <a:xfrm>
            <a:off x="395536" y="1586379"/>
            <a:ext cx="4608512" cy="3734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20" t="2909" r="13749" b="2694"/>
          <a:stretch/>
        </p:blipFill>
        <p:spPr bwMode="auto">
          <a:xfrm>
            <a:off x="3923928" y="2742480"/>
            <a:ext cx="5007496" cy="5185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0123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7384"/>
            <a:ext cx="8291264" cy="129614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 Narrow" pitchFamily="34" charset="0"/>
              </a:rPr>
              <a:t>Предлагаем:</a:t>
            </a:r>
            <a:endParaRPr lang="ru-RU" sz="32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00808"/>
            <a:ext cx="8507288" cy="47525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Расширить перечень критериев </a:t>
            </a:r>
            <a:r>
              <a:rPr lang="ru-RU" dirty="0">
                <a:solidFill>
                  <a:srgbClr val="002060"/>
                </a:solidFill>
              </a:rPr>
              <a:t>оценки портфолио  для аттестации на 1 и высшую категории по </a:t>
            </a:r>
            <a:r>
              <a:rPr lang="ru-RU" dirty="0" smtClean="0">
                <a:solidFill>
                  <a:srgbClr val="002060"/>
                </a:solidFill>
              </a:rPr>
              <a:t>показателям: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  8. «</a:t>
            </a:r>
            <a:r>
              <a:rPr lang="ru-RU" dirty="0" smtClean="0">
                <a:solidFill>
                  <a:srgbClr val="C00000"/>
                </a:solidFill>
              </a:rPr>
              <a:t>Распространение педагогического опыта</a:t>
            </a:r>
            <a:r>
              <a:rPr lang="ru-RU" dirty="0" smtClean="0">
                <a:solidFill>
                  <a:srgbClr val="002060"/>
                </a:solidFill>
              </a:rPr>
              <a:t>…»</a:t>
            </a:r>
          </a:p>
          <a:p>
            <a:pPr algn="r"/>
            <a:r>
              <a:rPr lang="ru-RU" sz="2800" i="1" dirty="0" smtClean="0">
                <a:solidFill>
                  <a:srgbClr val="002060"/>
                </a:solidFill>
              </a:rPr>
              <a:t>Начислять баллы за распространение инновационного опыта с учетом сложности отдельных форм распространения опыта</a:t>
            </a:r>
          </a:p>
          <a:p>
            <a:pPr marL="0" indent="0" algn="just">
              <a:buNone/>
            </a:pPr>
            <a:r>
              <a:rPr lang="ru-RU" sz="2800" i="1" dirty="0" smtClean="0">
                <a:solidFill>
                  <a:srgbClr val="002060"/>
                </a:solidFill>
              </a:rPr>
              <a:t>7. </a:t>
            </a:r>
            <a:r>
              <a:rPr lang="ru-RU" dirty="0" smtClean="0">
                <a:solidFill>
                  <a:srgbClr val="C00000"/>
                </a:solidFill>
              </a:rPr>
              <a:t>Изменение квалификации </a:t>
            </a:r>
            <a:r>
              <a:rPr lang="ru-RU" dirty="0" smtClean="0">
                <a:solidFill>
                  <a:srgbClr val="002060"/>
                </a:solidFill>
              </a:rPr>
              <a:t>педагогического работника  (тренинги, </a:t>
            </a:r>
            <a:r>
              <a:rPr lang="ru-RU" dirty="0" err="1" smtClean="0">
                <a:solidFill>
                  <a:srgbClr val="002060"/>
                </a:solidFill>
              </a:rPr>
              <a:t>мастре</a:t>
            </a:r>
            <a:r>
              <a:rPr lang="ru-RU" dirty="0" smtClean="0">
                <a:solidFill>
                  <a:srgbClr val="002060"/>
                </a:solidFill>
              </a:rPr>
              <a:t>-классы, </a:t>
            </a:r>
            <a:r>
              <a:rPr lang="ru-RU" dirty="0" err="1" smtClean="0">
                <a:solidFill>
                  <a:srgbClr val="002060"/>
                </a:solidFill>
              </a:rPr>
              <a:t>вебинары</a:t>
            </a:r>
            <a:r>
              <a:rPr lang="ru-RU" dirty="0" smtClean="0">
                <a:solidFill>
                  <a:srgbClr val="002060"/>
                </a:solidFill>
              </a:rPr>
              <a:t>…..)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76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656184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МИНИСТЕРСТВО ОБРАЗОВАНИЯ И НАУКИ РОССИЙСКОЙ ФЕДЕРАЦИИ</a:t>
            </a:r>
            <a:b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 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ПРИКАЗ от </a:t>
            </a: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24 марта 2010 г. N 209</a:t>
            </a:r>
            <a:b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 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О </a:t>
            </a: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ПОРЯДКЕ 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АТТЕСТАЦИИ ПЕДАГОГИЧЕСКИХ </a:t>
            </a: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РАБОТНИКОВ ГОСУДАРСТВЕННЫХ</a:t>
            </a:r>
            <a:b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И МУНИЦИПАЛЬНЫХ ОБРАЗОВАТЕЛЬНЫХ 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УЧРЕЖДЕНИЙ </a:t>
            </a:r>
            <a:b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 smtClean="0">
                <a:latin typeface="Arial Narrow" pitchFamily="34" charset="0"/>
              </a:rPr>
              <a:t>(выдержки) </a:t>
            </a:r>
            <a:r>
              <a:rPr lang="ru-RU" sz="1200" b="1" dirty="0">
                <a:solidFill>
                  <a:schemeClr val="bg1"/>
                </a:solidFill>
                <a:latin typeface="Arial Narrow" pitchFamily="34" charset="0"/>
              </a:rPr>
              <a:t/>
            </a:r>
            <a:br>
              <a:rPr lang="ru-RU" sz="1200" b="1" dirty="0">
                <a:solidFill>
                  <a:schemeClr val="bg1"/>
                </a:solidFill>
                <a:latin typeface="Arial Narrow" pitchFamily="34" charset="0"/>
              </a:rPr>
            </a:br>
            <a:endParaRPr lang="ru-RU" sz="1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700808"/>
            <a:ext cx="8579296" cy="4752528"/>
          </a:xfrm>
        </p:spPr>
        <p:txBody>
          <a:bodyPr>
            <a:noAutofit/>
          </a:bodyPr>
          <a:lstStyle/>
          <a:p>
            <a:pPr indent="0" algn="just">
              <a:spcAft>
                <a:spcPts val="0"/>
              </a:spcAft>
              <a:buNone/>
            </a:pPr>
            <a:endParaRPr lang="ru-RU" sz="1800" b="1" dirty="0" smtClean="0">
              <a:solidFill>
                <a:srgbClr val="002060"/>
              </a:solidFill>
              <a:latin typeface="Arial Narrow" pitchFamily="34" charset="0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4</a:t>
            </a: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. Основными </a:t>
            </a:r>
            <a:r>
              <a:rPr lang="ru-RU" sz="2800" b="1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принципами</a:t>
            </a: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 аттестации являются </a:t>
            </a:r>
            <a:endParaRPr lang="ru-RU" sz="2800" b="1" dirty="0" smtClean="0">
              <a:solidFill>
                <a:srgbClr val="002060"/>
              </a:solidFill>
              <a:latin typeface="Arial Narrow" pitchFamily="34" charset="0"/>
              <a:ea typeface="Times New Roman"/>
            </a:endParaRPr>
          </a:p>
          <a:p>
            <a:pPr marL="628650" indent="-285750" algn="just">
              <a:spcAft>
                <a:spcPts val="0"/>
              </a:spcAft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коллегиальность</a:t>
            </a: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, </a:t>
            </a:r>
            <a:endParaRPr lang="ru-RU" sz="2800" b="1" dirty="0" smtClean="0">
              <a:solidFill>
                <a:srgbClr val="002060"/>
              </a:solidFill>
              <a:latin typeface="Arial Narrow" pitchFamily="34" charset="0"/>
              <a:ea typeface="Times New Roman"/>
            </a:endParaRPr>
          </a:p>
          <a:p>
            <a:pPr marL="628650" indent="-285750" algn="just">
              <a:spcAft>
                <a:spcPts val="0"/>
              </a:spcAft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гласность</a:t>
            </a: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, </a:t>
            </a:r>
            <a:endParaRPr lang="ru-RU" sz="2800" b="1" dirty="0" smtClean="0">
              <a:solidFill>
                <a:srgbClr val="002060"/>
              </a:solidFill>
              <a:latin typeface="Arial Narrow" pitchFamily="34" charset="0"/>
              <a:ea typeface="Times New Roman"/>
            </a:endParaRPr>
          </a:p>
          <a:p>
            <a:pPr marL="628650" indent="-285750" algn="just">
              <a:spcAft>
                <a:spcPts val="0"/>
              </a:spcAft>
              <a:buFontTx/>
              <a:buChar char="-"/>
            </a:pPr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открытость</a:t>
            </a: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, </a:t>
            </a:r>
            <a:endParaRPr lang="ru-RU" sz="2800" b="1" dirty="0" smtClean="0">
              <a:solidFill>
                <a:srgbClr val="002060"/>
              </a:solidFill>
              <a:latin typeface="Arial Narrow" pitchFamily="34" charset="0"/>
              <a:ea typeface="Times New Roman"/>
            </a:endParaRPr>
          </a:p>
          <a:p>
            <a:pPr marL="628650" indent="-285750" algn="just">
              <a:spcAft>
                <a:spcPts val="0"/>
              </a:spcAft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недопустимость дискриминации.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  <a:ea typeface="Times New Roman"/>
            </a:endParaRPr>
          </a:p>
          <a:p>
            <a:endParaRPr lang="ru-RU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237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4700" y="-357188"/>
            <a:ext cx="10693400" cy="7572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4744" y="3140968"/>
            <a:ext cx="8784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Благодарю за внимание! </a:t>
            </a:r>
          </a:p>
          <a:p>
            <a:pPr algn="ctr"/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495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656184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МИНИСТЕРСТВО ОБРАЗОВАНИЯ И НАУКИ РОССИЙСКОЙ ФЕДЕРАЦИИ</a:t>
            </a:r>
            <a:b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 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ПРИКАЗ от </a:t>
            </a: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24 марта 2010 г. N 209</a:t>
            </a:r>
            <a:b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 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О </a:t>
            </a: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ПОРЯДКЕ 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АТТЕСТАЦИИ ПЕДАГОГИЧЕСКИХ </a:t>
            </a: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РАБОТНИКОВ ГОСУДАРСТВЕННЫХ</a:t>
            </a:r>
            <a:b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И МУНИЦИПАЛЬНЫХ ОБРАЗОВАТЕЛЬНЫХ 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УЧРЕЖДЕНИЙ </a:t>
            </a:r>
            <a:b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 smtClean="0">
                <a:latin typeface="Arial Narrow" pitchFamily="34" charset="0"/>
              </a:rPr>
              <a:t>(выдержки) </a:t>
            </a:r>
            <a:r>
              <a:rPr lang="ru-RU" sz="1200" b="1" dirty="0">
                <a:solidFill>
                  <a:schemeClr val="bg1"/>
                </a:solidFill>
                <a:latin typeface="Arial Narrow" pitchFamily="34" charset="0"/>
              </a:rPr>
              <a:t/>
            </a:r>
            <a:br>
              <a:rPr lang="ru-RU" sz="1200" b="1" dirty="0">
                <a:solidFill>
                  <a:schemeClr val="bg1"/>
                </a:solidFill>
                <a:latin typeface="Arial Narrow" pitchFamily="34" charset="0"/>
              </a:rPr>
            </a:br>
            <a:endParaRPr lang="ru-RU" sz="1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00808"/>
            <a:ext cx="8568952" cy="5040560"/>
          </a:xfrm>
        </p:spPr>
        <p:txBody>
          <a:bodyPr>
            <a:normAutofit fontScale="62500" lnSpcReduction="20000"/>
          </a:bodyPr>
          <a:lstStyle/>
          <a:p>
            <a:pPr marL="0" indent="269875" algn="just">
              <a:spcAft>
                <a:spcPts val="0"/>
              </a:spcAft>
              <a:buNone/>
            </a:pPr>
            <a:r>
              <a:rPr lang="ru-RU" sz="4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30. </a:t>
            </a:r>
            <a:r>
              <a:rPr lang="ru-RU" sz="4000" b="1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Первая</a:t>
            </a:r>
            <a:r>
              <a:rPr lang="ru-RU" sz="4000" b="1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 квалификационная категория может быть установлена педагогическим работникам, которые</a:t>
            </a:r>
            <a:r>
              <a:rPr lang="ru-RU" sz="4000" b="1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:</a:t>
            </a:r>
          </a:p>
          <a:p>
            <a:pPr marL="0" indent="269875" algn="just">
              <a:spcAft>
                <a:spcPts val="0"/>
              </a:spcAft>
              <a:buNone/>
            </a:pPr>
            <a:endParaRPr lang="ru-RU" sz="4000" b="1" dirty="0">
              <a:solidFill>
                <a:srgbClr val="002060"/>
              </a:solidFill>
              <a:latin typeface="Arial Narrow" pitchFamily="34" charset="0"/>
              <a:ea typeface="Times New Roman"/>
            </a:endParaRPr>
          </a:p>
          <a:p>
            <a:pPr algn="just">
              <a:buFontTx/>
              <a:buChar char="-"/>
            </a:pPr>
            <a:r>
              <a:rPr lang="ru-RU" sz="4000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владеют </a:t>
            </a:r>
            <a:r>
              <a:rPr lang="ru-RU" sz="4000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современными образовательными технологиями и методиками</a:t>
            </a:r>
            <a:r>
              <a:rPr lang="ru-RU" sz="4000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 и эффективно применяют их в практической профессиональной деятельности</a:t>
            </a:r>
            <a:r>
              <a:rPr lang="ru-RU" sz="4000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;</a:t>
            </a:r>
          </a:p>
          <a:p>
            <a:pPr algn="just">
              <a:buFontTx/>
              <a:buChar char="-"/>
            </a:pPr>
            <a:endParaRPr lang="ru-RU" sz="4000" dirty="0">
              <a:solidFill>
                <a:srgbClr val="002060"/>
              </a:solidFill>
              <a:latin typeface="Arial Narrow" pitchFamily="34" charset="0"/>
              <a:ea typeface="Times New Roman"/>
            </a:endParaRPr>
          </a:p>
          <a:p>
            <a:pPr algn="just">
              <a:buFontTx/>
              <a:buChar char="-"/>
            </a:pPr>
            <a:r>
              <a:rPr lang="ru-RU" sz="4000" u="sng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вносят </a:t>
            </a:r>
            <a:r>
              <a:rPr lang="ru-RU" sz="4000" u="sng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личный вклад в повышение качества образования</a:t>
            </a:r>
            <a:r>
              <a:rPr lang="ru-RU" sz="4000" u="sng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 на основе совершенствования методов обучения и воспитания</a:t>
            </a:r>
            <a:r>
              <a:rPr lang="ru-RU" sz="4000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;</a:t>
            </a:r>
          </a:p>
          <a:p>
            <a:pPr algn="just">
              <a:buFontTx/>
              <a:buChar char="-"/>
            </a:pPr>
            <a:endParaRPr lang="ru-RU" sz="4000" dirty="0">
              <a:solidFill>
                <a:srgbClr val="002060"/>
              </a:solidFill>
              <a:latin typeface="Arial Narrow" pitchFamily="34" charset="0"/>
              <a:ea typeface="Times New Roman"/>
            </a:endParaRPr>
          </a:p>
          <a:p>
            <a:pPr marL="0" indent="269875" algn="just"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- имеют </a:t>
            </a:r>
            <a:r>
              <a:rPr lang="ru-RU" sz="4000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стабильные результаты </a:t>
            </a:r>
            <a:r>
              <a:rPr lang="ru-RU" sz="4000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освоения обучающимися, воспитанниками образовательных программ и показатели динамики их достижений выше средних в субъекте Российской Федерации.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927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656184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МИНИСТЕРСТВО ОБРАЗОВАНИЯ И НАУКИ РОССИЙСКОЙ ФЕДЕРАЦИИ</a:t>
            </a:r>
            <a:b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 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ПРИКАЗ от </a:t>
            </a: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24 марта 2010 г. N 209</a:t>
            </a:r>
            <a:b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 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О </a:t>
            </a: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ПОРЯДКЕ 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АТТЕСТАЦИИ ПЕДАГОГИЧЕСКИХ </a:t>
            </a: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РАБОТНИКОВ ГОСУДАРСТВЕННЫХ</a:t>
            </a:r>
            <a:b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>
                <a:solidFill>
                  <a:schemeClr val="bg1"/>
                </a:solidFill>
                <a:latin typeface="Arial Narrow" pitchFamily="34" charset="0"/>
              </a:rPr>
              <a:t>И МУНИЦИПАЛЬНЫХ ОБРАЗОВАТЕЛЬНЫХ </a:t>
            </a: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УЧРЕЖДЕНИЙ </a:t>
            </a:r>
            <a:b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1800" b="1" dirty="0" smtClean="0">
                <a:latin typeface="Arial Narrow" pitchFamily="34" charset="0"/>
              </a:rPr>
              <a:t>(выдержки) </a:t>
            </a:r>
            <a:r>
              <a:rPr lang="ru-RU" sz="1200" b="1" dirty="0">
                <a:solidFill>
                  <a:schemeClr val="bg1"/>
                </a:solidFill>
                <a:latin typeface="Arial Narrow" pitchFamily="34" charset="0"/>
              </a:rPr>
              <a:t/>
            </a:r>
            <a:br>
              <a:rPr lang="ru-RU" sz="1200" b="1" dirty="0">
                <a:solidFill>
                  <a:schemeClr val="bg1"/>
                </a:solidFill>
                <a:latin typeface="Arial Narrow" pitchFamily="34" charset="0"/>
              </a:rPr>
            </a:br>
            <a:endParaRPr lang="ru-RU" sz="1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7" y="1700808"/>
            <a:ext cx="8889763" cy="5040560"/>
          </a:xfrm>
        </p:spPr>
        <p:txBody>
          <a:bodyPr>
            <a:normAutofit fontScale="40000" lnSpcReduction="20000"/>
          </a:bodyPr>
          <a:lstStyle/>
          <a:p>
            <a:pPr marL="0" indent="269875" algn="just">
              <a:buNone/>
            </a:pPr>
            <a:r>
              <a:rPr lang="ru-RU" sz="5500" b="1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31. </a:t>
            </a:r>
            <a:r>
              <a:rPr lang="ru-RU" sz="5500" b="1" dirty="0" smtClean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Высшая</a:t>
            </a:r>
            <a:r>
              <a:rPr lang="ru-RU" sz="5500" b="1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 квалификационная категория может быть установлена педагогическим работникам, которые:</a:t>
            </a:r>
          </a:p>
          <a:p>
            <a:pPr marL="0" indent="269875" algn="just">
              <a:buNone/>
            </a:pPr>
            <a:r>
              <a:rPr lang="ru-RU" sz="5500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имеют установленную </a:t>
            </a:r>
            <a:r>
              <a:rPr lang="ru-RU" sz="5500" dirty="0" smtClean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первую</a:t>
            </a:r>
            <a:r>
              <a:rPr lang="ru-RU" sz="5500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 квалификационную категорию;</a:t>
            </a:r>
          </a:p>
          <a:p>
            <a:pPr marL="0" indent="269875" algn="just">
              <a:buNone/>
            </a:pPr>
            <a:endParaRPr lang="ru-RU" sz="5500" dirty="0" smtClean="0">
              <a:solidFill>
                <a:srgbClr val="002060"/>
              </a:solidFill>
              <a:latin typeface="Arial Narrow" pitchFamily="34" charset="0"/>
              <a:ea typeface="Times New Roman"/>
            </a:endParaRPr>
          </a:p>
          <a:p>
            <a:pPr marL="0" indent="269875" algn="just">
              <a:buNone/>
            </a:pPr>
            <a:r>
              <a:rPr lang="ru-RU" sz="5500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владеют </a:t>
            </a:r>
            <a:r>
              <a:rPr lang="ru-RU" sz="5500" dirty="0" smtClean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современными образовательными технологиями и методиками</a:t>
            </a:r>
            <a:r>
              <a:rPr lang="ru-RU" sz="5500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 и эффективно применяют их в практической профессиональной деятельности;</a:t>
            </a:r>
          </a:p>
          <a:p>
            <a:pPr marL="0" indent="269875" algn="just">
              <a:buNone/>
            </a:pPr>
            <a:endParaRPr lang="ru-RU" sz="5500" dirty="0" smtClean="0">
              <a:solidFill>
                <a:srgbClr val="002060"/>
              </a:solidFill>
              <a:latin typeface="Arial Narrow" pitchFamily="34" charset="0"/>
              <a:ea typeface="Times New Roman"/>
            </a:endParaRPr>
          </a:p>
          <a:p>
            <a:pPr marL="0" indent="269875" algn="just">
              <a:buNone/>
            </a:pPr>
            <a:r>
              <a:rPr lang="ru-RU" sz="5500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имеют </a:t>
            </a:r>
            <a:r>
              <a:rPr lang="ru-RU" sz="5500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стабильные результаты</a:t>
            </a:r>
            <a:r>
              <a:rPr lang="ru-RU" sz="5500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 освоения обучающимися, воспитанниками образовательных программ и показатели динамики их достижений выше средних в субъекте </a:t>
            </a:r>
            <a:r>
              <a:rPr lang="ru-RU" sz="5500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РФ..;</a:t>
            </a:r>
          </a:p>
          <a:p>
            <a:pPr marL="0" indent="269875" algn="just">
              <a:buNone/>
            </a:pPr>
            <a:endParaRPr lang="ru-RU" sz="5500" dirty="0" smtClean="0">
              <a:solidFill>
                <a:srgbClr val="002060"/>
              </a:solidFill>
              <a:latin typeface="Arial Narrow" pitchFamily="34" charset="0"/>
              <a:ea typeface="Times New Roman"/>
            </a:endParaRPr>
          </a:p>
          <a:p>
            <a:pPr marL="0" indent="269875" algn="just">
              <a:buNone/>
            </a:pPr>
            <a:r>
              <a:rPr lang="ru-RU" sz="5500" u="sng" dirty="0" smtClean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вносят </a:t>
            </a:r>
            <a:r>
              <a:rPr lang="ru-RU" sz="5500" u="sng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личный вклад в повышение качества образования</a:t>
            </a:r>
            <a:r>
              <a:rPr lang="ru-RU" sz="5500" u="sng" dirty="0">
                <a:solidFill>
                  <a:srgbClr val="002060"/>
                </a:solidFill>
                <a:latin typeface="Arial Narrow" pitchFamily="34" charset="0"/>
                <a:ea typeface="Times New Roman"/>
              </a:rPr>
              <a:t> на основе совершенствования методов обучения и воспитания, инновационной деятельности, в освоение новых образовательных технологий и </a:t>
            </a:r>
            <a:r>
              <a:rPr lang="ru-RU" sz="6000" b="1" u="sng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активно распространяют собственный опыт в области повышения качества образования и воспитания</a:t>
            </a:r>
            <a:r>
              <a:rPr lang="ru-RU" sz="6000" b="1" dirty="0">
                <a:solidFill>
                  <a:srgbClr val="C00000"/>
                </a:solidFill>
                <a:latin typeface="Arial Narrow" pitchFamily="34" charset="0"/>
                <a:ea typeface="Times New Roman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3096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656184"/>
          </a:xfrm>
        </p:spPr>
        <p:txBody>
          <a:bodyPr>
            <a:noAutofit/>
          </a:bodyPr>
          <a:lstStyle/>
          <a:p>
            <a:pPr marL="0" indent="0"/>
            <a:r>
              <a:rPr lang="ru-RU" sz="3200" b="1" dirty="0">
                <a:solidFill>
                  <a:schemeClr val="bg1"/>
                </a:solidFill>
              </a:rPr>
              <a:t>Педагогический опыт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085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—педагогическая </a:t>
            </a:r>
            <a:r>
              <a:rPr lang="ru-RU" dirty="0">
                <a:solidFill>
                  <a:srgbClr val="002060"/>
                </a:solidFill>
              </a:rPr>
              <a:t>работа  с </a:t>
            </a:r>
            <a:r>
              <a:rPr lang="ru-RU" dirty="0">
                <a:solidFill>
                  <a:srgbClr val="C00000"/>
                </a:solidFill>
              </a:rPr>
              <a:t>рациональным расходом времени</a:t>
            </a:r>
            <a:r>
              <a:rPr lang="ru-RU" dirty="0">
                <a:solidFill>
                  <a:srgbClr val="002060"/>
                </a:solidFill>
              </a:rPr>
              <a:t> с применением оригинальных методик, дающая </a:t>
            </a:r>
            <a:r>
              <a:rPr lang="ru-RU" dirty="0">
                <a:solidFill>
                  <a:srgbClr val="C00000"/>
                </a:solidFill>
              </a:rPr>
              <a:t>наилучший педагогический результат</a:t>
            </a:r>
            <a:r>
              <a:rPr lang="ru-RU" dirty="0">
                <a:solidFill>
                  <a:srgbClr val="002060"/>
                </a:solidFill>
              </a:rPr>
              <a:t> в учебно-воспитательной </a:t>
            </a:r>
            <a:r>
              <a:rPr lang="ru-RU" dirty="0" smtClean="0">
                <a:solidFill>
                  <a:srgbClr val="002060"/>
                </a:solidFill>
              </a:rPr>
              <a:t>работе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7276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7384"/>
            <a:ext cx="8291264" cy="1296144"/>
          </a:xfrm>
        </p:spPr>
        <p:txBody>
          <a:bodyPr>
            <a:noAutofit/>
          </a:bodyPr>
          <a:lstStyle/>
          <a:p>
            <a:pPr marL="0" indent="0"/>
            <a:r>
              <a:rPr lang="ru-RU" sz="3200" b="1" dirty="0">
                <a:solidFill>
                  <a:schemeClr val="bg1"/>
                </a:solidFill>
              </a:rPr>
              <a:t>Распространение (диссеминация) педагогического опыта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– </a:t>
            </a:r>
            <a:r>
              <a:rPr lang="ru-RU" dirty="0">
                <a:solidFill>
                  <a:srgbClr val="002060"/>
                </a:solidFill>
              </a:rPr>
              <a:t>это процесс, направленный на то, чтобы </a:t>
            </a:r>
            <a:r>
              <a:rPr lang="ru-RU" dirty="0">
                <a:solidFill>
                  <a:srgbClr val="C00000"/>
                </a:solidFill>
              </a:rPr>
              <a:t>донести идеи, методы осуществления, продукты и результаты опыта инновационной деятельности до аудитории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  <a:p>
            <a:pPr marL="0" lvl="0" indent="0" algn="r"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Е.М</a:t>
            </a:r>
            <a:r>
              <a:rPr lang="ru-RU" sz="2200" dirty="0">
                <a:solidFill>
                  <a:srgbClr val="002060"/>
                </a:solidFill>
              </a:rPr>
              <a:t>. Пахомова. «Проблемы выявления, </a:t>
            </a:r>
            <a:r>
              <a:rPr lang="ru-RU" sz="2200" dirty="0" smtClean="0">
                <a:solidFill>
                  <a:srgbClr val="002060"/>
                </a:solidFill>
              </a:rPr>
              <a:t>изучения</a:t>
            </a:r>
            <a:r>
              <a:rPr lang="ru-RU" sz="2200" dirty="0">
                <a:solidFill>
                  <a:srgbClr val="002060"/>
                </a:solidFill>
              </a:rPr>
              <a:t>, </a:t>
            </a:r>
            <a:endParaRPr lang="ru-RU" sz="2200" dirty="0" smtClean="0">
              <a:solidFill>
                <a:srgbClr val="002060"/>
              </a:solidFill>
            </a:endParaRPr>
          </a:p>
          <a:p>
            <a:pPr marL="0" lvl="0" indent="0" algn="r"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обобщения </a:t>
            </a:r>
            <a:r>
              <a:rPr lang="ru-RU" sz="2200" dirty="0">
                <a:solidFill>
                  <a:srgbClr val="002060"/>
                </a:solidFill>
              </a:rPr>
              <a:t>и распространения педагогического </a:t>
            </a:r>
            <a:endParaRPr lang="ru-RU" sz="2200" dirty="0" smtClean="0">
              <a:solidFill>
                <a:srgbClr val="002060"/>
              </a:solidFill>
            </a:endParaRPr>
          </a:p>
          <a:p>
            <a:pPr marL="0" lvl="0" indent="0" algn="r"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опыта </a:t>
            </a:r>
            <a:r>
              <a:rPr lang="ru-RU" sz="2200" dirty="0">
                <a:solidFill>
                  <a:srgbClr val="002060"/>
                </a:solidFill>
              </a:rPr>
              <a:t>в работе учреждений методической службы</a:t>
            </a:r>
            <a:r>
              <a:rPr lang="ru-RU" sz="2200" dirty="0" smtClean="0">
                <a:solidFill>
                  <a:srgbClr val="002060"/>
                </a:solidFill>
              </a:rPr>
              <a:t>» /</a:t>
            </a:r>
          </a:p>
          <a:p>
            <a:pPr marL="0" lvl="0" indent="0" algn="r"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/ </a:t>
            </a:r>
            <a:r>
              <a:rPr lang="ru-RU" sz="2200" dirty="0">
                <a:solidFill>
                  <a:srgbClr val="002060"/>
                </a:solidFill>
              </a:rPr>
              <a:t>Методист, № 2, 2005 г</a:t>
            </a:r>
            <a:r>
              <a:rPr lang="ru-RU" sz="2200" dirty="0" smtClean="0">
                <a:solidFill>
                  <a:srgbClr val="002060"/>
                </a:solidFill>
              </a:rPr>
              <a:t>.</a:t>
            </a:r>
            <a:endParaRPr lang="ru-RU" sz="22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1789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424936" cy="1196752"/>
          </a:xfrm>
        </p:spPr>
        <p:txBody>
          <a:bodyPr>
            <a:noAutofit/>
          </a:bodyPr>
          <a:lstStyle/>
          <a:p>
            <a:pPr>
              <a:tabLst>
                <a:tab pos="3773488" algn="l"/>
              </a:tabLst>
            </a:pPr>
            <a:r>
              <a:rPr lang="ru-RU" sz="2800" b="1" dirty="0" smtClean="0">
                <a:solidFill>
                  <a:schemeClr val="bg1"/>
                </a:solidFill>
              </a:rPr>
              <a:t>Формы  </a:t>
            </a:r>
            <a:r>
              <a:rPr lang="ru-RU" sz="2800" b="1" dirty="0">
                <a:solidFill>
                  <a:schemeClr val="bg1"/>
                </a:solidFill>
              </a:rPr>
              <a:t>распространения педагогического </a:t>
            </a:r>
            <a:r>
              <a:rPr lang="ru-RU" sz="2800" b="1" dirty="0" smtClean="0">
                <a:solidFill>
                  <a:schemeClr val="bg1"/>
                </a:solidFill>
              </a:rPr>
              <a:t>опыта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7" y="1700808"/>
            <a:ext cx="8684083" cy="525658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Публикации о педагогическом опыте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Открытые 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мероприятия (уроки, занятия, классные часы и др.)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Представление педагогического опыта  на семинарах, педагогических десантах, </a:t>
            </a:r>
            <a:r>
              <a:rPr lang="ru-RU" dirty="0" err="1" smtClean="0">
                <a:solidFill>
                  <a:srgbClr val="002060"/>
                </a:solidFill>
                <a:latin typeface="Arial Narrow" pitchFamily="34" charset="0"/>
              </a:rPr>
              <a:t>вебинарах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, мастер-классах, круглых столах, научно-практических конференциях , педагогических чтениях и др.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Стажировки 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у лидеров образования (стажировки «на рабочем месте»)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Размещение материалов в Банке 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инновационного управленческого и педагогического 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опыта</a:t>
            </a:r>
            <a:endParaRPr lang="ru-RU" dirty="0">
              <a:solidFill>
                <a:srgbClr val="002060"/>
              </a:solidFill>
              <a:latin typeface="Arial Narrow" pitchFamily="34" charset="0"/>
            </a:endParaRP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Размещение материалов   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в сетевых 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методических сообществах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Создание и ведение персонального методического блога</a:t>
            </a:r>
            <a:endParaRPr lang="ru-RU" dirty="0">
              <a:solidFill>
                <a:srgbClr val="002060"/>
              </a:solidFill>
              <a:latin typeface="Arial Narrow" pitchFamily="34" charset="0"/>
            </a:endParaRP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Педагогические фестивали</a:t>
            </a:r>
            <a:endParaRPr lang="ru-RU" dirty="0">
              <a:solidFill>
                <a:srgbClr val="002060"/>
              </a:solidFill>
              <a:latin typeface="Arial Narrow" pitchFamily="34" charset="0"/>
            </a:endParaRP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Педагогическая выставка</a:t>
            </a:r>
            <a:endParaRPr lang="ru-RU" dirty="0">
              <a:solidFill>
                <a:srgbClr val="002060"/>
              </a:solidFill>
              <a:latin typeface="Arial Narrow" pitchFamily="34" charset="0"/>
            </a:endParaRPr>
          </a:p>
          <a:p>
            <a:pPr lvl="0"/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Педагогические 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чтения</a:t>
            </a:r>
            <a:endParaRPr lang="ru-RU" dirty="0">
              <a:solidFill>
                <a:srgbClr val="002060"/>
              </a:solidFill>
              <a:latin typeface="Arial Narrow" pitchFamily="34" charset="0"/>
            </a:endParaRPr>
          </a:p>
          <a:p>
            <a:pPr lvl="0"/>
            <a:r>
              <a:rPr lang="ru-RU" dirty="0">
                <a:solidFill>
                  <a:srgbClr val="002060"/>
                </a:solidFill>
                <a:latin typeface="Arial Narrow" pitchFamily="34" charset="0"/>
              </a:rPr>
              <a:t>Творческий </a:t>
            </a: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отчет</a:t>
            </a:r>
            <a:endParaRPr lang="ru-RU" dirty="0">
              <a:latin typeface="Arial Narrow" pitchFamily="34" charset="0"/>
            </a:endParaRPr>
          </a:p>
          <a:p>
            <a:pPr lvl="0"/>
            <a:r>
              <a:rPr lang="ru-RU" dirty="0" smtClean="0">
                <a:latin typeface="Arial Narrow" pitchFamily="34" charset="0"/>
              </a:rPr>
              <a:t>……</a:t>
            </a:r>
            <a:endParaRPr lang="ru-RU" dirty="0">
              <a:latin typeface="Arial Narrow" pitchFamily="34" charset="0"/>
            </a:endParaRPr>
          </a:p>
          <a:p>
            <a:endParaRPr lang="ru-RU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274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" y="0"/>
            <a:ext cx="912018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27384"/>
            <a:ext cx="8943392" cy="16561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 Narrow" pitchFamily="34" charset="0"/>
              </a:rPr>
              <a:t>Поддерживается ли  на региональном уровне распространение инновационного педагогического опыта? </a:t>
            </a:r>
            <a:r>
              <a:rPr lang="ru-RU" sz="2800" b="1" dirty="0">
                <a:solidFill>
                  <a:schemeClr val="bg1"/>
                </a:solidFill>
                <a:latin typeface="Arial Narrow" pitchFamily="34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Arial Narrow" pitchFamily="34" charset="0"/>
              </a:rPr>
            </a:br>
            <a:endParaRPr lang="ru-RU" sz="2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507288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портфолио педагогических работников в пункте </a:t>
            </a:r>
            <a:r>
              <a:rPr lang="ru-RU" dirty="0" smtClean="0">
                <a:solidFill>
                  <a:srgbClr val="002060"/>
                </a:solidFill>
              </a:rPr>
              <a:t>8 </a:t>
            </a:r>
            <a:r>
              <a:rPr lang="ru-RU" dirty="0" smtClean="0">
                <a:solidFill>
                  <a:srgbClr val="C00000"/>
                </a:solidFill>
              </a:rPr>
              <a:t>«</a:t>
            </a:r>
            <a:r>
              <a:rPr lang="ru-RU" dirty="0">
                <a:solidFill>
                  <a:srgbClr val="C00000"/>
                </a:solidFill>
              </a:rPr>
              <a:t>Распространение педагогического опыта учителя в </a:t>
            </a:r>
            <a:r>
              <a:rPr lang="ru-RU" dirty="0" err="1">
                <a:solidFill>
                  <a:srgbClr val="C00000"/>
                </a:solidFill>
              </a:rPr>
              <a:t>межаттестационный</a:t>
            </a:r>
            <a:r>
              <a:rPr lang="ru-RU" dirty="0">
                <a:solidFill>
                  <a:srgbClr val="C00000"/>
                </a:solidFill>
              </a:rPr>
              <a:t> период» </a:t>
            </a:r>
            <a:r>
              <a:rPr lang="ru-RU" dirty="0">
                <a:solidFill>
                  <a:srgbClr val="002060"/>
                </a:solidFill>
              </a:rPr>
              <a:t>содержится </a:t>
            </a:r>
            <a:r>
              <a:rPr lang="ru-RU" b="1" dirty="0">
                <a:solidFill>
                  <a:srgbClr val="002060"/>
                </a:solidFill>
              </a:rPr>
              <a:t>единственная</a:t>
            </a:r>
            <a:r>
              <a:rPr lang="ru-RU" dirty="0">
                <a:solidFill>
                  <a:srgbClr val="002060"/>
                </a:solidFill>
              </a:rPr>
              <a:t> форма распространения педагогического опыта –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«Наличие </a:t>
            </a:r>
            <a:r>
              <a:rPr lang="ru-RU" b="1" dirty="0" smtClean="0">
                <a:solidFill>
                  <a:srgbClr val="C00000"/>
                </a:solidFill>
              </a:rPr>
              <a:t>публикаций </a:t>
            </a:r>
            <a:r>
              <a:rPr lang="ru-RU" dirty="0">
                <a:solidFill>
                  <a:srgbClr val="C00000"/>
                </a:solidFill>
              </a:rPr>
              <a:t>в </a:t>
            </a:r>
            <a:r>
              <a:rPr lang="ru-RU" dirty="0" smtClean="0">
                <a:solidFill>
                  <a:srgbClr val="C00000"/>
                </a:solidFill>
              </a:rPr>
              <a:t>предметных и методических журналах (газетах) федерального и регионального уровней» </a:t>
            </a:r>
            <a:endParaRPr lang="ru-RU" dirty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76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1074</Words>
  <Application>Microsoft Office PowerPoint</Application>
  <PresentationFormat>Экран (4:3)</PresentationFormat>
  <Paragraphs>202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О распространении инновационного  педагогического опыта работы </vt:lpstr>
      <vt:lpstr>МИНИСТЕРСТВО ОБРАЗОВАНИЯ И НАУКИ РОССИЙСКОЙ ФЕДЕРАЦИИ  ПРИКАЗ от 24 марта 2010 г. N 209  О ПОРЯДКЕ АТТЕСТАЦИИ ПЕДАГОГИЧЕСКИХ РАБОТНИКОВ ГОСУДАРСТВЕННЫХ И МУНИЦИПАЛЬНЫХ ОБРАЗОВАТЕЛЬНЫХ УЧРЕЖДЕНИЙ  (выдержки)  </vt:lpstr>
      <vt:lpstr>МИНИСТЕРСТВО ОБРАЗОВАНИЯ И НАУКИ РОССИЙСКОЙ ФЕДЕРАЦИИ  ПРИКАЗ от 24 марта 2010 г. N 209  О ПОРЯДКЕ АТТЕСТАЦИИ ПЕДАГОГИЧЕСКИХ РАБОТНИКОВ ГОСУДАРСТВЕННЫХ И МУНИЦИПАЛЬНЫХ ОБРАЗОВАТЕЛЬНЫХ УЧРЕЖДЕНИЙ  (выдержки)  </vt:lpstr>
      <vt:lpstr>МИНИСТЕРСТВО ОБРАЗОВАНИЯ И НАУКИ РОССИЙСКОЙ ФЕДЕРАЦИИ  ПРИКАЗ от 24 марта 2010 г. N 209  О ПОРЯДКЕ АТТЕСТАЦИИ ПЕДАГОГИЧЕСКИХ РАБОТНИКОВ ГОСУДАРСТВЕННЫХ И МУНИЦИПАЛЬНЫХ ОБРАЗОВАТЕЛЬНЫХ УЧРЕЖДЕНИЙ  (выдержки)  </vt:lpstr>
      <vt:lpstr>МИНИСТЕРСТВО ОБРАЗОВАНИЯ И НАУКИ РОССИЙСКОЙ ФЕДЕРАЦИИ  ПРИКАЗ от 24 марта 2010 г. N 209  О ПОРЯДКЕ АТТЕСТАЦИИ ПЕДАГОГИЧЕСКИХ РАБОТНИКОВ ГОСУДАРСТВЕННЫХ И МУНИЦИПАЛЬНЫХ ОБРАЗОВАТЕЛЬНЫХ УЧРЕЖДЕНИЙ  (выдержки)  </vt:lpstr>
      <vt:lpstr>Педагогический опыт </vt:lpstr>
      <vt:lpstr>Распространение (диссеминация) педагогического опыта </vt:lpstr>
      <vt:lpstr>Формы  распространения педагогического опыта</vt:lpstr>
      <vt:lpstr>Поддерживается ли  на региональном уровне распространение инновационного педагогического опыта?  </vt:lpstr>
      <vt:lpstr>Публикации методических статей</vt:lpstr>
      <vt:lpstr>Открытые мероприятия  на базе образовательных учреждений</vt:lpstr>
      <vt:lpstr>Представление педагогического опыта</vt:lpstr>
      <vt:lpstr>   </vt:lpstr>
      <vt:lpstr>Слайд 14</vt:lpstr>
      <vt:lpstr>Банк инновационного педагогического и управленческого опыта </vt:lpstr>
      <vt:lpstr>Банк инновационного педагогического и управленческого опыта</vt:lpstr>
      <vt:lpstr>Банк инновационного педагогического и управленческого опыта</vt:lpstr>
      <vt:lpstr>Статистика посещений пользователями Банка инновационного педагогического и управленческого опыта (ИПУО)  Отчет составлен на основе статистики Google Analytics.  Статистика посещений страниц Банка за день (24 часа)</vt:lpstr>
      <vt:lpstr>Слайд 19</vt:lpstr>
      <vt:lpstr>Слайд 20</vt:lpstr>
      <vt:lpstr>Слайд 21</vt:lpstr>
      <vt:lpstr>Город мастеров</vt:lpstr>
      <vt:lpstr>Сетевое сообщество учителей математики (куратор – Краснова Г.Г.)</vt:lpstr>
      <vt:lpstr>Сетевое сообщество учителей географии (куратор -  Никифорова Н.А.)</vt:lpstr>
      <vt:lpstr>Сетевые ресурсы, курируемые педагогам образовательных учреждений Астраханской области</vt:lpstr>
      <vt:lpstr>Сообщество учителей русского языка и литературы, курируемое Камаевой Т.В., учителем МБОУ «Наримановская СОШ №2»</vt:lpstr>
      <vt:lpstr>Сообщество учителей технологии и изобразительного искусства Астраханской области, курируемое Зубовской Л.А. , учителем  изобразительного искусства и технологии  МБОУ "Краснобаррикадная СОШ»  Икрянинского района</vt:lpstr>
      <vt:lpstr>Блог учителя русского языка и литературы Валентины Васильевны Саблиной русского языка и литературы МБОУ г. Астрахани "СОШ № 49»</vt:lpstr>
      <vt:lpstr>Предлагаем: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распространении инновационного управленческого и педагогического опыта работы </dc:title>
  <cp:lastModifiedBy>user</cp:lastModifiedBy>
  <cp:revision>47</cp:revision>
  <cp:lastPrinted>2014-03-13T08:52:35Z</cp:lastPrinted>
  <dcterms:modified xsi:type="dcterms:W3CDTF">2014-03-13T11:11:38Z</dcterms:modified>
</cp:coreProperties>
</file>